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5" r:id="rId2"/>
    <p:sldId id="266" r:id="rId3"/>
    <p:sldId id="267" r:id="rId4"/>
    <p:sldId id="268" r:id="rId5"/>
    <p:sldId id="281" r:id="rId6"/>
    <p:sldId id="269" r:id="rId7"/>
    <p:sldId id="277" r:id="rId8"/>
    <p:sldId id="276" r:id="rId9"/>
    <p:sldId id="283" r:id="rId10"/>
    <p:sldId id="278" r:id="rId11"/>
    <p:sldId id="279" r:id="rId12"/>
    <p:sldId id="280" r:id="rId13"/>
    <p:sldId id="285" r:id="rId14"/>
    <p:sldId id="256" r:id="rId15"/>
    <p:sldId id="257" r:id="rId16"/>
    <p:sldId id="258" r:id="rId17"/>
    <p:sldId id="259" r:id="rId18"/>
    <p:sldId id="261" r:id="rId19"/>
    <p:sldId id="260" r:id="rId20"/>
    <p:sldId id="262" r:id="rId21"/>
    <p:sldId id="263" r:id="rId22"/>
    <p:sldId id="264" r:id="rId23"/>
    <p:sldId id="286" r:id="rId24"/>
    <p:sldId id="287" r:id="rId25"/>
    <p:sldId id="288" r:id="rId26"/>
    <p:sldId id="289" r:id="rId27"/>
    <p:sldId id="290" r:id="rId28"/>
    <p:sldId id="291" r:id="rId29"/>
    <p:sldId id="292" r:id="rId30"/>
    <p:sldId id="293"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4576" autoAdjust="0"/>
  </p:normalViewPr>
  <p:slideViewPr>
    <p:cSldViewPr snapToGrid="0" snapToObjects="1">
      <p:cViewPr varScale="1">
        <p:scale>
          <a:sx n="68" d="100"/>
          <a:sy n="68" d="100"/>
        </p:scale>
        <p:origin x="2021" y="62"/>
      </p:cViewPr>
      <p:guideLst>
        <p:guide orient="horz" pos="2160"/>
        <p:guide pos="2880"/>
      </p:guideLst>
    </p:cSldViewPr>
  </p:slideViewPr>
  <p:outlineViewPr>
    <p:cViewPr>
      <p:scale>
        <a:sx n="33" d="100"/>
        <a:sy n="33" d="100"/>
      </p:scale>
      <p:origin x="0" y="136"/>
    </p:cViewPr>
  </p:outlineViewPr>
  <p:notesTextViewPr>
    <p:cViewPr>
      <p:scale>
        <a:sx n="100" d="100"/>
        <a:sy n="100" d="100"/>
      </p:scale>
      <p:origin x="0" y="0"/>
    </p:cViewPr>
  </p:notesTextViewPr>
  <p:sorterViewPr>
    <p:cViewPr>
      <p:scale>
        <a:sx n="374" d="100"/>
        <a:sy n="374" d="100"/>
      </p:scale>
      <p:origin x="0" y="4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636665-1E44-257D-4955-3171A88541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6966180-7895-7D8D-A479-18573B363F3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501AE14-C184-43EB-ACA7-30D41E50FF34}" type="datetimeFigureOut">
              <a:rPr lang="en-US"/>
              <a:pPr>
                <a:defRPr/>
              </a:pPr>
              <a:t>5/31/2022</a:t>
            </a:fld>
            <a:endParaRPr lang="en-US"/>
          </a:p>
        </p:txBody>
      </p:sp>
      <p:sp>
        <p:nvSpPr>
          <p:cNvPr id="4" name="Footer Placeholder 3">
            <a:extLst>
              <a:ext uri="{FF2B5EF4-FFF2-40B4-BE49-F238E27FC236}">
                <a16:creationId xmlns:a16="http://schemas.microsoft.com/office/drawing/2014/main" id="{E1E90A11-35AB-D1BE-C631-929EC78561B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D96424F-A56E-FA14-1C86-B133BA63582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AD34C7D-A685-49A8-B16B-B19E35F0F02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325AC4-C247-8F9C-EBEC-759E823E7C4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C4BACA2-CD4F-10A6-EBFE-A082DCB37C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3427E1C-1098-4A93-8410-20EBA6E96542}" type="datetimeFigureOut">
              <a:rPr lang="en-US"/>
              <a:pPr>
                <a:defRPr/>
              </a:pPr>
              <a:t>5/31/2022</a:t>
            </a:fld>
            <a:endParaRPr lang="en-US"/>
          </a:p>
        </p:txBody>
      </p:sp>
      <p:sp>
        <p:nvSpPr>
          <p:cNvPr id="4" name="Slide Image Placeholder 3">
            <a:extLst>
              <a:ext uri="{FF2B5EF4-FFF2-40B4-BE49-F238E27FC236}">
                <a16:creationId xmlns:a16="http://schemas.microsoft.com/office/drawing/2014/main" id="{826637AD-CAD3-9D35-3C08-E021B74FEB4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DA52A5A-3F4C-A381-C321-8295DC36094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BF8B81-CDA2-64D0-251A-BBFDAFFBF28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D986301-275A-DA40-4124-C04681E612D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7AFC009-C94D-4CAA-BCD8-B80177EA277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14F44C7-FD79-9AAD-37E3-C3D0D7D524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5D711C0-9A9B-5995-765F-529BD77CAD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If the Lodge is not incorporated, then the ER is an ex-officio member</a:t>
            </a:r>
          </a:p>
          <a:p>
            <a:pPr>
              <a:spcBef>
                <a:spcPct val="0"/>
              </a:spcBef>
            </a:pPr>
            <a:endParaRPr lang="en-US" altLang="en-US"/>
          </a:p>
          <a:p>
            <a:pPr>
              <a:spcBef>
                <a:spcPct val="0"/>
              </a:spcBef>
            </a:pPr>
            <a:r>
              <a:rPr lang="en-US" altLang="en-US"/>
              <a:t>In an incorporated Lodge, The Exalted Ruler is the Chief Executive Officer, not an ex-officio member and not necessarily Chairman. The Board will elect the Chairman and the Secretary.</a:t>
            </a:r>
          </a:p>
          <a:p>
            <a:pPr>
              <a:spcBef>
                <a:spcPct val="0"/>
              </a:spcBef>
            </a:pPr>
            <a:endParaRPr lang="en-US" altLang="en-US"/>
          </a:p>
          <a:p>
            <a:pPr>
              <a:spcBef>
                <a:spcPct val="0"/>
              </a:spcBef>
            </a:pPr>
            <a:r>
              <a:rPr lang="en-US" altLang="en-US"/>
              <a:t>For more information see </a:t>
            </a:r>
            <a:r>
              <a:rPr lang="fr-FR" altLang="en-US" b="1"/>
              <a:t>Section 16.020 and Section 16.030</a:t>
            </a:r>
            <a:r>
              <a:rPr lang="fr-FR" altLang="en-US"/>
              <a:t> of Grand Lodge Statues</a:t>
            </a:r>
            <a:r>
              <a:rPr lang="en-US" altLang="en-US"/>
              <a:t> </a:t>
            </a:r>
          </a:p>
          <a:p>
            <a:pPr>
              <a:spcBef>
                <a:spcPct val="0"/>
              </a:spcBef>
            </a:pPr>
            <a:endParaRPr lang="en-US" altLang="en-US"/>
          </a:p>
        </p:txBody>
      </p:sp>
      <p:sp>
        <p:nvSpPr>
          <p:cNvPr id="17412" name="Slide Number Placeholder 3">
            <a:extLst>
              <a:ext uri="{FF2B5EF4-FFF2-40B4-BE49-F238E27FC236}">
                <a16:creationId xmlns:a16="http://schemas.microsoft.com/office/drawing/2014/main" id="{76AFBC91-E8BD-C9CB-0341-243BA0D257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19321D5-EB20-41EF-8E91-3142493D43A0}"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0CBEE74-7ED4-9A41-1C09-3C8E2A3409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3445EF3-5E28-81FA-62A2-12F0B7996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Bullet 4 - Can be a Member of Most Committees</a:t>
            </a:r>
            <a:endParaRPr lang="en-US" altLang="en-US" sz="1100"/>
          </a:p>
          <a:p>
            <a:pPr>
              <a:spcBef>
                <a:spcPct val="0"/>
              </a:spcBef>
            </a:pPr>
            <a:endParaRPr lang="en-US" altLang="en-US"/>
          </a:p>
        </p:txBody>
      </p:sp>
      <p:sp>
        <p:nvSpPr>
          <p:cNvPr id="36868" name="Slide Number Placeholder 3">
            <a:extLst>
              <a:ext uri="{FF2B5EF4-FFF2-40B4-BE49-F238E27FC236}">
                <a16:creationId xmlns:a16="http://schemas.microsoft.com/office/drawing/2014/main" id="{601F95A8-4444-1762-7A4D-6E0EA0C44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1E7A44B4-C259-40DF-97C1-96D6C862724F}" type="slidenum">
              <a:rPr lang="en-US" altLang="en-US"/>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98353BF-35E3-7806-AB67-5112F0456B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588B17B-C8B4-60F0-40F3-E4910D2B4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Sec. 13.040(k) prohibit the assigning of the Secretary, Treasurer, Lodge Officers, Board of Trustees, Board of Directors and members of the management Club to the Audit Committee. </a:t>
            </a:r>
          </a:p>
          <a:p>
            <a:pPr>
              <a:spcBef>
                <a:spcPct val="0"/>
              </a:spcBef>
            </a:pPr>
            <a:endParaRPr lang="en-US" altLang="en-US"/>
          </a:p>
          <a:p>
            <a:pPr>
              <a:spcBef>
                <a:spcPct val="0"/>
              </a:spcBef>
            </a:pPr>
            <a:r>
              <a:rPr lang="en-US" altLang="en-US" b="1"/>
              <a:t>Autonomous</a:t>
            </a:r>
            <a:r>
              <a:rPr lang="en-US" altLang="en-US"/>
              <a:t>. The Audit Committee does not report to the Lodge Trustees or Board of Directors. Again, G/L Statutes Sec. 13.040 mandates the duties and responsibilities to the Lodge Auditing &amp; Accounting Committee. </a:t>
            </a:r>
          </a:p>
        </p:txBody>
      </p:sp>
      <p:sp>
        <p:nvSpPr>
          <p:cNvPr id="38916" name="Slide Number Placeholder 3">
            <a:extLst>
              <a:ext uri="{FF2B5EF4-FFF2-40B4-BE49-F238E27FC236}">
                <a16:creationId xmlns:a16="http://schemas.microsoft.com/office/drawing/2014/main" id="{62025CEF-0171-849B-1108-0E29C5CB2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379C743-A379-4AC1-A889-F3BBA633E722}" type="slidenum">
              <a:rPr lang="en-US" altLang="en-US"/>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36AB045-1162-F1E0-7490-E5A0CEF1B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B57FFA8-A6FB-B2FC-9789-7E71A7DC25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Each subtitle will “appear” by pushing enter or using a remote clicker.  Refer to word outline for talking points/notes on each of these and the slides that follow this one. </a:t>
            </a:r>
          </a:p>
        </p:txBody>
      </p:sp>
      <p:sp>
        <p:nvSpPr>
          <p:cNvPr id="40964" name="Slide Number Placeholder 3">
            <a:extLst>
              <a:ext uri="{FF2B5EF4-FFF2-40B4-BE49-F238E27FC236}">
                <a16:creationId xmlns:a16="http://schemas.microsoft.com/office/drawing/2014/main" id="{2040092E-AD40-E752-EBF0-273CC2BB9E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A2B7940-E76E-4F0E-BD02-9FCA16C494A5}" type="slidenum">
              <a:rPr lang="en-US" altLang="en-US"/>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31C9D1E-500A-4EC8-8C7B-04D2A0375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C22E0AD-B9EC-E09F-CAAD-115DB4DD6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Each subtitle will “appear” by pushing enter or using a remote clicker.  Refer to word outline for talking points/notes on each of these and the slides that follow this one. </a:t>
            </a:r>
          </a:p>
        </p:txBody>
      </p:sp>
      <p:sp>
        <p:nvSpPr>
          <p:cNvPr id="51204" name="Slide Number Placeholder 3">
            <a:extLst>
              <a:ext uri="{FF2B5EF4-FFF2-40B4-BE49-F238E27FC236}">
                <a16:creationId xmlns:a16="http://schemas.microsoft.com/office/drawing/2014/main" id="{8F923681-7559-F0F1-D629-98F7958219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F801587-9925-4B97-BC05-E9C4C96544B8}" type="slidenum">
              <a:rPr lang="en-US" altLang="en-US"/>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695FAD2-478D-3AB3-89F2-EF80F2C3A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60A5593-42C9-D022-B4F8-AB4FC9194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Appointments. Section 010</a:t>
            </a:r>
            <a:r>
              <a:rPr lang="en-US" altLang="en-US"/>
              <a:t>.  Before his installation, the Exalted Ruler-elect shall appoint an Esquire, a Chaplain, an Inner Guard, a Tiler, an Organist, and a Vocalist, if an Organist or Vocalist is available, to be installed with the elected Officers of the Lodge and to serve for the term of one year. </a:t>
            </a:r>
          </a:p>
          <a:p>
            <a:pPr>
              <a:spcBef>
                <a:spcPct val="0"/>
              </a:spcBef>
            </a:pPr>
            <a:endParaRPr lang="en-US" altLang="en-US"/>
          </a:p>
        </p:txBody>
      </p:sp>
      <p:sp>
        <p:nvSpPr>
          <p:cNvPr id="19460" name="Slide Number Placeholder 3">
            <a:extLst>
              <a:ext uri="{FF2B5EF4-FFF2-40B4-BE49-F238E27FC236}">
                <a16:creationId xmlns:a16="http://schemas.microsoft.com/office/drawing/2014/main" id="{A402E31D-A5A0-CA74-23EE-6E04BEFB3F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03934F9-2BA7-4DA4-B97B-BBFB734C33F8}"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8084F87-2E99-C720-C556-CA31BAB4F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12D4FCE-3D7F-0852-269D-F15AECA61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Section 15.010 - The Officers shall rank in the order named in the Constitution. In the absence of the Exalted Ruler or his designee, the Officer next in rank shall organize the Lodge, and designate the Member(s) who shall serve during the meeting, or until the absent Officer(s) appears.</a:t>
            </a:r>
          </a:p>
          <a:p>
            <a:pPr>
              <a:spcBef>
                <a:spcPct val="0"/>
              </a:spcBef>
            </a:pPr>
            <a:endParaRPr lang="en-US" altLang="en-US"/>
          </a:p>
          <a:p>
            <a:pPr>
              <a:spcBef>
                <a:spcPct val="0"/>
              </a:spcBef>
            </a:pPr>
            <a:r>
              <a:rPr lang="en-US" altLang="en-US"/>
              <a:t>Statutes Annotated 2015</a:t>
            </a:r>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21508" name="Slide Number Placeholder 3">
            <a:extLst>
              <a:ext uri="{FF2B5EF4-FFF2-40B4-BE49-F238E27FC236}">
                <a16:creationId xmlns:a16="http://schemas.microsoft.com/office/drawing/2014/main" id="{28FD7BE0-00EE-2111-C576-DB22C966C1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1A752F7-4FBC-4DE8-ACD0-A1962871D747}"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80EFC9B-EBC4-A8D0-CC9E-DB196CBD7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134492B-E942-70E8-99C6-F283AEAFB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b="1"/>
              <a:t>Local Forum Section 8.090. </a:t>
            </a:r>
            <a:r>
              <a:rPr lang="en-US" altLang="en-US"/>
              <a:t>The Esteemed Loyal Knight is charged with the duties of </a:t>
            </a:r>
            <a:r>
              <a:rPr lang="en-US" altLang="en-US" i="1"/>
              <a:t>(1) </a:t>
            </a:r>
            <a:r>
              <a:rPr lang="en-US" altLang="en-US"/>
              <a:t>prosecuting alleged offenders and </a:t>
            </a:r>
            <a:r>
              <a:rPr lang="en-US" altLang="en-US" i="1"/>
              <a:t>(2) </a:t>
            </a:r>
            <a:r>
              <a:rPr lang="en-US" altLang="en-US"/>
              <a:t>if necessary, instituting complaints in proper cases. </a:t>
            </a:r>
          </a:p>
          <a:p>
            <a:pPr>
              <a:spcBef>
                <a:spcPct val="0"/>
              </a:spcBef>
            </a:pPr>
            <a:endParaRPr lang="en-US" altLang="en-US"/>
          </a:p>
          <a:p>
            <a:pPr>
              <a:spcBef>
                <a:spcPct val="0"/>
              </a:spcBef>
            </a:pPr>
            <a:r>
              <a:rPr lang="en-US" altLang="en-US"/>
              <a:t>Examination of membership cards. </a:t>
            </a:r>
            <a:r>
              <a:rPr lang="en-US" altLang="en-US" b="1"/>
              <a:t>Constitution</a:t>
            </a:r>
            <a:r>
              <a:rPr lang="en-US" altLang="en-US"/>
              <a:t> </a:t>
            </a:r>
            <a:r>
              <a:rPr lang="en-US" altLang="en-US" b="1"/>
              <a:t>Section 1, Opinion 9</a:t>
            </a:r>
            <a:endParaRPr lang="en-US" altLang="en-US"/>
          </a:p>
        </p:txBody>
      </p:sp>
      <p:sp>
        <p:nvSpPr>
          <p:cNvPr id="24580" name="Slide Number Placeholder 3">
            <a:extLst>
              <a:ext uri="{FF2B5EF4-FFF2-40B4-BE49-F238E27FC236}">
                <a16:creationId xmlns:a16="http://schemas.microsoft.com/office/drawing/2014/main" id="{7F231826-0060-760E-E6EB-8C8F8F709F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C449217-973B-45C5-9957-12997737DCE6}"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16251E0-138B-44B2-7FA3-E5ABBD36E0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52803FA-63AC-EDF4-B3E3-A54E4F887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Section 12.090. </a:t>
            </a:r>
            <a:r>
              <a:rPr lang="en-US" altLang="en-US"/>
              <a:t>The Esquire shall organize the Lodge, prepare candidates for initiation, examine and introduce visiting Members, superintend the ballots, transmit official messages as directed by the Exalted Ruler, and in all public displays shall officiate as Marshal. He shall perform other duties as may be required by the Laws of the Order, or the By-Laws of the Lodge. </a:t>
            </a:r>
          </a:p>
        </p:txBody>
      </p:sp>
      <p:sp>
        <p:nvSpPr>
          <p:cNvPr id="26628" name="Slide Number Placeholder 3">
            <a:extLst>
              <a:ext uri="{FF2B5EF4-FFF2-40B4-BE49-F238E27FC236}">
                <a16:creationId xmlns:a16="http://schemas.microsoft.com/office/drawing/2014/main" id="{57222DF2-8C20-A7B2-FD10-D50165DE4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9B4978B-72FD-4415-8392-717A017246DB}"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C096939-EE09-652C-4669-495AC8DD7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4253FD7-1D70-1EC1-53FD-C86B238B2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Section 12.100. </a:t>
            </a:r>
            <a:r>
              <a:rPr lang="en-US" altLang="en-US"/>
              <a:t>The Chaplain and the Inner Guard shall perform the duties required of them by the Laws of the Order, or the By-Laws of the Lodge. </a:t>
            </a:r>
          </a:p>
          <a:p>
            <a:pPr>
              <a:spcBef>
                <a:spcPct val="0"/>
              </a:spcBef>
            </a:pPr>
            <a:endParaRPr lang="en-US" altLang="en-US"/>
          </a:p>
          <a:p>
            <a:pPr>
              <a:spcBef>
                <a:spcPct val="0"/>
              </a:spcBef>
            </a:pPr>
            <a:r>
              <a:rPr lang="en-US" altLang="en-US"/>
              <a:t>Chaplain - Invocations and benedictions as part of the various social activities</a:t>
            </a:r>
          </a:p>
          <a:p>
            <a:pPr>
              <a:spcBef>
                <a:spcPct val="0"/>
              </a:spcBef>
            </a:pPr>
            <a:endParaRPr lang="en-US" altLang="en-US"/>
          </a:p>
          <a:p>
            <a:pPr>
              <a:spcBef>
                <a:spcPct val="0"/>
              </a:spcBef>
            </a:pPr>
            <a:r>
              <a:rPr lang="en-US" altLang="en-US"/>
              <a:t>Organist - </a:t>
            </a:r>
            <a:r>
              <a:rPr lang="en-US" altLang="en-US" b="1"/>
              <a:t>Section 12.110. </a:t>
            </a:r>
            <a:r>
              <a:rPr lang="en-US" altLang="en-US"/>
              <a:t>The Organist shall provide music prescribed by the Rituals and perform other duties required of him. He may receive compensation for his services approved by the Lodge. </a:t>
            </a:r>
          </a:p>
          <a:p>
            <a:pPr>
              <a:spcBef>
                <a:spcPct val="0"/>
              </a:spcBef>
            </a:pPr>
            <a:endParaRPr lang="en-US" altLang="en-US"/>
          </a:p>
        </p:txBody>
      </p:sp>
      <p:sp>
        <p:nvSpPr>
          <p:cNvPr id="28676" name="Slide Number Placeholder 3">
            <a:extLst>
              <a:ext uri="{FF2B5EF4-FFF2-40B4-BE49-F238E27FC236}">
                <a16:creationId xmlns:a16="http://schemas.microsoft.com/office/drawing/2014/main" id="{48B10226-5AFB-0A21-E74A-0795CA68C0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2555507-6FE7-4146-A570-FBBD9BA668D7}"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128A51E-DB0F-9CC2-1EE3-F92C74A95D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B2164FA-4196-A455-7247-B1A8276F66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Section 12.100. </a:t>
            </a:r>
            <a:r>
              <a:rPr lang="en-US" altLang="en-US"/>
              <a:t>The Chaplain and the Inner Guard shall perform the duties required of them by the Laws of the Order, or the By-Laws of the Lodge. </a:t>
            </a:r>
          </a:p>
          <a:p>
            <a:pPr>
              <a:spcBef>
                <a:spcPct val="0"/>
              </a:spcBef>
            </a:pPr>
            <a:endParaRPr lang="en-US" altLang="en-US"/>
          </a:p>
          <a:p>
            <a:pPr>
              <a:spcBef>
                <a:spcPct val="0"/>
              </a:spcBef>
            </a:pPr>
            <a:r>
              <a:rPr lang="en-US" altLang="en-US" b="1"/>
              <a:t>Section 12.115. </a:t>
            </a:r>
            <a:r>
              <a:rPr lang="en-US" altLang="en-US"/>
              <a:t>The Vocalist may perform during each Lodge session and during special services when requested and on special occasions when required by the Lodge. The Vocalist shall perform duties required of them by the Laws of the Order, or by the By-Laws of the Lodge. </a:t>
            </a:r>
          </a:p>
        </p:txBody>
      </p:sp>
      <p:sp>
        <p:nvSpPr>
          <p:cNvPr id="30724" name="Slide Number Placeholder 3">
            <a:extLst>
              <a:ext uri="{FF2B5EF4-FFF2-40B4-BE49-F238E27FC236}">
                <a16:creationId xmlns:a16="http://schemas.microsoft.com/office/drawing/2014/main" id="{2B060E92-6091-CFC4-75CB-2236A4149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C9CF4B1-7280-4CD9-965B-CB268F39C2DD}"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45D412D-857E-554E-56F0-36880EECD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9854FF6-FEF5-47D3-54A4-C99D84B72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a:p>
            <a:pPr>
              <a:spcBef>
                <a:spcPct val="0"/>
              </a:spcBef>
            </a:pPr>
            <a:r>
              <a:rPr lang="fr-FR" altLang="en-US" b="1"/>
              <a:t>Tiler Section 12.080. </a:t>
            </a:r>
            <a:r>
              <a:rPr lang="en-US" altLang="en-US"/>
              <a:t>The Tiler shall be stationed at the outer door of the Lodge at all meetings and permit no person to enter without previous announcement through the Inner Guard, and permission of the Exalted Ruler. He shall require all Members to show their membership cards, and require visiting Members to register in the book kept for that purpose. </a:t>
            </a:r>
          </a:p>
          <a:p>
            <a:pPr>
              <a:spcBef>
                <a:spcPct val="0"/>
              </a:spcBef>
            </a:pPr>
            <a:endParaRPr lang="en-US" altLang="en-US"/>
          </a:p>
          <a:p>
            <a:pPr>
              <a:spcBef>
                <a:spcPct val="0"/>
              </a:spcBef>
            </a:pPr>
            <a:r>
              <a:rPr lang="en-US" altLang="en-US"/>
              <a:t>He shall assume charge of all jewels, regalia and other like Lodge property and see that they are in proper condition for all meetings of the Lodge. He shall furnish all necessary paraphernalia by order of the presiding Officer, have charge of the keys to Lodge doors, and see that all Lodge property is safely stored before leaving the Lodge room. </a:t>
            </a:r>
          </a:p>
          <a:p>
            <a:pPr>
              <a:spcBef>
                <a:spcPct val="0"/>
              </a:spcBef>
            </a:pPr>
            <a:endParaRPr lang="en-US" altLang="en-US"/>
          </a:p>
        </p:txBody>
      </p:sp>
      <p:sp>
        <p:nvSpPr>
          <p:cNvPr id="32772" name="Slide Number Placeholder 3">
            <a:extLst>
              <a:ext uri="{FF2B5EF4-FFF2-40B4-BE49-F238E27FC236}">
                <a16:creationId xmlns:a16="http://schemas.microsoft.com/office/drawing/2014/main" id="{173C6A20-B016-D1BC-CA1D-D390215FB3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ACEFD80-CD42-4744-82A6-7CF5B56EEB28}"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DC834E5-FBE9-5C97-5211-05565DDDD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80D005F-9C2F-8802-849F-5011C2938D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While there are assigned responsibilities for Ritual, each Lodge can choose to assign areas of responsibility to each Chair.  Some Lodges have followed this kind of pattern for many years.</a:t>
            </a:r>
          </a:p>
          <a:p>
            <a:pPr>
              <a:spcBef>
                <a:spcPct val="0"/>
              </a:spcBef>
            </a:pPr>
            <a:endParaRPr lang="en-US" altLang="en-US"/>
          </a:p>
          <a:p>
            <a:pPr>
              <a:spcBef>
                <a:spcPct val="0"/>
              </a:spcBef>
            </a:pPr>
            <a:r>
              <a:rPr lang="en-US" altLang="en-US"/>
              <a:t>An Officer could be assigned as a “broker”, attending the Orientation and getting new members in touch with Lodge committee chairs to get them to work right away.</a:t>
            </a:r>
          </a:p>
          <a:p>
            <a:pPr>
              <a:spcBef>
                <a:spcPct val="0"/>
              </a:spcBef>
            </a:pPr>
            <a:r>
              <a:rPr lang="en-US" altLang="en-US" b="1"/>
              <a:t> </a:t>
            </a:r>
            <a:endParaRPr lang="en-US" altLang="en-US"/>
          </a:p>
          <a:p>
            <a:pPr>
              <a:spcBef>
                <a:spcPct val="0"/>
              </a:spcBef>
            </a:pPr>
            <a:r>
              <a:rPr lang="en-US" altLang="en-US"/>
              <a:t>“Other Duties as Assigned”</a:t>
            </a:r>
          </a:p>
          <a:p>
            <a:pPr>
              <a:spcBef>
                <a:spcPct val="0"/>
              </a:spcBef>
            </a:pPr>
            <a:r>
              <a:rPr lang="en-US" altLang="en-US"/>
              <a:t>Assign Management Areas by Chair:</a:t>
            </a:r>
          </a:p>
          <a:p>
            <a:pPr>
              <a:spcBef>
                <a:spcPct val="0"/>
              </a:spcBef>
            </a:pPr>
            <a:r>
              <a:rPr lang="en-US" altLang="en-US"/>
              <a:t>		by Committee – Fraternal, Activities, Other</a:t>
            </a:r>
          </a:p>
          <a:p>
            <a:pPr>
              <a:spcBef>
                <a:spcPct val="0"/>
              </a:spcBef>
            </a:pPr>
            <a:r>
              <a:rPr lang="en-US" altLang="en-US"/>
              <a:t>		by Function – Charity, Youth, Veterans, etc.</a:t>
            </a:r>
          </a:p>
          <a:p>
            <a:pPr>
              <a:spcBef>
                <a:spcPct val="0"/>
              </a:spcBef>
            </a:pPr>
            <a:r>
              <a:rPr lang="en-US" altLang="en-US"/>
              <a:t>Be a “Broker” for Committees</a:t>
            </a:r>
          </a:p>
          <a:p>
            <a:pPr>
              <a:spcBef>
                <a:spcPct val="0"/>
              </a:spcBef>
            </a:pPr>
            <a:r>
              <a:rPr lang="en-US" altLang="en-US"/>
              <a:t>Opportunity to Learn About Elkdom</a:t>
            </a:r>
          </a:p>
          <a:p>
            <a:pPr>
              <a:spcBef>
                <a:spcPct val="0"/>
              </a:spcBef>
            </a:pPr>
            <a:r>
              <a:rPr lang="en-US" altLang="en-US"/>
              <a:t>Take Initiative, Share Your Talents</a:t>
            </a:r>
          </a:p>
          <a:p>
            <a:pPr>
              <a:spcBef>
                <a:spcPct val="0"/>
              </a:spcBef>
            </a:pPr>
            <a:r>
              <a:rPr lang="en-US" altLang="en-US"/>
              <a:t>Can be a Member of Most Committees</a:t>
            </a:r>
          </a:p>
          <a:p>
            <a:pPr>
              <a:spcBef>
                <a:spcPct val="0"/>
              </a:spcBef>
            </a:pPr>
            <a:r>
              <a:rPr lang="en-US" altLang="en-US"/>
              <a:t>Officer Resources</a:t>
            </a:r>
          </a:p>
          <a:p>
            <a:pPr>
              <a:spcBef>
                <a:spcPct val="0"/>
              </a:spcBef>
            </a:pPr>
            <a:endParaRPr lang="en-US" altLang="en-US"/>
          </a:p>
        </p:txBody>
      </p:sp>
      <p:sp>
        <p:nvSpPr>
          <p:cNvPr id="34820" name="Slide Number Placeholder 3">
            <a:extLst>
              <a:ext uri="{FF2B5EF4-FFF2-40B4-BE49-F238E27FC236}">
                <a16:creationId xmlns:a16="http://schemas.microsoft.com/office/drawing/2014/main" id="{4F63405F-AE08-1A0B-84AD-99092C544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B08CFBE-6DB1-4867-84BC-4F42BC2E3ECA}"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6140"/>
            <a:ext cx="7772400" cy="845004"/>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685800" y="1527628"/>
            <a:ext cx="7772400" cy="419342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13316A91-CC35-F606-2902-DB95CB779A4B}"/>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4B8A0046-9C8E-C4BD-8017-6E8B9365FC32}"/>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878598F-F240-5FC8-28FD-DDF273F420CF}"/>
              </a:ext>
            </a:extLst>
          </p:cNvPr>
          <p:cNvSpPr>
            <a:spLocks noGrp="1"/>
          </p:cNvSpPr>
          <p:nvPr>
            <p:ph type="sldNum" sz="quarter" idx="12"/>
          </p:nvPr>
        </p:nvSpPr>
        <p:spPr/>
        <p:txBody>
          <a:bodyPr/>
          <a:lstStyle>
            <a:lvl1pPr>
              <a:defRPr/>
            </a:lvl1pPr>
          </a:lstStyle>
          <a:p>
            <a:fld id="{6FE74266-663D-4B9C-874E-97CA6698C762}" type="slidenum">
              <a:rPr lang="en-US" altLang="en-US"/>
              <a:pPr/>
              <a:t>‹#›</a:t>
            </a:fld>
            <a:endParaRPr lang="en-US" altLang="en-US"/>
          </a:p>
        </p:txBody>
      </p:sp>
    </p:spTree>
    <p:extLst>
      <p:ext uri="{BB962C8B-B14F-4D97-AF65-F5344CB8AC3E}">
        <p14:creationId xmlns:p14="http://schemas.microsoft.com/office/powerpoint/2010/main" val="363086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7A613-5273-D51E-27DD-6F9EA202FC6E}"/>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3BF52BD8-B1A6-2DCD-1B06-673C4DA5D36A}"/>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A6D1DC3-F5D0-C773-B8F4-A36A0C77A30C}"/>
              </a:ext>
            </a:extLst>
          </p:cNvPr>
          <p:cNvSpPr>
            <a:spLocks noGrp="1"/>
          </p:cNvSpPr>
          <p:nvPr>
            <p:ph type="sldNum" sz="quarter" idx="12"/>
          </p:nvPr>
        </p:nvSpPr>
        <p:spPr/>
        <p:txBody>
          <a:bodyPr/>
          <a:lstStyle>
            <a:lvl1pPr>
              <a:defRPr/>
            </a:lvl1pPr>
          </a:lstStyle>
          <a:p>
            <a:fld id="{FCEFF1B6-F8A4-451F-BE03-581AB33F3692}" type="slidenum">
              <a:rPr lang="en-US" altLang="en-US"/>
              <a:pPr/>
              <a:t>‹#›</a:t>
            </a:fld>
            <a:endParaRPr lang="en-US" altLang="en-US"/>
          </a:p>
        </p:txBody>
      </p:sp>
    </p:spTree>
    <p:extLst>
      <p:ext uri="{BB962C8B-B14F-4D97-AF65-F5344CB8AC3E}">
        <p14:creationId xmlns:p14="http://schemas.microsoft.com/office/powerpoint/2010/main" val="171002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D8DD6-C01A-6179-0C66-95F11A03B150}"/>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3870816D-39C9-3F72-09EE-94AF55E6F95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F555540-3F78-BC4C-DAAF-24BF3C5340B7}"/>
              </a:ext>
            </a:extLst>
          </p:cNvPr>
          <p:cNvSpPr>
            <a:spLocks noGrp="1"/>
          </p:cNvSpPr>
          <p:nvPr>
            <p:ph type="sldNum" sz="quarter" idx="12"/>
          </p:nvPr>
        </p:nvSpPr>
        <p:spPr/>
        <p:txBody>
          <a:bodyPr/>
          <a:lstStyle>
            <a:lvl1pPr>
              <a:defRPr/>
            </a:lvl1pPr>
          </a:lstStyle>
          <a:p>
            <a:fld id="{92C1FAF2-5CCA-4BBC-9497-B70A979806CB}" type="slidenum">
              <a:rPr lang="en-US" altLang="en-US"/>
              <a:pPr/>
              <a:t>‹#›</a:t>
            </a:fld>
            <a:endParaRPr lang="en-US" altLang="en-US"/>
          </a:p>
        </p:txBody>
      </p:sp>
    </p:spTree>
    <p:extLst>
      <p:ext uri="{BB962C8B-B14F-4D97-AF65-F5344CB8AC3E}">
        <p14:creationId xmlns:p14="http://schemas.microsoft.com/office/powerpoint/2010/main" val="295447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C16C-2AF4-3666-C04E-C2E929197745}"/>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E283B372-C8F1-9E7E-D3C8-83488DBDB8C2}"/>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890E515-5DEE-1CC8-96D7-7765277A74F0}"/>
              </a:ext>
            </a:extLst>
          </p:cNvPr>
          <p:cNvSpPr>
            <a:spLocks noGrp="1"/>
          </p:cNvSpPr>
          <p:nvPr>
            <p:ph type="sldNum" sz="quarter" idx="12"/>
          </p:nvPr>
        </p:nvSpPr>
        <p:spPr/>
        <p:txBody>
          <a:bodyPr/>
          <a:lstStyle>
            <a:lvl1pPr>
              <a:defRPr/>
            </a:lvl1pPr>
          </a:lstStyle>
          <a:p>
            <a:fld id="{03B0AFFF-BC28-480D-BB22-A2B87F8964E6}" type="slidenum">
              <a:rPr lang="en-US" altLang="en-US"/>
              <a:pPr/>
              <a:t>‹#›</a:t>
            </a:fld>
            <a:endParaRPr lang="en-US" altLang="en-US"/>
          </a:p>
        </p:txBody>
      </p:sp>
    </p:spTree>
    <p:extLst>
      <p:ext uri="{BB962C8B-B14F-4D97-AF65-F5344CB8AC3E}">
        <p14:creationId xmlns:p14="http://schemas.microsoft.com/office/powerpoint/2010/main" val="248595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9B84A-E891-D4CE-2193-B2073DE48395}"/>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07F8671F-52E8-2207-80A1-63171B2AB19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90DE4E8-1540-ADE6-82B1-315B71E40808}"/>
              </a:ext>
            </a:extLst>
          </p:cNvPr>
          <p:cNvSpPr>
            <a:spLocks noGrp="1"/>
          </p:cNvSpPr>
          <p:nvPr>
            <p:ph type="sldNum" sz="quarter" idx="12"/>
          </p:nvPr>
        </p:nvSpPr>
        <p:spPr/>
        <p:txBody>
          <a:bodyPr/>
          <a:lstStyle>
            <a:lvl1pPr>
              <a:defRPr/>
            </a:lvl1pPr>
          </a:lstStyle>
          <a:p>
            <a:fld id="{88D84D7A-ACAA-4FFD-B871-C25D78F6D38B}" type="slidenum">
              <a:rPr lang="en-US" altLang="en-US"/>
              <a:pPr/>
              <a:t>‹#›</a:t>
            </a:fld>
            <a:endParaRPr lang="en-US" altLang="en-US"/>
          </a:p>
        </p:txBody>
      </p:sp>
    </p:spTree>
    <p:extLst>
      <p:ext uri="{BB962C8B-B14F-4D97-AF65-F5344CB8AC3E}">
        <p14:creationId xmlns:p14="http://schemas.microsoft.com/office/powerpoint/2010/main" val="409295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7ED6BD-E976-0727-DDA3-7ED2CE6006ED}"/>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6A782660-FF02-A8AD-CA40-4E257DE33006}"/>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B49BAFD-D523-3F78-D781-94170CEC7E93}"/>
              </a:ext>
            </a:extLst>
          </p:cNvPr>
          <p:cNvSpPr>
            <a:spLocks noGrp="1"/>
          </p:cNvSpPr>
          <p:nvPr>
            <p:ph type="sldNum" sz="quarter" idx="12"/>
          </p:nvPr>
        </p:nvSpPr>
        <p:spPr/>
        <p:txBody>
          <a:bodyPr/>
          <a:lstStyle>
            <a:lvl1pPr>
              <a:defRPr/>
            </a:lvl1pPr>
          </a:lstStyle>
          <a:p>
            <a:fld id="{BBC36E01-A3CE-4257-9453-211ED63E451D}" type="slidenum">
              <a:rPr lang="en-US" altLang="en-US"/>
              <a:pPr/>
              <a:t>‹#›</a:t>
            </a:fld>
            <a:endParaRPr lang="en-US" altLang="en-US"/>
          </a:p>
        </p:txBody>
      </p:sp>
    </p:spTree>
    <p:extLst>
      <p:ext uri="{BB962C8B-B14F-4D97-AF65-F5344CB8AC3E}">
        <p14:creationId xmlns:p14="http://schemas.microsoft.com/office/powerpoint/2010/main" val="155328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6C542-9345-DD11-8AC9-201A1E2C4440}"/>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CEBBF9C5-D076-7D42-FB84-49901A55E74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EB4AC389-5DFA-BA11-30E1-F41014E1F296}"/>
              </a:ext>
            </a:extLst>
          </p:cNvPr>
          <p:cNvSpPr>
            <a:spLocks noGrp="1"/>
          </p:cNvSpPr>
          <p:nvPr>
            <p:ph type="sldNum" sz="quarter" idx="12"/>
          </p:nvPr>
        </p:nvSpPr>
        <p:spPr/>
        <p:txBody>
          <a:bodyPr/>
          <a:lstStyle>
            <a:lvl1pPr>
              <a:defRPr/>
            </a:lvl1pPr>
          </a:lstStyle>
          <a:p>
            <a:fld id="{B4C78FDE-2479-4851-A231-79DF45BBBDE4}" type="slidenum">
              <a:rPr lang="en-US" altLang="en-US"/>
              <a:pPr/>
              <a:t>‹#›</a:t>
            </a:fld>
            <a:endParaRPr lang="en-US" altLang="en-US"/>
          </a:p>
        </p:txBody>
      </p:sp>
    </p:spTree>
    <p:extLst>
      <p:ext uri="{BB962C8B-B14F-4D97-AF65-F5344CB8AC3E}">
        <p14:creationId xmlns:p14="http://schemas.microsoft.com/office/powerpoint/2010/main" val="62152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4C3DA-D802-955D-9C7D-FC9D02C19880}"/>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F521AF6B-2688-EBAA-43EC-A55C659C9DF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322250B6-8B4B-36FF-A009-09F595C29490}"/>
              </a:ext>
            </a:extLst>
          </p:cNvPr>
          <p:cNvSpPr>
            <a:spLocks noGrp="1"/>
          </p:cNvSpPr>
          <p:nvPr>
            <p:ph type="sldNum" sz="quarter" idx="12"/>
          </p:nvPr>
        </p:nvSpPr>
        <p:spPr/>
        <p:txBody>
          <a:bodyPr/>
          <a:lstStyle>
            <a:lvl1pPr>
              <a:defRPr/>
            </a:lvl1pPr>
          </a:lstStyle>
          <a:p>
            <a:fld id="{9033F2D9-2AE1-4431-8A56-33682E967FF3}" type="slidenum">
              <a:rPr lang="en-US" altLang="en-US"/>
              <a:pPr/>
              <a:t>‹#›</a:t>
            </a:fld>
            <a:endParaRPr lang="en-US" altLang="en-US"/>
          </a:p>
        </p:txBody>
      </p:sp>
    </p:spTree>
    <p:extLst>
      <p:ext uri="{BB962C8B-B14F-4D97-AF65-F5344CB8AC3E}">
        <p14:creationId xmlns:p14="http://schemas.microsoft.com/office/powerpoint/2010/main" val="219338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2E70D-DCA6-837A-98AE-DC90D137FCD1}"/>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5013BD84-208F-96AC-D40D-247527AAA46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5FD583E3-D959-1B08-6955-748B5473D19F}"/>
              </a:ext>
            </a:extLst>
          </p:cNvPr>
          <p:cNvSpPr>
            <a:spLocks noGrp="1"/>
          </p:cNvSpPr>
          <p:nvPr>
            <p:ph type="sldNum" sz="quarter" idx="12"/>
          </p:nvPr>
        </p:nvSpPr>
        <p:spPr/>
        <p:txBody>
          <a:bodyPr/>
          <a:lstStyle>
            <a:lvl1pPr>
              <a:defRPr/>
            </a:lvl1pPr>
          </a:lstStyle>
          <a:p>
            <a:fld id="{EE08CA99-E754-42A1-ADDB-37B992744ADC}" type="slidenum">
              <a:rPr lang="en-US" altLang="en-US"/>
              <a:pPr/>
              <a:t>‹#›</a:t>
            </a:fld>
            <a:endParaRPr lang="en-US" altLang="en-US"/>
          </a:p>
        </p:txBody>
      </p:sp>
    </p:spTree>
    <p:extLst>
      <p:ext uri="{BB962C8B-B14F-4D97-AF65-F5344CB8AC3E}">
        <p14:creationId xmlns:p14="http://schemas.microsoft.com/office/powerpoint/2010/main" val="154950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382AF20-F8F6-F7B6-81C8-4E64C8318CA7}"/>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0FEBBEF8-F741-9276-58E4-8E7B990F769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A4F0465-8CB2-3DC9-8281-54B70B5A5847}"/>
              </a:ext>
            </a:extLst>
          </p:cNvPr>
          <p:cNvSpPr>
            <a:spLocks noGrp="1"/>
          </p:cNvSpPr>
          <p:nvPr>
            <p:ph type="sldNum" sz="quarter" idx="12"/>
          </p:nvPr>
        </p:nvSpPr>
        <p:spPr/>
        <p:txBody>
          <a:bodyPr/>
          <a:lstStyle>
            <a:lvl1pPr>
              <a:defRPr/>
            </a:lvl1pPr>
          </a:lstStyle>
          <a:p>
            <a:fld id="{D7697EA5-D612-4DD7-930B-E26CA3AA80DB}" type="slidenum">
              <a:rPr lang="en-US" altLang="en-US"/>
              <a:pPr/>
              <a:t>‹#›</a:t>
            </a:fld>
            <a:endParaRPr lang="en-US" altLang="en-US"/>
          </a:p>
        </p:txBody>
      </p:sp>
    </p:spTree>
    <p:extLst>
      <p:ext uri="{BB962C8B-B14F-4D97-AF65-F5344CB8AC3E}">
        <p14:creationId xmlns:p14="http://schemas.microsoft.com/office/powerpoint/2010/main" val="104358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CCBCF4E-AFF4-8438-5D2F-9AFF9A3BBBAF}"/>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E083DA70-406C-05B5-3787-0B1103CE9D4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960F1474-4C60-0BF3-DF9B-782E05913479}"/>
              </a:ext>
            </a:extLst>
          </p:cNvPr>
          <p:cNvSpPr>
            <a:spLocks noGrp="1"/>
          </p:cNvSpPr>
          <p:nvPr>
            <p:ph type="sldNum" sz="quarter" idx="12"/>
          </p:nvPr>
        </p:nvSpPr>
        <p:spPr/>
        <p:txBody>
          <a:bodyPr/>
          <a:lstStyle>
            <a:lvl1pPr>
              <a:defRPr/>
            </a:lvl1pPr>
          </a:lstStyle>
          <a:p>
            <a:fld id="{5B8613F0-16BC-4AD4-8C30-7BF37A9E3EA1}" type="slidenum">
              <a:rPr lang="en-US" altLang="en-US"/>
              <a:pPr/>
              <a:t>‹#›</a:t>
            </a:fld>
            <a:endParaRPr lang="en-US" altLang="en-US"/>
          </a:p>
        </p:txBody>
      </p:sp>
    </p:spTree>
    <p:extLst>
      <p:ext uri="{BB962C8B-B14F-4D97-AF65-F5344CB8AC3E}">
        <p14:creationId xmlns:p14="http://schemas.microsoft.com/office/powerpoint/2010/main" val="81681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20A10A-9CAF-4438-AB2E-A1A00D4343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0DD6916-EEE5-1CAE-9D37-3BD718BA024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22A2DF80-D42D-D493-4DA2-1EB7BB0A4D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6F61EFC-DD46-44C4-99D5-5315DD2F13F7}" type="slidenum">
              <a:rPr lang="en-US" altLang="en-US"/>
              <a:pPr/>
              <a:t>‹#›</a:t>
            </a:fld>
            <a:endParaRPr lang="en-US" altLang="en-US"/>
          </a:p>
        </p:txBody>
      </p:sp>
      <p:pic>
        <p:nvPicPr>
          <p:cNvPr id="1029" name="Picture 4" descr="untitled">
            <a:extLst>
              <a:ext uri="{FF2B5EF4-FFF2-40B4-BE49-F238E27FC236}">
                <a16:creationId xmlns:a16="http://schemas.microsoft.com/office/drawing/2014/main" id="{5F699427-4B33-2ED9-C1D8-46B8F6B7CFD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945188"/>
            <a:ext cx="8842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64ADAF06-5426-7848-4F93-791966822458}"/>
              </a:ext>
            </a:extLst>
          </p:cNvPr>
          <p:cNvSpPr txBox="1">
            <a:spLocks noChangeArrowheads="1"/>
          </p:cNvSpPr>
          <p:nvPr userDrawn="1"/>
        </p:nvSpPr>
        <p:spPr bwMode="auto">
          <a:xfrm>
            <a:off x="1371600" y="6173788"/>
            <a:ext cx="1919288" cy="400050"/>
          </a:xfrm>
          <a:prstGeom prst="rect">
            <a:avLst/>
          </a:prstGeom>
          <a:noFill/>
          <a:ln>
            <a:noFill/>
          </a:ln>
          <a:extLst>
            <a:ext uri="{909E8E84-426E-40dd-AFC4-6F175D3DCCD1}"/>
            <a:ext uri="{91240B29-F687-4f45-9708-019B960494DF}"/>
          </a:extLst>
        </p:spPr>
        <p:txBody>
          <a:bodyPr wrap="none">
            <a:spAutoFit/>
          </a:bodyPr>
          <a:lstStyle>
            <a:lvl1pPr eaLnBrk="0" hangingPunct="0">
              <a:defRPr sz="3100">
                <a:solidFill>
                  <a:schemeClr val="tx1"/>
                </a:solidFill>
                <a:latin typeface="Arial" charset="0"/>
                <a:ea typeface="ＭＳ Ｐゴシック" charset="0"/>
                <a:cs typeface="ＭＳ Ｐゴシック" charset="0"/>
              </a:defRPr>
            </a:lvl1pPr>
            <a:lvl2pPr marL="742950" indent="-285750" eaLnBrk="0" hangingPunct="0">
              <a:defRPr sz="3100">
                <a:solidFill>
                  <a:schemeClr val="tx1"/>
                </a:solidFill>
                <a:latin typeface="Arial" charset="0"/>
                <a:ea typeface="ＭＳ Ｐゴシック" charset="0"/>
              </a:defRPr>
            </a:lvl2pPr>
            <a:lvl3pPr marL="1143000" indent="-228600" eaLnBrk="0" hangingPunct="0">
              <a:defRPr sz="3100">
                <a:solidFill>
                  <a:schemeClr val="tx1"/>
                </a:solidFill>
                <a:latin typeface="Arial" charset="0"/>
                <a:ea typeface="ＭＳ Ｐゴシック" charset="0"/>
              </a:defRPr>
            </a:lvl3pPr>
            <a:lvl4pPr marL="1600200" indent="-228600" eaLnBrk="0" hangingPunct="0">
              <a:defRPr sz="3100">
                <a:solidFill>
                  <a:schemeClr val="tx1"/>
                </a:solidFill>
                <a:latin typeface="Arial" charset="0"/>
                <a:ea typeface="ＭＳ Ｐゴシック" charset="0"/>
              </a:defRPr>
            </a:lvl4pPr>
            <a:lvl5pPr marL="2057400" indent="-228600" eaLnBrk="0" hangingPunct="0">
              <a:defRPr sz="31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31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31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31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3100">
                <a:solidFill>
                  <a:schemeClr val="tx1"/>
                </a:solidFill>
                <a:latin typeface="Arial" charset="0"/>
                <a:ea typeface="ＭＳ Ｐゴシック" charset="0"/>
              </a:defRPr>
            </a:lvl9pPr>
          </a:lstStyle>
          <a:p>
            <a:pPr eaLnBrk="1" fontAlgn="auto" hangingPunct="1">
              <a:spcBef>
                <a:spcPts val="0"/>
              </a:spcBef>
              <a:spcAft>
                <a:spcPts val="0"/>
              </a:spcAft>
              <a:defRPr/>
            </a:pPr>
            <a:r>
              <a:rPr lang="en-US" sz="2000" dirty="0"/>
              <a:t>Officer Training</a:t>
            </a:r>
          </a:p>
        </p:txBody>
      </p:sp>
      <p:sp>
        <p:nvSpPr>
          <p:cNvPr id="1031" name="TextBox 6">
            <a:extLst>
              <a:ext uri="{FF2B5EF4-FFF2-40B4-BE49-F238E27FC236}">
                <a16:creationId xmlns:a16="http://schemas.microsoft.com/office/drawing/2014/main" id="{DA686751-A41F-8C9C-F082-72AC66559973}"/>
              </a:ext>
            </a:extLst>
          </p:cNvPr>
          <p:cNvSpPr txBox="1">
            <a:spLocks noChangeArrowheads="1"/>
          </p:cNvSpPr>
          <p:nvPr userDrawn="1"/>
        </p:nvSpPr>
        <p:spPr bwMode="auto">
          <a:xfrm>
            <a:off x="4114800" y="6172200"/>
            <a:ext cx="268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Officer Duties &amp; Resources</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mailto:scott@trepinski.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acebook.com/tesa" TargetMode="External"/><Relationship Id="rId7" Type="http://schemas.openxmlformats.org/officeDocument/2006/relationships/hyperlink" Target="http://www.facebook.com/ElksNationalFoundation" TargetMode="External"/><Relationship Id="rId2" Type="http://schemas.openxmlformats.org/officeDocument/2006/relationships/hyperlink" Target="http://www.texaselks.org/" TargetMode="External"/><Relationship Id="rId1" Type="http://schemas.openxmlformats.org/officeDocument/2006/relationships/slideLayout" Target="../slideLayouts/slideLayout1.xml"/><Relationship Id="rId6" Type="http://schemas.openxmlformats.org/officeDocument/2006/relationships/hyperlink" Target="http://www.elks.org/" TargetMode="External"/><Relationship Id="rId5" Type="http://schemas.openxmlformats.org/officeDocument/2006/relationships/hyperlink" Target="http://www.facebook.com/tesa1987" TargetMode="External"/><Relationship Id="rId4" Type="http://schemas.openxmlformats.org/officeDocument/2006/relationships/hyperlink" Target="http://www.texaselkscam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3D1C7-B176-8138-A894-6E58BC32013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E53C328-50D6-4291-8B6C-92B79E00E606}" type="slidenum">
              <a:rPr lang="en-US" altLang="en-US">
                <a:solidFill>
                  <a:srgbClr val="898989"/>
                </a:solidFill>
              </a:rPr>
              <a:pPr/>
              <a:t>1</a:t>
            </a:fld>
            <a:endParaRPr lang="en-US" altLang="en-US">
              <a:solidFill>
                <a:srgbClr val="898989"/>
              </a:solidFill>
            </a:endParaRPr>
          </a:p>
        </p:txBody>
      </p:sp>
      <p:sp>
        <p:nvSpPr>
          <p:cNvPr id="15363" name="Title 1">
            <a:extLst>
              <a:ext uri="{FF2B5EF4-FFF2-40B4-BE49-F238E27FC236}">
                <a16:creationId xmlns:a16="http://schemas.microsoft.com/office/drawing/2014/main" id="{AA8C216F-7E19-0516-60BB-802EBFF62757}"/>
              </a:ext>
            </a:extLst>
          </p:cNvPr>
          <p:cNvSpPr>
            <a:spLocks noGrp="1"/>
          </p:cNvSpPr>
          <p:nvPr>
            <p:ph type="ctrTitle"/>
          </p:nvPr>
        </p:nvSpPr>
        <p:spPr>
          <a:xfrm>
            <a:off x="685800" y="1371600"/>
            <a:ext cx="7848600" cy="1927225"/>
          </a:xfrm>
        </p:spPr>
        <p:txBody>
          <a:bodyPr/>
          <a:lstStyle/>
          <a:p>
            <a:r>
              <a:rPr lang="en-US" altLang="en-US" sz="4800"/>
              <a:t>Public Forum</a:t>
            </a:r>
          </a:p>
        </p:txBody>
      </p:sp>
      <p:sp>
        <p:nvSpPr>
          <p:cNvPr id="9" name="Subtitle 2">
            <a:extLst>
              <a:ext uri="{FF2B5EF4-FFF2-40B4-BE49-F238E27FC236}">
                <a16:creationId xmlns:a16="http://schemas.microsoft.com/office/drawing/2014/main" id="{2F256BEB-D378-0A2C-1C77-2E89BDAD374D}"/>
              </a:ext>
            </a:extLst>
          </p:cNvPr>
          <p:cNvSpPr>
            <a:spLocks noGrp="1"/>
          </p:cNvSpPr>
          <p:nvPr>
            <p:ph type="subTitle" idx="1"/>
          </p:nvPr>
        </p:nvSpPr>
        <p:spPr>
          <a:xfrm>
            <a:off x="685800" y="3505200"/>
            <a:ext cx="6400800" cy="1752600"/>
          </a:xfrm>
        </p:spPr>
        <p:txBody>
          <a:bodyPr rtlCol="0"/>
          <a:lstStyle/>
          <a:p>
            <a:pPr algn="ctr" fontAlgn="auto">
              <a:spcAft>
                <a:spcPts val="0"/>
              </a:spcAft>
              <a:buFont typeface="Arial"/>
              <a:buNone/>
              <a:defRPr/>
            </a:pPr>
            <a:r>
              <a:rPr lang="en-US" sz="4000" dirty="0"/>
              <a:t>Social Media, Advertising, Public Relations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0B518-355A-138F-A1F0-D4CAC2DC008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AF6C474-B664-426E-BBCA-FD6BE22230C4}" type="slidenum">
              <a:rPr lang="en-US" altLang="en-US">
                <a:solidFill>
                  <a:srgbClr val="898989"/>
                </a:solidFill>
              </a:rPr>
              <a:pPr/>
              <a:t>10</a:t>
            </a:fld>
            <a:endParaRPr lang="en-US" altLang="en-US">
              <a:solidFill>
                <a:srgbClr val="898989"/>
              </a:solidFill>
            </a:endParaRPr>
          </a:p>
        </p:txBody>
      </p:sp>
      <p:sp>
        <p:nvSpPr>
          <p:cNvPr id="31747" name="Title 1">
            <a:extLst>
              <a:ext uri="{FF2B5EF4-FFF2-40B4-BE49-F238E27FC236}">
                <a16:creationId xmlns:a16="http://schemas.microsoft.com/office/drawing/2014/main" id="{FC7494A7-29BA-8226-60CB-3DDD0DC420DD}"/>
              </a:ext>
            </a:extLst>
          </p:cNvPr>
          <p:cNvSpPr>
            <a:spLocks noGrp="1"/>
          </p:cNvSpPr>
          <p:nvPr>
            <p:ph type="title"/>
          </p:nvPr>
        </p:nvSpPr>
        <p:spPr>
          <a:xfrm>
            <a:off x="457200" y="533400"/>
            <a:ext cx="8229600" cy="990600"/>
          </a:xfrm>
        </p:spPr>
        <p:txBody>
          <a:bodyPr/>
          <a:lstStyle/>
          <a:p>
            <a:r>
              <a:rPr lang="en-US" altLang="en-US"/>
              <a:t>Advertising</a:t>
            </a:r>
          </a:p>
        </p:txBody>
      </p:sp>
      <p:sp>
        <p:nvSpPr>
          <p:cNvPr id="31748" name="TextBox 9">
            <a:extLst>
              <a:ext uri="{FF2B5EF4-FFF2-40B4-BE49-F238E27FC236}">
                <a16:creationId xmlns:a16="http://schemas.microsoft.com/office/drawing/2014/main" id="{369748AC-F08B-FC67-816C-C245950A67DE}"/>
              </a:ext>
            </a:extLst>
          </p:cNvPr>
          <p:cNvSpPr txBox="1">
            <a:spLocks noChangeArrowheads="1"/>
          </p:cNvSpPr>
          <p:nvPr/>
        </p:nvSpPr>
        <p:spPr bwMode="auto">
          <a:xfrm>
            <a:off x="914400" y="1676400"/>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3200"/>
              <a:t>Lodges are not public places</a:t>
            </a:r>
          </a:p>
          <a:p>
            <a:pPr eaLnBrk="1" hangingPunct="1">
              <a:buFont typeface="Arial" panose="020B0604020202020204" pitchFamily="34" charset="0"/>
              <a:buChar char="•"/>
            </a:pPr>
            <a:r>
              <a:rPr lang="en-US" altLang="en-US" sz="3200"/>
              <a:t>Hold public events sometimes</a:t>
            </a:r>
          </a:p>
          <a:p>
            <a:pPr eaLnBrk="1" hangingPunct="1">
              <a:buFont typeface="Arial" panose="020B0604020202020204" pitchFamily="34" charset="0"/>
              <a:buChar char="•"/>
            </a:pPr>
            <a:r>
              <a:rPr lang="en-US" altLang="en-US" sz="3200"/>
              <a:t>Use online advertising tools</a:t>
            </a:r>
          </a:p>
          <a:p>
            <a:pPr eaLnBrk="1" hangingPunct="1">
              <a:buFont typeface="Arial" panose="020B0604020202020204" pitchFamily="34" charset="0"/>
              <a:buChar char="•"/>
            </a:pPr>
            <a:r>
              <a:rPr lang="en-US" altLang="en-US" sz="3200"/>
              <a:t>Research public grants</a:t>
            </a:r>
          </a:p>
        </p:txBody>
      </p:sp>
      <p:pic>
        <p:nvPicPr>
          <p:cNvPr id="31749" name="Picture 10">
            <a:extLst>
              <a:ext uri="{FF2B5EF4-FFF2-40B4-BE49-F238E27FC236}">
                <a16:creationId xmlns:a16="http://schemas.microsoft.com/office/drawing/2014/main" id="{94FA849E-EECF-A79D-B31E-2D0B0FDC0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2500"/>
            <a:ext cx="7974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7423FE-C8A0-1490-AF9C-5DB7A279CA5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BF8BD2E-1BBB-4048-8BBB-FF2EC7A4D740}" type="slidenum">
              <a:rPr lang="en-US" altLang="en-US">
                <a:solidFill>
                  <a:srgbClr val="898989"/>
                </a:solidFill>
              </a:rPr>
              <a:pPr/>
              <a:t>11</a:t>
            </a:fld>
            <a:endParaRPr lang="en-US" altLang="en-US">
              <a:solidFill>
                <a:srgbClr val="898989"/>
              </a:solidFill>
            </a:endParaRPr>
          </a:p>
        </p:txBody>
      </p:sp>
      <p:sp>
        <p:nvSpPr>
          <p:cNvPr id="7" name="Title 1">
            <a:extLst>
              <a:ext uri="{FF2B5EF4-FFF2-40B4-BE49-F238E27FC236}">
                <a16:creationId xmlns:a16="http://schemas.microsoft.com/office/drawing/2014/main" id="{446EA8B5-E2A6-B131-50E6-E089ED0D70D7}"/>
              </a:ext>
            </a:extLst>
          </p:cNvPr>
          <p:cNvSpPr>
            <a:spLocks noGrp="1"/>
          </p:cNvSpPr>
          <p:nvPr>
            <p:ph type="title"/>
          </p:nvPr>
        </p:nvSpPr>
        <p:spPr>
          <a:xfrm>
            <a:off x="457200" y="533400"/>
            <a:ext cx="8229600" cy="990600"/>
          </a:xfrm>
        </p:spPr>
        <p:txBody>
          <a:bodyPr rtlCol="0">
            <a:normAutofit fontScale="90000"/>
          </a:bodyPr>
          <a:lstStyle/>
          <a:p>
            <a:pPr fontAlgn="auto">
              <a:spcAft>
                <a:spcPts val="0"/>
              </a:spcAft>
              <a:defRPr/>
            </a:pPr>
            <a:r>
              <a:rPr lang="en-US" dirty="0"/>
              <a:t>Public Relations/Community Communication</a:t>
            </a:r>
          </a:p>
        </p:txBody>
      </p:sp>
      <p:sp>
        <p:nvSpPr>
          <p:cNvPr id="33796" name="TextBox 9">
            <a:extLst>
              <a:ext uri="{FF2B5EF4-FFF2-40B4-BE49-F238E27FC236}">
                <a16:creationId xmlns:a16="http://schemas.microsoft.com/office/drawing/2014/main" id="{2878E43B-718C-F77F-7CFC-3BD55AD4D609}"/>
              </a:ext>
            </a:extLst>
          </p:cNvPr>
          <p:cNvSpPr txBox="1">
            <a:spLocks noChangeArrowheads="1"/>
          </p:cNvSpPr>
          <p:nvPr/>
        </p:nvSpPr>
        <p:spPr bwMode="auto">
          <a:xfrm>
            <a:off x="1219200" y="169545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a:t>Your lodge should never be the best kept secret in your community!</a:t>
            </a:r>
          </a:p>
        </p:txBody>
      </p:sp>
      <p:pic>
        <p:nvPicPr>
          <p:cNvPr id="33797" name="Picture 10">
            <a:extLst>
              <a:ext uri="{FF2B5EF4-FFF2-40B4-BE49-F238E27FC236}">
                <a16:creationId xmlns:a16="http://schemas.microsoft.com/office/drawing/2014/main" id="{F0996A49-D1BB-9595-AA57-471436BEC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3430588"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1574E-8C01-0F14-6501-9D421040730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DB31F3D-0517-4F70-926D-12870900F53C}" type="slidenum">
              <a:rPr lang="en-US" altLang="en-US">
                <a:solidFill>
                  <a:srgbClr val="898989"/>
                </a:solidFill>
              </a:rPr>
              <a:pPr/>
              <a:t>12</a:t>
            </a:fld>
            <a:endParaRPr lang="en-US" altLang="en-US">
              <a:solidFill>
                <a:srgbClr val="898989"/>
              </a:solidFill>
            </a:endParaRPr>
          </a:p>
        </p:txBody>
      </p:sp>
      <p:sp>
        <p:nvSpPr>
          <p:cNvPr id="35843" name="Title 1">
            <a:extLst>
              <a:ext uri="{FF2B5EF4-FFF2-40B4-BE49-F238E27FC236}">
                <a16:creationId xmlns:a16="http://schemas.microsoft.com/office/drawing/2014/main" id="{5351F0FB-C548-6AEA-5D45-CCBA9FEC2CE8}"/>
              </a:ext>
            </a:extLst>
          </p:cNvPr>
          <p:cNvSpPr>
            <a:spLocks noGrp="1"/>
          </p:cNvSpPr>
          <p:nvPr>
            <p:ph type="title"/>
          </p:nvPr>
        </p:nvSpPr>
        <p:spPr>
          <a:xfrm>
            <a:off x="457200" y="533400"/>
            <a:ext cx="8229600" cy="990600"/>
          </a:xfrm>
        </p:spPr>
        <p:txBody>
          <a:bodyPr/>
          <a:lstStyle/>
          <a:p>
            <a:r>
              <a:rPr lang="en-US" altLang="en-US"/>
              <a:t>Public Relations</a:t>
            </a:r>
          </a:p>
        </p:txBody>
      </p:sp>
      <p:sp>
        <p:nvSpPr>
          <p:cNvPr id="35844" name="TextBox 9">
            <a:extLst>
              <a:ext uri="{FF2B5EF4-FFF2-40B4-BE49-F238E27FC236}">
                <a16:creationId xmlns:a16="http://schemas.microsoft.com/office/drawing/2014/main" id="{372A2AF8-5E0D-B8A2-E58F-CA5AAEB213C6}"/>
              </a:ext>
            </a:extLst>
          </p:cNvPr>
          <p:cNvSpPr txBox="1">
            <a:spLocks noChangeArrowheads="1"/>
          </p:cNvSpPr>
          <p:nvPr/>
        </p:nvSpPr>
        <p:spPr bwMode="auto">
          <a:xfrm>
            <a:off x="993775" y="14478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a:t>Public Relations is not simply putting out press releases – it also involves finding out what your community needs and wants</a:t>
            </a:r>
          </a:p>
        </p:txBody>
      </p:sp>
      <p:pic>
        <p:nvPicPr>
          <p:cNvPr id="35845" name="Picture 10">
            <a:extLst>
              <a:ext uri="{FF2B5EF4-FFF2-40B4-BE49-F238E27FC236}">
                <a16:creationId xmlns:a16="http://schemas.microsoft.com/office/drawing/2014/main" id="{06D8D6FC-034E-75C6-1CB1-EB8A92E72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95600"/>
            <a:ext cx="2767013"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3DE5FE-9CF2-3035-2367-E5F866A7B69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D65B466-2147-4E0D-9D63-19676C7F342C}" type="slidenum">
              <a:rPr lang="en-US" altLang="en-US">
                <a:solidFill>
                  <a:srgbClr val="898989"/>
                </a:solidFill>
              </a:rPr>
              <a:pPr/>
              <a:t>13</a:t>
            </a:fld>
            <a:endParaRPr lang="en-US" altLang="en-US">
              <a:solidFill>
                <a:srgbClr val="898989"/>
              </a:solidFill>
            </a:endParaRPr>
          </a:p>
        </p:txBody>
      </p:sp>
      <p:sp>
        <p:nvSpPr>
          <p:cNvPr id="37891" name="Title 1">
            <a:extLst>
              <a:ext uri="{FF2B5EF4-FFF2-40B4-BE49-F238E27FC236}">
                <a16:creationId xmlns:a16="http://schemas.microsoft.com/office/drawing/2014/main" id="{7C7926CC-7654-8FBE-2B7F-609F472B8EA4}"/>
              </a:ext>
            </a:extLst>
          </p:cNvPr>
          <p:cNvSpPr>
            <a:spLocks noGrp="1"/>
          </p:cNvSpPr>
          <p:nvPr>
            <p:ph type="title"/>
          </p:nvPr>
        </p:nvSpPr>
        <p:spPr>
          <a:xfrm>
            <a:off x="457200" y="533400"/>
            <a:ext cx="8229600" cy="990600"/>
          </a:xfrm>
        </p:spPr>
        <p:txBody>
          <a:bodyPr/>
          <a:lstStyle/>
          <a:p>
            <a:r>
              <a:rPr lang="en-US" altLang="en-US"/>
              <a:t>Public Relations</a:t>
            </a:r>
          </a:p>
        </p:txBody>
      </p:sp>
      <p:sp>
        <p:nvSpPr>
          <p:cNvPr id="37892" name="TextBox 9">
            <a:extLst>
              <a:ext uri="{FF2B5EF4-FFF2-40B4-BE49-F238E27FC236}">
                <a16:creationId xmlns:a16="http://schemas.microsoft.com/office/drawing/2014/main" id="{63C4BA60-443E-8387-79C0-6283FFB2F6BA}"/>
              </a:ext>
            </a:extLst>
          </p:cNvPr>
          <p:cNvSpPr txBox="1">
            <a:spLocks noChangeArrowheads="1"/>
          </p:cNvSpPr>
          <p:nvPr/>
        </p:nvSpPr>
        <p:spPr bwMode="auto">
          <a:xfrm>
            <a:off x="1066800" y="1654175"/>
            <a:ext cx="6448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3600"/>
              <a:t>Be familiar with Elk programs</a:t>
            </a:r>
          </a:p>
          <a:p>
            <a:pPr eaLnBrk="1" hangingPunct="1">
              <a:buFont typeface="Arial" panose="020B0604020202020204" pitchFamily="34" charset="0"/>
              <a:buChar char="•"/>
            </a:pPr>
            <a:r>
              <a:rPr lang="en-US" altLang="en-US" sz="3600"/>
              <a:t>11-second speech</a:t>
            </a:r>
          </a:p>
          <a:p>
            <a:pPr eaLnBrk="1" hangingPunct="1">
              <a:buFont typeface="Arial" panose="020B0604020202020204" pitchFamily="34" charset="0"/>
              <a:buChar char="•"/>
            </a:pPr>
            <a:r>
              <a:rPr lang="en-US" altLang="en-US" sz="3600"/>
              <a:t>Find a community need</a:t>
            </a:r>
          </a:p>
          <a:p>
            <a:pPr eaLnBrk="1" hangingPunct="1">
              <a:buFont typeface="Arial" panose="020B0604020202020204" pitchFamily="34" charset="0"/>
              <a:buChar char="•"/>
            </a:pPr>
            <a:r>
              <a:rPr lang="en-US" altLang="en-US" sz="3600"/>
              <a:t>Wear your Elks gear</a:t>
            </a:r>
          </a:p>
        </p:txBody>
      </p:sp>
      <p:pic>
        <p:nvPicPr>
          <p:cNvPr id="37893" name="Picture 10">
            <a:extLst>
              <a:ext uri="{FF2B5EF4-FFF2-40B4-BE49-F238E27FC236}">
                <a16:creationId xmlns:a16="http://schemas.microsoft.com/office/drawing/2014/main" id="{9C1FC49F-C355-8D4E-B086-C336BB8ABE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62400"/>
            <a:ext cx="2882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285C13-E836-773B-6E7B-409A0D03C4F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11CED1AE-95FC-49AE-AC90-F6F084579DFA}" type="slidenum">
              <a:rPr lang="en-US" altLang="en-US">
                <a:solidFill>
                  <a:srgbClr val="898989"/>
                </a:solidFill>
              </a:rPr>
              <a:pPr/>
              <a:t>14</a:t>
            </a:fld>
            <a:endParaRPr lang="en-US" altLang="en-US">
              <a:solidFill>
                <a:srgbClr val="898989"/>
              </a:solidFill>
            </a:endParaRPr>
          </a:p>
        </p:txBody>
      </p:sp>
      <p:sp>
        <p:nvSpPr>
          <p:cNvPr id="39939" name="Title 1">
            <a:extLst>
              <a:ext uri="{FF2B5EF4-FFF2-40B4-BE49-F238E27FC236}">
                <a16:creationId xmlns:a16="http://schemas.microsoft.com/office/drawing/2014/main" id="{A1CC4353-B683-01D2-BF50-3FAC6F0DEB78}"/>
              </a:ext>
            </a:extLst>
          </p:cNvPr>
          <p:cNvSpPr txBox="1">
            <a:spLocks/>
          </p:cNvSpPr>
          <p:nvPr/>
        </p:nvSpPr>
        <p:spPr bwMode="auto">
          <a:xfrm>
            <a:off x="495300" y="457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The Local Media</a:t>
            </a:r>
          </a:p>
        </p:txBody>
      </p:sp>
      <p:sp>
        <p:nvSpPr>
          <p:cNvPr id="39940" name="TextBox 10">
            <a:extLst>
              <a:ext uri="{FF2B5EF4-FFF2-40B4-BE49-F238E27FC236}">
                <a16:creationId xmlns:a16="http://schemas.microsoft.com/office/drawing/2014/main" id="{ECE600BF-9112-4AE3-6539-68057257461A}"/>
              </a:ext>
            </a:extLst>
          </p:cNvPr>
          <p:cNvSpPr txBox="1">
            <a:spLocks noChangeArrowheads="1"/>
          </p:cNvSpPr>
          <p:nvPr/>
        </p:nvSpPr>
        <p:spPr bwMode="auto">
          <a:xfrm>
            <a:off x="284163" y="1939925"/>
            <a:ext cx="8153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400"/>
              <a:t>Compile a list of local contacts</a:t>
            </a:r>
          </a:p>
          <a:p>
            <a:pPr eaLnBrk="1" hangingPunct="1">
              <a:buFont typeface="Arial" panose="020B0604020202020204" pitchFamily="34" charset="0"/>
              <a:buChar char="•"/>
            </a:pPr>
            <a:r>
              <a:rPr lang="en-US" altLang="en-US" sz="2400"/>
              <a:t>Send out press releases</a:t>
            </a:r>
          </a:p>
          <a:p>
            <a:pPr eaLnBrk="1" hangingPunct="1">
              <a:buFont typeface="Arial" panose="020B0604020202020204" pitchFamily="34" charset="0"/>
              <a:buChar char="•"/>
            </a:pPr>
            <a:r>
              <a:rPr lang="en-US" altLang="en-US" sz="2400"/>
              <a:t>Invite reporters to events</a:t>
            </a:r>
          </a:p>
          <a:p>
            <a:pPr eaLnBrk="1" hangingPunct="1">
              <a:buFont typeface="Arial" panose="020B0604020202020204" pitchFamily="34" charset="0"/>
              <a:buChar char="•"/>
            </a:pPr>
            <a:r>
              <a:rPr lang="en-US" altLang="en-US" sz="2400"/>
              <a:t>Co-host events with other organizations</a:t>
            </a:r>
          </a:p>
        </p:txBody>
      </p:sp>
      <p:pic>
        <p:nvPicPr>
          <p:cNvPr id="39941" name="Picture 11">
            <a:extLst>
              <a:ext uri="{FF2B5EF4-FFF2-40B4-BE49-F238E27FC236}">
                <a16:creationId xmlns:a16="http://schemas.microsoft.com/office/drawing/2014/main" id="{D970F547-E0ED-2462-60A1-5B4DD11291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29025"/>
            <a:ext cx="4572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2">
            <a:extLst>
              <a:ext uri="{FF2B5EF4-FFF2-40B4-BE49-F238E27FC236}">
                <a16:creationId xmlns:a16="http://schemas.microsoft.com/office/drawing/2014/main" id="{4FF94E5E-B8DD-059C-D60B-28DB9EC49C30}"/>
              </a:ext>
            </a:extLst>
          </p:cNvPr>
          <p:cNvSpPr txBox="1">
            <a:spLocks noChangeArrowheads="1"/>
          </p:cNvSpPr>
          <p:nvPr/>
        </p:nvSpPr>
        <p:spPr bwMode="auto">
          <a:xfrm>
            <a:off x="5724525" y="3684588"/>
            <a:ext cx="135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Boy Scouts</a:t>
            </a:r>
          </a:p>
        </p:txBody>
      </p:sp>
      <p:sp>
        <p:nvSpPr>
          <p:cNvPr id="39943" name="TextBox 13">
            <a:extLst>
              <a:ext uri="{FF2B5EF4-FFF2-40B4-BE49-F238E27FC236}">
                <a16:creationId xmlns:a16="http://schemas.microsoft.com/office/drawing/2014/main" id="{F383B076-5CBF-7AF6-C66C-79E0B1E30FCC}"/>
              </a:ext>
            </a:extLst>
          </p:cNvPr>
          <p:cNvSpPr txBox="1">
            <a:spLocks noChangeArrowheads="1"/>
          </p:cNvSpPr>
          <p:nvPr/>
        </p:nvSpPr>
        <p:spPr bwMode="auto">
          <a:xfrm>
            <a:off x="5597525" y="4141788"/>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VFW</a:t>
            </a:r>
          </a:p>
        </p:txBody>
      </p:sp>
      <p:sp>
        <p:nvSpPr>
          <p:cNvPr id="39944" name="TextBox 14">
            <a:extLst>
              <a:ext uri="{FF2B5EF4-FFF2-40B4-BE49-F238E27FC236}">
                <a16:creationId xmlns:a16="http://schemas.microsoft.com/office/drawing/2014/main" id="{EC20EDD3-226B-21BD-094E-079843B1C47B}"/>
              </a:ext>
            </a:extLst>
          </p:cNvPr>
          <p:cNvSpPr txBox="1">
            <a:spLocks noChangeArrowheads="1"/>
          </p:cNvSpPr>
          <p:nvPr/>
        </p:nvSpPr>
        <p:spPr bwMode="auto">
          <a:xfrm>
            <a:off x="5724525" y="4611688"/>
            <a:ext cx="1662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Local Running Club</a:t>
            </a:r>
          </a:p>
        </p:txBody>
      </p:sp>
      <p:sp>
        <p:nvSpPr>
          <p:cNvPr id="39945" name="TextBox 15">
            <a:extLst>
              <a:ext uri="{FF2B5EF4-FFF2-40B4-BE49-F238E27FC236}">
                <a16:creationId xmlns:a16="http://schemas.microsoft.com/office/drawing/2014/main" id="{B7E7A75B-6899-972C-0314-5D9FFB36A188}"/>
              </a:ext>
            </a:extLst>
          </p:cNvPr>
          <p:cNvSpPr txBox="1">
            <a:spLocks noChangeArrowheads="1"/>
          </p:cNvSpPr>
          <p:nvPr/>
        </p:nvSpPr>
        <p:spPr bwMode="auto">
          <a:xfrm>
            <a:off x="5765800" y="5497513"/>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Local costumed character charity</a:t>
            </a:r>
          </a:p>
        </p:txBody>
      </p:sp>
      <p:cxnSp>
        <p:nvCxnSpPr>
          <p:cNvPr id="17" name="Straight Arrow Connector 16">
            <a:extLst>
              <a:ext uri="{FF2B5EF4-FFF2-40B4-BE49-F238E27FC236}">
                <a16:creationId xmlns:a16="http://schemas.microsoft.com/office/drawing/2014/main" id="{195B4D50-77AD-C40A-27C5-5E8EBC5A845D}"/>
              </a:ext>
            </a:extLst>
          </p:cNvPr>
          <p:cNvCxnSpPr/>
          <p:nvPr/>
        </p:nvCxnSpPr>
        <p:spPr>
          <a:xfrm flipH="1">
            <a:off x="5181600" y="3835400"/>
            <a:ext cx="584200" cy="355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F36FAB-8812-AC76-A86E-68C637106CCD}"/>
              </a:ext>
            </a:extLst>
          </p:cNvPr>
          <p:cNvCxnSpPr/>
          <p:nvPr/>
        </p:nvCxnSpPr>
        <p:spPr>
          <a:xfrm flipH="1">
            <a:off x="3886200" y="4291013"/>
            <a:ext cx="1676400" cy="3254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12B5AC-3210-0EB8-F4CD-75F6BC23A259}"/>
              </a:ext>
            </a:extLst>
          </p:cNvPr>
          <p:cNvCxnSpPr/>
          <p:nvPr/>
        </p:nvCxnSpPr>
        <p:spPr>
          <a:xfrm flipH="1">
            <a:off x="3352800" y="4876800"/>
            <a:ext cx="2286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A54AC0-E8F9-EAF0-25DF-ADD5ECA9E9D5}"/>
              </a:ext>
            </a:extLst>
          </p:cNvPr>
          <p:cNvCxnSpPr/>
          <p:nvPr/>
        </p:nvCxnSpPr>
        <p:spPr>
          <a:xfrm flipH="1" flipV="1">
            <a:off x="4530725" y="5257800"/>
            <a:ext cx="1108075" cy="563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613F0D-2DFB-80D6-275A-B7FC9E38475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9691A03-8B54-4C3F-9736-80FDF8B608BE}" type="slidenum">
              <a:rPr lang="en-US" altLang="en-US">
                <a:solidFill>
                  <a:srgbClr val="898989"/>
                </a:solidFill>
              </a:rPr>
              <a:pPr/>
              <a:t>15</a:t>
            </a:fld>
            <a:endParaRPr lang="en-US" altLang="en-US">
              <a:solidFill>
                <a:srgbClr val="898989"/>
              </a:solidFill>
            </a:endParaRPr>
          </a:p>
        </p:txBody>
      </p:sp>
      <p:sp>
        <p:nvSpPr>
          <p:cNvPr id="41987" name="Title 1">
            <a:extLst>
              <a:ext uri="{FF2B5EF4-FFF2-40B4-BE49-F238E27FC236}">
                <a16:creationId xmlns:a16="http://schemas.microsoft.com/office/drawing/2014/main" id="{63DBFA45-22A6-D4F0-4422-BA02F990845E}"/>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Case Study #1</a:t>
            </a:r>
          </a:p>
        </p:txBody>
      </p:sp>
      <p:sp>
        <p:nvSpPr>
          <p:cNvPr id="41988" name="TextBox 7">
            <a:extLst>
              <a:ext uri="{FF2B5EF4-FFF2-40B4-BE49-F238E27FC236}">
                <a16:creationId xmlns:a16="http://schemas.microsoft.com/office/drawing/2014/main" id="{D3C7EAF4-8E57-8A98-9B81-8B0E53401F24}"/>
              </a:ext>
            </a:extLst>
          </p:cNvPr>
          <p:cNvSpPr txBox="1">
            <a:spLocks noChangeArrowheads="1"/>
          </p:cNvSpPr>
          <p:nvPr/>
        </p:nvSpPr>
        <p:spPr bwMode="auto">
          <a:xfrm>
            <a:off x="757238" y="1600200"/>
            <a:ext cx="7677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a:t>How did a chemical spill in the Elk River* in West Virginia result in the San Antonio Elks Lodge’s 2014 Hoop Shoot making it onto the local news?</a:t>
            </a:r>
          </a:p>
        </p:txBody>
      </p:sp>
      <p:sp>
        <p:nvSpPr>
          <p:cNvPr id="41989" name="TextBox 8">
            <a:extLst>
              <a:ext uri="{FF2B5EF4-FFF2-40B4-BE49-F238E27FC236}">
                <a16:creationId xmlns:a16="http://schemas.microsoft.com/office/drawing/2014/main" id="{81D78198-B47D-BAD5-32CD-DA7D358142A4}"/>
              </a:ext>
            </a:extLst>
          </p:cNvPr>
          <p:cNvSpPr txBox="1">
            <a:spLocks noChangeArrowheads="1"/>
          </p:cNvSpPr>
          <p:nvPr/>
        </p:nvSpPr>
        <p:spPr bwMode="auto">
          <a:xfrm>
            <a:off x="884238" y="5411788"/>
            <a:ext cx="767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*The name Elk River is merely a coincidence and not germane to the case study</a:t>
            </a:r>
          </a:p>
        </p:txBody>
      </p:sp>
      <p:pic>
        <p:nvPicPr>
          <p:cNvPr id="41990" name="Picture 2">
            <a:extLst>
              <a:ext uri="{FF2B5EF4-FFF2-40B4-BE49-F238E27FC236}">
                <a16:creationId xmlns:a16="http://schemas.microsoft.com/office/drawing/2014/main" id="{304E732B-83C8-B931-49C9-CA09002A1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3021013"/>
            <a:ext cx="2641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1" name="Picture 3">
            <a:extLst>
              <a:ext uri="{FF2B5EF4-FFF2-40B4-BE49-F238E27FC236}">
                <a16:creationId xmlns:a16="http://schemas.microsoft.com/office/drawing/2014/main" id="{FF71A3A6-EB4B-696A-B4FF-A827697B6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63900"/>
            <a:ext cx="43243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2">
            <a:extLst>
              <a:ext uri="{FF2B5EF4-FFF2-40B4-BE49-F238E27FC236}">
                <a16:creationId xmlns:a16="http://schemas.microsoft.com/office/drawing/2014/main" id="{F5137D5F-B759-5554-1B94-131A7B156415}"/>
              </a:ext>
            </a:extLst>
          </p:cNvPr>
          <p:cNvSpPr/>
          <p:nvPr/>
        </p:nvSpPr>
        <p:spPr>
          <a:xfrm>
            <a:off x="3502025" y="3668713"/>
            <a:ext cx="914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FF5419-8CD8-1C4C-295D-3E9DBAD3242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CCD9BCB-94E3-4E6B-A821-340F14E70730}" type="slidenum">
              <a:rPr lang="en-US" altLang="en-US">
                <a:solidFill>
                  <a:srgbClr val="898989"/>
                </a:solidFill>
              </a:rPr>
              <a:pPr/>
              <a:t>16</a:t>
            </a:fld>
            <a:endParaRPr lang="en-US" altLang="en-US">
              <a:solidFill>
                <a:srgbClr val="898989"/>
              </a:solidFill>
            </a:endParaRPr>
          </a:p>
        </p:txBody>
      </p:sp>
      <p:sp>
        <p:nvSpPr>
          <p:cNvPr id="43011" name="Title 1">
            <a:extLst>
              <a:ext uri="{FF2B5EF4-FFF2-40B4-BE49-F238E27FC236}">
                <a16:creationId xmlns:a16="http://schemas.microsoft.com/office/drawing/2014/main" id="{526942F9-A23E-7CD4-EA32-DAE490FFE3D0}"/>
              </a:ext>
            </a:extLst>
          </p:cNvPr>
          <p:cNvSpPr txBox="1">
            <a:spLocks/>
          </p:cNvSpPr>
          <p:nvPr/>
        </p:nvSpPr>
        <p:spPr bwMode="auto">
          <a:xfrm>
            <a:off x="304800" y="384175"/>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Result #1</a:t>
            </a:r>
          </a:p>
        </p:txBody>
      </p:sp>
      <p:sp>
        <p:nvSpPr>
          <p:cNvPr id="43012" name="TextBox 7">
            <a:extLst>
              <a:ext uri="{FF2B5EF4-FFF2-40B4-BE49-F238E27FC236}">
                <a16:creationId xmlns:a16="http://schemas.microsoft.com/office/drawing/2014/main" id="{8E52F5E4-3282-BB25-F688-3CC84C479552}"/>
              </a:ext>
            </a:extLst>
          </p:cNvPr>
          <p:cNvSpPr txBox="1">
            <a:spLocks noChangeArrowheads="1"/>
          </p:cNvSpPr>
          <p:nvPr/>
        </p:nvSpPr>
        <p:spPr bwMode="auto">
          <a:xfrm>
            <a:off x="838200" y="1849438"/>
            <a:ext cx="7848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3600"/>
              <a:t>Nirenberg interviewed at the Elks lodge</a:t>
            </a:r>
          </a:p>
          <a:p>
            <a:pPr eaLnBrk="1" hangingPunct="1">
              <a:buFont typeface="Arial" panose="020B0604020202020204" pitchFamily="34" charset="0"/>
              <a:buChar char="•"/>
            </a:pPr>
            <a:r>
              <a:rPr lang="en-US" altLang="en-US" sz="3600"/>
              <a:t>The Elks on the local news</a:t>
            </a:r>
          </a:p>
        </p:txBody>
      </p:sp>
      <p:sp>
        <p:nvSpPr>
          <p:cNvPr id="43013" name="TextBox 8">
            <a:extLst>
              <a:ext uri="{FF2B5EF4-FFF2-40B4-BE49-F238E27FC236}">
                <a16:creationId xmlns:a16="http://schemas.microsoft.com/office/drawing/2014/main" id="{1691D31A-A1C5-D2CC-9F82-A1696DC3EA8F}"/>
              </a:ext>
            </a:extLst>
          </p:cNvPr>
          <p:cNvSpPr txBox="1">
            <a:spLocks noChangeArrowheads="1"/>
          </p:cNvSpPr>
          <p:nvPr/>
        </p:nvSpPr>
        <p:spPr bwMode="auto">
          <a:xfrm>
            <a:off x="914400" y="3508375"/>
            <a:ext cx="670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solidFill>
                  <a:srgbClr val="7030A0"/>
                </a:solidFill>
              </a:rPr>
              <a:t>Bottom line:  You never know what the media will pick up on so publicize as much as you can!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098148-9882-CE59-3E70-FCA3B9120DE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1A7384FA-9976-4732-92CD-D68C6EC027F4}" type="slidenum">
              <a:rPr lang="en-US" altLang="en-US">
                <a:solidFill>
                  <a:srgbClr val="898989"/>
                </a:solidFill>
              </a:rPr>
              <a:pPr/>
              <a:t>17</a:t>
            </a:fld>
            <a:endParaRPr lang="en-US" altLang="en-US">
              <a:solidFill>
                <a:srgbClr val="898989"/>
              </a:solidFill>
            </a:endParaRPr>
          </a:p>
        </p:txBody>
      </p:sp>
      <p:sp>
        <p:nvSpPr>
          <p:cNvPr id="44035" name="Title 1">
            <a:extLst>
              <a:ext uri="{FF2B5EF4-FFF2-40B4-BE49-F238E27FC236}">
                <a16:creationId xmlns:a16="http://schemas.microsoft.com/office/drawing/2014/main" id="{1286A66B-E397-A725-FD8B-39FEF9FA52A0}"/>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Case Study #2</a:t>
            </a:r>
          </a:p>
        </p:txBody>
      </p:sp>
      <p:sp>
        <p:nvSpPr>
          <p:cNvPr id="44036" name="TextBox 7">
            <a:extLst>
              <a:ext uri="{FF2B5EF4-FFF2-40B4-BE49-F238E27FC236}">
                <a16:creationId xmlns:a16="http://schemas.microsoft.com/office/drawing/2014/main" id="{F43C2A81-6EDD-6D97-E234-6116DFF2B232}"/>
              </a:ext>
            </a:extLst>
          </p:cNvPr>
          <p:cNvSpPr txBox="1">
            <a:spLocks noChangeArrowheads="1"/>
          </p:cNvSpPr>
          <p:nvPr/>
        </p:nvSpPr>
        <p:spPr bwMode="auto">
          <a:xfrm>
            <a:off x="436563" y="1763713"/>
            <a:ext cx="8250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a:t>How did the San Antonio Elks make it onto a morning talk show to promote their Flag Day event?</a:t>
            </a:r>
          </a:p>
        </p:txBody>
      </p:sp>
      <p:pic>
        <p:nvPicPr>
          <p:cNvPr id="44037" name="Picture 8">
            <a:extLst>
              <a:ext uri="{FF2B5EF4-FFF2-40B4-BE49-F238E27FC236}">
                <a16:creationId xmlns:a16="http://schemas.microsoft.com/office/drawing/2014/main" id="{07B42E74-AFC1-B3A7-12C7-78E5B6C8CD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3019425"/>
            <a:ext cx="624998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4C120A-0A2D-D5BA-B520-BEFEE3C0AF4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8D81ED6-AE2E-4C92-B396-387CE7950BED}" type="slidenum">
              <a:rPr lang="en-US" altLang="en-US">
                <a:solidFill>
                  <a:srgbClr val="898989"/>
                </a:solidFill>
              </a:rPr>
              <a:pPr/>
              <a:t>18</a:t>
            </a:fld>
            <a:endParaRPr lang="en-US" altLang="en-US">
              <a:solidFill>
                <a:srgbClr val="898989"/>
              </a:solidFill>
            </a:endParaRPr>
          </a:p>
        </p:txBody>
      </p:sp>
      <p:sp>
        <p:nvSpPr>
          <p:cNvPr id="45059" name="Title 1">
            <a:extLst>
              <a:ext uri="{FF2B5EF4-FFF2-40B4-BE49-F238E27FC236}">
                <a16:creationId xmlns:a16="http://schemas.microsoft.com/office/drawing/2014/main" id="{EDEEA030-6676-DCE3-9F82-7894494CEB41}"/>
              </a:ext>
            </a:extLst>
          </p:cNvPr>
          <p:cNvSpPr txBox="1">
            <a:spLocks/>
          </p:cNvSpPr>
          <p:nvPr/>
        </p:nvSpPr>
        <p:spPr bwMode="auto">
          <a:xfrm>
            <a:off x="436563" y="52705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Case Study #2</a:t>
            </a:r>
          </a:p>
        </p:txBody>
      </p:sp>
      <p:sp>
        <p:nvSpPr>
          <p:cNvPr id="45060" name="TextBox 7">
            <a:extLst>
              <a:ext uri="{FF2B5EF4-FFF2-40B4-BE49-F238E27FC236}">
                <a16:creationId xmlns:a16="http://schemas.microsoft.com/office/drawing/2014/main" id="{C6317132-809C-1305-87A0-B612DAAD80F2}"/>
              </a:ext>
            </a:extLst>
          </p:cNvPr>
          <p:cNvSpPr txBox="1">
            <a:spLocks noChangeArrowheads="1"/>
          </p:cNvSpPr>
          <p:nvPr/>
        </p:nvSpPr>
        <p:spPr bwMode="auto">
          <a:xfrm>
            <a:off x="1201738" y="1420813"/>
            <a:ext cx="68881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600"/>
              <a:t>They asked.</a:t>
            </a:r>
          </a:p>
        </p:txBody>
      </p:sp>
      <p:pic>
        <p:nvPicPr>
          <p:cNvPr id="45061" name="Picture 2">
            <a:extLst>
              <a:ext uri="{FF2B5EF4-FFF2-40B4-BE49-F238E27FC236}">
                <a16:creationId xmlns:a16="http://schemas.microsoft.com/office/drawing/2014/main" id="{08E10378-2426-2E86-D459-F6D0241C7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4383088"/>
            <a:ext cx="7610475" cy="13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2" name="TextBox 9">
            <a:extLst>
              <a:ext uri="{FF2B5EF4-FFF2-40B4-BE49-F238E27FC236}">
                <a16:creationId xmlns:a16="http://schemas.microsoft.com/office/drawing/2014/main" id="{E005E593-DF39-5ADA-F4A7-936769DE27D6}"/>
              </a:ext>
            </a:extLst>
          </p:cNvPr>
          <p:cNvSpPr txBox="1">
            <a:spLocks noChangeArrowheads="1"/>
          </p:cNvSpPr>
          <p:nvPr/>
        </p:nvSpPr>
        <p:spPr bwMode="auto">
          <a:xfrm>
            <a:off x="1055688" y="3400425"/>
            <a:ext cx="699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*By the way, not the kind of publicity we want.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02D0C-8B8C-F798-31B7-F5844B9C9C3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23B1731-42E6-4292-A573-1600ACC5C500}" type="slidenum">
              <a:rPr lang="en-US" altLang="en-US">
                <a:solidFill>
                  <a:srgbClr val="898989"/>
                </a:solidFill>
              </a:rPr>
              <a:pPr/>
              <a:t>19</a:t>
            </a:fld>
            <a:endParaRPr lang="en-US" altLang="en-US">
              <a:solidFill>
                <a:srgbClr val="898989"/>
              </a:solidFill>
            </a:endParaRPr>
          </a:p>
        </p:txBody>
      </p:sp>
      <p:sp>
        <p:nvSpPr>
          <p:cNvPr id="46083" name="Title 1">
            <a:extLst>
              <a:ext uri="{FF2B5EF4-FFF2-40B4-BE49-F238E27FC236}">
                <a16:creationId xmlns:a16="http://schemas.microsoft.com/office/drawing/2014/main" id="{78C41764-A63C-AF7E-75F7-EB9F475BEE5B}"/>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Result #2</a:t>
            </a:r>
          </a:p>
        </p:txBody>
      </p:sp>
      <p:pic>
        <p:nvPicPr>
          <p:cNvPr id="46084" name="Picture 7">
            <a:extLst>
              <a:ext uri="{FF2B5EF4-FFF2-40B4-BE49-F238E27FC236}">
                <a16:creationId xmlns:a16="http://schemas.microsoft.com/office/drawing/2014/main" id="{F2BEB336-5059-BB53-993C-949692B30A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3063875"/>
            <a:ext cx="50863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8">
            <a:extLst>
              <a:ext uri="{FF2B5EF4-FFF2-40B4-BE49-F238E27FC236}">
                <a16:creationId xmlns:a16="http://schemas.microsoft.com/office/drawing/2014/main" id="{2C363F18-B630-D4B5-2538-6A16B981942B}"/>
              </a:ext>
            </a:extLst>
          </p:cNvPr>
          <p:cNvSpPr txBox="1">
            <a:spLocks noChangeArrowheads="1"/>
          </p:cNvSpPr>
          <p:nvPr/>
        </p:nvSpPr>
        <p:spPr bwMode="auto">
          <a:xfrm>
            <a:off x="1519238" y="1493838"/>
            <a:ext cx="6246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400"/>
              <a:t>Increased awareness of the Elks</a:t>
            </a:r>
          </a:p>
          <a:p>
            <a:pPr eaLnBrk="1" hangingPunct="1">
              <a:buFont typeface="Arial" panose="020B0604020202020204" pitchFamily="34" charset="0"/>
              <a:buChar char="•"/>
            </a:pPr>
            <a:r>
              <a:rPr lang="en-US" altLang="en-US" sz="2400"/>
              <a:t>Increased attendance at Flag Day event</a:t>
            </a:r>
          </a:p>
          <a:p>
            <a:pPr eaLnBrk="1" hangingPunct="1">
              <a:buFont typeface="Arial" panose="020B0604020202020204" pitchFamily="34" charset="0"/>
              <a:buChar char="•"/>
            </a:pPr>
            <a:r>
              <a:rPr lang="en-US" altLang="en-US" sz="2400"/>
              <a:t>The world got to see a super cool, handsome Elk!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355A07A-7257-5FE3-C42C-698EC9F80711}"/>
              </a:ext>
            </a:extLst>
          </p:cNvPr>
          <p:cNvSpPr>
            <a:spLocks noGrp="1"/>
          </p:cNvSpPr>
          <p:nvPr>
            <p:ph type="title"/>
          </p:nvPr>
        </p:nvSpPr>
        <p:spPr/>
        <p:txBody>
          <a:bodyPr/>
          <a:lstStyle/>
          <a:p>
            <a:r>
              <a:rPr lang="en-US" altLang="en-US"/>
              <a:t>Social Media</a:t>
            </a:r>
          </a:p>
        </p:txBody>
      </p:sp>
      <p:sp>
        <p:nvSpPr>
          <p:cNvPr id="3" name="Slide Number Placeholder 2">
            <a:extLst>
              <a:ext uri="{FF2B5EF4-FFF2-40B4-BE49-F238E27FC236}">
                <a16:creationId xmlns:a16="http://schemas.microsoft.com/office/drawing/2014/main" id="{6A96DDE4-B1FB-BDB4-4A83-F72B15AD149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5BD4F2E-6613-474A-A664-600D8950D954}" type="slidenum">
              <a:rPr lang="en-US" altLang="en-US">
                <a:solidFill>
                  <a:srgbClr val="898989"/>
                </a:solidFill>
              </a:rPr>
              <a:pPr/>
              <a:t>2</a:t>
            </a:fld>
            <a:endParaRPr lang="en-US" altLang="en-US">
              <a:solidFill>
                <a:srgbClr val="898989"/>
              </a:solidFill>
            </a:endParaRPr>
          </a:p>
        </p:txBody>
      </p:sp>
      <p:sp>
        <p:nvSpPr>
          <p:cNvPr id="16388" name="TextBox 6">
            <a:extLst>
              <a:ext uri="{FF2B5EF4-FFF2-40B4-BE49-F238E27FC236}">
                <a16:creationId xmlns:a16="http://schemas.microsoft.com/office/drawing/2014/main" id="{56D98FD2-D233-12C8-C925-2F335229BF7D}"/>
              </a:ext>
            </a:extLst>
          </p:cNvPr>
          <p:cNvSpPr txBox="1">
            <a:spLocks noChangeArrowheads="1"/>
          </p:cNvSpPr>
          <p:nvPr/>
        </p:nvSpPr>
        <p:spPr bwMode="auto">
          <a:xfrm>
            <a:off x="685800" y="2286000"/>
            <a:ext cx="29829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4400"/>
              <a:t>Facebook</a:t>
            </a:r>
          </a:p>
          <a:p>
            <a:pPr eaLnBrk="1" hangingPunct="1">
              <a:buFont typeface="Arial" panose="020B0604020202020204" pitchFamily="34" charset="0"/>
              <a:buChar char="•"/>
            </a:pPr>
            <a:r>
              <a:rPr lang="en-US" altLang="en-US" sz="4400"/>
              <a:t>Twitter</a:t>
            </a:r>
          </a:p>
          <a:p>
            <a:pPr eaLnBrk="1" hangingPunct="1">
              <a:buFont typeface="Arial" panose="020B0604020202020204" pitchFamily="34" charset="0"/>
              <a:buChar char="•"/>
            </a:pPr>
            <a:r>
              <a:rPr lang="en-US" altLang="en-US" sz="4400"/>
              <a:t>Instagram</a:t>
            </a:r>
          </a:p>
          <a:p>
            <a:pPr eaLnBrk="1" hangingPunct="1">
              <a:buFont typeface="Arial" panose="020B0604020202020204" pitchFamily="34" charset="0"/>
              <a:buChar char="•"/>
            </a:pPr>
            <a:r>
              <a:rPr lang="en-US" altLang="en-US" sz="4400"/>
              <a:t>YouTube</a:t>
            </a:r>
          </a:p>
        </p:txBody>
      </p:sp>
      <p:pic>
        <p:nvPicPr>
          <p:cNvPr id="16389" name="Picture 2">
            <a:extLst>
              <a:ext uri="{FF2B5EF4-FFF2-40B4-BE49-F238E27FC236}">
                <a16:creationId xmlns:a16="http://schemas.microsoft.com/office/drawing/2014/main" id="{59E942A9-7BDC-0198-9F33-0CFAE3B61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1582738"/>
            <a:ext cx="4360862" cy="420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8C8CF-BFDD-E782-DE65-5A5F421140C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D2F35DB-BD55-440C-BE5C-D718C554A7EC}" type="slidenum">
              <a:rPr lang="en-US" altLang="en-US">
                <a:solidFill>
                  <a:srgbClr val="898989"/>
                </a:solidFill>
              </a:rPr>
              <a:pPr/>
              <a:t>20</a:t>
            </a:fld>
            <a:endParaRPr lang="en-US" altLang="en-US">
              <a:solidFill>
                <a:srgbClr val="898989"/>
              </a:solidFill>
            </a:endParaRPr>
          </a:p>
        </p:txBody>
      </p:sp>
      <p:sp>
        <p:nvSpPr>
          <p:cNvPr id="47107" name="Title 1">
            <a:extLst>
              <a:ext uri="{FF2B5EF4-FFF2-40B4-BE49-F238E27FC236}">
                <a16:creationId xmlns:a16="http://schemas.microsoft.com/office/drawing/2014/main" id="{19EE0841-F431-0EC1-9A15-165D76172C0A}"/>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Result #2</a:t>
            </a:r>
          </a:p>
        </p:txBody>
      </p:sp>
      <p:sp>
        <p:nvSpPr>
          <p:cNvPr id="47108" name="TextBox 8">
            <a:extLst>
              <a:ext uri="{FF2B5EF4-FFF2-40B4-BE49-F238E27FC236}">
                <a16:creationId xmlns:a16="http://schemas.microsoft.com/office/drawing/2014/main" id="{252A16FD-2517-B2A3-7818-F153ECD6157A}"/>
              </a:ext>
            </a:extLst>
          </p:cNvPr>
          <p:cNvSpPr txBox="1">
            <a:spLocks noChangeArrowheads="1"/>
          </p:cNvSpPr>
          <p:nvPr/>
        </p:nvSpPr>
        <p:spPr bwMode="auto">
          <a:xfrm>
            <a:off x="685800" y="17526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a:t>Bottom line:  Sometimes it’s just that simple.  However, if you don’t ask then the answer will always be no.</a:t>
            </a:r>
          </a:p>
        </p:txBody>
      </p:sp>
      <p:pic>
        <p:nvPicPr>
          <p:cNvPr id="47109" name="Picture 2">
            <a:extLst>
              <a:ext uri="{FF2B5EF4-FFF2-40B4-BE49-F238E27FC236}">
                <a16:creationId xmlns:a16="http://schemas.microsoft.com/office/drawing/2014/main" id="{28A7D27B-5136-7BA1-556B-F4335F097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3305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9E7BCE-C035-CD02-6188-327B02ABFB0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7E0A0A1-EA8C-48B0-A415-ECDDA50AB266}" type="slidenum">
              <a:rPr lang="en-US" altLang="en-US">
                <a:solidFill>
                  <a:srgbClr val="898989"/>
                </a:solidFill>
              </a:rPr>
              <a:pPr/>
              <a:t>21</a:t>
            </a:fld>
            <a:endParaRPr lang="en-US" altLang="en-US">
              <a:solidFill>
                <a:srgbClr val="898989"/>
              </a:solidFill>
            </a:endParaRPr>
          </a:p>
        </p:txBody>
      </p:sp>
      <p:sp>
        <p:nvSpPr>
          <p:cNvPr id="48131" name="Title 1">
            <a:extLst>
              <a:ext uri="{FF2B5EF4-FFF2-40B4-BE49-F238E27FC236}">
                <a16:creationId xmlns:a16="http://schemas.microsoft.com/office/drawing/2014/main" id="{05EF565C-0C36-E50A-1728-69343EE77CF4}"/>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Case Study #3</a:t>
            </a:r>
          </a:p>
        </p:txBody>
      </p:sp>
      <p:sp>
        <p:nvSpPr>
          <p:cNvPr id="48132" name="Content Placeholder 2">
            <a:extLst>
              <a:ext uri="{FF2B5EF4-FFF2-40B4-BE49-F238E27FC236}">
                <a16:creationId xmlns:a16="http://schemas.microsoft.com/office/drawing/2014/main" id="{46E27BFA-E78B-B664-1BE9-0C223E7269E1}"/>
              </a:ext>
            </a:extLst>
          </p:cNvPr>
          <p:cNvSpPr txBox="1">
            <a:spLocks/>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800">
                <a:solidFill>
                  <a:srgbClr val="898989"/>
                </a:solidFill>
              </a:rPr>
              <a:t>Southwest District Facebook page</a:t>
            </a:r>
          </a:p>
          <a:p>
            <a:pPr eaLnBrk="1" hangingPunct="1">
              <a:buFont typeface="Arial" panose="020B0604020202020204" pitchFamily="34" charset="0"/>
              <a:buNone/>
            </a:pPr>
            <a:r>
              <a:rPr lang="en-US" altLang="en-US" sz="2800">
                <a:solidFill>
                  <a:srgbClr val="898989"/>
                </a:solidFill>
              </a:rPr>
              <a:t>Promotional video about Homecoming</a:t>
            </a:r>
          </a:p>
        </p:txBody>
      </p:sp>
      <p:pic>
        <p:nvPicPr>
          <p:cNvPr id="48133" name="Picture 10">
            <a:extLst>
              <a:ext uri="{FF2B5EF4-FFF2-40B4-BE49-F238E27FC236}">
                <a16:creationId xmlns:a16="http://schemas.microsoft.com/office/drawing/2014/main" id="{984021A9-F8F7-3096-9E6E-8B1ADA8ACC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3006725"/>
            <a:ext cx="51816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F41EBA-747C-99AE-8A25-0DF0F15B4C9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AD90A5D-9BC0-4A2D-A06B-BA9C7A19D889}" type="slidenum">
              <a:rPr lang="en-US" altLang="en-US">
                <a:solidFill>
                  <a:srgbClr val="898989"/>
                </a:solidFill>
              </a:rPr>
              <a:pPr/>
              <a:t>22</a:t>
            </a:fld>
            <a:endParaRPr lang="en-US" altLang="en-US">
              <a:solidFill>
                <a:srgbClr val="898989"/>
              </a:solidFill>
            </a:endParaRPr>
          </a:p>
        </p:txBody>
      </p:sp>
      <p:sp>
        <p:nvSpPr>
          <p:cNvPr id="49155" name="Title 1">
            <a:extLst>
              <a:ext uri="{FF2B5EF4-FFF2-40B4-BE49-F238E27FC236}">
                <a16:creationId xmlns:a16="http://schemas.microsoft.com/office/drawing/2014/main" id="{72EFE17A-A8C5-73F5-E59D-C048E183E1CB}"/>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t>Results #3</a:t>
            </a:r>
          </a:p>
        </p:txBody>
      </p:sp>
      <p:sp>
        <p:nvSpPr>
          <p:cNvPr id="49156" name="Content Placeholder 2">
            <a:extLst>
              <a:ext uri="{FF2B5EF4-FFF2-40B4-BE49-F238E27FC236}">
                <a16:creationId xmlns:a16="http://schemas.microsoft.com/office/drawing/2014/main" id="{09C4E07A-D626-923D-F850-28B8AB9FFE3B}"/>
              </a:ext>
            </a:extLst>
          </p:cNvPr>
          <p:cNvSpPr txBox="1">
            <a:spLocks/>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800">
                <a:solidFill>
                  <a:srgbClr val="898989"/>
                </a:solidFill>
              </a:rPr>
              <a:t>Video viewed thousands of times</a:t>
            </a:r>
          </a:p>
          <a:p>
            <a:pPr eaLnBrk="1" hangingPunct="1">
              <a:buFont typeface="Arial" panose="020B0604020202020204" pitchFamily="34" charset="0"/>
              <a:buNone/>
            </a:pPr>
            <a:r>
              <a:rPr lang="en-US" altLang="en-US" sz="2800">
                <a:solidFill>
                  <a:srgbClr val="898989"/>
                </a:solidFill>
              </a:rPr>
              <a:t>Available to the public</a:t>
            </a:r>
          </a:p>
          <a:p>
            <a:pPr eaLnBrk="1" hangingPunct="1">
              <a:buFont typeface="Arial" panose="020B0604020202020204" pitchFamily="34" charset="0"/>
              <a:buNone/>
            </a:pPr>
            <a:r>
              <a:rPr lang="en-US" altLang="en-US" sz="2800">
                <a:solidFill>
                  <a:srgbClr val="898989"/>
                </a:solidFill>
              </a:rPr>
              <a:t>Short and Interesting</a:t>
            </a:r>
          </a:p>
        </p:txBody>
      </p:sp>
      <p:pic>
        <p:nvPicPr>
          <p:cNvPr id="49157" name="Picture 8">
            <a:extLst>
              <a:ext uri="{FF2B5EF4-FFF2-40B4-BE49-F238E27FC236}">
                <a16:creationId xmlns:a16="http://schemas.microsoft.com/office/drawing/2014/main" id="{907CF23D-E258-EA1F-F1BC-8594E539EE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162300"/>
            <a:ext cx="48482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DEB30C-1E04-7539-96CC-AB9FEEA3199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5B4D75D-856F-4E40-8AE8-C4F1ECA1B658}" type="slidenum">
              <a:rPr lang="en-US" altLang="en-US">
                <a:solidFill>
                  <a:srgbClr val="898989"/>
                </a:solidFill>
              </a:rPr>
              <a:pPr/>
              <a:t>23</a:t>
            </a:fld>
            <a:endParaRPr lang="en-US" altLang="en-US">
              <a:solidFill>
                <a:srgbClr val="898989"/>
              </a:solidFill>
            </a:endParaRPr>
          </a:p>
        </p:txBody>
      </p:sp>
      <p:sp>
        <p:nvSpPr>
          <p:cNvPr id="50179" name="Title 1">
            <a:extLst>
              <a:ext uri="{FF2B5EF4-FFF2-40B4-BE49-F238E27FC236}">
                <a16:creationId xmlns:a16="http://schemas.microsoft.com/office/drawing/2014/main" id="{DF6FF4CE-5BB8-2759-8B33-F8F6CE1E5DAC}"/>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Case Study #4</a:t>
            </a:r>
          </a:p>
        </p:txBody>
      </p:sp>
      <p:sp>
        <p:nvSpPr>
          <p:cNvPr id="50180" name="Content Placeholder 2">
            <a:extLst>
              <a:ext uri="{FF2B5EF4-FFF2-40B4-BE49-F238E27FC236}">
                <a16:creationId xmlns:a16="http://schemas.microsoft.com/office/drawing/2014/main" id="{6B67AF24-0147-E35A-5BA8-B40F083965D4}"/>
              </a:ext>
            </a:extLst>
          </p:cNvPr>
          <p:cNvSpPr txBox="1">
            <a:spLocks/>
          </p:cNvSpPr>
          <p:nvPr/>
        </p:nvSpPr>
        <p:spPr bwMode="auto">
          <a:xfrm>
            <a:off x="477838" y="1600200"/>
            <a:ext cx="3429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Font typeface="Arial" panose="020B0604020202020204" pitchFamily="34" charset="0"/>
              <a:buChar char="•"/>
              <a:defRPr sz="3200">
                <a:solidFill>
                  <a:schemeClr val="tx1"/>
                </a:solidFill>
                <a:latin typeface="Calibri" panose="020F0502020204030204" pitchFamily="34" charset="0"/>
              </a:defRPr>
            </a:lvl1pPr>
            <a:lvl2pPr indent="-182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730250" indent="-182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004888" indent="-182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1187450" indent="-136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1644650" indent="-136525"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101850" indent="-136525"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559050" indent="-136525"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016250" indent="-136525"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buClr>
                <a:schemeClr val="accent1"/>
              </a:buClr>
              <a:buSzPct val="85000"/>
            </a:pPr>
            <a:r>
              <a:rPr lang="en-US" altLang="en-US"/>
              <a:t>Partnership with Head for the Cure</a:t>
            </a:r>
          </a:p>
          <a:p>
            <a:pPr defTabSz="914400" eaLnBrk="1" hangingPunct="1">
              <a:buClr>
                <a:schemeClr val="accent1"/>
              </a:buClr>
              <a:buSzPct val="85000"/>
            </a:pPr>
            <a:r>
              <a:rPr lang="en-US" altLang="en-US"/>
              <a:t>San Antonio hosts volunteer event</a:t>
            </a:r>
          </a:p>
          <a:p>
            <a:pPr defTabSz="914400" eaLnBrk="1" hangingPunct="1">
              <a:buClr>
                <a:schemeClr val="accent1"/>
              </a:buClr>
              <a:buSzPct val="85000"/>
            </a:pPr>
            <a:r>
              <a:rPr lang="en-US" altLang="en-US"/>
              <a:t>Elks volunteer at the race</a:t>
            </a:r>
          </a:p>
        </p:txBody>
      </p:sp>
      <p:pic>
        <p:nvPicPr>
          <p:cNvPr id="50181" name="Picture 10">
            <a:extLst>
              <a:ext uri="{FF2B5EF4-FFF2-40B4-BE49-F238E27FC236}">
                <a16:creationId xmlns:a16="http://schemas.microsoft.com/office/drawing/2014/main" id="{A7E378F5-B21B-55D6-39D3-232955586C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2133600"/>
            <a:ext cx="43545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AB2881-A004-29A3-D981-D1582D08AFD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8D4DEDE-1287-4138-925E-BCD982477080}" type="slidenum">
              <a:rPr lang="en-US" altLang="en-US">
                <a:solidFill>
                  <a:srgbClr val="898989"/>
                </a:solidFill>
              </a:rPr>
              <a:pPr/>
              <a:t>24</a:t>
            </a:fld>
            <a:endParaRPr lang="en-US" altLang="en-US">
              <a:solidFill>
                <a:srgbClr val="898989"/>
              </a:solidFill>
            </a:endParaRPr>
          </a:p>
        </p:txBody>
      </p:sp>
      <p:sp>
        <p:nvSpPr>
          <p:cNvPr id="52227" name="Title 1">
            <a:extLst>
              <a:ext uri="{FF2B5EF4-FFF2-40B4-BE49-F238E27FC236}">
                <a16:creationId xmlns:a16="http://schemas.microsoft.com/office/drawing/2014/main" id="{AE5A710C-C55B-D56F-1C98-D5627484C118}"/>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Results #4</a:t>
            </a:r>
          </a:p>
        </p:txBody>
      </p:sp>
      <p:sp>
        <p:nvSpPr>
          <p:cNvPr id="52228" name="Content Placeholder 2">
            <a:extLst>
              <a:ext uri="{FF2B5EF4-FFF2-40B4-BE49-F238E27FC236}">
                <a16:creationId xmlns:a16="http://schemas.microsoft.com/office/drawing/2014/main" id="{605E9BB7-0812-5B56-A255-57C26EE95054}"/>
              </a:ext>
            </a:extLst>
          </p:cNvPr>
          <p:cNvSpPr txBox="1">
            <a:spLocks/>
          </p:cNvSpPr>
          <p:nvPr/>
        </p:nvSpPr>
        <p:spPr bwMode="auto">
          <a:xfrm>
            <a:off x="457200" y="1600200"/>
            <a:ext cx="40386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a:solidFill>
                  <a:srgbClr val="898989"/>
                </a:solidFill>
              </a:rPr>
              <a:t>HFTC commits to Elks</a:t>
            </a:r>
          </a:p>
          <a:p>
            <a:pPr eaLnBrk="1" hangingPunct="1">
              <a:buFont typeface="Arial" panose="020B0604020202020204" pitchFamily="34" charset="0"/>
              <a:buNone/>
            </a:pPr>
            <a:r>
              <a:rPr lang="en-US" altLang="en-US">
                <a:solidFill>
                  <a:srgbClr val="898989"/>
                </a:solidFill>
              </a:rPr>
              <a:t>Elks part of live coverage</a:t>
            </a:r>
          </a:p>
          <a:p>
            <a:pPr eaLnBrk="1" hangingPunct="1">
              <a:buFont typeface="Arial" panose="020B0604020202020204" pitchFamily="34" charset="0"/>
              <a:buNone/>
            </a:pPr>
            <a:r>
              <a:rPr lang="en-US" altLang="en-US">
                <a:solidFill>
                  <a:srgbClr val="898989"/>
                </a:solidFill>
              </a:rPr>
              <a:t>VA Dogs of Texas made connections</a:t>
            </a:r>
          </a:p>
        </p:txBody>
      </p:sp>
      <p:pic>
        <p:nvPicPr>
          <p:cNvPr id="52229" name="Picture 8">
            <a:extLst>
              <a:ext uri="{FF2B5EF4-FFF2-40B4-BE49-F238E27FC236}">
                <a16:creationId xmlns:a16="http://schemas.microsoft.com/office/drawing/2014/main" id="{359FF5AD-2566-7037-3216-DFB830C04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1595438"/>
            <a:ext cx="33845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9">
            <a:extLst>
              <a:ext uri="{FF2B5EF4-FFF2-40B4-BE49-F238E27FC236}">
                <a16:creationId xmlns:a16="http://schemas.microsoft.com/office/drawing/2014/main" id="{F0B0FCDA-2D36-FE3E-90FE-A448368E6FF1}"/>
              </a:ext>
            </a:extLst>
          </p:cNvPr>
          <p:cNvSpPr txBox="1">
            <a:spLocks noChangeArrowheads="1"/>
          </p:cNvSpPr>
          <p:nvPr/>
        </p:nvSpPr>
        <p:spPr bwMode="auto">
          <a:xfrm>
            <a:off x="4683125" y="4632325"/>
            <a:ext cx="37401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Photo with lodge logo shared on national HFTC page along with many other photos with San Antonio’s logo as well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98497-A38B-F84C-D8AD-7F2B686776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75015CB-8508-46D2-AE1B-43E29EC41E07}" type="slidenum">
              <a:rPr lang="en-US" altLang="en-US">
                <a:solidFill>
                  <a:srgbClr val="898989"/>
                </a:solidFill>
              </a:rPr>
              <a:pPr/>
              <a:t>25</a:t>
            </a:fld>
            <a:endParaRPr lang="en-US" altLang="en-US">
              <a:solidFill>
                <a:srgbClr val="898989"/>
              </a:solidFill>
            </a:endParaRPr>
          </a:p>
        </p:txBody>
      </p:sp>
      <p:sp>
        <p:nvSpPr>
          <p:cNvPr id="53251" name="Title 1">
            <a:extLst>
              <a:ext uri="{FF2B5EF4-FFF2-40B4-BE49-F238E27FC236}">
                <a16:creationId xmlns:a16="http://schemas.microsoft.com/office/drawing/2014/main" id="{1077410B-2584-90D9-A0B4-0806E0920190}"/>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Results #4</a:t>
            </a:r>
          </a:p>
        </p:txBody>
      </p:sp>
      <p:sp>
        <p:nvSpPr>
          <p:cNvPr id="53252" name="Content Placeholder 2">
            <a:extLst>
              <a:ext uri="{FF2B5EF4-FFF2-40B4-BE49-F238E27FC236}">
                <a16:creationId xmlns:a16="http://schemas.microsoft.com/office/drawing/2014/main" id="{1C4E82B4-3D80-200B-29B4-195E16D2A0AD}"/>
              </a:ext>
            </a:extLst>
          </p:cNvPr>
          <p:cNvSpPr txBox="1">
            <a:spLocks/>
          </p:cNvSpPr>
          <p:nvPr/>
        </p:nvSpPr>
        <p:spPr bwMode="auto">
          <a:xfrm>
            <a:off x="457200" y="2362200"/>
            <a:ext cx="830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4000"/>
              <a:t>Bottom line:  Find ways to get more involved with local charity events and organizations.  The rewards are incalculable.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50FB0A-7B26-2736-D5D2-07CB1215C9A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DFF9C5D-8511-48BD-9DFA-E8AD269FB9BC}" type="slidenum">
              <a:rPr lang="en-US" altLang="en-US">
                <a:solidFill>
                  <a:srgbClr val="898989"/>
                </a:solidFill>
              </a:rPr>
              <a:pPr/>
              <a:t>26</a:t>
            </a:fld>
            <a:endParaRPr lang="en-US" altLang="en-US">
              <a:solidFill>
                <a:srgbClr val="898989"/>
              </a:solidFill>
            </a:endParaRPr>
          </a:p>
        </p:txBody>
      </p:sp>
      <p:sp>
        <p:nvSpPr>
          <p:cNvPr id="54275" name="Title 1">
            <a:extLst>
              <a:ext uri="{FF2B5EF4-FFF2-40B4-BE49-F238E27FC236}">
                <a16:creationId xmlns:a16="http://schemas.microsoft.com/office/drawing/2014/main" id="{C9CCCD1D-B7A6-23FC-8979-A319D728E9D3}"/>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Summary</a:t>
            </a:r>
          </a:p>
        </p:txBody>
      </p:sp>
      <p:sp>
        <p:nvSpPr>
          <p:cNvPr id="54276" name="TextBox 8">
            <a:extLst>
              <a:ext uri="{FF2B5EF4-FFF2-40B4-BE49-F238E27FC236}">
                <a16:creationId xmlns:a16="http://schemas.microsoft.com/office/drawing/2014/main" id="{35440577-A9DF-CF5D-4819-8CF1F4C133BD}"/>
              </a:ext>
            </a:extLst>
          </p:cNvPr>
          <p:cNvSpPr txBox="1">
            <a:spLocks noChangeArrowheads="1"/>
          </p:cNvSpPr>
          <p:nvPr/>
        </p:nvSpPr>
        <p:spPr bwMode="auto">
          <a:xfrm>
            <a:off x="2247900" y="1906588"/>
            <a:ext cx="4192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a:t>Be proud Elks!</a:t>
            </a:r>
          </a:p>
        </p:txBody>
      </p:sp>
      <p:sp>
        <p:nvSpPr>
          <p:cNvPr id="54277" name="TextBox 9">
            <a:extLst>
              <a:ext uri="{FF2B5EF4-FFF2-40B4-BE49-F238E27FC236}">
                <a16:creationId xmlns:a16="http://schemas.microsoft.com/office/drawing/2014/main" id="{22B65C58-3BEC-2844-F313-E83696B8DDB8}"/>
              </a:ext>
            </a:extLst>
          </p:cNvPr>
          <p:cNvSpPr txBox="1">
            <a:spLocks noChangeArrowheads="1"/>
          </p:cNvSpPr>
          <p:nvPr/>
        </p:nvSpPr>
        <p:spPr bwMode="auto">
          <a:xfrm>
            <a:off x="1485900" y="3048000"/>
            <a:ext cx="6172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a:t>We are losing members every year, let’s reverse this trend by getting others excited about joining us.  A good Public Forum strategy should be an integral part of your plan.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16E9B1-2147-D50C-25FA-57C07696DAC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E11BD30-F6B0-48C7-87FE-950F8574C3FE}" type="slidenum">
              <a:rPr lang="en-US" altLang="en-US">
                <a:solidFill>
                  <a:srgbClr val="898989"/>
                </a:solidFill>
              </a:rPr>
              <a:pPr/>
              <a:t>27</a:t>
            </a:fld>
            <a:endParaRPr lang="en-US" altLang="en-US">
              <a:solidFill>
                <a:srgbClr val="898989"/>
              </a:solidFill>
            </a:endParaRPr>
          </a:p>
        </p:txBody>
      </p:sp>
      <p:sp>
        <p:nvSpPr>
          <p:cNvPr id="55299" name="Title 1">
            <a:extLst>
              <a:ext uri="{FF2B5EF4-FFF2-40B4-BE49-F238E27FC236}">
                <a16:creationId xmlns:a16="http://schemas.microsoft.com/office/drawing/2014/main" id="{6AF1C6EA-71F4-890D-E9F8-946EB87F4085}"/>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Summary</a:t>
            </a:r>
          </a:p>
        </p:txBody>
      </p:sp>
      <p:sp>
        <p:nvSpPr>
          <p:cNvPr id="55300" name="TextBox 7">
            <a:extLst>
              <a:ext uri="{FF2B5EF4-FFF2-40B4-BE49-F238E27FC236}">
                <a16:creationId xmlns:a16="http://schemas.microsoft.com/office/drawing/2014/main" id="{399852E8-13A6-31CC-3C0D-8DD3CF789D05}"/>
              </a:ext>
            </a:extLst>
          </p:cNvPr>
          <p:cNvSpPr txBox="1">
            <a:spLocks noChangeArrowheads="1"/>
          </p:cNvSpPr>
          <p:nvPr/>
        </p:nvSpPr>
        <p:spPr bwMode="auto">
          <a:xfrm>
            <a:off x="715963" y="1600200"/>
            <a:ext cx="7712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a:t>They are here to help!</a:t>
            </a:r>
          </a:p>
        </p:txBody>
      </p:sp>
      <p:sp>
        <p:nvSpPr>
          <p:cNvPr id="55301" name="TextBox 8">
            <a:extLst>
              <a:ext uri="{FF2B5EF4-FFF2-40B4-BE49-F238E27FC236}">
                <a16:creationId xmlns:a16="http://schemas.microsoft.com/office/drawing/2014/main" id="{83A8059A-D561-EE74-AEAE-913D044917E6}"/>
              </a:ext>
            </a:extLst>
          </p:cNvPr>
          <p:cNvSpPr txBox="1">
            <a:spLocks noChangeArrowheads="1"/>
          </p:cNvSpPr>
          <p:nvPr/>
        </p:nvSpPr>
        <p:spPr bwMode="auto">
          <a:xfrm>
            <a:off x="800100" y="3276600"/>
            <a:ext cx="754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The Public Relations Committee has four members who are ready to help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E464A-78EB-D5D9-DEF3-FD107187244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C0F2D12-B3D9-4A20-B303-37EC02484659}" type="slidenum">
              <a:rPr lang="en-US" altLang="en-US">
                <a:solidFill>
                  <a:srgbClr val="898989"/>
                </a:solidFill>
              </a:rPr>
              <a:pPr/>
              <a:t>28</a:t>
            </a:fld>
            <a:endParaRPr lang="en-US" altLang="en-US">
              <a:solidFill>
                <a:srgbClr val="898989"/>
              </a:solidFill>
            </a:endParaRPr>
          </a:p>
        </p:txBody>
      </p:sp>
      <p:sp>
        <p:nvSpPr>
          <p:cNvPr id="56323" name="Title 1">
            <a:extLst>
              <a:ext uri="{FF2B5EF4-FFF2-40B4-BE49-F238E27FC236}">
                <a16:creationId xmlns:a16="http://schemas.microsoft.com/office/drawing/2014/main" id="{015E8AC6-BB40-500E-A643-A7ED63317C16}"/>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Summary</a:t>
            </a:r>
          </a:p>
        </p:txBody>
      </p:sp>
      <p:sp>
        <p:nvSpPr>
          <p:cNvPr id="8" name="Content Placeholder 2">
            <a:extLst>
              <a:ext uri="{FF2B5EF4-FFF2-40B4-BE49-F238E27FC236}">
                <a16:creationId xmlns:a16="http://schemas.microsoft.com/office/drawing/2014/main" id="{EF520FAD-C3A2-6D07-D472-DE851DABE560}"/>
              </a:ext>
            </a:extLst>
          </p:cNvPr>
          <p:cNvSpPr txBox="1">
            <a:spLocks/>
          </p:cNvSpPr>
          <p:nvPr/>
        </p:nvSpPr>
        <p:spPr>
          <a:xfrm>
            <a:off x="457200" y="1600200"/>
            <a:ext cx="8229600" cy="2719388"/>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Aft>
                <a:spcPts val="0"/>
              </a:spcAft>
              <a:defRPr/>
            </a:pPr>
            <a:r>
              <a:rPr lang="en-US" sz="4500" dirty="0">
                <a:solidFill>
                  <a:schemeClr val="tx1"/>
                </a:solidFill>
              </a:rPr>
              <a:t>So, what can they help with?</a:t>
            </a:r>
          </a:p>
          <a:p>
            <a:pPr fontAlgn="auto">
              <a:spcAft>
                <a:spcPts val="0"/>
              </a:spcAft>
              <a:defRPr/>
            </a:pPr>
            <a:endParaRPr lang="en-US" sz="4500" dirty="0">
              <a:solidFill>
                <a:schemeClr val="tx1"/>
              </a:solidFill>
            </a:endParaRPr>
          </a:p>
          <a:p>
            <a:pPr fontAlgn="auto">
              <a:spcAft>
                <a:spcPts val="0"/>
              </a:spcAft>
              <a:defRPr/>
            </a:pPr>
            <a:r>
              <a:rPr lang="en-US" sz="3100" dirty="0">
                <a:solidFill>
                  <a:schemeClr val="tx1"/>
                </a:solidFill>
              </a:rPr>
              <a:t>Writing press releases</a:t>
            </a:r>
          </a:p>
          <a:p>
            <a:pPr fontAlgn="auto">
              <a:spcAft>
                <a:spcPts val="0"/>
              </a:spcAft>
              <a:defRPr/>
            </a:pPr>
            <a:r>
              <a:rPr lang="en-US" sz="3100" dirty="0">
                <a:solidFill>
                  <a:schemeClr val="tx1"/>
                </a:solidFill>
              </a:rPr>
              <a:t>Video editing</a:t>
            </a:r>
          </a:p>
          <a:p>
            <a:pPr fontAlgn="auto">
              <a:spcAft>
                <a:spcPts val="0"/>
              </a:spcAft>
              <a:defRPr/>
            </a:pPr>
            <a:r>
              <a:rPr lang="en-US" sz="3100" dirty="0">
                <a:solidFill>
                  <a:schemeClr val="tx1"/>
                </a:solidFill>
              </a:rPr>
              <a:t>Facebook/social media help</a:t>
            </a:r>
          </a:p>
          <a:p>
            <a:pPr fontAlgn="auto">
              <a:spcAft>
                <a:spcPts val="0"/>
              </a:spcAft>
              <a:defRPr/>
            </a:pPr>
            <a:r>
              <a:rPr lang="en-US" sz="3100" dirty="0">
                <a:solidFill>
                  <a:schemeClr val="tx1"/>
                </a:solidFill>
              </a:rPr>
              <a:t>Shoot pictures/</a:t>
            </a:r>
            <a:r>
              <a:rPr lang="en-US" sz="3600" dirty="0">
                <a:solidFill>
                  <a:schemeClr val="tx1"/>
                </a:solidFill>
              </a:rPr>
              <a:t>v</a:t>
            </a:r>
            <a:r>
              <a:rPr lang="en-US" sz="3100" dirty="0">
                <a:solidFill>
                  <a:schemeClr val="tx1"/>
                </a:solidFill>
              </a:rPr>
              <a:t>ideo</a:t>
            </a:r>
          </a:p>
          <a:p>
            <a:pPr fontAlgn="auto">
              <a:spcAft>
                <a:spcPts val="0"/>
              </a:spcAft>
              <a:defRPr/>
            </a:pPr>
            <a:endParaRPr lang="en-US" sz="2000" dirty="0">
              <a:solidFill>
                <a:schemeClr val="tx1"/>
              </a:solidFill>
            </a:endParaRPr>
          </a:p>
        </p:txBody>
      </p:sp>
      <p:pic>
        <p:nvPicPr>
          <p:cNvPr id="56325" name="Picture 8">
            <a:extLst>
              <a:ext uri="{FF2B5EF4-FFF2-40B4-BE49-F238E27FC236}">
                <a16:creationId xmlns:a16="http://schemas.microsoft.com/office/drawing/2014/main" id="{59F96992-CB35-D25C-775A-D6B969DDFC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3224213"/>
            <a:ext cx="41719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A926D-ACAF-1EE0-6846-C1BE8833C4E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6CBC268-E98A-4B95-94B0-C56D27BEC80E}" type="slidenum">
              <a:rPr lang="en-US" altLang="en-US">
                <a:solidFill>
                  <a:srgbClr val="898989"/>
                </a:solidFill>
              </a:rPr>
              <a:pPr/>
              <a:t>29</a:t>
            </a:fld>
            <a:endParaRPr lang="en-US" altLang="en-US">
              <a:solidFill>
                <a:srgbClr val="898989"/>
              </a:solidFill>
            </a:endParaRPr>
          </a:p>
        </p:txBody>
      </p:sp>
      <p:sp>
        <p:nvSpPr>
          <p:cNvPr id="57347" name="Title 1">
            <a:extLst>
              <a:ext uri="{FF2B5EF4-FFF2-40B4-BE49-F238E27FC236}">
                <a16:creationId xmlns:a16="http://schemas.microsoft.com/office/drawing/2014/main" id="{92AE7A12-EECA-F528-A5B9-5A488660D413}"/>
              </a:ext>
            </a:extLst>
          </p:cNvPr>
          <p:cNvSpPr txBox="1">
            <a:spLocks/>
          </p:cNvSpPr>
          <p:nvPr/>
        </p:nvSpPr>
        <p:spPr bwMode="auto">
          <a:xfrm>
            <a:off x="495300" y="523875"/>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Contact information</a:t>
            </a:r>
          </a:p>
        </p:txBody>
      </p:sp>
      <p:graphicFrame>
        <p:nvGraphicFramePr>
          <p:cNvPr id="11" name="Table 10">
            <a:extLst>
              <a:ext uri="{FF2B5EF4-FFF2-40B4-BE49-F238E27FC236}">
                <a16:creationId xmlns:a16="http://schemas.microsoft.com/office/drawing/2014/main" id="{720C41E6-EB23-D184-773D-2DCFC6F47B98}"/>
              </a:ext>
            </a:extLst>
          </p:cNvPr>
          <p:cNvGraphicFramePr>
            <a:graphicFrameLocks noGrp="1"/>
          </p:cNvGraphicFramePr>
          <p:nvPr/>
        </p:nvGraphicFramePr>
        <p:xfrm>
          <a:off x="419100" y="1546225"/>
          <a:ext cx="8305800" cy="4313238"/>
        </p:xfrm>
        <a:graphic>
          <a:graphicData uri="http://schemas.openxmlformats.org/drawingml/2006/table">
            <a:tbl>
              <a:tblPr/>
              <a:tblGrid>
                <a:gridCol w="4152900">
                  <a:extLst>
                    <a:ext uri="{9D8B030D-6E8A-4147-A177-3AD203B41FA5}">
                      <a16:colId xmlns:a16="http://schemas.microsoft.com/office/drawing/2014/main" val="3895308986"/>
                    </a:ext>
                  </a:extLst>
                </a:gridCol>
                <a:gridCol w="4152900">
                  <a:extLst>
                    <a:ext uri="{9D8B030D-6E8A-4147-A177-3AD203B41FA5}">
                      <a16:colId xmlns:a16="http://schemas.microsoft.com/office/drawing/2014/main" val="2796815568"/>
                    </a:ext>
                  </a:extLst>
                </a:gridCol>
              </a:tblGrid>
              <a:tr h="14478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Bob Tiffany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TESA Marketing Chairman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806-886-3879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bobtiffany@cableone.net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Ella Johnston-Leger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TESA newsletter editor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409-658-4280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ellajil@earthlink.net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3815247141"/>
                  </a:ext>
                </a:extLst>
              </a:tr>
              <a:tr h="13716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Jason E. Reichenberg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256-457-0995</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jreichenberg@email.com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Gordon Daniels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TESA Photographer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210-375-3806</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gordondaniels1983@gmail.com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685987700"/>
                  </a:ext>
                </a:extLst>
              </a:tr>
              <a:tr h="884238">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Scott Trepinski</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hlinkClick r:id="rId2"/>
                        </a:rPr>
                        <a:t>scott@trepinski.us</a:t>
                      </a:r>
                      <a:endParaRPr kumimoji="0" lang="en-US" altLang="en-US" sz="2000" b="0" i="0" u="none" strike="noStrike" cap="none" normalizeH="0" baseline="0">
                        <a:ln>
                          <a:noFill/>
                        </a:ln>
                        <a:solidFill>
                          <a:srgbClr val="000000"/>
                        </a:solidFill>
                        <a:effectLst/>
                        <a:latin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214-298-6362</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extLst>
                  <a:ext uri="{0D108BD9-81ED-4DB2-BD59-A6C34878D82A}">
                    <a16:rowId xmlns:a16="http://schemas.microsoft.com/office/drawing/2014/main" val="230525702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06BF84-8EF2-863F-8724-0031BA76D41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4BB24C2-BFC3-4962-9FBC-A87B7FCE79CD}" type="slidenum">
              <a:rPr lang="en-US" altLang="en-US">
                <a:solidFill>
                  <a:srgbClr val="898989"/>
                </a:solidFill>
              </a:rPr>
              <a:pPr/>
              <a:t>3</a:t>
            </a:fld>
            <a:endParaRPr lang="en-US" altLang="en-US">
              <a:solidFill>
                <a:srgbClr val="898989"/>
              </a:solidFill>
            </a:endParaRPr>
          </a:p>
        </p:txBody>
      </p:sp>
      <p:sp>
        <p:nvSpPr>
          <p:cNvPr id="18435" name="Title 1">
            <a:extLst>
              <a:ext uri="{FF2B5EF4-FFF2-40B4-BE49-F238E27FC236}">
                <a16:creationId xmlns:a16="http://schemas.microsoft.com/office/drawing/2014/main" id="{4A94D1D0-D887-4D39-CE7F-E06650DD971E}"/>
              </a:ext>
            </a:extLst>
          </p:cNvPr>
          <p:cNvSpPr>
            <a:spLocks noGrp="1"/>
          </p:cNvSpPr>
          <p:nvPr>
            <p:ph type="title"/>
          </p:nvPr>
        </p:nvSpPr>
        <p:spPr>
          <a:xfrm>
            <a:off x="457200" y="533400"/>
            <a:ext cx="8229600" cy="990600"/>
          </a:xfrm>
        </p:spPr>
        <p:txBody>
          <a:bodyPr/>
          <a:lstStyle/>
          <a:p>
            <a:r>
              <a:rPr lang="en-US" altLang="en-US"/>
              <a:t>Social Media</a:t>
            </a:r>
          </a:p>
        </p:txBody>
      </p:sp>
      <p:sp>
        <p:nvSpPr>
          <p:cNvPr id="10" name="TextBox 9">
            <a:extLst>
              <a:ext uri="{FF2B5EF4-FFF2-40B4-BE49-F238E27FC236}">
                <a16:creationId xmlns:a16="http://schemas.microsoft.com/office/drawing/2014/main" id="{CCCA5CA1-680C-3541-D85B-6EC836B49ADA}"/>
              </a:ext>
            </a:extLst>
          </p:cNvPr>
          <p:cNvSpPr txBox="1"/>
          <p:nvPr/>
        </p:nvSpPr>
        <p:spPr>
          <a:xfrm>
            <a:off x="381000" y="1524000"/>
            <a:ext cx="7543800" cy="3108325"/>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4000" dirty="0">
                <a:latin typeface="+mn-lt"/>
              </a:rPr>
              <a:t>Free to use</a:t>
            </a:r>
          </a:p>
          <a:p>
            <a:pPr marL="285750" indent="-285750" eaLnBrk="1" fontAlgn="auto" hangingPunct="1">
              <a:spcBef>
                <a:spcPts val="0"/>
              </a:spcBef>
              <a:spcAft>
                <a:spcPts val="0"/>
              </a:spcAft>
              <a:buFont typeface="Arial" panose="020B0604020202020204" pitchFamily="34" charset="0"/>
              <a:buChar char="•"/>
              <a:defRPr/>
            </a:pPr>
            <a:r>
              <a:rPr lang="en-US" sz="4000" dirty="0">
                <a:latin typeface="+mn-lt"/>
              </a:rPr>
              <a:t>Actively publicize your content</a:t>
            </a:r>
          </a:p>
          <a:p>
            <a:pPr marL="285750" indent="-285750" eaLnBrk="1" fontAlgn="auto" hangingPunct="1">
              <a:spcBef>
                <a:spcPts val="0"/>
              </a:spcBef>
              <a:spcAft>
                <a:spcPts val="0"/>
              </a:spcAft>
              <a:buFont typeface="Arial" panose="020B0604020202020204" pitchFamily="34" charset="0"/>
              <a:buChar char="•"/>
              <a:defRPr/>
            </a:pPr>
            <a:r>
              <a:rPr lang="en-US" sz="4000" dirty="0">
                <a:latin typeface="+mn-lt"/>
              </a:rPr>
              <a:t>Update all site</a:t>
            </a:r>
          </a:p>
          <a:p>
            <a:pPr marL="285750" indent="-285750" eaLnBrk="1" fontAlgn="auto" hangingPunct="1">
              <a:spcBef>
                <a:spcPts val="0"/>
              </a:spcBef>
              <a:spcAft>
                <a:spcPts val="0"/>
              </a:spcAft>
              <a:buFont typeface="Arial" panose="020B0604020202020204" pitchFamily="34" charset="0"/>
              <a:buChar char="•"/>
              <a:defRPr/>
            </a:pPr>
            <a:r>
              <a:rPr lang="en-US" sz="4000" dirty="0">
                <a:latin typeface="+mn-lt"/>
              </a:rPr>
              <a:t>Get your members involved</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pic>
        <p:nvPicPr>
          <p:cNvPr id="18437" name="Picture 10">
            <a:extLst>
              <a:ext uri="{FF2B5EF4-FFF2-40B4-BE49-F238E27FC236}">
                <a16:creationId xmlns:a16="http://schemas.microsoft.com/office/drawing/2014/main" id="{874FEC37-5EC4-A021-2B6A-AA7C333331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47244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DD7B01-8C4C-1F03-8F9F-9C94B2F041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085CA12-F47D-4F45-B666-23B4D96C3513}" type="slidenum">
              <a:rPr lang="en-US" altLang="en-US">
                <a:solidFill>
                  <a:srgbClr val="898989"/>
                </a:solidFill>
              </a:rPr>
              <a:pPr/>
              <a:t>30</a:t>
            </a:fld>
            <a:endParaRPr lang="en-US" altLang="en-US">
              <a:solidFill>
                <a:srgbClr val="898989"/>
              </a:solidFill>
            </a:endParaRPr>
          </a:p>
        </p:txBody>
      </p:sp>
      <p:sp>
        <p:nvSpPr>
          <p:cNvPr id="58371" name="Title 1">
            <a:extLst>
              <a:ext uri="{FF2B5EF4-FFF2-40B4-BE49-F238E27FC236}">
                <a16:creationId xmlns:a16="http://schemas.microsoft.com/office/drawing/2014/main" id="{1CDF82C1-A3DF-5290-BFA6-E45ADE484B55}"/>
              </a:ext>
            </a:extLst>
          </p:cNvPr>
          <p:cNvSpPr txBox="1">
            <a:spLocks/>
          </p:cNvSpPr>
          <p:nvPr/>
        </p:nvSpPr>
        <p:spPr bwMode="auto">
          <a:xfrm>
            <a:off x="4572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t>Website/Facebook pages   </a:t>
            </a:r>
          </a:p>
        </p:txBody>
      </p:sp>
      <p:sp>
        <p:nvSpPr>
          <p:cNvPr id="9" name="Content Placeholder 2">
            <a:extLst>
              <a:ext uri="{FF2B5EF4-FFF2-40B4-BE49-F238E27FC236}">
                <a16:creationId xmlns:a16="http://schemas.microsoft.com/office/drawing/2014/main" id="{59FB2565-E91E-1964-613A-648595A35F1A}"/>
              </a:ext>
            </a:extLst>
          </p:cNvPr>
          <p:cNvSpPr txBox="1">
            <a:spLocks/>
          </p:cNvSpPr>
          <p:nvPr/>
        </p:nvSpPr>
        <p:spPr>
          <a:xfrm>
            <a:off x="457200" y="1600200"/>
            <a:ext cx="8229600" cy="3990975"/>
          </a:xfrm>
          <a:prstGeom prst="rect">
            <a:avLst/>
          </a:prstGeom>
        </p:spPr>
        <p:txBody>
          <a:bodyPr>
            <a:normAutofit fontScale="92500" lnSpcReduction="10000"/>
          </a:bodyPr>
          <a:lstStyle>
            <a:lvl1pPr marL="0" indent="0" algn="l"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dirty="0"/>
              <a:t>TESA</a:t>
            </a:r>
          </a:p>
          <a:p>
            <a:pPr lvl="1" fontAlgn="auto">
              <a:spcAft>
                <a:spcPts val="0"/>
              </a:spcAft>
              <a:defRPr/>
            </a:pPr>
            <a:r>
              <a:rPr lang="en-US" dirty="0">
                <a:hlinkClick r:id="rId2"/>
              </a:rPr>
              <a:t>www.texaselks.org</a:t>
            </a:r>
            <a:endParaRPr lang="en-US" dirty="0"/>
          </a:p>
          <a:p>
            <a:pPr lvl="1" fontAlgn="auto">
              <a:spcAft>
                <a:spcPts val="0"/>
              </a:spcAft>
              <a:defRPr/>
            </a:pPr>
            <a:r>
              <a:rPr lang="en-US" dirty="0">
                <a:hlinkClick r:id="rId3"/>
              </a:rPr>
              <a:t>www.facebook.com/tesa</a:t>
            </a:r>
            <a:endParaRPr lang="en-US" dirty="0"/>
          </a:p>
          <a:p>
            <a:pPr fontAlgn="auto">
              <a:spcAft>
                <a:spcPts val="0"/>
              </a:spcAft>
              <a:defRPr/>
            </a:pPr>
            <a:r>
              <a:rPr lang="en-US" dirty="0"/>
              <a:t>Texas Elks Camp</a:t>
            </a:r>
          </a:p>
          <a:p>
            <a:pPr lvl="1" fontAlgn="auto">
              <a:spcAft>
                <a:spcPts val="0"/>
              </a:spcAft>
              <a:defRPr/>
            </a:pPr>
            <a:r>
              <a:rPr lang="en-US" dirty="0">
                <a:hlinkClick r:id="rId4"/>
              </a:rPr>
              <a:t>www.texaselkscamp.org</a:t>
            </a:r>
            <a:endParaRPr lang="en-US" dirty="0"/>
          </a:p>
          <a:p>
            <a:pPr lvl="1" fontAlgn="auto">
              <a:spcAft>
                <a:spcPts val="0"/>
              </a:spcAft>
              <a:defRPr/>
            </a:pPr>
            <a:r>
              <a:rPr lang="en-US" dirty="0">
                <a:hlinkClick r:id="rId5"/>
              </a:rPr>
              <a:t>www.facebook.com/tesa1987</a:t>
            </a:r>
            <a:endParaRPr lang="en-US" dirty="0"/>
          </a:p>
          <a:p>
            <a:pPr fontAlgn="auto">
              <a:spcAft>
                <a:spcPts val="0"/>
              </a:spcAft>
              <a:defRPr/>
            </a:pPr>
            <a:r>
              <a:rPr lang="en-US" dirty="0"/>
              <a:t>Grand Lodge</a:t>
            </a:r>
          </a:p>
          <a:p>
            <a:pPr lvl="1" fontAlgn="auto">
              <a:spcAft>
                <a:spcPts val="0"/>
              </a:spcAft>
              <a:defRPr/>
            </a:pPr>
            <a:r>
              <a:rPr lang="en-US" dirty="0">
                <a:hlinkClick r:id="rId6"/>
              </a:rPr>
              <a:t>www.elks.org</a:t>
            </a:r>
            <a:endParaRPr lang="en-US" dirty="0"/>
          </a:p>
          <a:p>
            <a:pPr lvl="1" fontAlgn="auto">
              <a:spcAft>
                <a:spcPts val="0"/>
              </a:spcAft>
              <a:defRPr/>
            </a:pPr>
            <a:r>
              <a:rPr lang="en-US" dirty="0">
                <a:hlinkClick r:id="rId7"/>
              </a:rPr>
              <a:t>www.facebook.com/ElksNationalFoundation</a:t>
            </a:r>
            <a:endParaRPr lang="en-US" dirty="0"/>
          </a:p>
          <a:p>
            <a:pPr lvl="1" fontAlgn="auto">
              <a:spcAft>
                <a:spcPts val="0"/>
              </a:spcAft>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9DD57-5A8B-173A-5719-30533777085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80D9EFB-2BA8-4D3F-9BED-94A01572EC82}" type="slidenum">
              <a:rPr lang="en-US" altLang="en-US">
                <a:solidFill>
                  <a:srgbClr val="898989"/>
                </a:solidFill>
              </a:rPr>
              <a:pPr/>
              <a:t>4</a:t>
            </a:fld>
            <a:endParaRPr lang="en-US" altLang="en-US">
              <a:solidFill>
                <a:srgbClr val="898989"/>
              </a:solidFill>
            </a:endParaRPr>
          </a:p>
        </p:txBody>
      </p:sp>
      <p:sp>
        <p:nvSpPr>
          <p:cNvPr id="20483" name="Title 1">
            <a:extLst>
              <a:ext uri="{FF2B5EF4-FFF2-40B4-BE49-F238E27FC236}">
                <a16:creationId xmlns:a16="http://schemas.microsoft.com/office/drawing/2014/main" id="{28581EF8-F06E-5DE9-8C92-97B587A20C8D}"/>
              </a:ext>
            </a:extLst>
          </p:cNvPr>
          <p:cNvSpPr>
            <a:spLocks noGrp="1"/>
          </p:cNvSpPr>
          <p:nvPr>
            <p:ph type="title"/>
          </p:nvPr>
        </p:nvSpPr>
        <p:spPr>
          <a:xfrm>
            <a:off x="457200" y="533400"/>
            <a:ext cx="8229600" cy="990600"/>
          </a:xfrm>
        </p:spPr>
        <p:txBody>
          <a:bodyPr/>
          <a:lstStyle/>
          <a:p>
            <a:r>
              <a:rPr lang="en-US" altLang="en-US"/>
              <a:t>Facebook</a:t>
            </a:r>
          </a:p>
        </p:txBody>
      </p:sp>
      <p:sp>
        <p:nvSpPr>
          <p:cNvPr id="20484" name="TextBox 9">
            <a:extLst>
              <a:ext uri="{FF2B5EF4-FFF2-40B4-BE49-F238E27FC236}">
                <a16:creationId xmlns:a16="http://schemas.microsoft.com/office/drawing/2014/main" id="{CD55786B-3DAE-DEAD-2F2C-081855C317B9}"/>
              </a:ext>
            </a:extLst>
          </p:cNvPr>
          <p:cNvSpPr txBox="1">
            <a:spLocks noChangeArrowheads="1"/>
          </p:cNvSpPr>
          <p:nvPr/>
        </p:nvSpPr>
        <p:spPr bwMode="auto">
          <a:xfrm>
            <a:off x="1295400" y="17526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3600"/>
              <a:t>Most common used site</a:t>
            </a:r>
          </a:p>
          <a:p>
            <a:pPr eaLnBrk="1" hangingPunct="1">
              <a:buFont typeface="Arial" panose="020B0604020202020204" pitchFamily="34" charset="0"/>
              <a:buChar char="•"/>
            </a:pPr>
            <a:r>
              <a:rPr lang="en-US" altLang="en-US" sz="3600"/>
              <a:t>Elks only vs. public</a:t>
            </a:r>
          </a:p>
        </p:txBody>
      </p:sp>
      <p:pic>
        <p:nvPicPr>
          <p:cNvPr id="20485" name="Picture 10">
            <a:extLst>
              <a:ext uri="{FF2B5EF4-FFF2-40B4-BE49-F238E27FC236}">
                <a16:creationId xmlns:a16="http://schemas.microsoft.com/office/drawing/2014/main" id="{00584E3B-6E0D-D443-4581-1C98C863F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58483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985989-223E-6DFA-4B71-5DC196B8660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1985406-5E4C-4692-B145-736F5B2490FD}" type="slidenum">
              <a:rPr lang="en-US" altLang="en-US">
                <a:solidFill>
                  <a:srgbClr val="898989"/>
                </a:solidFill>
              </a:rPr>
              <a:pPr/>
              <a:t>5</a:t>
            </a:fld>
            <a:endParaRPr lang="en-US" altLang="en-US">
              <a:solidFill>
                <a:srgbClr val="898989"/>
              </a:solidFill>
            </a:endParaRPr>
          </a:p>
        </p:txBody>
      </p:sp>
      <p:sp>
        <p:nvSpPr>
          <p:cNvPr id="22531" name="Title 1">
            <a:extLst>
              <a:ext uri="{FF2B5EF4-FFF2-40B4-BE49-F238E27FC236}">
                <a16:creationId xmlns:a16="http://schemas.microsoft.com/office/drawing/2014/main" id="{0EBB4373-1F9C-B979-6620-C7CA0CD263AE}"/>
              </a:ext>
            </a:extLst>
          </p:cNvPr>
          <p:cNvSpPr>
            <a:spLocks noGrp="1"/>
          </p:cNvSpPr>
          <p:nvPr>
            <p:ph type="title"/>
          </p:nvPr>
        </p:nvSpPr>
        <p:spPr>
          <a:xfrm>
            <a:off x="457200" y="533400"/>
            <a:ext cx="8229600" cy="990600"/>
          </a:xfrm>
        </p:spPr>
        <p:txBody>
          <a:bodyPr/>
          <a:lstStyle/>
          <a:p>
            <a:r>
              <a:rPr lang="en-US" altLang="en-US"/>
              <a:t>Facebook as members only site</a:t>
            </a:r>
          </a:p>
        </p:txBody>
      </p:sp>
      <p:sp>
        <p:nvSpPr>
          <p:cNvPr id="22532" name="TextBox 9">
            <a:extLst>
              <a:ext uri="{FF2B5EF4-FFF2-40B4-BE49-F238E27FC236}">
                <a16:creationId xmlns:a16="http://schemas.microsoft.com/office/drawing/2014/main" id="{3855BF24-754F-F598-4CF1-D77CA8FBB519}"/>
              </a:ext>
            </a:extLst>
          </p:cNvPr>
          <p:cNvSpPr txBox="1">
            <a:spLocks noChangeArrowheads="1"/>
          </p:cNvSpPr>
          <p:nvPr/>
        </p:nvSpPr>
        <p:spPr bwMode="auto">
          <a:xfrm>
            <a:off x="457200" y="1733550"/>
            <a:ext cx="8153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4000"/>
              <a:t>Facebook “closed” group</a:t>
            </a:r>
          </a:p>
          <a:p>
            <a:pPr eaLnBrk="1" hangingPunct="1">
              <a:buFont typeface="Arial" panose="020B0604020202020204" pitchFamily="34" charset="0"/>
              <a:buChar char="•"/>
            </a:pPr>
            <a:r>
              <a:rPr lang="en-US" altLang="en-US" sz="4000"/>
              <a:t>Setup more than one administrator</a:t>
            </a:r>
          </a:p>
          <a:p>
            <a:pPr eaLnBrk="1" hangingPunct="1">
              <a:buFont typeface="Arial" panose="020B0604020202020204" pitchFamily="34" charset="0"/>
              <a:buChar char="•"/>
            </a:pPr>
            <a:r>
              <a:rPr lang="en-US" altLang="en-US" sz="4000"/>
              <a:t>Disseminate internal information</a:t>
            </a:r>
          </a:p>
          <a:p>
            <a:pPr eaLnBrk="1" hangingPunct="1">
              <a:buFont typeface="Arial" panose="020B0604020202020204" pitchFamily="34" charset="0"/>
              <a:buChar char="•"/>
            </a:pPr>
            <a:r>
              <a:rPr lang="en-US" altLang="en-US" sz="4000"/>
              <a:t>Be careful of what’s posted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90171-77A4-610E-F72B-C8B8F961DF4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24723C6-660F-40E2-8549-3517E0FAB26E}" type="slidenum">
              <a:rPr lang="en-US" altLang="en-US">
                <a:solidFill>
                  <a:srgbClr val="898989"/>
                </a:solidFill>
              </a:rPr>
              <a:pPr/>
              <a:t>6</a:t>
            </a:fld>
            <a:endParaRPr lang="en-US" altLang="en-US">
              <a:solidFill>
                <a:srgbClr val="898989"/>
              </a:solidFill>
            </a:endParaRPr>
          </a:p>
        </p:txBody>
      </p:sp>
      <p:sp>
        <p:nvSpPr>
          <p:cNvPr id="23555" name="Title 1">
            <a:extLst>
              <a:ext uri="{FF2B5EF4-FFF2-40B4-BE49-F238E27FC236}">
                <a16:creationId xmlns:a16="http://schemas.microsoft.com/office/drawing/2014/main" id="{BD848792-EAFA-3967-59E5-F1FBF99FA5C9}"/>
              </a:ext>
            </a:extLst>
          </p:cNvPr>
          <p:cNvSpPr>
            <a:spLocks noGrp="1"/>
          </p:cNvSpPr>
          <p:nvPr>
            <p:ph type="title"/>
          </p:nvPr>
        </p:nvSpPr>
        <p:spPr>
          <a:xfrm>
            <a:off x="438150" y="517525"/>
            <a:ext cx="8229600" cy="990600"/>
          </a:xfrm>
        </p:spPr>
        <p:txBody>
          <a:bodyPr/>
          <a:lstStyle/>
          <a:p>
            <a:r>
              <a:rPr lang="en-US" altLang="en-US"/>
              <a:t>Facebook as lodge billboard</a:t>
            </a:r>
          </a:p>
        </p:txBody>
      </p:sp>
      <p:sp>
        <p:nvSpPr>
          <p:cNvPr id="23556" name="TextBox 6">
            <a:extLst>
              <a:ext uri="{FF2B5EF4-FFF2-40B4-BE49-F238E27FC236}">
                <a16:creationId xmlns:a16="http://schemas.microsoft.com/office/drawing/2014/main" id="{36120DA2-26D8-4B56-BCAF-AE63A6D87424}"/>
              </a:ext>
            </a:extLst>
          </p:cNvPr>
          <p:cNvSpPr txBox="1">
            <a:spLocks noChangeArrowheads="1"/>
          </p:cNvSpPr>
          <p:nvPr/>
        </p:nvSpPr>
        <p:spPr bwMode="auto">
          <a:xfrm>
            <a:off x="933450" y="1524000"/>
            <a:ext cx="723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3600"/>
              <a:t>Best use of Facebook</a:t>
            </a:r>
          </a:p>
          <a:p>
            <a:pPr eaLnBrk="1" hangingPunct="1">
              <a:buFont typeface="Arial" panose="020B0604020202020204" pitchFamily="34" charset="0"/>
              <a:buChar char="•"/>
            </a:pPr>
            <a:r>
              <a:rPr lang="en-US" altLang="en-US" sz="3600"/>
              <a:t>Invite public to “like” it</a:t>
            </a:r>
          </a:p>
          <a:p>
            <a:pPr eaLnBrk="1" hangingPunct="1">
              <a:buFont typeface="Arial" panose="020B0604020202020204" pitchFamily="34" charset="0"/>
              <a:buChar char="•"/>
            </a:pPr>
            <a:r>
              <a:rPr lang="en-US" altLang="en-US" sz="3600"/>
              <a:t>Have more than one administrator</a:t>
            </a:r>
          </a:p>
          <a:p>
            <a:pPr eaLnBrk="1" hangingPunct="1">
              <a:buFont typeface="Arial" panose="020B0604020202020204" pitchFamily="34" charset="0"/>
              <a:buChar char="•"/>
            </a:pPr>
            <a:r>
              <a:rPr lang="en-US" altLang="en-US" sz="3600"/>
              <a:t>Make it interesting</a:t>
            </a:r>
          </a:p>
        </p:txBody>
      </p:sp>
      <p:pic>
        <p:nvPicPr>
          <p:cNvPr id="23557" name="Picture 7">
            <a:extLst>
              <a:ext uri="{FF2B5EF4-FFF2-40B4-BE49-F238E27FC236}">
                <a16:creationId xmlns:a16="http://schemas.microsoft.com/office/drawing/2014/main" id="{9B94A97A-8AC3-C01E-3AEB-76B6B71334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22775"/>
            <a:ext cx="533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96E84-C24A-D4D7-5473-33E35147629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DC2CDF7-CE06-4D9C-93D1-DEF830EE9775}" type="slidenum">
              <a:rPr lang="en-US" altLang="en-US">
                <a:solidFill>
                  <a:srgbClr val="898989"/>
                </a:solidFill>
              </a:rPr>
              <a:pPr/>
              <a:t>7</a:t>
            </a:fld>
            <a:endParaRPr lang="en-US" altLang="en-US">
              <a:solidFill>
                <a:srgbClr val="898989"/>
              </a:solidFill>
            </a:endParaRPr>
          </a:p>
        </p:txBody>
      </p:sp>
      <p:sp>
        <p:nvSpPr>
          <p:cNvPr id="25603" name="Title 1">
            <a:extLst>
              <a:ext uri="{FF2B5EF4-FFF2-40B4-BE49-F238E27FC236}">
                <a16:creationId xmlns:a16="http://schemas.microsoft.com/office/drawing/2014/main" id="{7EF8A771-E12B-6E9A-B55E-FD285D8CD86C}"/>
              </a:ext>
            </a:extLst>
          </p:cNvPr>
          <p:cNvSpPr>
            <a:spLocks noGrp="1"/>
          </p:cNvSpPr>
          <p:nvPr>
            <p:ph type="title"/>
          </p:nvPr>
        </p:nvSpPr>
        <p:spPr>
          <a:xfrm>
            <a:off x="457200" y="457200"/>
            <a:ext cx="8229600" cy="990600"/>
          </a:xfrm>
        </p:spPr>
        <p:txBody>
          <a:bodyPr/>
          <a:lstStyle/>
          <a:p>
            <a:r>
              <a:rPr lang="en-US" altLang="en-US"/>
              <a:t>Other social media</a:t>
            </a:r>
          </a:p>
        </p:txBody>
      </p:sp>
      <p:sp>
        <p:nvSpPr>
          <p:cNvPr id="25604" name="TextBox 9">
            <a:extLst>
              <a:ext uri="{FF2B5EF4-FFF2-40B4-BE49-F238E27FC236}">
                <a16:creationId xmlns:a16="http://schemas.microsoft.com/office/drawing/2014/main" id="{3A2C9521-94A9-16BA-603F-29186A402107}"/>
              </a:ext>
            </a:extLst>
          </p:cNvPr>
          <p:cNvSpPr txBox="1">
            <a:spLocks noChangeArrowheads="1"/>
          </p:cNvSpPr>
          <p:nvPr/>
        </p:nvSpPr>
        <p:spPr bwMode="auto">
          <a:xfrm>
            <a:off x="838200" y="1828800"/>
            <a:ext cx="441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3200"/>
              <a:t>Keep abreast of current trends</a:t>
            </a:r>
          </a:p>
          <a:p>
            <a:pPr eaLnBrk="1" hangingPunct="1">
              <a:buFont typeface="Arial" panose="020B0604020202020204" pitchFamily="34" charset="0"/>
              <a:buChar char="•"/>
            </a:pPr>
            <a:r>
              <a:rPr lang="en-US" altLang="en-US" sz="3200"/>
              <a:t>Experiment with different sites</a:t>
            </a:r>
          </a:p>
          <a:p>
            <a:pPr eaLnBrk="1" hangingPunct="1">
              <a:buFont typeface="Arial" panose="020B0604020202020204" pitchFamily="34" charset="0"/>
              <a:buChar char="•"/>
            </a:pPr>
            <a:r>
              <a:rPr lang="en-US" altLang="en-US" sz="3200"/>
              <a:t>Create original content</a:t>
            </a:r>
          </a:p>
          <a:p>
            <a:pPr eaLnBrk="1" hangingPunct="1">
              <a:buFont typeface="Arial" panose="020B0604020202020204" pitchFamily="34" charset="0"/>
              <a:buChar char="•"/>
            </a:pPr>
            <a:r>
              <a:rPr lang="en-US" altLang="en-US" sz="3200"/>
              <a:t>Keep it up to date</a:t>
            </a:r>
          </a:p>
        </p:txBody>
      </p:sp>
      <p:pic>
        <p:nvPicPr>
          <p:cNvPr id="25605" name="Picture 10">
            <a:extLst>
              <a:ext uri="{FF2B5EF4-FFF2-40B4-BE49-F238E27FC236}">
                <a16:creationId xmlns:a16="http://schemas.microsoft.com/office/drawing/2014/main" id="{6CD80FFC-2D1B-9E31-2B99-16B79E2A7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35150"/>
            <a:ext cx="35290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C342E-0973-D9FC-7CB3-A1111BA67C0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FCB4A09-90B1-4D85-8569-AE85AD3D4475}" type="slidenum">
              <a:rPr lang="en-US" altLang="en-US">
                <a:solidFill>
                  <a:srgbClr val="898989"/>
                </a:solidFill>
              </a:rPr>
              <a:pPr/>
              <a:t>8</a:t>
            </a:fld>
            <a:endParaRPr lang="en-US" altLang="en-US">
              <a:solidFill>
                <a:srgbClr val="898989"/>
              </a:solidFill>
            </a:endParaRPr>
          </a:p>
        </p:txBody>
      </p:sp>
      <p:sp>
        <p:nvSpPr>
          <p:cNvPr id="27651" name="Title 1">
            <a:extLst>
              <a:ext uri="{FF2B5EF4-FFF2-40B4-BE49-F238E27FC236}">
                <a16:creationId xmlns:a16="http://schemas.microsoft.com/office/drawing/2014/main" id="{67343B57-0849-8589-3B70-5D4259D76223}"/>
              </a:ext>
            </a:extLst>
          </p:cNvPr>
          <p:cNvSpPr>
            <a:spLocks noGrp="1"/>
          </p:cNvSpPr>
          <p:nvPr>
            <p:ph type="title"/>
          </p:nvPr>
        </p:nvSpPr>
        <p:spPr>
          <a:xfrm>
            <a:off x="457200" y="517525"/>
            <a:ext cx="8229600" cy="990600"/>
          </a:xfrm>
        </p:spPr>
        <p:txBody>
          <a:bodyPr/>
          <a:lstStyle/>
          <a:p>
            <a:r>
              <a:rPr lang="en-US" altLang="en-US"/>
              <a:t>Email and text messaging</a:t>
            </a:r>
          </a:p>
        </p:txBody>
      </p:sp>
      <p:sp>
        <p:nvSpPr>
          <p:cNvPr id="27652" name="TextBox 9">
            <a:extLst>
              <a:ext uri="{FF2B5EF4-FFF2-40B4-BE49-F238E27FC236}">
                <a16:creationId xmlns:a16="http://schemas.microsoft.com/office/drawing/2014/main" id="{3E7F731B-F46D-0ADA-F369-916C973D8946}"/>
              </a:ext>
            </a:extLst>
          </p:cNvPr>
          <p:cNvSpPr txBox="1">
            <a:spLocks noChangeArrowheads="1"/>
          </p:cNvSpPr>
          <p:nvPr/>
        </p:nvSpPr>
        <p:spPr bwMode="auto">
          <a:xfrm>
            <a:off x="800100" y="1724025"/>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800"/>
              <a:t>Respond to emails promptly</a:t>
            </a:r>
          </a:p>
          <a:p>
            <a:pPr eaLnBrk="1" hangingPunct="1">
              <a:buFont typeface="Arial" panose="020B0604020202020204" pitchFamily="34" charset="0"/>
              <a:buChar char="•"/>
            </a:pPr>
            <a:r>
              <a:rPr lang="en-US" altLang="en-US" sz="2800"/>
              <a:t>Use bulk email and texts</a:t>
            </a:r>
          </a:p>
          <a:p>
            <a:pPr eaLnBrk="1" hangingPunct="1">
              <a:buFont typeface="Arial" panose="020B0604020202020204" pitchFamily="34" charset="0"/>
              <a:buChar char="•"/>
            </a:pPr>
            <a:r>
              <a:rPr lang="en-US" altLang="en-US" sz="2800"/>
              <a:t>Use Facebook/Twitter messaging</a:t>
            </a:r>
          </a:p>
        </p:txBody>
      </p:sp>
      <p:pic>
        <p:nvPicPr>
          <p:cNvPr id="27653" name="Picture 10">
            <a:extLst>
              <a:ext uri="{FF2B5EF4-FFF2-40B4-BE49-F238E27FC236}">
                <a16:creationId xmlns:a16="http://schemas.microsoft.com/office/drawing/2014/main" id="{B01C9BD0-0296-B3D7-587C-055D4176FC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4038600"/>
            <a:ext cx="68548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11">
            <a:extLst>
              <a:ext uri="{FF2B5EF4-FFF2-40B4-BE49-F238E27FC236}">
                <a16:creationId xmlns:a16="http://schemas.microsoft.com/office/drawing/2014/main" id="{C7E38D66-C02D-B815-137D-315D123F15F6}"/>
              </a:ext>
            </a:extLst>
          </p:cNvPr>
          <p:cNvSpPr txBox="1">
            <a:spLocks noChangeArrowheads="1"/>
          </p:cNvSpPr>
          <p:nvPr/>
        </p:nvSpPr>
        <p:spPr bwMode="auto">
          <a:xfrm>
            <a:off x="3581400" y="5724525"/>
            <a:ext cx="1065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Good</a:t>
            </a:r>
            <a:endParaRPr lang="en-US" altLang="en-US"/>
          </a:p>
        </p:txBody>
      </p:sp>
      <p:cxnSp>
        <p:nvCxnSpPr>
          <p:cNvPr id="13" name="Straight Arrow Connector 12">
            <a:extLst>
              <a:ext uri="{FF2B5EF4-FFF2-40B4-BE49-F238E27FC236}">
                <a16:creationId xmlns:a16="http://schemas.microsoft.com/office/drawing/2014/main" id="{4EF2ADB3-C738-E66C-53E5-A3752BA5D160}"/>
              </a:ext>
            </a:extLst>
          </p:cNvPr>
          <p:cNvCxnSpPr>
            <a:stCxn id="27654" idx="0"/>
          </p:cNvCxnSpPr>
          <p:nvPr/>
        </p:nvCxnSpPr>
        <p:spPr>
          <a:xfrm flipH="1" flipV="1">
            <a:off x="3124200" y="4629150"/>
            <a:ext cx="989013" cy="10953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6" name="TextBox 13">
            <a:extLst>
              <a:ext uri="{FF2B5EF4-FFF2-40B4-BE49-F238E27FC236}">
                <a16:creationId xmlns:a16="http://schemas.microsoft.com/office/drawing/2014/main" id="{400F1B2C-5285-DE1F-AC95-FD5EB370610A}"/>
              </a:ext>
            </a:extLst>
          </p:cNvPr>
          <p:cNvSpPr txBox="1">
            <a:spLocks noChangeArrowheads="1"/>
          </p:cNvSpPr>
          <p:nvPr/>
        </p:nvSpPr>
        <p:spPr bwMode="auto">
          <a:xfrm>
            <a:off x="7162800" y="3014663"/>
            <a:ext cx="823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Bad</a:t>
            </a:r>
          </a:p>
        </p:txBody>
      </p:sp>
      <p:cxnSp>
        <p:nvCxnSpPr>
          <p:cNvPr id="15" name="Straight Arrow Connector 14">
            <a:extLst>
              <a:ext uri="{FF2B5EF4-FFF2-40B4-BE49-F238E27FC236}">
                <a16:creationId xmlns:a16="http://schemas.microsoft.com/office/drawing/2014/main" id="{A365C03A-0794-D268-F69F-EBE75286E5E5}"/>
              </a:ext>
            </a:extLst>
          </p:cNvPr>
          <p:cNvCxnSpPr/>
          <p:nvPr/>
        </p:nvCxnSpPr>
        <p:spPr>
          <a:xfrm flipH="1">
            <a:off x="6019800" y="3429000"/>
            <a:ext cx="10668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18440-ABBF-DD3B-E070-AA26B5F52CE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D1F4A2A-63D6-4F22-9E06-FD7154854DB0}" type="slidenum">
              <a:rPr lang="en-US" altLang="en-US">
                <a:solidFill>
                  <a:srgbClr val="898989"/>
                </a:solidFill>
              </a:rPr>
              <a:pPr/>
              <a:t>9</a:t>
            </a:fld>
            <a:endParaRPr lang="en-US" altLang="en-US">
              <a:solidFill>
                <a:srgbClr val="898989"/>
              </a:solidFill>
            </a:endParaRPr>
          </a:p>
        </p:txBody>
      </p:sp>
      <p:sp>
        <p:nvSpPr>
          <p:cNvPr id="13" name="Title 1">
            <a:extLst>
              <a:ext uri="{FF2B5EF4-FFF2-40B4-BE49-F238E27FC236}">
                <a16:creationId xmlns:a16="http://schemas.microsoft.com/office/drawing/2014/main" id="{C81B41EA-359F-52D5-311E-B9045824C797}"/>
              </a:ext>
            </a:extLst>
          </p:cNvPr>
          <p:cNvSpPr>
            <a:spLocks noGrp="1"/>
          </p:cNvSpPr>
          <p:nvPr>
            <p:ph type="title"/>
          </p:nvPr>
        </p:nvSpPr>
        <p:spPr>
          <a:xfrm>
            <a:off x="419100" y="533400"/>
            <a:ext cx="8229600" cy="990600"/>
          </a:xfrm>
        </p:spPr>
        <p:txBody>
          <a:bodyPr rtlCol="0">
            <a:normAutofit fontScale="90000"/>
          </a:bodyPr>
          <a:lstStyle/>
          <a:p>
            <a:pPr fontAlgn="auto">
              <a:spcAft>
                <a:spcPts val="0"/>
              </a:spcAft>
              <a:defRPr/>
            </a:pPr>
            <a:r>
              <a:rPr lang="en-US" dirty="0"/>
              <a:t>Grand Lodge Website – www.elks.org</a:t>
            </a:r>
          </a:p>
        </p:txBody>
      </p:sp>
      <p:sp>
        <p:nvSpPr>
          <p:cNvPr id="29700" name="TextBox 13">
            <a:extLst>
              <a:ext uri="{FF2B5EF4-FFF2-40B4-BE49-F238E27FC236}">
                <a16:creationId xmlns:a16="http://schemas.microsoft.com/office/drawing/2014/main" id="{BC627582-CD2A-9481-FA33-74E20AD4CE4A}"/>
              </a:ext>
            </a:extLst>
          </p:cNvPr>
          <p:cNvSpPr txBox="1">
            <a:spLocks noChangeArrowheads="1"/>
          </p:cNvSpPr>
          <p:nvPr/>
        </p:nvSpPr>
        <p:spPr bwMode="auto">
          <a:xfrm>
            <a:off x="1066800" y="1495425"/>
            <a:ext cx="6477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800"/>
              <a:t>Registration is required</a:t>
            </a:r>
          </a:p>
          <a:p>
            <a:pPr eaLnBrk="1" hangingPunct="1">
              <a:buFont typeface="Arial" panose="020B0604020202020204" pitchFamily="34" charset="0"/>
              <a:buChar char="•"/>
            </a:pPr>
            <a:r>
              <a:rPr lang="en-US" altLang="en-US" sz="2800"/>
              <a:t>Must have membership number</a:t>
            </a:r>
          </a:p>
          <a:p>
            <a:pPr eaLnBrk="1" hangingPunct="1">
              <a:buFont typeface="Arial" panose="020B0604020202020204" pitchFamily="34" charset="0"/>
              <a:buChar char="•"/>
            </a:pPr>
            <a:r>
              <a:rPr lang="en-US" altLang="en-US" sz="2800"/>
              <a:t>Keep it up to date</a:t>
            </a:r>
          </a:p>
          <a:p>
            <a:pPr eaLnBrk="1" hangingPunct="1">
              <a:buFont typeface="Arial" panose="020B0604020202020204" pitchFamily="34" charset="0"/>
              <a:buChar char="•"/>
            </a:pPr>
            <a:r>
              <a:rPr lang="en-US" altLang="en-US" sz="2800"/>
              <a:t>Each lodge has their own page</a:t>
            </a:r>
          </a:p>
          <a:p>
            <a:pPr eaLnBrk="1" hangingPunct="1">
              <a:buFont typeface="Arial" panose="020B0604020202020204" pitchFamily="34" charset="0"/>
              <a:buChar char="•"/>
            </a:pPr>
            <a:endParaRPr lang="en-US" altLang="en-US" sz="2800"/>
          </a:p>
        </p:txBody>
      </p:sp>
      <p:pic>
        <p:nvPicPr>
          <p:cNvPr id="29701" name="Picture 14">
            <a:extLst>
              <a:ext uri="{FF2B5EF4-FFF2-40B4-BE49-F238E27FC236}">
                <a16:creationId xmlns:a16="http://schemas.microsoft.com/office/drawing/2014/main" id="{15B3A04A-A842-147C-A546-DBDFF41321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29025"/>
            <a:ext cx="5715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TotalTime>
  <Words>1642</Words>
  <Application>Microsoft Office PowerPoint</Application>
  <PresentationFormat>On-screen Show (4:3)</PresentationFormat>
  <Paragraphs>231</Paragraphs>
  <Slides>30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ＭＳ Ｐゴシック</vt:lpstr>
      <vt:lpstr>Office Theme</vt:lpstr>
      <vt:lpstr>Public Forum</vt:lpstr>
      <vt:lpstr>Social Media</vt:lpstr>
      <vt:lpstr>Social Media</vt:lpstr>
      <vt:lpstr>Facebook</vt:lpstr>
      <vt:lpstr>Facebook as members only site</vt:lpstr>
      <vt:lpstr>Facebook as lodge billboard</vt:lpstr>
      <vt:lpstr>Other social media</vt:lpstr>
      <vt:lpstr>Email and text messaging</vt:lpstr>
      <vt:lpstr>Grand Lodge Website – www.elks.org</vt:lpstr>
      <vt:lpstr>Advertising</vt:lpstr>
      <vt:lpstr>Public Relations/Community Communication</vt:lpstr>
      <vt:lpstr>Public Relations</vt:lpstr>
      <vt:lpstr>Public Relations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Clark</dc:creator>
  <cp:lastModifiedBy>Andrew Mishaga</cp:lastModifiedBy>
  <cp:revision>43</cp:revision>
  <dcterms:created xsi:type="dcterms:W3CDTF">2015-03-13T05:42:30Z</dcterms:created>
  <dcterms:modified xsi:type="dcterms:W3CDTF">2022-05-31T10:51:39Z</dcterms:modified>
</cp:coreProperties>
</file>