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2"/>
  </p:notesMasterIdLst>
  <p:handoutMasterIdLst>
    <p:handoutMasterId r:id="rId13"/>
  </p:handoutMasterIdLst>
  <p:sldIdLst>
    <p:sldId id="258" r:id="rId2"/>
    <p:sldId id="277" r:id="rId3"/>
    <p:sldId id="278" r:id="rId4"/>
    <p:sldId id="279" r:id="rId5"/>
    <p:sldId id="280" r:id="rId6"/>
    <p:sldId id="259" r:id="rId7"/>
    <p:sldId id="282" r:id="rId8"/>
    <p:sldId id="283" r:id="rId9"/>
    <p:sldId id="284" r:id="rId10"/>
    <p:sldId id="285" r:id="rId11"/>
  </p:sldIdLst>
  <p:sldSz cx="9144000" cy="6858000" type="screen4x3"/>
  <p:notesSz cx="69469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 Herzog" initials="" lastIdx="6" clrIdx="0"/>
  <p:cmAuthor id="2" name="Microsoft" initials="" lastIdx="2" clrIdx="1"/>
  <p:cmAuthor id="3" name="Jack Roberts" initials="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90000"/>
    <a:srgbClr val="3F592D"/>
    <a:srgbClr val="006699"/>
    <a:srgbClr val="336699"/>
    <a:srgbClr val="CC3300"/>
    <a:srgbClr val="CC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9157BF-A88F-4971-9EA4-3E3F9DF5632D}" v="3" dt="2021-03-04T17:58:46.2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2" autoAdjust="0"/>
    <p:restoredTop sz="94811" autoAdjust="0"/>
  </p:normalViewPr>
  <p:slideViewPr>
    <p:cSldViewPr>
      <p:cViewPr varScale="1">
        <p:scale>
          <a:sx n="76" d="100"/>
          <a:sy n="76" d="100"/>
        </p:scale>
        <p:origin x="1651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4D8365CA-DDD2-4A6E-AA24-DC899D23D20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C6F4FEBE-15A6-48B9-89AD-925E41C2119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68612" name="Rectangle 4">
            <a:extLst>
              <a:ext uri="{FF2B5EF4-FFF2-40B4-BE49-F238E27FC236}">
                <a16:creationId xmlns:a16="http://schemas.microsoft.com/office/drawing/2014/main" id="{6CD90472-F156-412D-AB3B-5B5E6A4622C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68613" name="Rectangle 5">
            <a:extLst>
              <a:ext uri="{FF2B5EF4-FFF2-40B4-BE49-F238E27FC236}">
                <a16:creationId xmlns:a16="http://schemas.microsoft.com/office/drawing/2014/main" id="{97AE652B-BA93-4F70-B8A9-AEF77BF44C8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BCCBA2C5-E756-4DF2-A29A-E4659D42DE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2F67D88A-C92B-4723-A7EB-401799FD295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7C183A22-E5B9-468E-8E30-EC56D357FEA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4124D77B-D0BC-4833-A765-62537D25062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3" name="Rectangle 5">
            <a:extLst>
              <a:ext uri="{FF2B5EF4-FFF2-40B4-BE49-F238E27FC236}">
                <a16:creationId xmlns:a16="http://schemas.microsoft.com/office/drawing/2014/main" id="{DCD4A86B-A069-42DF-B5EB-F40E2489F4B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3014" name="Rectangle 6">
            <a:extLst>
              <a:ext uri="{FF2B5EF4-FFF2-40B4-BE49-F238E27FC236}">
                <a16:creationId xmlns:a16="http://schemas.microsoft.com/office/drawing/2014/main" id="{6718D234-AC8E-4462-BEB0-7D1D696C283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3015" name="Rectangle 7">
            <a:extLst>
              <a:ext uri="{FF2B5EF4-FFF2-40B4-BE49-F238E27FC236}">
                <a16:creationId xmlns:a16="http://schemas.microsoft.com/office/drawing/2014/main" id="{85AF9D87-7000-4685-B2B1-3EDA491BBB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3E6AE270-117B-4072-8C23-C412AD9E8F3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31C9AED-6384-4F24-B403-91252B2E24B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758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DC270-6AA5-4940-B051-B44A574973D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3677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5DA67A1-EE7A-429A-8A85-0A61F00F2E6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901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7712D-5C26-48F2-836E-705D8E181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11572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8A6687-737C-4BF7-9AC5-C1B100C1B30F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92430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C1285C5B-23BB-46DB-AB43-66082383D775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10100" y="1600200"/>
            <a:ext cx="3924300" cy="4572000"/>
          </a:xfrm>
        </p:spPr>
        <p:txBody>
          <a:bodyPr/>
          <a:lstStyle/>
          <a:p>
            <a:r>
              <a:rPr lang="en-US"/>
              <a:t>Click icon to add online image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73E9A0-93A5-4950-9CD9-B7C9F57BF31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228600" y="6324600"/>
            <a:ext cx="1676400" cy="2476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841BE2-3DEB-44BC-BB27-190D2D16A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7400" y="6324600"/>
            <a:ext cx="2895600" cy="2476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281A78-3322-4AF9-AFD4-8ED15346F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72400" y="6324600"/>
            <a:ext cx="1066800" cy="247650"/>
          </a:xfrm>
        </p:spPr>
        <p:txBody>
          <a:bodyPr/>
          <a:lstStyle>
            <a:lvl1pPr>
              <a:defRPr/>
            </a:lvl1pPr>
          </a:lstStyle>
          <a:p>
            <a:fld id="{2644CB20-2193-4753-9364-8D06BF7E06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2559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2DAB-85B9-4C9D-9217-101AC5EA624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7487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0E7FDF6-B9FC-4FC9-B89D-CB3FB8805B5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8253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64792-7B06-4F56-B0A9-8C3F4D92974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348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3B960-0EF2-45F0-B302-36475FC6E63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0841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A159-84E8-4DE2-9B79-1B69ED13E7F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039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00C6-F190-40CF-A22D-77293D6407D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986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F0B88C0-2B56-436A-8C25-16699DFEAAB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0801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1F77-B9CC-449E-805C-161E17F1F81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7677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1666457-C7D0-4DC3-88C0-08AD5EC71C7B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31133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41" name="Rectangle 13">
            <a:extLst>
              <a:ext uri="{FF2B5EF4-FFF2-40B4-BE49-F238E27FC236}">
                <a16:creationId xmlns:a16="http://schemas.microsoft.com/office/drawing/2014/main" id="{1BEA3733-E15A-476B-A691-25E93B9F401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609600"/>
            <a:ext cx="8077200" cy="2590800"/>
          </a:xfrm>
        </p:spPr>
        <p:txBody>
          <a:bodyPr>
            <a:normAutofit/>
          </a:bodyPr>
          <a:lstStyle/>
          <a:p>
            <a:r>
              <a:rPr lang="en-US" sz="3600" dirty="0"/>
              <a:t>STEPS NECESSARY for  Successful FINANCIAL Management</a:t>
            </a:r>
            <a:br>
              <a:rPr lang="en-US" sz="3600" dirty="0"/>
            </a:br>
            <a:endParaRPr lang="en-US" altLang="en-US" sz="3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5239074-1C2D-4B8C-8EEF-6CEC72E30845}"/>
              </a:ext>
            </a:extLst>
          </p:cNvPr>
          <p:cNvSpPr txBox="1"/>
          <p:nvPr/>
        </p:nvSpPr>
        <p:spPr>
          <a:xfrm>
            <a:off x="6400800" y="53340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By PDDGER </a:t>
            </a:r>
          </a:p>
          <a:p>
            <a:r>
              <a:rPr lang="en-US" dirty="0">
                <a:solidFill>
                  <a:schemeClr val="bg1"/>
                </a:solidFill>
              </a:rPr>
              <a:t>Steven D. Weatherly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4316677-52CA-4F34-A680-B04B79897097}"/>
              </a:ext>
            </a:extLst>
          </p:cNvPr>
          <p:cNvSpPr/>
          <p:nvPr/>
        </p:nvSpPr>
        <p:spPr>
          <a:xfrm>
            <a:off x="457200" y="533400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Board </a:t>
            </a:r>
            <a:r>
              <a:rPr lang="en-US" sz="3600"/>
              <a:t>of Directors </a:t>
            </a:r>
            <a:r>
              <a:rPr lang="en-US" altLang="en-US" sz="3600" dirty="0"/>
              <a:t>Financial Responsible: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5EDEC0-F4A8-41A6-8296-4ECEB84E3FC9}"/>
              </a:ext>
            </a:extLst>
          </p:cNvPr>
          <p:cNvSpPr/>
          <p:nvPr/>
        </p:nvSpPr>
        <p:spPr>
          <a:xfrm>
            <a:off x="457200" y="1828800"/>
            <a:ext cx="8229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6000" indent="-3060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/>
            </a:pPr>
            <a:r>
              <a:rPr lang="en-US" sz="2400" dirty="0">
                <a:solidFill>
                  <a:schemeClr val="tx2"/>
                </a:solidFill>
              </a:rPr>
              <a:t>Budget for every entity</a:t>
            </a:r>
          </a:p>
          <a:p>
            <a:pPr marL="306000" indent="-3060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/>
            </a:pPr>
            <a:r>
              <a:rPr lang="en-US" sz="2400" dirty="0">
                <a:solidFill>
                  <a:schemeClr val="tx2"/>
                </a:solidFill>
              </a:rPr>
              <a:t>Review actual to budget financials each month</a:t>
            </a:r>
          </a:p>
          <a:p>
            <a:pPr marL="306000" indent="-3060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/>
            </a:pPr>
            <a:r>
              <a:rPr lang="en-US" sz="2400" dirty="0">
                <a:solidFill>
                  <a:schemeClr val="tx2"/>
                </a:solidFill>
              </a:rPr>
              <a:t>Make written recommendations on expenditures not budget.</a:t>
            </a:r>
          </a:p>
          <a:p>
            <a:pPr marL="306000" indent="-3060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/>
            </a:pPr>
            <a:r>
              <a:rPr lang="en-US" sz="2400" dirty="0">
                <a:solidFill>
                  <a:schemeClr val="tx2"/>
                </a:solidFill>
              </a:rPr>
              <a:t>Review and modify Budget at least every months or anytime a situation changes that effects the lodges financial.</a:t>
            </a:r>
          </a:p>
          <a:p>
            <a:pPr marL="306000" lvl="1" indent="-3060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/>
            </a:pPr>
            <a:r>
              <a:rPr lang="en-US" sz="2400" dirty="0">
                <a:solidFill>
                  <a:schemeClr val="tx2"/>
                </a:solidFill>
              </a:rPr>
              <a:t>Purchase all lodge equipment or capital expenditures.</a:t>
            </a:r>
          </a:p>
          <a:p>
            <a:pPr marL="306000" lvl="1" indent="-3060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/>
            </a:pPr>
            <a:r>
              <a:rPr lang="en-US" sz="2400" dirty="0">
                <a:solidFill>
                  <a:schemeClr val="tx2"/>
                </a:solidFill>
              </a:rPr>
              <a:t>Basically, look at all uses of money.</a:t>
            </a:r>
          </a:p>
          <a:p>
            <a:pPr marL="306000" lvl="1" indent="-3060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/>
            </a:pPr>
            <a:r>
              <a:rPr lang="en-US" sz="4000" dirty="0">
                <a:solidFill>
                  <a:schemeClr val="tx2"/>
                </a:solidFill>
              </a:rPr>
              <a:t>QUESTIONS? </a:t>
            </a:r>
          </a:p>
        </p:txBody>
      </p:sp>
    </p:spTree>
    <p:extLst>
      <p:ext uri="{BB962C8B-B14F-4D97-AF65-F5344CB8AC3E}">
        <p14:creationId xmlns:p14="http://schemas.microsoft.com/office/powerpoint/2010/main" val="111286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>
            <a:extLst>
              <a:ext uri="{FF2B5EF4-FFF2-40B4-BE49-F238E27FC236}">
                <a16:creationId xmlns:a16="http://schemas.microsoft.com/office/drawing/2014/main" id="{90EEC99E-5B0E-43DD-90A7-A1A567E8333C}"/>
              </a:ext>
            </a:extLst>
          </p:cNvPr>
          <p:cNvSpPr txBox="1">
            <a:spLocks noChangeArrowheads="1"/>
          </p:cNvSpPr>
          <p:nvPr/>
        </p:nvSpPr>
        <p:spPr>
          <a:xfrm>
            <a:off x="228600" y="381000"/>
            <a:ext cx="8153400" cy="6248400"/>
          </a:xfrm>
          <a:prstGeom prst="rect">
            <a:avLst/>
          </a:prstGeom>
        </p:spPr>
        <p:txBody>
          <a:bodyPr/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endParaRPr lang="en-US" sz="2800" dirty="0"/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sz="2800" dirty="0"/>
              <a:t>OVERALL IT TAKES ALL THE KEY PARTS OF THE LODGE TO CONTROL THE FINANCES OF THE LODGE AND HAVE A GOOD RESULT.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sz="2800" dirty="0"/>
              <a:t>These Key Parts are: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Lodge Secretary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Lodge Treasurer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Audit and Accounting Committee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House Committee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Trustee/Board of Directors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1453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151834A-A47D-408C-A064-77505C7323A3}"/>
              </a:ext>
            </a:extLst>
          </p:cNvPr>
          <p:cNvSpPr/>
          <p:nvPr/>
        </p:nvSpPr>
        <p:spPr>
          <a:xfrm>
            <a:off x="457200" y="533400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3600" dirty="0"/>
              <a:t>Lodge Secretary’s Financial Responsible: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0E555-27F8-4E9F-8CFF-3A3CAB6DA00E}"/>
              </a:ext>
            </a:extLst>
          </p:cNvPr>
          <p:cNvSpPr txBox="1">
            <a:spLocks/>
          </p:cNvSpPr>
          <p:nvPr/>
        </p:nvSpPr>
        <p:spPr>
          <a:xfrm>
            <a:off x="457200" y="1487508"/>
            <a:ext cx="8229600" cy="5065692"/>
          </a:xfrm>
          <a:prstGeom prst="rect">
            <a:avLst/>
          </a:prstGeom>
        </p:spPr>
        <p:txBody>
          <a:bodyPr/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/>
              <a:t>Receive all money from the Lodge and the Club</a:t>
            </a:r>
          </a:p>
          <a:p>
            <a:r>
              <a:rPr lang="en-US" altLang="en-US" sz="2400" dirty="0"/>
              <a:t>Reconcile deposit figures with your figures</a:t>
            </a:r>
          </a:p>
          <a:p>
            <a:r>
              <a:rPr lang="en-US" altLang="en-US" sz="2400" dirty="0"/>
              <a:t>Keep an itemized log of all receipts</a:t>
            </a:r>
          </a:p>
          <a:p>
            <a:r>
              <a:rPr lang="en-US" altLang="en-US" sz="2400" dirty="0"/>
              <a:t>Issue a receipt for the amount received to the proper sources</a:t>
            </a:r>
          </a:p>
          <a:p>
            <a:r>
              <a:rPr lang="en-US" altLang="en-US" sz="2400" dirty="0"/>
              <a:t>List receipts by Lodge Income and Club Income</a:t>
            </a:r>
          </a:p>
          <a:p>
            <a:r>
              <a:rPr lang="en-US" altLang="en-US" sz="2400" dirty="0"/>
              <a:t>Receives all bills and must catalog them by account for the Treasurer</a:t>
            </a:r>
          </a:p>
          <a:p>
            <a:r>
              <a:rPr lang="en-US" altLang="en-US" sz="2400" dirty="0"/>
              <a:t>Vouchers for payment are written to ensure that money being paid out comes from the correct sources of budgeted items</a:t>
            </a:r>
          </a:p>
          <a:p>
            <a:r>
              <a:rPr lang="en-US" altLang="en-US" sz="2400" dirty="0"/>
              <a:t>Vouchers need to record the correct code from the Chart of Accounts</a:t>
            </a:r>
          </a:p>
          <a:p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7450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4FD543E-276E-4D0C-90AA-C7D726904F34}"/>
              </a:ext>
            </a:extLst>
          </p:cNvPr>
          <p:cNvSpPr/>
          <p:nvPr/>
        </p:nvSpPr>
        <p:spPr>
          <a:xfrm>
            <a:off x="457200" y="533400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3600" dirty="0"/>
              <a:t>Lodge Treasurer’s Financial Responsible: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6F016-7A0D-472A-ADC8-86FD49E61E85}"/>
              </a:ext>
            </a:extLst>
          </p:cNvPr>
          <p:cNvSpPr txBox="1">
            <a:spLocks/>
          </p:cNvSpPr>
          <p:nvPr/>
        </p:nvSpPr>
        <p:spPr>
          <a:xfrm>
            <a:off x="457200" y="1295400"/>
            <a:ext cx="8229600" cy="5257800"/>
          </a:xfrm>
          <a:prstGeom prst="rect">
            <a:avLst/>
          </a:prstGeom>
        </p:spPr>
        <p:txBody>
          <a:bodyPr/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r>
              <a:rPr lang="en-US" sz="2400" dirty="0"/>
              <a:t>Funds derived from Dining Room, Bar and Other Services may be in separate budgets</a:t>
            </a:r>
          </a:p>
          <a:p>
            <a:pPr fontAlgn="auto">
              <a:defRPr/>
            </a:pPr>
            <a:r>
              <a:rPr lang="en-US" sz="2400" dirty="0"/>
              <a:t>A Lodge has supreme authority to determine how its funds shall be disbursed.</a:t>
            </a:r>
          </a:p>
          <a:p>
            <a:pPr>
              <a:defRPr/>
            </a:pPr>
            <a:r>
              <a:rPr lang="en-US" altLang="en-US" sz="2400" dirty="0"/>
              <a:t>Become familiar with Duties of the Auditing Committee as they pertain to the Treasurer.</a:t>
            </a:r>
          </a:p>
          <a:p>
            <a:pPr>
              <a:defRPr/>
            </a:pPr>
            <a:r>
              <a:rPr lang="en-US" altLang="en-US" sz="2400" dirty="0"/>
              <a:t>Understand the requirements outlined in the Auditing and Accounting Manual as they pertain to the Treasurer.</a:t>
            </a:r>
          </a:p>
          <a:p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95715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229B938-0347-4566-A6F2-0F2F2F4D3755}"/>
              </a:ext>
            </a:extLst>
          </p:cNvPr>
          <p:cNvSpPr/>
          <p:nvPr/>
        </p:nvSpPr>
        <p:spPr>
          <a:xfrm>
            <a:off x="457200" y="533400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3600" dirty="0"/>
              <a:t>Lodge Treasurer’s Financial Responsible: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5791DA6-B585-45A0-960C-E67AE94C87FA}"/>
              </a:ext>
            </a:extLst>
          </p:cNvPr>
          <p:cNvSpPr/>
          <p:nvPr/>
        </p:nvSpPr>
        <p:spPr>
          <a:xfrm>
            <a:off x="457200" y="1295400"/>
            <a:ext cx="8382000" cy="349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6000" indent="-3060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/>
            </a:pPr>
            <a:r>
              <a:rPr lang="en-US" altLang="en-US" sz="2400" dirty="0">
                <a:solidFill>
                  <a:schemeClr val="tx2"/>
                </a:solidFill>
              </a:rPr>
              <a:t>Maintain current data on all income and expenses.</a:t>
            </a:r>
          </a:p>
          <a:p>
            <a:pPr marL="306000" indent="-3060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/>
            </a:pPr>
            <a:r>
              <a:rPr lang="en-US" altLang="en-US" sz="2400" dirty="0">
                <a:solidFill>
                  <a:schemeClr val="tx2"/>
                </a:solidFill>
              </a:rPr>
              <a:t>Reconcile all bank accounts monthly. Resolve and clear all discrepancies to balance. </a:t>
            </a:r>
          </a:p>
          <a:p>
            <a:pPr marL="306000" indent="-3060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/>
            </a:pPr>
            <a:r>
              <a:rPr lang="en-US" altLang="en-US" sz="2400" dirty="0">
                <a:solidFill>
                  <a:schemeClr val="tx2"/>
                </a:solidFill>
              </a:rPr>
              <a:t>Remember to safeguard funds and deposit all funds in a timely fashion.</a:t>
            </a:r>
          </a:p>
          <a:p>
            <a:pPr marL="306000" indent="-3060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/>
            </a:pPr>
            <a:r>
              <a:rPr lang="en-US" altLang="en-US" sz="2400" dirty="0">
                <a:solidFill>
                  <a:schemeClr val="tx2"/>
                </a:solidFill>
              </a:rPr>
              <a:t>Finally and most important: Provide to the Board of Directors a current monthly report of all Budgets, Profit and Loss (P&amp;L) Statement and a Balance Sheet prior to their monthly meeting.</a:t>
            </a:r>
          </a:p>
        </p:txBody>
      </p:sp>
    </p:spTree>
    <p:extLst>
      <p:ext uri="{BB962C8B-B14F-4D97-AF65-F5344CB8AC3E}">
        <p14:creationId xmlns:p14="http://schemas.microsoft.com/office/powerpoint/2010/main" val="184019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91" name="Rectangle 15">
            <a:extLst>
              <a:ext uri="{FF2B5EF4-FFF2-40B4-BE49-F238E27FC236}">
                <a16:creationId xmlns:a16="http://schemas.microsoft.com/office/drawing/2014/main" id="{4E37ED54-3A74-47B2-B59B-FF042BD1BA4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733729"/>
            <a:ext cx="8610600" cy="48956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Auditing &amp; Accounting Committee is appointed by Exalted Ruler at the first regular session after installation as By-Laws require.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NOTE:::</a:t>
            </a:r>
          </a:p>
          <a:p>
            <a:pPr marL="0" indent="0">
              <a:buNone/>
            </a:pPr>
            <a:r>
              <a:rPr lang="en-US" b="1" dirty="0"/>
              <a:t>No Lodge Secretary, Treasurer, Trustee/Board of Directors or any member of the Supervising or Managing Body of the Club or other facility established in connection with the Lodge shall serve as a member of the Lodge Auditing &amp; Accounting Committee.</a:t>
            </a:r>
          </a:p>
          <a:p>
            <a:pPr marL="0" indent="0">
              <a:buNone/>
            </a:pPr>
            <a:r>
              <a:rPr lang="en-US" b="1" dirty="0"/>
              <a:t>Auditing &amp; Accounting Committee </a:t>
            </a:r>
            <a:r>
              <a:rPr lang="en-US" dirty="0"/>
              <a:t>should study the Lodge’s Financial Report from the preceding year and consult with the Auditing &amp; Accounting Committee from the previous year to see that the recommendations of the Accountant have been complied with or, at least, evaluated. </a:t>
            </a:r>
          </a:p>
          <a:p>
            <a:pPr marL="0" indent="0">
              <a:buNone/>
            </a:pPr>
            <a:endParaRPr lang="en-US" b="1" dirty="0"/>
          </a:p>
          <a:p>
            <a:endParaRPr lang="en-US" alt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97FAA89-EBC8-4C60-AD66-CA7588F7B44A}"/>
              </a:ext>
            </a:extLst>
          </p:cNvPr>
          <p:cNvSpPr/>
          <p:nvPr/>
        </p:nvSpPr>
        <p:spPr>
          <a:xfrm>
            <a:off x="457200" y="533400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Auditing &amp; Accounting Committee </a:t>
            </a:r>
            <a:r>
              <a:rPr lang="en-US" altLang="en-US" sz="3600" dirty="0"/>
              <a:t>Financial Responsible: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1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1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1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B082BEE-CC75-4474-9346-C33CD04C1757}"/>
              </a:ext>
            </a:extLst>
          </p:cNvPr>
          <p:cNvSpPr/>
          <p:nvPr/>
        </p:nvSpPr>
        <p:spPr>
          <a:xfrm>
            <a:off x="762000" y="1733729"/>
            <a:ext cx="8077200" cy="297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6000" indent="-3060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/>
            </a:pPr>
            <a:r>
              <a:rPr lang="en-US" altLang="en-US" sz="2400" dirty="0">
                <a:solidFill>
                  <a:schemeClr val="tx2"/>
                </a:solidFill>
              </a:rPr>
              <a:t>Members of the Committee are responsible for reviewing  the lodges accounting processes and relay to the lodge floor  if everything is going well at a quarterly reviews and report if any problems are occurring. </a:t>
            </a:r>
          </a:p>
          <a:p>
            <a:pPr marL="306000" indent="-3060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/>
            </a:pPr>
            <a:r>
              <a:rPr lang="en-US" altLang="en-US" sz="2400" dirty="0">
                <a:solidFill>
                  <a:schemeClr val="tx2"/>
                </a:solidFill>
              </a:rPr>
              <a:t>These reports should be presented at the last regular meeting in the months of July, October and January. </a:t>
            </a:r>
          </a:p>
          <a:p>
            <a:pPr marL="306000" indent="-3060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/>
            </a:pPr>
            <a:r>
              <a:rPr lang="en-US" altLang="en-US" sz="2400" dirty="0">
                <a:solidFill>
                  <a:schemeClr val="tx2"/>
                </a:solidFill>
              </a:rPr>
              <a:t>The audit committee is NOT just an end of the year job!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9C2BE7A-7AB0-41BF-A83C-D4ADDF1BAE92}"/>
              </a:ext>
            </a:extLst>
          </p:cNvPr>
          <p:cNvSpPr/>
          <p:nvPr/>
        </p:nvSpPr>
        <p:spPr>
          <a:xfrm>
            <a:off x="457200" y="533400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Auditing &amp; Accounting Committee </a:t>
            </a:r>
            <a:r>
              <a:rPr lang="en-US" altLang="en-US" sz="3600" dirty="0"/>
              <a:t>Financial Responsible:</a:t>
            </a:r>
          </a:p>
        </p:txBody>
      </p:sp>
    </p:spTree>
    <p:extLst>
      <p:ext uri="{BB962C8B-B14F-4D97-AF65-F5344CB8AC3E}">
        <p14:creationId xmlns:p14="http://schemas.microsoft.com/office/powerpoint/2010/main" val="385780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E0A1CEA-D97E-4263-95C4-FC0E5F244AA8}"/>
              </a:ext>
            </a:extLst>
          </p:cNvPr>
          <p:cNvSpPr/>
          <p:nvPr/>
        </p:nvSpPr>
        <p:spPr>
          <a:xfrm>
            <a:off x="457200" y="533400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House Committee or Club Management </a:t>
            </a:r>
            <a:r>
              <a:rPr lang="en-US" altLang="en-US" sz="3600" dirty="0"/>
              <a:t>Financial Responsible: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771DB30-35C7-47C7-8475-727D5D5D89AF}"/>
              </a:ext>
            </a:extLst>
          </p:cNvPr>
          <p:cNvSpPr/>
          <p:nvPr/>
        </p:nvSpPr>
        <p:spPr>
          <a:xfrm>
            <a:off x="457200" y="1733729"/>
            <a:ext cx="8229600" cy="445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6000" indent="-3060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/>
            </a:pPr>
            <a:r>
              <a:rPr lang="en-US" sz="2400" dirty="0">
                <a:solidFill>
                  <a:schemeClr val="tx2"/>
                </a:solidFill>
              </a:rPr>
              <a:t>Separate Budget</a:t>
            </a:r>
          </a:p>
          <a:p>
            <a:pPr marL="306000" indent="-3060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/>
            </a:pPr>
            <a:r>
              <a:rPr lang="en-US" sz="2400" dirty="0">
                <a:solidFill>
                  <a:schemeClr val="tx2"/>
                </a:solidFill>
              </a:rPr>
              <a:t>Member of Body CANNOT be employed by it</a:t>
            </a:r>
          </a:p>
          <a:p>
            <a:pPr marL="306000" indent="-3060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/>
            </a:pPr>
            <a:r>
              <a:rPr lang="en-US" sz="2400" dirty="0">
                <a:solidFill>
                  <a:schemeClr val="tx2"/>
                </a:solidFill>
              </a:rPr>
              <a:t>Monthly Meetings and Reports</a:t>
            </a:r>
          </a:p>
          <a:p>
            <a:pPr marL="306000" indent="-3060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/>
            </a:pPr>
            <a:r>
              <a:rPr lang="en-US" sz="2400" dirty="0">
                <a:solidFill>
                  <a:schemeClr val="tx2"/>
                </a:solidFill>
              </a:rPr>
              <a:t>Set prices and control labor cost</a:t>
            </a:r>
          </a:p>
          <a:p>
            <a:pPr marL="306000" lvl="1" indent="-3060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/>
            </a:pPr>
            <a:r>
              <a:rPr lang="en-US" sz="2400" dirty="0">
                <a:solidFill>
                  <a:schemeClr val="tx2"/>
                </a:solidFill>
              </a:rPr>
              <a:t>Breakout by Liquor, Beer, Wine, Other</a:t>
            </a:r>
          </a:p>
          <a:p>
            <a:pPr marL="306000" indent="-3060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/>
            </a:pPr>
            <a:r>
              <a:rPr lang="en-US" sz="2400" dirty="0">
                <a:solidFill>
                  <a:schemeClr val="tx2"/>
                </a:solidFill>
              </a:rPr>
              <a:t>Reconcile cash drawers at end-of-shift</a:t>
            </a:r>
          </a:p>
          <a:p>
            <a:pPr marL="306000" indent="-3060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/>
            </a:pPr>
            <a:r>
              <a:rPr lang="en-US" sz="2400" dirty="0">
                <a:solidFill>
                  <a:schemeClr val="tx2"/>
                </a:solidFill>
              </a:rPr>
              <a:t>Secure daily cash and receipts for Secretary</a:t>
            </a:r>
          </a:p>
          <a:p>
            <a:pPr marL="306000" indent="-3060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/>
            </a:pPr>
            <a:r>
              <a:rPr lang="en-US" sz="2400" dirty="0">
                <a:solidFill>
                  <a:schemeClr val="tx2"/>
                </a:solidFill>
              </a:rPr>
              <a:t>Record overages, shortages and refunds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54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F52AADF-F49D-4B51-913D-BD7DEF31C59A}"/>
              </a:ext>
            </a:extLst>
          </p:cNvPr>
          <p:cNvSpPr/>
          <p:nvPr/>
        </p:nvSpPr>
        <p:spPr>
          <a:xfrm>
            <a:off x="457200" y="533400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House Committee or Club Management </a:t>
            </a:r>
            <a:r>
              <a:rPr lang="en-US" altLang="en-US" sz="3600" dirty="0"/>
              <a:t>Financial Responsible: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2F88785-A67D-4392-BCF0-4CC6F3F228B8}"/>
              </a:ext>
            </a:extLst>
          </p:cNvPr>
          <p:cNvSpPr/>
          <p:nvPr/>
        </p:nvSpPr>
        <p:spPr>
          <a:xfrm>
            <a:off x="571500" y="1895695"/>
            <a:ext cx="8153400" cy="4428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Purchases</a:t>
            </a:r>
          </a:p>
          <a:p>
            <a:pPr marL="306000" indent="-3060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/>
            </a:pPr>
            <a:r>
              <a:rPr lang="en-US" sz="2400" dirty="0">
                <a:solidFill>
                  <a:schemeClr val="tx2"/>
                </a:solidFill>
              </a:rPr>
              <a:t>Limit number of buyers</a:t>
            </a:r>
          </a:p>
          <a:p>
            <a:pPr marL="306000" indent="-3060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/>
            </a:pPr>
            <a:r>
              <a:rPr lang="en-US" sz="2400" dirty="0">
                <a:solidFill>
                  <a:schemeClr val="tx2"/>
                </a:solidFill>
              </a:rPr>
              <a:t>Approve payment methods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sz="2800" dirty="0">
                <a:solidFill>
                  <a:srgbClr val="000000"/>
                </a:solidFill>
              </a:rPr>
              <a:t>Inventory</a:t>
            </a:r>
          </a:p>
          <a:p>
            <a:pPr marL="306000" indent="-3060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/>
            </a:pPr>
            <a:r>
              <a:rPr lang="en-US" sz="2400" dirty="0">
                <a:solidFill>
                  <a:schemeClr val="tx2"/>
                </a:solidFill>
              </a:rPr>
              <a:t>Conduct Inventory monthly, at least annually</a:t>
            </a:r>
          </a:p>
          <a:p>
            <a:pPr marL="306000" indent="-3060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/>
            </a:pPr>
            <a:r>
              <a:rPr lang="en-US" sz="2400" dirty="0">
                <a:solidFill>
                  <a:schemeClr val="tx2"/>
                </a:solidFill>
              </a:rPr>
              <a:t>House Committee member(s) conduct inventory</a:t>
            </a:r>
          </a:p>
          <a:p>
            <a:r>
              <a:rPr lang="en-US" sz="2800" dirty="0">
                <a:solidFill>
                  <a:srgbClr val="000000"/>
                </a:solidFill>
              </a:rPr>
              <a:t>Operational Controls</a:t>
            </a:r>
          </a:p>
          <a:p>
            <a:pPr marL="306000" indent="-3060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/>
            </a:pPr>
            <a:r>
              <a:rPr lang="en-US" sz="2400" dirty="0">
                <a:solidFill>
                  <a:schemeClr val="tx2"/>
                </a:solidFill>
              </a:rPr>
              <a:t>Cost of Goods at 35% </a:t>
            </a:r>
          </a:p>
          <a:p>
            <a:pPr marL="306000" indent="-3060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/>
            </a:pPr>
            <a:r>
              <a:rPr lang="en-US" sz="2400" dirty="0">
                <a:solidFill>
                  <a:schemeClr val="tx2"/>
                </a:solidFill>
              </a:rPr>
              <a:t>Employment costs NTE 35%</a:t>
            </a:r>
          </a:p>
        </p:txBody>
      </p:sp>
    </p:spTree>
    <p:extLst>
      <p:ext uri="{BB962C8B-B14F-4D97-AF65-F5344CB8AC3E}">
        <p14:creationId xmlns:p14="http://schemas.microsoft.com/office/powerpoint/2010/main" val="396337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2934</TotalTime>
  <Words>648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Gill Sans MT</vt:lpstr>
      <vt:lpstr>Times New Roman</vt:lpstr>
      <vt:lpstr>Wingdings</vt:lpstr>
      <vt:lpstr>Wingdings 2</vt:lpstr>
      <vt:lpstr>Dividend</vt:lpstr>
      <vt:lpstr>STEPS NECESSARY for  Successful FINANCIAL Management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STEPS NECESSARY TO ASSURE A SATISFACTORY FINANCIAL REPORT</dc:title>
  <dc:subject/>
  <dc:creator>steve@sdwservices.com</dc:creator>
  <cp:keywords/>
  <dc:description/>
  <cp:lastModifiedBy>Andrew Mishaga</cp:lastModifiedBy>
  <cp:revision>10</cp:revision>
  <cp:lastPrinted>2001-06-01T13:12:48Z</cp:lastPrinted>
  <dcterms:created xsi:type="dcterms:W3CDTF">2018-03-07T22:57:30Z</dcterms:created>
  <dcterms:modified xsi:type="dcterms:W3CDTF">2022-02-25T21:21:10Z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TC010183741033</vt:lpwstr>
  </property>
</Properties>
</file>