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</p:sldIdLst>
  <p:sldSz cy="5143500" cx="9144000"/>
  <p:notesSz cx="6858000" cy="9144000"/>
  <p:embeddedFontLst>
    <p:embeddedFont>
      <p:font typeface="Caprasimo"/>
      <p:regular r:id="rId49"/>
    </p:embeddedFont>
    <p:embeddedFont>
      <p:font typeface="Lato"/>
      <p:regular r:id="rId50"/>
      <p:bold r:id="rId51"/>
      <p:italic r:id="rId52"/>
      <p:boldItalic r:id="rId53"/>
    </p:embeddedFont>
    <p:embeddedFont>
      <p:font typeface="Montserrat"/>
      <p:regular r:id="rId54"/>
      <p:bold r:id="rId55"/>
      <p:italic r:id="rId56"/>
      <p:boldItalic r:id="rId57"/>
    </p:embeddedFont>
    <p:embeddedFont>
      <p:font typeface="Inter"/>
      <p:regular r:id="rId58"/>
      <p:bold r:id="rId59"/>
      <p:italic r:id="rId60"/>
      <p:boldItalic r:id="rId61"/>
    </p:embeddedFont>
    <p:embeddedFont>
      <p:font typeface="Urbanist"/>
      <p:regular r:id="rId62"/>
      <p:bold r:id="rId63"/>
      <p:italic r:id="rId64"/>
      <p:boldItalic r:id="rId65"/>
    </p:embeddedFont>
    <p:embeddedFont>
      <p:font typeface="Lato Black"/>
      <p:bold r:id="rId66"/>
      <p:boldItalic r:id="rId6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8A6DB7A-D1C7-419B-B646-E12A690E9DAC}">
  <a:tblStyle styleId="{A8A6DB7A-D1C7-419B-B646-E12A690E9DA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font" Target="fonts/Caprasimo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font" Target="fonts/Urbanist-regular.fntdata"/><Relationship Id="rId61" Type="http://schemas.openxmlformats.org/officeDocument/2006/relationships/font" Target="fonts/Inter-boldItalic.fntdata"/><Relationship Id="rId20" Type="http://schemas.openxmlformats.org/officeDocument/2006/relationships/slide" Target="slides/slide14.xml"/><Relationship Id="rId64" Type="http://schemas.openxmlformats.org/officeDocument/2006/relationships/font" Target="fonts/Urbanist-italic.fntdata"/><Relationship Id="rId63" Type="http://schemas.openxmlformats.org/officeDocument/2006/relationships/font" Target="fonts/Urbanist-bold.fntdata"/><Relationship Id="rId22" Type="http://schemas.openxmlformats.org/officeDocument/2006/relationships/slide" Target="slides/slide16.xml"/><Relationship Id="rId66" Type="http://schemas.openxmlformats.org/officeDocument/2006/relationships/font" Target="fonts/LatoBlack-bold.fntdata"/><Relationship Id="rId21" Type="http://schemas.openxmlformats.org/officeDocument/2006/relationships/slide" Target="slides/slide15.xml"/><Relationship Id="rId65" Type="http://schemas.openxmlformats.org/officeDocument/2006/relationships/font" Target="fonts/Urbanist-boldItalic.fnt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7" Type="http://schemas.openxmlformats.org/officeDocument/2006/relationships/font" Target="fonts/LatoBlack-boldItalic.fntdata"/><Relationship Id="rId60" Type="http://schemas.openxmlformats.org/officeDocument/2006/relationships/font" Target="fonts/Inter-italic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Lato-bold.fntdata"/><Relationship Id="rId50" Type="http://schemas.openxmlformats.org/officeDocument/2006/relationships/font" Target="fonts/Lato-regular.fntdata"/><Relationship Id="rId53" Type="http://schemas.openxmlformats.org/officeDocument/2006/relationships/font" Target="fonts/Lato-boldItalic.fntdata"/><Relationship Id="rId52" Type="http://schemas.openxmlformats.org/officeDocument/2006/relationships/font" Target="fonts/Lato-italic.fntdata"/><Relationship Id="rId11" Type="http://schemas.openxmlformats.org/officeDocument/2006/relationships/slide" Target="slides/slide5.xml"/><Relationship Id="rId55" Type="http://schemas.openxmlformats.org/officeDocument/2006/relationships/font" Target="fonts/Montserrat-bold.fntdata"/><Relationship Id="rId10" Type="http://schemas.openxmlformats.org/officeDocument/2006/relationships/slide" Target="slides/slide4.xml"/><Relationship Id="rId54" Type="http://schemas.openxmlformats.org/officeDocument/2006/relationships/font" Target="fonts/Montserrat-regular.fntdata"/><Relationship Id="rId13" Type="http://schemas.openxmlformats.org/officeDocument/2006/relationships/slide" Target="slides/slide7.xml"/><Relationship Id="rId57" Type="http://schemas.openxmlformats.org/officeDocument/2006/relationships/font" Target="fonts/Montserrat-boldItalic.fntdata"/><Relationship Id="rId12" Type="http://schemas.openxmlformats.org/officeDocument/2006/relationships/slide" Target="slides/slide6.xml"/><Relationship Id="rId56" Type="http://schemas.openxmlformats.org/officeDocument/2006/relationships/font" Target="fonts/Montserrat-italic.fntdata"/><Relationship Id="rId15" Type="http://schemas.openxmlformats.org/officeDocument/2006/relationships/slide" Target="slides/slide9.xml"/><Relationship Id="rId59" Type="http://schemas.openxmlformats.org/officeDocument/2006/relationships/font" Target="fonts/Inter-bold.fntdata"/><Relationship Id="rId14" Type="http://schemas.openxmlformats.org/officeDocument/2006/relationships/slide" Target="slides/slide8.xml"/><Relationship Id="rId58" Type="http://schemas.openxmlformats.org/officeDocument/2006/relationships/font" Target="fonts/Inter-regular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lectionresults.dcboe.org/election_results/2024-General-Election" TargetMode="Externa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d0aee76baf_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d0aee76baf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h98410a866f2ff18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h98410a866f2ff18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fbca4f4a26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fbca4f4a26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fbca4f4a26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fbca4f4a26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fbca4f4a26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fbca4f4a26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3d1edfda71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3d1edfda71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800"/>
              <a:buFont typeface="Lato"/>
              <a:buChar char="●"/>
            </a:pPr>
            <a:r>
              <a:rPr lang="en" sz="18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If your favorite comes in last, your vote simply counts for your next choice. (rephrase)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e4df81817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e4df81817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fa69ecaa21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fa69ecaa21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fa6a43b17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fa6a43b17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fa69ecaa21_1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fa69ecaa21_1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fa7a112198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3fa7a112198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fa7a112198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fa7a112198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3fa7a112198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3fa7a112198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3fa69ecaa21_1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3fa69ecaa21_1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3fa7a112198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3fa7a112198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3fa7a112198_0_2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3fa7a112198_0_2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3fa7a112198_0_3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3fa7a112198_0_3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3fa7a112198_0_3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3fa7a112198_0_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3fa7a112198_0_3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0" name="Google Shape;550;g3fa7a112198_0_3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33d1edfda71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9" name="Google Shape;589;g33d1edfda71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</a:t>
            </a:r>
            <a:r>
              <a:rPr lang="en"/>
              <a:t>strategies</a:t>
            </a:r>
            <a:r>
              <a:rPr lang="en"/>
              <a:t>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3bfdefd0d50_2_2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" name="Google Shape;598;g3bfdefd0d50_2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3fa69ecaa2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Google Shape;610;g3fa69ecaa2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3d2ff74dbe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" name="Google Shape;618;g3d2ff74dbe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g3bf67035e7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4" name="Google Shape;624;g3bf67035e7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example from rank the female rap artist results - https://app.rankedvote.co/rv/8zf2yxz34qxv5v3885/results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3fa91768787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" name="Google Shape;637;g3fa91768787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3fa91768787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9" name="Google Shape;669;g3fa91768787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g3fa91768787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6" name="Google Shape;696;g3fa91768787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FAQs: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Election results</a:t>
            </a:r>
            <a:r>
              <a:rPr lang="en"/>
              <a:t> by ward: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79.6 – 20.4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25.0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71.3 – 28.7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68.5 – 31.5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71.1 – 28.9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75.1 – 24.9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69.9 – 30.1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"/>
              <a:t>72.0 – 28.0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here to partner with your office in hopes to strategies on how to educate your constituents. You know them best.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g3e4df81817f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4" name="Google Shape;704;g3e4df81817f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g3e4df81817f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6" name="Google Shape;716;g3e4df81817f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g3e4df81817f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8" name="Google Shape;728;g3e4df81817f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g3e4df81817f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1" name="Google Shape;741;g3e4df81817f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g3e4df81817f_0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3" name="Google Shape;753;g3e4df81817f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g3e4df81817f_0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5" name="Google Shape;765;g3e4df81817f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g3e4df81817f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8" name="Google Shape;778;g3e4df81817f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g3e4df81817f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1" name="Google Shape;791;g3e4df81817f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g3e4df81817f_0_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3" name="Google Shape;803;g3e4df81817f_0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g3e4df81817f_0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5" name="Google Shape;815;g3e4df81817f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g3e4df81817f_0_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8" name="Google Shape;828;g3e4df81817f_0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g3e4df81817f_0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1" name="Google Shape;841;g3e4df81817f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2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g3e4df81817f_0_2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4" name="Google Shape;854;g3e4df81817f_0_2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g3a277dfa07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8" name="Google Shape;868;g3a277dfa07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g33d1edfda71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2" name="Google Shape;912;g33d1edfda7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Relationship Id="rId4" Type="http://schemas.openxmlformats.org/officeDocument/2006/relationships/image" Target="../media/image7.png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2.png"/><Relationship Id="rId7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6.png"/><Relationship Id="rId5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1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17.png"/><Relationship Id="rId6" Type="http://schemas.openxmlformats.org/officeDocument/2006/relationships/image" Target="../media/image3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38.png"/><Relationship Id="rId6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1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1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1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18.png"/><Relationship Id="rId6" Type="http://schemas.openxmlformats.org/officeDocument/2006/relationships/image" Target="../media/image3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41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4.png"/><Relationship Id="rId4" Type="http://schemas.openxmlformats.org/officeDocument/2006/relationships/image" Target="../media/image34.png"/><Relationship Id="rId5" Type="http://schemas.openxmlformats.org/officeDocument/2006/relationships/image" Target="../media/image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4.png"/><Relationship Id="rId4" Type="http://schemas.openxmlformats.org/officeDocument/2006/relationships/image" Target="../media/image43.png"/><Relationship Id="rId5" Type="http://schemas.openxmlformats.org/officeDocument/2006/relationships/image" Target="../media/image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.png"/><Relationship Id="rId4" Type="http://schemas.openxmlformats.org/officeDocument/2006/relationships/image" Target="../media/image19.png"/><Relationship Id="rId5" Type="http://schemas.openxmlformats.org/officeDocument/2006/relationships/image" Target="../media/image2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9.png"/><Relationship Id="rId4" Type="http://schemas.openxmlformats.org/officeDocument/2006/relationships/image" Target="../media/image42.jpg"/><Relationship Id="rId5" Type="http://schemas.openxmlformats.org/officeDocument/2006/relationships/image" Target="../media/image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9.png"/><Relationship Id="rId4" Type="http://schemas.openxmlformats.org/officeDocument/2006/relationships/image" Target="../media/image40.jpg"/><Relationship Id="rId5" Type="http://schemas.openxmlformats.org/officeDocument/2006/relationships/image" Target="../media/image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7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8.png"/><Relationship Id="rId4" Type="http://schemas.openxmlformats.org/officeDocument/2006/relationships/image" Target="../media/image37.png"/><Relationship Id="rId5" Type="http://schemas.openxmlformats.org/officeDocument/2006/relationships/image" Target="../media/image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8.png"/><Relationship Id="rId4" Type="http://schemas.openxmlformats.org/officeDocument/2006/relationships/image" Target="../media/image1.png"/><Relationship Id="rId5" Type="http://schemas.openxmlformats.org/officeDocument/2006/relationships/image" Target="../media/image26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8.png"/><Relationship Id="rId4" Type="http://schemas.openxmlformats.org/officeDocument/2006/relationships/image" Target="../media/image1.png"/><Relationship Id="rId5" Type="http://schemas.openxmlformats.org/officeDocument/2006/relationships/image" Target="../media/image2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5.png"/><Relationship Id="rId4" Type="http://schemas.openxmlformats.org/officeDocument/2006/relationships/image" Target="../media/image31.png"/><Relationship Id="rId5" Type="http://schemas.openxmlformats.org/officeDocument/2006/relationships/image" Target="../media/image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5.png"/><Relationship Id="rId4" Type="http://schemas.openxmlformats.org/officeDocument/2006/relationships/image" Target="../media/image1.png"/><Relationship Id="rId5" Type="http://schemas.openxmlformats.org/officeDocument/2006/relationships/image" Target="../media/image27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5.png"/><Relationship Id="rId4" Type="http://schemas.openxmlformats.org/officeDocument/2006/relationships/image" Target="../media/image1.png"/><Relationship Id="rId5" Type="http://schemas.openxmlformats.org/officeDocument/2006/relationships/image" Target="../media/image27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5.png"/><Relationship Id="rId4" Type="http://schemas.openxmlformats.org/officeDocument/2006/relationships/image" Target="../media/image1.png"/><Relationship Id="rId5" Type="http://schemas.openxmlformats.org/officeDocument/2006/relationships/image" Target="../media/image27.png"/><Relationship Id="rId6" Type="http://schemas.openxmlformats.org/officeDocument/2006/relationships/image" Target="../media/image29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9.png"/><Relationship Id="rId4" Type="http://schemas.openxmlformats.org/officeDocument/2006/relationships/image" Target="../media/image44.png"/><Relationship Id="rId5" Type="http://schemas.openxmlformats.org/officeDocument/2006/relationships/image" Target="../media/image6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9.png"/><Relationship Id="rId4" Type="http://schemas.openxmlformats.org/officeDocument/2006/relationships/image" Target="../media/image6.png"/><Relationship Id="rId5" Type="http://schemas.openxmlformats.org/officeDocument/2006/relationships/image" Target="../media/image30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9.png"/><Relationship Id="rId4" Type="http://schemas.openxmlformats.org/officeDocument/2006/relationships/image" Target="../media/image6.png"/><Relationship Id="rId5" Type="http://schemas.openxmlformats.org/officeDocument/2006/relationships/image" Target="../media/image30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9.png"/><Relationship Id="rId4" Type="http://schemas.openxmlformats.org/officeDocument/2006/relationships/image" Target="../media/image6.png"/><Relationship Id="rId5" Type="http://schemas.openxmlformats.org/officeDocument/2006/relationships/image" Target="../media/image30.png"/><Relationship Id="rId6" Type="http://schemas.openxmlformats.org/officeDocument/2006/relationships/image" Target="../media/image33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9.png"/><Relationship Id="rId4" Type="http://schemas.openxmlformats.org/officeDocument/2006/relationships/image" Target="../media/image6.png"/><Relationship Id="rId5" Type="http://schemas.openxmlformats.org/officeDocument/2006/relationships/image" Target="../media/image30.png"/><Relationship Id="rId6" Type="http://schemas.openxmlformats.org/officeDocument/2006/relationships/image" Target="../media/image32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9.png"/><Relationship Id="rId4" Type="http://schemas.openxmlformats.org/officeDocument/2006/relationships/image" Target="../media/image6.png"/><Relationship Id="rId5" Type="http://schemas.openxmlformats.org/officeDocument/2006/relationships/image" Target="../media/image30.png"/><Relationship Id="rId6" Type="http://schemas.openxmlformats.org/officeDocument/2006/relationships/image" Target="../media/image32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9.png"/><Relationship Id="rId4" Type="http://schemas.openxmlformats.org/officeDocument/2006/relationships/image" Target="../media/image7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478875" y="1650463"/>
            <a:ext cx="6754200" cy="139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891"/>
              <a:buNone/>
            </a:pPr>
            <a:r>
              <a:rPr lang="en" sz="461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Ranked Choice Voting (RCV) Refresher</a:t>
            </a:r>
            <a:endParaRPr sz="461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672125" y="3357238"/>
            <a:ext cx="4208700" cy="4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en" sz="2055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Preparing for the General Election</a:t>
            </a:r>
            <a:endParaRPr sz="2055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t/>
            </a:r>
            <a:endParaRPr sz="2055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613100" y="4096300"/>
            <a:ext cx="2642400" cy="2511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595925" y="4052500"/>
            <a:ext cx="2642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RankTheDistrict.org   |   @rankthedistrict</a:t>
            </a:r>
            <a:endParaRPr sz="10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58" name="Google Shape;58;p13" title="Flower .png"/>
          <p:cNvPicPr preferRelativeResize="0"/>
          <p:nvPr/>
        </p:nvPicPr>
        <p:blipFill rotWithShape="1">
          <a:blip r:embed="rId4">
            <a:alphaModFix/>
          </a:blip>
          <a:srcRect b="55520" l="-14728" r="24483" t="-2925"/>
          <a:stretch/>
        </p:blipFill>
        <p:spPr>
          <a:xfrm>
            <a:off x="5226950" y="3085825"/>
            <a:ext cx="3917051" cy="2057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 title="Rank the District - Light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2125" y="700026"/>
            <a:ext cx="1952748" cy="906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ctrTitle"/>
          </p:nvPr>
        </p:nvSpPr>
        <p:spPr>
          <a:xfrm>
            <a:off x="1267050" y="513600"/>
            <a:ext cx="6609900" cy="11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Ballot Sneak Peek: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District-Wide</a:t>
            </a: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 Races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65" name="Google Shape;65;p14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-282075" y="40225"/>
            <a:ext cx="4101873" cy="1583677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762328" y="2243428"/>
            <a:ext cx="1903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Delegate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8" name="Google Shape;68;p14" title="Blank Ballot - 4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3837" y="2656201"/>
            <a:ext cx="2583401" cy="181502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4"/>
          <p:cNvSpPr txBox="1"/>
          <p:nvPr>
            <p:ph idx="4294967295" type="body"/>
          </p:nvPr>
        </p:nvSpPr>
        <p:spPr>
          <a:xfrm>
            <a:off x="413962" y="3072606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Denise Rosado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0" name="Google Shape;70;p14"/>
          <p:cNvSpPr txBox="1"/>
          <p:nvPr>
            <p:ph idx="4294967295" type="body"/>
          </p:nvPr>
        </p:nvSpPr>
        <p:spPr>
          <a:xfrm>
            <a:off x="413962" y="3425268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Robert White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1" name="Google Shape;71;p14"/>
          <p:cNvSpPr txBox="1"/>
          <p:nvPr>
            <p:ph idx="4294967295" type="body"/>
          </p:nvPr>
        </p:nvSpPr>
        <p:spPr>
          <a:xfrm>
            <a:off x="413962" y="3777943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Kymone Freeman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DC Statehood Green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2" name="Google Shape;72;p14"/>
          <p:cNvSpPr txBox="1"/>
          <p:nvPr>
            <p:ph idx="4294967295" type="body"/>
          </p:nvPr>
        </p:nvSpPr>
        <p:spPr>
          <a:xfrm>
            <a:off x="413962" y="4130618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3205050" y="2243425"/>
            <a:ext cx="2508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Mayor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4" name="Google Shape;74;p14" title="Blank Ballot - 4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64916" y="2656201"/>
            <a:ext cx="2583401" cy="181502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4"/>
          <p:cNvSpPr txBox="1"/>
          <p:nvPr>
            <p:ph idx="4294967295" type="body"/>
          </p:nvPr>
        </p:nvSpPr>
        <p:spPr>
          <a:xfrm>
            <a:off x="3205041" y="3072606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Rhonda Hamilton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Independent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6" name="Google Shape;76;p14"/>
          <p:cNvSpPr txBox="1"/>
          <p:nvPr>
            <p:ph idx="4294967295" type="body"/>
          </p:nvPr>
        </p:nvSpPr>
        <p:spPr>
          <a:xfrm>
            <a:off x="3205041" y="3425276"/>
            <a:ext cx="9075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Janeese L. George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7" name="Google Shape;77;p14"/>
          <p:cNvSpPr txBox="1"/>
          <p:nvPr>
            <p:ph idx="4294967295" type="body"/>
          </p:nvPr>
        </p:nvSpPr>
        <p:spPr>
          <a:xfrm>
            <a:off x="3205041" y="3777943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Robert L. Gross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DC Statehood Green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8" name="Google Shape;78;p14"/>
          <p:cNvSpPr txBox="1"/>
          <p:nvPr>
            <p:ph idx="4294967295" type="body"/>
          </p:nvPr>
        </p:nvSpPr>
        <p:spPr>
          <a:xfrm>
            <a:off x="3205041" y="4130618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9" name="Google Shape;79;p14" title="Blank Ballot - 5 candidates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63719" y="2656201"/>
            <a:ext cx="2823074" cy="201257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4"/>
          <p:cNvSpPr txBox="1"/>
          <p:nvPr/>
        </p:nvSpPr>
        <p:spPr>
          <a:xfrm>
            <a:off x="5963818" y="2109522"/>
            <a:ext cx="28230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(Two Winner) At-Large Councilmembers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Google Shape;81;p14"/>
          <p:cNvSpPr txBox="1"/>
          <p:nvPr>
            <p:ph idx="4294967295" type="body"/>
          </p:nvPr>
        </p:nvSpPr>
        <p:spPr>
          <a:xfrm>
            <a:off x="5996141" y="3035956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Oye Owolewa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2" name="Google Shape;82;p14"/>
          <p:cNvSpPr txBox="1"/>
          <p:nvPr>
            <p:ph idx="4294967295" type="body"/>
          </p:nvPr>
        </p:nvSpPr>
        <p:spPr>
          <a:xfrm>
            <a:off x="5998884" y="3361644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Darryl Moch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DC Statehood Green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3" name="Google Shape;83;p14"/>
          <p:cNvSpPr txBox="1"/>
          <p:nvPr>
            <p:ph idx="4294967295" type="body"/>
          </p:nvPr>
        </p:nvSpPr>
        <p:spPr>
          <a:xfrm>
            <a:off x="5998884" y="3687344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Darrell Green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4" name="Google Shape;84;p14"/>
          <p:cNvSpPr txBox="1"/>
          <p:nvPr>
            <p:ph idx="4294967295" type="body"/>
          </p:nvPr>
        </p:nvSpPr>
        <p:spPr>
          <a:xfrm>
            <a:off x="5996141" y="4338743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5" name="Google Shape;85;p14"/>
          <p:cNvSpPr txBox="1"/>
          <p:nvPr>
            <p:ph idx="4294967295" type="body"/>
          </p:nvPr>
        </p:nvSpPr>
        <p:spPr>
          <a:xfrm>
            <a:off x="5998884" y="4013044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Elissa Silverman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Independent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6" name="Google Shape;86;p14"/>
          <p:cNvSpPr/>
          <p:nvPr/>
        </p:nvSpPr>
        <p:spPr>
          <a:xfrm>
            <a:off x="2297403" y="1653473"/>
            <a:ext cx="4502100" cy="2748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63750" lIns="63750" spcFirstLastPara="1" rIns="63750" wrap="square" tIns="637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7"/>
          </a:p>
        </p:txBody>
      </p:sp>
      <p:sp>
        <p:nvSpPr>
          <p:cNvPr id="87" name="Google Shape;87;p14"/>
          <p:cNvSpPr txBox="1"/>
          <p:nvPr/>
        </p:nvSpPr>
        <p:spPr>
          <a:xfrm>
            <a:off x="2273850" y="1613728"/>
            <a:ext cx="45492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63750" lIns="63750" spcFirstLastPara="1" rIns="63750" wrap="square" tIns="63750">
            <a:spAutoFit/>
          </a:bodyPr>
          <a:lstStyle/>
          <a:p>
            <a:pPr indent="0" lvl="0" marL="0" marR="26572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Races using RCV </a:t>
            </a:r>
            <a:r>
              <a:rPr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—  3 or more candidates</a:t>
            </a:r>
            <a:endParaRPr sz="1465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 txBox="1"/>
          <p:nvPr>
            <p:ph type="ctrTitle"/>
          </p:nvPr>
        </p:nvSpPr>
        <p:spPr>
          <a:xfrm>
            <a:off x="1267050" y="513600"/>
            <a:ext cx="6609900" cy="11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Ballot Sneak Peek: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District-Wide</a:t>
            </a: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 Races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93" name="Google Shape;93;p15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5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-282075" y="40225"/>
            <a:ext cx="4101873" cy="1583677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5"/>
          <p:cNvSpPr/>
          <p:nvPr/>
        </p:nvSpPr>
        <p:spPr>
          <a:xfrm>
            <a:off x="2297403" y="1653473"/>
            <a:ext cx="4502100" cy="2748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63750" lIns="63750" spcFirstLastPara="1" rIns="63750" wrap="square" tIns="637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7"/>
          </a:p>
        </p:txBody>
      </p:sp>
      <p:sp>
        <p:nvSpPr>
          <p:cNvPr id="96" name="Google Shape;96;p15"/>
          <p:cNvSpPr txBox="1"/>
          <p:nvPr/>
        </p:nvSpPr>
        <p:spPr>
          <a:xfrm>
            <a:off x="2273850" y="1613728"/>
            <a:ext cx="45492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63750" lIns="63750" spcFirstLastPara="1" rIns="63750" wrap="square" tIns="63750">
            <a:spAutoFit/>
          </a:bodyPr>
          <a:lstStyle/>
          <a:p>
            <a:pPr indent="0" lvl="0" marL="0" marR="26572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Races Not using RCV </a:t>
            </a:r>
            <a:r>
              <a:rPr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—  1-2 candidates</a:t>
            </a:r>
            <a:endParaRPr sz="1465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7" name="Google Shape;97;p15"/>
          <p:cNvSpPr txBox="1"/>
          <p:nvPr/>
        </p:nvSpPr>
        <p:spPr>
          <a:xfrm>
            <a:off x="864752" y="2403539"/>
            <a:ext cx="1767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Council Chair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8" name="Google Shape;98;p15" title="Blank Ballot - 2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38106" y="2864007"/>
            <a:ext cx="1317900" cy="107017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5"/>
          <p:cNvSpPr txBox="1"/>
          <p:nvPr>
            <p:ph idx="4294967295" type="body"/>
          </p:nvPr>
        </p:nvSpPr>
        <p:spPr>
          <a:xfrm>
            <a:off x="1062577" y="2909507"/>
            <a:ext cx="9075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Phil Mendelson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0" name="Google Shape;100;p15"/>
          <p:cNvSpPr txBox="1"/>
          <p:nvPr>
            <p:ph idx="4294967295" type="body"/>
          </p:nvPr>
        </p:nvSpPr>
        <p:spPr>
          <a:xfrm>
            <a:off x="1062577" y="3262175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Abi. Prudent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1" name="Google Shape;101;p15"/>
          <p:cNvSpPr txBox="1"/>
          <p:nvPr>
            <p:ph idx="4294967295" type="body"/>
          </p:nvPr>
        </p:nvSpPr>
        <p:spPr>
          <a:xfrm>
            <a:off x="1062577" y="3614850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2" name="Google Shape;102;p15" title="Blank Ballot - 2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27556" y="2864011"/>
            <a:ext cx="1317900" cy="107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5"/>
          <p:cNvSpPr txBox="1"/>
          <p:nvPr>
            <p:ph idx="4294967295" type="body"/>
          </p:nvPr>
        </p:nvSpPr>
        <p:spPr>
          <a:xfrm>
            <a:off x="2952027" y="2909511"/>
            <a:ext cx="9075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Manuel Rivera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4" name="Google Shape;104;p15"/>
          <p:cNvSpPr txBox="1"/>
          <p:nvPr>
            <p:ph idx="4294967295" type="body"/>
          </p:nvPr>
        </p:nvSpPr>
        <p:spPr>
          <a:xfrm>
            <a:off x="2952027" y="3262179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Brian Schwalb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5" name="Google Shape;105;p15"/>
          <p:cNvSpPr txBox="1"/>
          <p:nvPr>
            <p:ph idx="4294967295" type="body"/>
          </p:nvPr>
        </p:nvSpPr>
        <p:spPr>
          <a:xfrm>
            <a:off x="2952027" y="3614854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6" name="Google Shape;106;p15" title="Blank Ballot - 2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17006" y="2863994"/>
            <a:ext cx="1317900" cy="107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5"/>
          <p:cNvSpPr txBox="1"/>
          <p:nvPr>
            <p:ph idx="4294967295" type="body"/>
          </p:nvPr>
        </p:nvSpPr>
        <p:spPr>
          <a:xfrm>
            <a:off x="4841477" y="2909494"/>
            <a:ext cx="9075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Robert Simmons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8" name="Google Shape;108;p15"/>
          <p:cNvSpPr txBox="1"/>
          <p:nvPr>
            <p:ph idx="4294967295" type="body"/>
          </p:nvPr>
        </p:nvSpPr>
        <p:spPr>
          <a:xfrm>
            <a:off x="4841477" y="3262162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Paul Strauss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9" name="Google Shape;109;p15"/>
          <p:cNvSpPr txBox="1"/>
          <p:nvPr>
            <p:ph idx="4294967295" type="body"/>
          </p:nvPr>
        </p:nvSpPr>
        <p:spPr>
          <a:xfrm>
            <a:off x="4841477" y="3614837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0" name="Google Shape;110;p15" title="Blank Ballot - 2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06456" y="2863999"/>
            <a:ext cx="1317900" cy="107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5"/>
          <p:cNvSpPr txBox="1"/>
          <p:nvPr>
            <p:ph idx="4294967295" type="body"/>
          </p:nvPr>
        </p:nvSpPr>
        <p:spPr>
          <a:xfrm>
            <a:off x="6730927" y="2909499"/>
            <a:ext cx="9075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Ciprian Ivanof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Republican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2" name="Google Shape;112;p15"/>
          <p:cNvSpPr txBox="1"/>
          <p:nvPr>
            <p:ph idx="4294967295" type="body"/>
          </p:nvPr>
        </p:nvSpPr>
        <p:spPr>
          <a:xfrm>
            <a:off x="6730927" y="3262166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Franklin Garcia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Democrat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3" name="Google Shape;113;p15"/>
          <p:cNvSpPr txBox="1"/>
          <p:nvPr>
            <p:ph idx="4294967295" type="body"/>
          </p:nvPr>
        </p:nvSpPr>
        <p:spPr>
          <a:xfrm>
            <a:off x="6730927" y="3614841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4" name="Google Shape;114;p15"/>
          <p:cNvSpPr txBox="1"/>
          <p:nvPr/>
        </p:nvSpPr>
        <p:spPr>
          <a:xfrm>
            <a:off x="2927606" y="2304307"/>
            <a:ext cx="13179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Attorney General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" name="Google Shape;115;p15"/>
          <p:cNvSpPr txBox="1"/>
          <p:nvPr/>
        </p:nvSpPr>
        <p:spPr>
          <a:xfrm>
            <a:off x="4817006" y="2334232"/>
            <a:ext cx="13179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Shadow Senator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" name="Google Shape;116;p15"/>
          <p:cNvSpPr txBox="1"/>
          <p:nvPr/>
        </p:nvSpPr>
        <p:spPr>
          <a:xfrm>
            <a:off x="6512248" y="2326082"/>
            <a:ext cx="1767000" cy="5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Shadow </a:t>
            </a:r>
            <a:r>
              <a:rPr lang="en"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Representative</a:t>
            </a:r>
            <a:endParaRPr sz="16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" name="Google Shape;117;p15"/>
          <p:cNvSpPr txBox="1"/>
          <p:nvPr/>
        </p:nvSpPr>
        <p:spPr>
          <a:xfrm>
            <a:off x="3051750" y="4167625"/>
            <a:ext cx="3040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Initiative 86 </a:t>
            </a:r>
            <a:r>
              <a:rPr lang="en" sz="1465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—</a:t>
            </a: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Yes / No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"/>
          <p:cNvSpPr txBox="1"/>
          <p:nvPr>
            <p:ph type="ctrTitle"/>
          </p:nvPr>
        </p:nvSpPr>
        <p:spPr>
          <a:xfrm>
            <a:off x="1267050" y="513600"/>
            <a:ext cx="6609900" cy="11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Ballot Sneak Peek: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Ward 2</a:t>
            </a: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 Races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123" name="Google Shape;123;p16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6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-282075" y="40225"/>
            <a:ext cx="4101873" cy="1583677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6"/>
          <p:cNvSpPr/>
          <p:nvPr/>
        </p:nvSpPr>
        <p:spPr>
          <a:xfrm>
            <a:off x="2297403" y="1653473"/>
            <a:ext cx="4502100" cy="2748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63750" lIns="63750" spcFirstLastPara="1" rIns="63750" wrap="square" tIns="637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7"/>
          </a:p>
        </p:txBody>
      </p:sp>
      <p:sp>
        <p:nvSpPr>
          <p:cNvPr id="126" name="Google Shape;126;p16"/>
          <p:cNvSpPr txBox="1"/>
          <p:nvPr/>
        </p:nvSpPr>
        <p:spPr>
          <a:xfrm>
            <a:off x="2273850" y="1613728"/>
            <a:ext cx="45492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63750" lIns="63750" spcFirstLastPara="1" rIns="63750" wrap="square" tIns="63750">
            <a:spAutoFit/>
          </a:bodyPr>
          <a:lstStyle/>
          <a:p>
            <a:pPr indent="0" lvl="0" marL="0" marR="26572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Races using RCV</a:t>
            </a:r>
            <a:r>
              <a:rPr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—  3 or more candidates</a:t>
            </a:r>
            <a:endParaRPr sz="1465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7" name="Google Shape;127;p16"/>
          <p:cNvSpPr txBox="1"/>
          <p:nvPr/>
        </p:nvSpPr>
        <p:spPr>
          <a:xfrm>
            <a:off x="3668791" y="2157750"/>
            <a:ext cx="1903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ANC: 2B02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8" name="Google Shape;128;p16" title="Blank Ballot - 4 candidat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80300" y="2570523"/>
            <a:ext cx="2583401" cy="1815025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6"/>
          <p:cNvSpPr txBox="1"/>
          <p:nvPr>
            <p:ph idx="4294967295" type="body"/>
          </p:nvPr>
        </p:nvSpPr>
        <p:spPr>
          <a:xfrm>
            <a:off x="3320425" y="2986928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Keaton Dicapo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0" name="Google Shape;130;p16"/>
          <p:cNvSpPr txBox="1"/>
          <p:nvPr>
            <p:ph idx="4294967295" type="body"/>
          </p:nvPr>
        </p:nvSpPr>
        <p:spPr>
          <a:xfrm>
            <a:off x="3320425" y="3339590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Jeffrey Rueckgauer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1" name="Google Shape;131;p16"/>
          <p:cNvSpPr txBox="1"/>
          <p:nvPr>
            <p:ph idx="4294967295" type="body"/>
          </p:nvPr>
        </p:nvSpPr>
        <p:spPr>
          <a:xfrm>
            <a:off x="3320425" y="3692265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 Black"/>
                <a:ea typeface="Lato Black"/>
                <a:cs typeface="Lato Black"/>
                <a:sym typeface="Lato Black"/>
              </a:rPr>
              <a:t>Zach Epstein</a:t>
            </a:r>
            <a:endParaRPr sz="800">
              <a:solidFill>
                <a:srgbClr val="1F1F1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2" name="Google Shape;132;p16"/>
          <p:cNvSpPr txBox="1"/>
          <p:nvPr>
            <p:ph idx="4294967295" type="body"/>
          </p:nvPr>
        </p:nvSpPr>
        <p:spPr>
          <a:xfrm>
            <a:off x="3320425" y="4044940"/>
            <a:ext cx="855000" cy="27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36576" rtl="0" algn="l">
              <a:lnSpc>
                <a:spcPct val="12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_____________</a:t>
            </a:r>
            <a:endParaRPr sz="8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1F1F1F"/>
                </a:solidFill>
                <a:latin typeface="Lato"/>
                <a:ea typeface="Lato"/>
                <a:cs typeface="Lato"/>
                <a:sym typeface="Lato"/>
              </a:rPr>
              <a:t>Write-in</a:t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6576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1F1F1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7"/>
          <p:cNvSpPr txBox="1"/>
          <p:nvPr>
            <p:ph type="ctrTitle"/>
          </p:nvPr>
        </p:nvSpPr>
        <p:spPr>
          <a:xfrm>
            <a:off x="1267050" y="513600"/>
            <a:ext cx="6609900" cy="11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Ballot Sneak Peek: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Ward 2</a:t>
            </a:r>
            <a:r>
              <a:rPr lang="en" sz="31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 Races</a:t>
            </a:r>
            <a:endParaRPr sz="31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138" name="Google Shape;138;p17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7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-282075" y="40225"/>
            <a:ext cx="4101873" cy="1583677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7"/>
          <p:cNvSpPr/>
          <p:nvPr/>
        </p:nvSpPr>
        <p:spPr>
          <a:xfrm>
            <a:off x="2297403" y="1653473"/>
            <a:ext cx="4502100" cy="2748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63750" lIns="63750" spcFirstLastPara="1" rIns="63750" wrap="square" tIns="637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37"/>
          </a:p>
        </p:txBody>
      </p:sp>
      <p:graphicFrame>
        <p:nvGraphicFramePr>
          <p:cNvPr id="141" name="Google Shape;141;p17"/>
          <p:cNvGraphicFramePr/>
          <p:nvPr/>
        </p:nvGraphicFramePr>
        <p:xfrm>
          <a:off x="2595825" y="2182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{A8A6DB7A-D1C7-419B-B646-E12A690E9DAC}</a:tableStyleId>
              </a:tblPr>
              <a:tblGrid>
                <a:gridCol w="1119875"/>
                <a:gridCol w="2832475"/>
              </a:tblGrid>
              <a:tr h="30655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Ward 2 ANC races</a:t>
                      </a:r>
                      <a:endParaRPr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/>
                </a:tc>
                <a:tc hMerge="1"/>
              </a:tr>
              <a:tr h="598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Candidates running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2A03   2B07   2C03   2E01   2G01,6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598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Candidate running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2A02,4,6,8   2B01,3-6,8,9   2D01,2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2E02,3,5,6,7   2F01,3,4,5,7   2G02-4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5986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 Candidates running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2A01,5,7,9   2C04   2E04,8   2F02,6,8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EF9F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2G05</a:t>
                      </a:r>
                      <a:endParaRPr sz="1100">
                        <a:solidFill>
                          <a:srgbClr val="FEF9FB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42" name="Google Shape;142;p17"/>
          <p:cNvSpPr txBox="1"/>
          <p:nvPr/>
        </p:nvSpPr>
        <p:spPr>
          <a:xfrm>
            <a:off x="2273850" y="1613728"/>
            <a:ext cx="45492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63750" lIns="63750" spcFirstLastPara="1" rIns="63750" wrap="square" tIns="63750">
            <a:spAutoFit/>
          </a:bodyPr>
          <a:lstStyle/>
          <a:p>
            <a:pPr indent="0" lvl="0" marL="0" marR="26572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Races Not using RCV </a:t>
            </a:r>
            <a:r>
              <a:rPr lang="en" sz="14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—  1-2 candidates</a:t>
            </a:r>
            <a:endParaRPr sz="1465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7" name="Google Shape;147;p18"/>
          <p:cNvCxnSpPr/>
          <p:nvPr/>
        </p:nvCxnSpPr>
        <p:spPr>
          <a:xfrm>
            <a:off x="2038075" y="2060145"/>
            <a:ext cx="30753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8" name="Google Shape;148;p18"/>
          <p:cNvCxnSpPr/>
          <p:nvPr/>
        </p:nvCxnSpPr>
        <p:spPr>
          <a:xfrm>
            <a:off x="2038075" y="3187970"/>
            <a:ext cx="30753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" name="Google Shape;149;p18"/>
          <p:cNvCxnSpPr>
            <a:stCxn id="150" idx="7"/>
            <a:endCxn id="151" idx="1"/>
          </p:cNvCxnSpPr>
          <p:nvPr/>
        </p:nvCxnSpPr>
        <p:spPr>
          <a:xfrm>
            <a:off x="2136387" y="982423"/>
            <a:ext cx="10200" cy="3768000"/>
          </a:xfrm>
          <a:prstGeom prst="straightConnector1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2" name="Google Shape;152;p18"/>
          <p:cNvSpPr txBox="1"/>
          <p:nvPr>
            <p:ph idx="1" type="body"/>
          </p:nvPr>
        </p:nvSpPr>
        <p:spPr>
          <a:xfrm>
            <a:off x="2374566" y="1470740"/>
            <a:ext cx="3038700" cy="273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Vote your favorite 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candidate 1</a:t>
            </a:r>
            <a:r>
              <a:rPr baseline="30000" lang="en" sz="1400">
                <a:latin typeface="Lato"/>
                <a:ea typeface="Lato"/>
                <a:cs typeface="Lato"/>
                <a:sym typeface="Lato"/>
              </a:rPr>
              <a:t>st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. </a:t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Rank your backup choices </a:t>
            </a:r>
            <a:endParaRPr sz="1400"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"/>
                <a:ea typeface="Lato"/>
                <a:cs typeface="Lato"/>
                <a:sym typeface="Lato"/>
              </a:rPr>
              <a:t>(2</a:t>
            </a:r>
            <a:r>
              <a:rPr baseline="30000" lang="en" sz="1400">
                <a:latin typeface="Lato"/>
                <a:ea typeface="Lato"/>
                <a:cs typeface="Lato"/>
                <a:sym typeface="Lato"/>
              </a:rPr>
              <a:t>nd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, 3</a:t>
            </a:r>
            <a:r>
              <a:rPr baseline="30000" lang="en" sz="1400">
                <a:latin typeface="Lato"/>
                <a:ea typeface="Lato"/>
                <a:cs typeface="Lato"/>
                <a:sym typeface="Lato"/>
              </a:rPr>
              <a:t>rd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, 4</a:t>
            </a:r>
            <a:r>
              <a:rPr baseline="30000" lang="en" sz="1400">
                <a:latin typeface="Lato"/>
                <a:ea typeface="Lato"/>
                <a:cs typeface="Lato"/>
                <a:sym typeface="Lato"/>
              </a:rPr>
              <a:t>th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, 5</a:t>
            </a:r>
            <a:r>
              <a:rPr baseline="30000" lang="en" sz="1400">
                <a:latin typeface="Lato"/>
                <a:ea typeface="Lato"/>
                <a:cs typeface="Lato"/>
                <a:sym typeface="Lato"/>
              </a:rPr>
              <a:t>th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) - you don’t have to rank more than 1!</a:t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Your vote stays with your 1</a:t>
            </a:r>
            <a:r>
              <a:rPr baseline="30000" lang="en" sz="1400">
                <a:latin typeface="Lato Black"/>
                <a:ea typeface="Lato Black"/>
                <a:cs typeface="Lato Black"/>
                <a:sym typeface="Lato Black"/>
              </a:rPr>
              <a:t>st</a:t>
            </a: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 choice. If they get last place, your vote moves to your next choice.</a:t>
            </a:r>
            <a:endParaRPr sz="1400"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3" name="Google Shape;153;p18"/>
          <p:cNvSpPr/>
          <p:nvPr/>
        </p:nvSpPr>
        <p:spPr>
          <a:xfrm>
            <a:off x="1933025" y="1456558"/>
            <a:ext cx="427500" cy="427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01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54" name="Google Shape;154;p18"/>
          <p:cNvSpPr/>
          <p:nvPr/>
        </p:nvSpPr>
        <p:spPr>
          <a:xfrm>
            <a:off x="1933025" y="2250538"/>
            <a:ext cx="427500" cy="427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02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55" name="Google Shape;155;p18"/>
          <p:cNvSpPr/>
          <p:nvPr/>
        </p:nvSpPr>
        <p:spPr>
          <a:xfrm>
            <a:off x="1933025" y="3389114"/>
            <a:ext cx="427500" cy="427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03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56" name="Google Shape;156;p18"/>
          <p:cNvSpPr txBox="1"/>
          <p:nvPr>
            <p:ph type="title"/>
          </p:nvPr>
        </p:nvSpPr>
        <p:spPr>
          <a:xfrm>
            <a:off x="2445475" y="188213"/>
            <a:ext cx="4495800" cy="101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Caprasimo"/>
                <a:ea typeface="Caprasimo"/>
                <a:cs typeface="Caprasimo"/>
                <a:sym typeface="Caprasimo"/>
              </a:rPr>
              <a:t>How do I </a:t>
            </a:r>
            <a:endParaRPr sz="30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" sz="3000">
                <a:solidFill>
                  <a:schemeClr val="dk2"/>
                </a:solidFill>
                <a:latin typeface="Caprasimo"/>
                <a:ea typeface="Caprasimo"/>
                <a:cs typeface="Caprasimo"/>
                <a:sym typeface="Caprasimo"/>
              </a:rPr>
              <a:t>rank my ballot?</a:t>
            </a:r>
            <a:endParaRPr sz="35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157" name="Google Shape;157;p18"/>
          <p:cNvGrpSpPr/>
          <p:nvPr/>
        </p:nvGrpSpPr>
        <p:grpSpPr>
          <a:xfrm rot="2700000">
            <a:off x="1878840" y="467328"/>
            <a:ext cx="515095" cy="515095"/>
            <a:chOff x="2286821" y="819761"/>
            <a:chExt cx="515100" cy="515100"/>
          </a:xfrm>
        </p:grpSpPr>
        <p:sp>
          <p:nvSpPr>
            <p:cNvPr id="150" name="Google Shape;150;p18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158" name="Google Shape;158;p18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159" name="Google Shape;159;p18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17113" y="83286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8"/>
          <p:cNvSpPr/>
          <p:nvPr/>
        </p:nvSpPr>
        <p:spPr>
          <a:xfrm>
            <a:off x="1910449" y="4553832"/>
            <a:ext cx="6455100" cy="3939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51" name="Google Shape;151;p18"/>
          <p:cNvSpPr txBox="1"/>
          <p:nvPr/>
        </p:nvSpPr>
        <p:spPr>
          <a:xfrm>
            <a:off x="2146729" y="4496432"/>
            <a:ext cx="62865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This repeats until a candidate wins with over 50%.</a:t>
            </a:r>
            <a:endParaRPr sz="21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161" name="Google Shape;161;p18"/>
          <p:cNvGrpSpPr/>
          <p:nvPr/>
        </p:nvGrpSpPr>
        <p:grpSpPr>
          <a:xfrm>
            <a:off x="5413275" y="1433390"/>
            <a:ext cx="3591000" cy="2731800"/>
            <a:chOff x="5413275" y="1701700"/>
            <a:chExt cx="3591000" cy="2731800"/>
          </a:xfrm>
        </p:grpSpPr>
        <p:sp>
          <p:nvSpPr>
            <p:cNvPr id="162" name="Google Shape;162;p18"/>
            <p:cNvSpPr/>
            <p:nvPr/>
          </p:nvSpPr>
          <p:spPr>
            <a:xfrm>
              <a:off x="5413275" y="1701700"/>
              <a:ext cx="3591000" cy="2731800"/>
            </a:xfrm>
            <a:prstGeom prst="roundRect">
              <a:avLst>
                <a:gd fmla="val 16667" name="adj"/>
              </a:avLst>
            </a:prstGeom>
            <a:solidFill>
              <a:srgbClr val="F5FAFA"/>
            </a:solidFill>
            <a:ln cap="flat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63" name="Google Shape;163;p18" title="GDDC-PalmCards_v5_pic2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685536" y="1765621"/>
              <a:ext cx="3038701" cy="257517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19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9" title="GDDC-PalmCards_v5_pic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60100" y="347075"/>
            <a:ext cx="2935750" cy="4449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9" title="GDDC-PalmCards_v5_pic4.png"/>
          <p:cNvPicPr preferRelativeResize="0"/>
          <p:nvPr/>
        </p:nvPicPr>
        <p:blipFill rotWithShape="1">
          <a:blip r:embed="rId6">
            <a:alphaModFix/>
          </a:blip>
          <a:srcRect b="41003" l="0" r="0" t="0"/>
          <a:stretch/>
        </p:blipFill>
        <p:spPr>
          <a:xfrm>
            <a:off x="4694650" y="1718500"/>
            <a:ext cx="3540775" cy="18159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1" name="Google Shape;171;p19"/>
          <p:cNvGrpSpPr/>
          <p:nvPr/>
        </p:nvGrpSpPr>
        <p:grpSpPr>
          <a:xfrm>
            <a:off x="4422018" y="3640147"/>
            <a:ext cx="4227164" cy="369300"/>
            <a:chOff x="4514400" y="4572900"/>
            <a:chExt cx="4227164" cy="369300"/>
          </a:xfrm>
        </p:grpSpPr>
        <p:sp>
          <p:nvSpPr>
            <p:cNvPr id="172" name="Google Shape;172;p19"/>
            <p:cNvSpPr/>
            <p:nvPr/>
          </p:nvSpPr>
          <p:spPr>
            <a:xfrm>
              <a:off x="4514400" y="4632000"/>
              <a:ext cx="4011600" cy="251100"/>
            </a:xfrm>
            <a:prstGeom prst="roundRect">
              <a:avLst>
                <a:gd fmla="val 50000" name="adj"/>
              </a:avLst>
            </a:prstGeom>
            <a:solidFill>
              <a:srgbClr val="D3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19"/>
            <p:cNvSpPr txBox="1"/>
            <p:nvPr/>
          </p:nvSpPr>
          <p:spPr>
            <a:xfrm>
              <a:off x="4563464" y="4572900"/>
              <a:ext cx="41781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38100" rtl="0" algn="l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65000B"/>
                  </a:solidFill>
                  <a:latin typeface="Lato"/>
                  <a:ea typeface="Lato"/>
                  <a:cs typeface="Lato"/>
                  <a:sym typeface="Lato"/>
                </a:rPr>
                <a:t>Remember, only rank a candidate if you support them! </a:t>
              </a:r>
              <a:endParaRPr b="1" sz="1200">
                <a:solidFill>
                  <a:srgbClr val="65000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0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79" name="Google Shape;179;p20"/>
          <p:cNvSpPr txBox="1"/>
          <p:nvPr>
            <p:ph type="title"/>
          </p:nvPr>
        </p:nvSpPr>
        <p:spPr>
          <a:xfrm>
            <a:off x="1360800" y="550848"/>
            <a:ext cx="62745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RCV </a:t>
            </a: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Results &amp; </a:t>
            </a: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80" name="Google Shape;180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81" name="Google Shape;181;p20"/>
          <p:cNvGrpSpPr/>
          <p:nvPr/>
        </p:nvGrpSpPr>
        <p:grpSpPr>
          <a:xfrm>
            <a:off x="336621" y="1600079"/>
            <a:ext cx="4230883" cy="2311450"/>
            <a:chOff x="363550" y="1849175"/>
            <a:chExt cx="4230883" cy="2311450"/>
          </a:xfrm>
        </p:grpSpPr>
        <p:grpSp>
          <p:nvGrpSpPr>
            <p:cNvPr id="182" name="Google Shape;182;p20"/>
            <p:cNvGrpSpPr/>
            <p:nvPr/>
          </p:nvGrpSpPr>
          <p:grpSpPr>
            <a:xfrm>
              <a:off x="363550" y="1849175"/>
              <a:ext cx="4230883" cy="2192175"/>
              <a:chOff x="363550" y="1849175"/>
              <a:chExt cx="4230883" cy="2192175"/>
            </a:xfrm>
          </p:grpSpPr>
          <p:sp>
            <p:nvSpPr>
              <p:cNvPr id="183" name="Google Shape;183;p20"/>
              <p:cNvSpPr txBox="1"/>
              <p:nvPr/>
            </p:nvSpPr>
            <p:spPr>
              <a:xfrm>
                <a:off x="363550" y="2310250"/>
                <a:ext cx="2679600" cy="143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lnSpc>
                    <a:spcPct val="97000"/>
                  </a:lnSpc>
                  <a:spcBef>
                    <a:spcPts val="2800"/>
                  </a:spcBef>
                  <a:spcAft>
                    <a:spcPts val="0"/>
                  </a:spcAft>
                  <a:buNone/>
                </a:pPr>
                <a:r>
                  <a:rPr lang="en"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rPr>
                  <a:t>Single-Winner Elections</a:t>
                </a:r>
                <a:endParaRPr sz="2650">
                  <a:solidFill>
                    <a:srgbClr val="FEF9FB"/>
                  </a:solidFill>
                  <a:latin typeface="Caprasimo"/>
                  <a:ea typeface="Caprasimo"/>
                  <a:cs typeface="Caprasimo"/>
                  <a:sym typeface="Caprasimo"/>
                </a:endParaRPr>
              </a:p>
              <a:p>
                <a:pPr indent="0" lvl="0" marL="0" rtl="0" algn="ctr">
                  <a:lnSpc>
                    <a:spcPct val="140000"/>
                  </a:lnSpc>
                  <a:spcBef>
                    <a:spcPts val="1500"/>
                  </a:spcBef>
                  <a:spcAft>
                    <a:spcPts val="1500"/>
                  </a:spcAft>
                  <a:buNone/>
                </a:pPr>
                <a:r>
                  <a:rPr i="1" lang="en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(50% Threshold)</a:t>
                </a:r>
                <a:endParaRPr i="1" sz="1550">
                  <a:solidFill>
                    <a:srgbClr val="FFD3DB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pic>
            <p:nvPicPr>
              <p:cNvPr id="184" name="Google Shape;184;p20" title="People Figure_1.png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2402258" y="1849175"/>
                <a:ext cx="2192175" cy="21921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85" name="Google Shape;185;p20"/>
            <p:cNvSpPr/>
            <p:nvPr/>
          </p:nvSpPr>
          <p:spPr>
            <a:xfrm>
              <a:off x="383750" y="1858125"/>
              <a:ext cx="4016700" cy="2302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6" name="Google Shape;186;p20"/>
          <p:cNvGrpSpPr/>
          <p:nvPr/>
        </p:nvGrpSpPr>
        <p:grpSpPr>
          <a:xfrm>
            <a:off x="4333177" y="1572904"/>
            <a:ext cx="4429454" cy="2302500"/>
            <a:chOff x="4400500" y="1822000"/>
            <a:chExt cx="4429454" cy="2302500"/>
          </a:xfrm>
        </p:grpSpPr>
        <p:grpSp>
          <p:nvGrpSpPr>
            <p:cNvPr id="187" name="Google Shape;187;p20"/>
            <p:cNvGrpSpPr/>
            <p:nvPr/>
          </p:nvGrpSpPr>
          <p:grpSpPr>
            <a:xfrm>
              <a:off x="4400500" y="1849175"/>
              <a:ext cx="4402600" cy="2192175"/>
              <a:chOff x="4400500" y="1849175"/>
              <a:chExt cx="4402600" cy="2192175"/>
            </a:xfrm>
          </p:grpSpPr>
          <p:pic>
            <p:nvPicPr>
              <p:cNvPr id="188" name="Google Shape;188;p20" title="People Figure_2.png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6610925" y="1849175"/>
                <a:ext cx="2192175" cy="21921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9" name="Google Shape;189;p20"/>
              <p:cNvSpPr txBox="1"/>
              <p:nvPr/>
            </p:nvSpPr>
            <p:spPr>
              <a:xfrm>
                <a:off x="4400500" y="2313188"/>
                <a:ext cx="2679600" cy="143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lnSpc>
                    <a:spcPct val="97000"/>
                  </a:lnSpc>
                  <a:spcBef>
                    <a:spcPts val="2800"/>
                  </a:spcBef>
                  <a:spcAft>
                    <a:spcPts val="0"/>
                  </a:spcAft>
                  <a:buNone/>
                </a:pPr>
                <a:r>
                  <a:rPr lang="en"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rPr>
                  <a:t>Two</a:t>
                </a:r>
                <a:r>
                  <a:rPr lang="en"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rPr>
                  <a:t>-Winner Elections</a:t>
                </a:r>
                <a:endParaRPr sz="2650">
                  <a:solidFill>
                    <a:srgbClr val="FEF9FB"/>
                  </a:solidFill>
                  <a:latin typeface="Caprasimo"/>
                  <a:ea typeface="Caprasimo"/>
                  <a:cs typeface="Caprasimo"/>
                  <a:sym typeface="Caprasimo"/>
                </a:endParaRPr>
              </a:p>
              <a:p>
                <a:pPr indent="0" lvl="0" marL="0" rtl="0" algn="ctr">
                  <a:lnSpc>
                    <a:spcPct val="140000"/>
                  </a:lnSpc>
                  <a:spcBef>
                    <a:spcPts val="1500"/>
                  </a:spcBef>
                  <a:spcAft>
                    <a:spcPts val="1500"/>
                  </a:spcAft>
                  <a:buNone/>
                </a:pPr>
                <a:r>
                  <a:rPr i="1" lang="en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(Last 2 Standing)</a:t>
                </a:r>
                <a:endParaRPr i="1" sz="1550">
                  <a:solidFill>
                    <a:srgbClr val="FFD3DB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190" name="Google Shape;190;p20"/>
            <p:cNvSpPr/>
            <p:nvPr/>
          </p:nvSpPr>
          <p:spPr>
            <a:xfrm>
              <a:off x="4551054" y="1822000"/>
              <a:ext cx="4278900" cy="23025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1" name="Google Shape;191;p20"/>
          <p:cNvGrpSpPr/>
          <p:nvPr/>
        </p:nvGrpSpPr>
        <p:grpSpPr>
          <a:xfrm>
            <a:off x="2302547" y="1102987"/>
            <a:ext cx="4538908" cy="369300"/>
            <a:chOff x="4514407" y="4564926"/>
            <a:chExt cx="4538908" cy="369300"/>
          </a:xfrm>
        </p:grpSpPr>
        <p:sp>
          <p:nvSpPr>
            <p:cNvPr id="192" name="Google Shape;192;p20"/>
            <p:cNvSpPr/>
            <p:nvPr/>
          </p:nvSpPr>
          <p:spPr>
            <a:xfrm>
              <a:off x="4514407" y="4632003"/>
              <a:ext cx="4398600" cy="231600"/>
            </a:xfrm>
            <a:prstGeom prst="roundRect">
              <a:avLst>
                <a:gd fmla="val 50000" name="adj"/>
              </a:avLst>
            </a:prstGeom>
            <a:solidFill>
              <a:srgbClr val="D3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20"/>
            <p:cNvSpPr txBox="1"/>
            <p:nvPr/>
          </p:nvSpPr>
          <p:spPr>
            <a:xfrm>
              <a:off x="4623816" y="4564926"/>
              <a:ext cx="4429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38100" rtl="0" algn="l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65000B"/>
                  </a:solidFill>
                  <a:latin typeface="Lato"/>
                  <a:ea typeface="Lato"/>
                  <a:cs typeface="Lato"/>
                  <a:sym typeface="Lato"/>
                </a:rPr>
                <a:t>The ranking process is the same for all elections using RCV!</a:t>
              </a:r>
              <a:endParaRPr b="1" sz="1200">
                <a:solidFill>
                  <a:srgbClr val="65000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1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199" name="Google Shape;19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0" name="Google Shape;200;p21"/>
          <p:cNvSpPr txBox="1"/>
          <p:nvPr>
            <p:ph idx="1" type="body"/>
          </p:nvPr>
        </p:nvSpPr>
        <p:spPr>
          <a:xfrm>
            <a:off x="743981" y="4073350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Mayor,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Delegate,  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Ward Councilmembers,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ANCs,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 Board of Education,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Attorney General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1" name="Google Shape;201;p21"/>
          <p:cNvSpPr txBox="1"/>
          <p:nvPr>
            <p:ph idx="1" type="body"/>
          </p:nvPr>
        </p:nvSpPr>
        <p:spPr>
          <a:xfrm>
            <a:off x="4887951" y="4057206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At-Large Councilmembers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202" name="Google Shape;202;p21"/>
          <p:cNvGrpSpPr/>
          <p:nvPr/>
        </p:nvGrpSpPr>
        <p:grpSpPr>
          <a:xfrm>
            <a:off x="336621" y="1600079"/>
            <a:ext cx="4230883" cy="2640383"/>
            <a:chOff x="336621" y="1600079"/>
            <a:chExt cx="4230883" cy="2640383"/>
          </a:xfrm>
        </p:grpSpPr>
        <p:grpSp>
          <p:nvGrpSpPr>
            <p:cNvPr id="203" name="Google Shape;203;p21"/>
            <p:cNvGrpSpPr/>
            <p:nvPr/>
          </p:nvGrpSpPr>
          <p:grpSpPr>
            <a:xfrm>
              <a:off x="336621" y="1600079"/>
              <a:ext cx="4230883" cy="2311450"/>
              <a:chOff x="363550" y="1849175"/>
              <a:chExt cx="4230883" cy="2311450"/>
            </a:xfrm>
          </p:grpSpPr>
          <p:grpSp>
            <p:nvGrpSpPr>
              <p:cNvPr id="204" name="Google Shape;204;p21"/>
              <p:cNvGrpSpPr/>
              <p:nvPr/>
            </p:nvGrpSpPr>
            <p:grpSpPr>
              <a:xfrm>
                <a:off x="363550" y="1849175"/>
                <a:ext cx="4230883" cy="2192175"/>
                <a:chOff x="363550" y="1849175"/>
                <a:chExt cx="4230883" cy="2192175"/>
              </a:xfrm>
            </p:grpSpPr>
            <p:sp>
              <p:nvSpPr>
                <p:cNvPr id="205" name="Google Shape;205;p21"/>
                <p:cNvSpPr txBox="1"/>
                <p:nvPr/>
              </p:nvSpPr>
              <p:spPr>
                <a:xfrm>
                  <a:off x="363550" y="2310250"/>
                  <a:ext cx="2679600" cy="1431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lnSpc>
                      <a:spcPct val="97000"/>
                    </a:lnSpc>
                    <a:spcBef>
                      <a:spcPts val="2800"/>
                    </a:spcBef>
                    <a:spcAft>
                      <a:spcPts val="0"/>
                    </a:spcAft>
                    <a:buNone/>
                  </a:pPr>
                  <a:r>
                    <a:rPr lang="en" sz="2650">
                      <a:solidFill>
                        <a:srgbClr val="FEF9FB"/>
                      </a:solidFill>
                      <a:latin typeface="Caprasimo"/>
                      <a:ea typeface="Caprasimo"/>
                      <a:cs typeface="Caprasimo"/>
                      <a:sym typeface="Caprasimo"/>
                    </a:rPr>
                    <a:t>Single-Winner Elections</a:t>
                  </a:r>
                  <a:endParaRPr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endParaRPr>
                </a:p>
                <a:p>
                  <a:pPr indent="0" lvl="0" marL="0" rtl="0" algn="ctr">
                    <a:lnSpc>
                      <a:spcPct val="140000"/>
                    </a:lnSpc>
                    <a:spcBef>
                      <a:spcPts val="1500"/>
                    </a:spcBef>
                    <a:spcAft>
                      <a:spcPts val="1500"/>
                    </a:spcAft>
                    <a:buNone/>
                  </a:pPr>
                  <a:r>
                    <a:rPr i="1" lang="en" sz="1550">
                      <a:solidFill>
                        <a:srgbClr val="FFD3DB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(50% Threshold)</a:t>
                  </a:r>
                  <a:endParaRPr i="1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pic>
              <p:nvPicPr>
                <p:cNvPr id="206" name="Google Shape;206;p21" title="People Figure_1.png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2402258" y="1849175"/>
                  <a:ext cx="2192175" cy="21921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207" name="Google Shape;207;p21"/>
              <p:cNvSpPr/>
              <p:nvPr/>
            </p:nvSpPr>
            <p:spPr>
              <a:xfrm>
                <a:off x="383750" y="1858125"/>
                <a:ext cx="4016700" cy="23025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208" name="Google Shape;208;p21"/>
            <p:cNvCxnSpPr/>
            <p:nvPr/>
          </p:nvCxnSpPr>
          <p:spPr>
            <a:xfrm flipH="1" rot="-5400000">
              <a:off x="459268" y="392486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grpSp>
        <p:nvGrpSpPr>
          <p:cNvPr id="209" name="Google Shape;209;p21"/>
          <p:cNvGrpSpPr/>
          <p:nvPr/>
        </p:nvGrpSpPr>
        <p:grpSpPr>
          <a:xfrm>
            <a:off x="4333177" y="1572904"/>
            <a:ext cx="4429454" cy="2637008"/>
            <a:chOff x="4333177" y="1572904"/>
            <a:chExt cx="4429454" cy="2637008"/>
          </a:xfrm>
        </p:grpSpPr>
        <p:grpSp>
          <p:nvGrpSpPr>
            <p:cNvPr id="210" name="Google Shape;210;p21"/>
            <p:cNvGrpSpPr/>
            <p:nvPr/>
          </p:nvGrpSpPr>
          <p:grpSpPr>
            <a:xfrm>
              <a:off x="4333177" y="1572904"/>
              <a:ext cx="4429454" cy="2302500"/>
              <a:chOff x="4400500" y="1822000"/>
              <a:chExt cx="4429454" cy="2302500"/>
            </a:xfrm>
          </p:grpSpPr>
          <p:grpSp>
            <p:nvGrpSpPr>
              <p:cNvPr id="211" name="Google Shape;211;p21"/>
              <p:cNvGrpSpPr/>
              <p:nvPr/>
            </p:nvGrpSpPr>
            <p:grpSpPr>
              <a:xfrm>
                <a:off x="4400500" y="1849175"/>
                <a:ext cx="4402600" cy="2192175"/>
                <a:chOff x="4400500" y="1849175"/>
                <a:chExt cx="4402600" cy="2192175"/>
              </a:xfrm>
            </p:grpSpPr>
            <p:pic>
              <p:nvPicPr>
                <p:cNvPr id="212" name="Google Shape;212;p21" title="People Figure_2.png"/>
                <p:cNvPicPr preferRelativeResize="0"/>
                <p:nvPr/>
              </p:nvPicPr>
              <p:blipFill>
                <a:blip r:embed="rId5">
                  <a:alphaModFix/>
                </a:blip>
                <a:stretch>
                  <a:fillRect/>
                </a:stretch>
              </p:blipFill>
              <p:spPr>
                <a:xfrm>
                  <a:off x="6610925" y="1849175"/>
                  <a:ext cx="2192175" cy="21921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13" name="Google Shape;213;p21"/>
                <p:cNvSpPr txBox="1"/>
                <p:nvPr/>
              </p:nvSpPr>
              <p:spPr>
                <a:xfrm>
                  <a:off x="4400500" y="2313188"/>
                  <a:ext cx="2679600" cy="1431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lnSpc>
                      <a:spcPct val="97000"/>
                    </a:lnSpc>
                    <a:spcBef>
                      <a:spcPts val="2800"/>
                    </a:spcBef>
                    <a:spcAft>
                      <a:spcPts val="0"/>
                    </a:spcAft>
                    <a:buNone/>
                  </a:pPr>
                  <a:r>
                    <a:rPr lang="en" sz="2650">
                      <a:solidFill>
                        <a:srgbClr val="FEF9FB"/>
                      </a:solidFill>
                      <a:latin typeface="Caprasimo"/>
                      <a:ea typeface="Caprasimo"/>
                      <a:cs typeface="Caprasimo"/>
                      <a:sym typeface="Caprasimo"/>
                    </a:rPr>
                    <a:t>Two-Winner Elections</a:t>
                  </a:r>
                  <a:endParaRPr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endParaRPr>
                </a:p>
                <a:p>
                  <a:pPr indent="0" lvl="0" marL="0" rtl="0" algn="ctr">
                    <a:lnSpc>
                      <a:spcPct val="140000"/>
                    </a:lnSpc>
                    <a:spcBef>
                      <a:spcPts val="1500"/>
                    </a:spcBef>
                    <a:spcAft>
                      <a:spcPts val="1500"/>
                    </a:spcAft>
                    <a:buNone/>
                  </a:pPr>
                  <a:r>
                    <a:rPr i="1" lang="en" sz="1550">
                      <a:solidFill>
                        <a:srgbClr val="FFD3DB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(Last 2 Standing)</a:t>
                  </a:r>
                  <a:endParaRPr i="1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214" name="Google Shape;214;p21"/>
              <p:cNvSpPr/>
              <p:nvPr/>
            </p:nvSpPr>
            <p:spPr>
              <a:xfrm>
                <a:off x="4551054" y="1822000"/>
                <a:ext cx="4278900" cy="23025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215" name="Google Shape;215;p21"/>
            <p:cNvCxnSpPr/>
            <p:nvPr/>
          </p:nvCxnSpPr>
          <p:spPr>
            <a:xfrm flipH="1" rot="-5400000">
              <a:off x="4593868" y="389431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sp>
        <p:nvSpPr>
          <p:cNvPr id="216" name="Google Shape;216;p21"/>
          <p:cNvSpPr txBox="1"/>
          <p:nvPr>
            <p:ph type="title"/>
          </p:nvPr>
        </p:nvSpPr>
        <p:spPr>
          <a:xfrm>
            <a:off x="1360800" y="550848"/>
            <a:ext cx="62745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RCV Results &amp; Tabulation</a:t>
            </a:r>
            <a:endParaRPr sz="34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217" name="Google Shape;217;p21"/>
          <p:cNvGrpSpPr/>
          <p:nvPr/>
        </p:nvGrpSpPr>
        <p:grpSpPr>
          <a:xfrm>
            <a:off x="2302547" y="1102987"/>
            <a:ext cx="4538908" cy="369300"/>
            <a:chOff x="4514407" y="4564926"/>
            <a:chExt cx="4538908" cy="369300"/>
          </a:xfrm>
        </p:grpSpPr>
        <p:sp>
          <p:nvSpPr>
            <p:cNvPr id="218" name="Google Shape;218;p21"/>
            <p:cNvSpPr/>
            <p:nvPr/>
          </p:nvSpPr>
          <p:spPr>
            <a:xfrm>
              <a:off x="4514407" y="4632003"/>
              <a:ext cx="4398600" cy="231600"/>
            </a:xfrm>
            <a:prstGeom prst="roundRect">
              <a:avLst>
                <a:gd fmla="val 50000" name="adj"/>
              </a:avLst>
            </a:prstGeom>
            <a:solidFill>
              <a:srgbClr val="D3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21"/>
            <p:cNvSpPr txBox="1"/>
            <p:nvPr/>
          </p:nvSpPr>
          <p:spPr>
            <a:xfrm>
              <a:off x="4623816" y="4564926"/>
              <a:ext cx="4429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38100" rtl="0" algn="l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65000B"/>
                  </a:solidFill>
                  <a:latin typeface="Lato"/>
                  <a:ea typeface="Lato"/>
                  <a:cs typeface="Lato"/>
                  <a:sym typeface="Lato"/>
                </a:rPr>
                <a:t>The ranking process is the same for all elections using RCV!</a:t>
              </a:r>
              <a:endParaRPr b="1" sz="1200">
                <a:solidFill>
                  <a:srgbClr val="65000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2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225" name="Google Shape;225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6" name="Google Shape;226;p22"/>
          <p:cNvSpPr txBox="1"/>
          <p:nvPr>
            <p:ph idx="1" type="body"/>
          </p:nvPr>
        </p:nvSpPr>
        <p:spPr>
          <a:xfrm>
            <a:off x="743981" y="4073350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Mayor,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Delegate,  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Ward Councilmembers,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ANCs,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 Board of Education,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Attorney General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7" name="Google Shape;227;p22"/>
          <p:cNvSpPr txBox="1"/>
          <p:nvPr>
            <p:ph idx="1" type="body"/>
          </p:nvPr>
        </p:nvSpPr>
        <p:spPr>
          <a:xfrm>
            <a:off x="4887951" y="4057206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At-Large Councilmembers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228" name="Google Shape;228;p22"/>
          <p:cNvGrpSpPr/>
          <p:nvPr/>
        </p:nvGrpSpPr>
        <p:grpSpPr>
          <a:xfrm>
            <a:off x="336621" y="1600079"/>
            <a:ext cx="4230883" cy="2640383"/>
            <a:chOff x="336621" y="1600079"/>
            <a:chExt cx="4230883" cy="2640383"/>
          </a:xfrm>
        </p:grpSpPr>
        <p:sp>
          <p:nvSpPr>
            <p:cNvPr id="229" name="Google Shape;229;p22"/>
            <p:cNvSpPr/>
            <p:nvPr/>
          </p:nvSpPr>
          <p:spPr>
            <a:xfrm>
              <a:off x="356821" y="1609029"/>
              <a:ext cx="4016700" cy="2302500"/>
            </a:xfrm>
            <a:prstGeom prst="roundRect">
              <a:avLst>
                <a:gd fmla="val 16667" name="adj"/>
              </a:avLst>
            </a:prstGeom>
            <a:solidFill>
              <a:schemeClr val="dk1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30" name="Google Shape;230;p22"/>
            <p:cNvGrpSpPr/>
            <p:nvPr/>
          </p:nvGrpSpPr>
          <p:grpSpPr>
            <a:xfrm>
              <a:off x="336621" y="1600079"/>
              <a:ext cx="4230883" cy="2192175"/>
              <a:chOff x="363550" y="1849175"/>
              <a:chExt cx="4230883" cy="2192175"/>
            </a:xfrm>
          </p:grpSpPr>
          <p:sp>
            <p:nvSpPr>
              <p:cNvPr id="231" name="Google Shape;231;p22"/>
              <p:cNvSpPr txBox="1"/>
              <p:nvPr/>
            </p:nvSpPr>
            <p:spPr>
              <a:xfrm>
                <a:off x="363550" y="2310250"/>
                <a:ext cx="2679600" cy="143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lnSpc>
                    <a:spcPct val="97000"/>
                  </a:lnSpc>
                  <a:spcBef>
                    <a:spcPts val="2800"/>
                  </a:spcBef>
                  <a:spcAft>
                    <a:spcPts val="0"/>
                  </a:spcAft>
                  <a:buNone/>
                </a:pPr>
                <a:r>
                  <a:rPr lang="en"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rPr>
                  <a:t>Single-Winner Elections</a:t>
                </a:r>
                <a:endParaRPr sz="2650">
                  <a:solidFill>
                    <a:srgbClr val="FEF9FB"/>
                  </a:solidFill>
                  <a:latin typeface="Caprasimo"/>
                  <a:ea typeface="Caprasimo"/>
                  <a:cs typeface="Caprasimo"/>
                  <a:sym typeface="Caprasimo"/>
                </a:endParaRPr>
              </a:p>
              <a:p>
                <a:pPr indent="0" lvl="0" marL="0" rtl="0" algn="ctr">
                  <a:lnSpc>
                    <a:spcPct val="140000"/>
                  </a:lnSpc>
                  <a:spcBef>
                    <a:spcPts val="1500"/>
                  </a:spcBef>
                  <a:spcAft>
                    <a:spcPts val="1500"/>
                  </a:spcAft>
                  <a:buNone/>
                </a:pPr>
                <a:r>
                  <a:rPr i="1" lang="en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(50% Threshold)</a:t>
                </a:r>
                <a:endParaRPr i="1" sz="1550">
                  <a:solidFill>
                    <a:srgbClr val="FFD3DB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pic>
            <p:nvPicPr>
              <p:cNvPr id="232" name="Google Shape;232;p22" title="People Figure_1.png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2402258" y="1849175"/>
                <a:ext cx="2192175" cy="21921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233" name="Google Shape;233;p22"/>
            <p:cNvCxnSpPr/>
            <p:nvPr/>
          </p:nvCxnSpPr>
          <p:spPr>
            <a:xfrm flipH="1" rot="-5400000">
              <a:off x="459268" y="392486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grpSp>
        <p:nvGrpSpPr>
          <p:cNvPr id="234" name="Google Shape;234;p22"/>
          <p:cNvGrpSpPr/>
          <p:nvPr/>
        </p:nvGrpSpPr>
        <p:grpSpPr>
          <a:xfrm>
            <a:off x="4333177" y="1572904"/>
            <a:ext cx="4429454" cy="2637008"/>
            <a:chOff x="4333177" y="1572904"/>
            <a:chExt cx="4429454" cy="2637008"/>
          </a:xfrm>
        </p:grpSpPr>
        <p:grpSp>
          <p:nvGrpSpPr>
            <p:cNvPr id="235" name="Google Shape;235;p22"/>
            <p:cNvGrpSpPr/>
            <p:nvPr/>
          </p:nvGrpSpPr>
          <p:grpSpPr>
            <a:xfrm>
              <a:off x="4333177" y="1572904"/>
              <a:ext cx="4429454" cy="2302500"/>
              <a:chOff x="4400500" y="1822000"/>
              <a:chExt cx="4429454" cy="2302500"/>
            </a:xfrm>
          </p:grpSpPr>
          <p:grpSp>
            <p:nvGrpSpPr>
              <p:cNvPr id="236" name="Google Shape;236;p22"/>
              <p:cNvGrpSpPr/>
              <p:nvPr/>
            </p:nvGrpSpPr>
            <p:grpSpPr>
              <a:xfrm>
                <a:off x="4400500" y="1849175"/>
                <a:ext cx="4402600" cy="2192175"/>
                <a:chOff x="4400500" y="1849175"/>
                <a:chExt cx="4402600" cy="2192175"/>
              </a:xfrm>
            </p:grpSpPr>
            <p:pic>
              <p:nvPicPr>
                <p:cNvPr id="237" name="Google Shape;237;p22" title="People Figure_2.png"/>
                <p:cNvPicPr preferRelativeResize="0"/>
                <p:nvPr/>
              </p:nvPicPr>
              <p:blipFill>
                <a:blip r:embed="rId5">
                  <a:alphaModFix/>
                </a:blip>
                <a:stretch>
                  <a:fillRect/>
                </a:stretch>
              </p:blipFill>
              <p:spPr>
                <a:xfrm>
                  <a:off x="6610925" y="1849175"/>
                  <a:ext cx="2192175" cy="21921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38" name="Google Shape;238;p22"/>
                <p:cNvSpPr txBox="1"/>
                <p:nvPr/>
              </p:nvSpPr>
              <p:spPr>
                <a:xfrm>
                  <a:off x="4400500" y="2313188"/>
                  <a:ext cx="2679600" cy="1431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lnSpc>
                      <a:spcPct val="97000"/>
                    </a:lnSpc>
                    <a:spcBef>
                      <a:spcPts val="2800"/>
                    </a:spcBef>
                    <a:spcAft>
                      <a:spcPts val="0"/>
                    </a:spcAft>
                    <a:buNone/>
                  </a:pPr>
                  <a:r>
                    <a:rPr lang="en" sz="2650">
                      <a:solidFill>
                        <a:srgbClr val="FEF9FB"/>
                      </a:solidFill>
                      <a:latin typeface="Caprasimo"/>
                      <a:ea typeface="Caprasimo"/>
                      <a:cs typeface="Caprasimo"/>
                      <a:sym typeface="Caprasimo"/>
                    </a:rPr>
                    <a:t>Two-Winner Elections</a:t>
                  </a:r>
                  <a:endParaRPr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endParaRPr>
                </a:p>
                <a:p>
                  <a:pPr indent="0" lvl="0" marL="0" rtl="0" algn="ctr">
                    <a:lnSpc>
                      <a:spcPct val="140000"/>
                    </a:lnSpc>
                    <a:spcBef>
                      <a:spcPts val="1500"/>
                    </a:spcBef>
                    <a:spcAft>
                      <a:spcPts val="1500"/>
                    </a:spcAft>
                    <a:buNone/>
                  </a:pPr>
                  <a:r>
                    <a:rPr i="1" lang="en" sz="1550">
                      <a:solidFill>
                        <a:srgbClr val="FFD3DB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(Last 2 Standing)</a:t>
                  </a:r>
                  <a:endParaRPr i="1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239" name="Google Shape;239;p22"/>
              <p:cNvSpPr/>
              <p:nvPr/>
            </p:nvSpPr>
            <p:spPr>
              <a:xfrm>
                <a:off x="4551054" y="1822000"/>
                <a:ext cx="4278900" cy="23025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240" name="Google Shape;240;p22"/>
            <p:cNvCxnSpPr/>
            <p:nvPr/>
          </p:nvCxnSpPr>
          <p:spPr>
            <a:xfrm flipH="1" rot="-5400000">
              <a:off x="4593868" y="389431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sp>
        <p:nvSpPr>
          <p:cNvPr id="241" name="Google Shape;241;p22"/>
          <p:cNvSpPr txBox="1"/>
          <p:nvPr>
            <p:ph type="title"/>
          </p:nvPr>
        </p:nvSpPr>
        <p:spPr>
          <a:xfrm>
            <a:off x="1360800" y="550848"/>
            <a:ext cx="62745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RCV Results &amp; Tabulation</a:t>
            </a:r>
            <a:endParaRPr sz="34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242" name="Google Shape;242;p22"/>
          <p:cNvGrpSpPr/>
          <p:nvPr/>
        </p:nvGrpSpPr>
        <p:grpSpPr>
          <a:xfrm>
            <a:off x="2302547" y="1102987"/>
            <a:ext cx="4538908" cy="369300"/>
            <a:chOff x="4514407" y="4564926"/>
            <a:chExt cx="4538908" cy="369300"/>
          </a:xfrm>
        </p:grpSpPr>
        <p:sp>
          <p:nvSpPr>
            <p:cNvPr id="243" name="Google Shape;243;p22"/>
            <p:cNvSpPr/>
            <p:nvPr/>
          </p:nvSpPr>
          <p:spPr>
            <a:xfrm>
              <a:off x="4514407" y="4632003"/>
              <a:ext cx="4398600" cy="231600"/>
            </a:xfrm>
            <a:prstGeom prst="roundRect">
              <a:avLst>
                <a:gd fmla="val 50000" name="adj"/>
              </a:avLst>
            </a:prstGeom>
            <a:solidFill>
              <a:srgbClr val="D3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22"/>
            <p:cNvSpPr txBox="1"/>
            <p:nvPr/>
          </p:nvSpPr>
          <p:spPr>
            <a:xfrm>
              <a:off x="4623816" y="4564926"/>
              <a:ext cx="4429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38100" rtl="0" algn="l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65000B"/>
                  </a:solidFill>
                  <a:latin typeface="Lato"/>
                  <a:ea typeface="Lato"/>
                  <a:cs typeface="Lato"/>
                  <a:sym typeface="Lato"/>
                </a:rPr>
                <a:t>The ranking process is the same for all elections using RCV!</a:t>
              </a:r>
              <a:endParaRPr b="1" sz="1200">
                <a:solidFill>
                  <a:srgbClr val="65000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3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Single-Winner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250" name="Google Shape;250;p23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251" name="Google Shape;251;p23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252" name="Google Shape;252;p23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253" name="Google Shape;253;p23"/>
          <p:cNvSpPr txBox="1"/>
          <p:nvPr>
            <p:ph type="title"/>
          </p:nvPr>
        </p:nvSpPr>
        <p:spPr>
          <a:xfrm>
            <a:off x="1160425" y="1682000"/>
            <a:ext cx="46362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1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First Choices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254" name="Google Shape;254;p23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23"/>
          <p:cNvSpPr txBox="1"/>
          <p:nvPr>
            <p:ph idx="1" type="body"/>
          </p:nvPr>
        </p:nvSpPr>
        <p:spPr>
          <a:xfrm>
            <a:off x="6331380" y="503285"/>
            <a:ext cx="22878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216305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50% Threshold to Win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256" name="Google Shape;256;p23"/>
          <p:cNvSpPr/>
          <p:nvPr/>
        </p:nvSpPr>
        <p:spPr>
          <a:xfrm flipH="1" rot="-5400000">
            <a:off x="2824679" y="1234844"/>
            <a:ext cx="443100" cy="35661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57" name="Google Shape;257;p23"/>
          <p:cNvSpPr/>
          <p:nvPr/>
        </p:nvSpPr>
        <p:spPr>
          <a:xfrm flipH="1" rot="-5400000">
            <a:off x="2943875" y="637706"/>
            <a:ext cx="443100" cy="3804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58" name="Google Shape;258;p23"/>
          <p:cNvSpPr/>
          <p:nvPr/>
        </p:nvSpPr>
        <p:spPr>
          <a:xfrm flipH="1" rot="-5400000">
            <a:off x="1933229" y="2604494"/>
            <a:ext cx="443100" cy="17832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59" name="Google Shape;259;p23"/>
          <p:cNvSpPr/>
          <p:nvPr/>
        </p:nvSpPr>
        <p:spPr>
          <a:xfrm flipH="1" rot="-5400000">
            <a:off x="1754954" y="3261044"/>
            <a:ext cx="443100" cy="14265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60" name="Google Shape;260;p23"/>
          <p:cNvSpPr/>
          <p:nvPr/>
        </p:nvSpPr>
        <p:spPr>
          <a:xfrm flipH="1" rot="-5400000">
            <a:off x="1695479" y="3798644"/>
            <a:ext cx="443100" cy="13077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61" name="Google Shape;261;p23"/>
          <p:cNvSpPr txBox="1"/>
          <p:nvPr/>
        </p:nvSpPr>
        <p:spPr>
          <a:xfrm>
            <a:off x="196943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62" name="Google Shape;262;p23"/>
          <p:cNvSpPr txBox="1"/>
          <p:nvPr/>
        </p:nvSpPr>
        <p:spPr>
          <a:xfrm>
            <a:off x="395532" y="2834199"/>
            <a:ext cx="92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63" name="Google Shape;263;p23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64" name="Google Shape;264;p23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65" name="Google Shape;265;p23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266" name="Google Shape;266;p23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7" name="Google Shape;267;p23"/>
          <p:cNvCxnSpPr/>
          <p:nvPr/>
        </p:nvCxnSpPr>
        <p:spPr>
          <a:xfrm>
            <a:off x="7174414" y="2103070"/>
            <a:ext cx="0" cy="26796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268" name="Google Shape;268;p23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0" name="Google Shape;270;p23"/>
          <p:cNvSpPr txBox="1"/>
          <p:nvPr/>
        </p:nvSpPr>
        <p:spPr>
          <a:xfrm>
            <a:off x="6896900" y="1715799"/>
            <a:ext cx="618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50%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71" name="Google Shape;271;p23" title="People Figure_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36611" y="360373"/>
            <a:ext cx="1127100" cy="11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3"/>
          <p:cNvSpPr txBox="1"/>
          <p:nvPr/>
        </p:nvSpPr>
        <p:spPr>
          <a:xfrm>
            <a:off x="5055165" y="2374731"/>
            <a:ext cx="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32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73" name="Google Shape;273;p23"/>
          <p:cNvSpPr txBox="1"/>
          <p:nvPr/>
        </p:nvSpPr>
        <p:spPr>
          <a:xfrm>
            <a:off x="4801815" y="28332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30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74" name="Google Shape;274;p23"/>
          <p:cNvSpPr txBox="1"/>
          <p:nvPr/>
        </p:nvSpPr>
        <p:spPr>
          <a:xfrm>
            <a:off x="3046375" y="33438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15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75" name="Google Shape;275;p23"/>
          <p:cNvSpPr txBox="1"/>
          <p:nvPr/>
        </p:nvSpPr>
        <p:spPr>
          <a:xfrm>
            <a:off x="2709077" y="3795819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12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76" name="Google Shape;276;p23"/>
          <p:cNvSpPr txBox="1"/>
          <p:nvPr/>
        </p:nvSpPr>
        <p:spPr>
          <a:xfrm>
            <a:off x="2580434" y="4279523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11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4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282" name="Google Shape;282;p24"/>
          <p:cNvSpPr txBox="1"/>
          <p:nvPr>
            <p:ph type="title"/>
          </p:nvPr>
        </p:nvSpPr>
        <p:spPr>
          <a:xfrm>
            <a:off x="1160418" y="1682000"/>
            <a:ext cx="56868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</a:t>
            </a: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2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Last place eliminated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283" name="Google Shape;283;p24"/>
          <p:cNvSpPr/>
          <p:nvPr/>
        </p:nvSpPr>
        <p:spPr>
          <a:xfrm flipH="1" rot="-5400000">
            <a:off x="3359579" y="699944"/>
            <a:ext cx="443100" cy="46359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84" name="Google Shape;284;p24"/>
          <p:cNvSpPr/>
          <p:nvPr/>
        </p:nvSpPr>
        <p:spPr>
          <a:xfrm flipH="1" rot="-5400000">
            <a:off x="2943875" y="637706"/>
            <a:ext cx="443100" cy="38040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85" name="Google Shape;285;p24"/>
          <p:cNvSpPr/>
          <p:nvPr/>
        </p:nvSpPr>
        <p:spPr>
          <a:xfrm flipH="1" rot="-5400000">
            <a:off x="1933229" y="2604494"/>
            <a:ext cx="443100" cy="17832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86" name="Google Shape;286;p24"/>
          <p:cNvSpPr/>
          <p:nvPr/>
        </p:nvSpPr>
        <p:spPr>
          <a:xfrm flipH="1" rot="-5400000">
            <a:off x="1873754" y="3142244"/>
            <a:ext cx="443100" cy="16641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287" name="Google Shape;287;p24"/>
          <p:cNvSpPr txBox="1"/>
          <p:nvPr/>
        </p:nvSpPr>
        <p:spPr>
          <a:xfrm>
            <a:off x="196943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88" name="Google Shape;288;p24"/>
          <p:cNvSpPr txBox="1"/>
          <p:nvPr/>
        </p:nvSpPr>
        <p:spPr>
          <a:xfrm>
            <a:off x="395532" y="2834199"/>
            <a:ext cx="92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89" name="Google Shape;289;p24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90" name="Google Shape;290;p24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291" name="Google Shape;291;p24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292" name="Google Shape;292;p24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3" name="Google Shape;293;p24"/>
          <p:cNvCxnSpPr/>
          <p:nvPr/>
        </p:nvCxnSpPr>
        <p:spPr>
          <a:xfrm>
            <a:off x="7174414" y="2103070"/>
            <a:ext cx="0" cy="26796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294" name="Google Shape;294;p24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6" name="Google Shape;296;p24"/>
          <p:cNvSpPr txBox="1"/>
          <p:nvPr/>
        </p:nvSpPr>
        <p:spPr>
          <a:xfrm>
            <a:off x="6896900" y="1715799"/>
            <a:ext cx="618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50%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297" name="Google Shape;297;p24"/>
          <p:cNvCxnSpPr/>
          <p:nvPr/>
        </p:nvCxnSpPr>
        <p:spPr>
          <a:xfrm>
            <a:off x="630363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98" name="Google Shape;298;p24"/>
          <p:cNvGrpSpPr/>
          <p:nvPr/>
        </p:nvGrpSpPr>
        <p:grpSpPr>
          <a:xfrm>
            <a:off x="4828980" y="2793890"/>
            <a:ext cx="1070087" cy="443113"/>
            <a:chOff x="4828980" y="2721433"/>
            <a:chExt cx="1070087" cy="443113"/>
          </a:xfrm>
        </p:grpSpPr>
        <p:sp>
          <p:nvSpPr>
            <p:cNvPr id="299" name="Google Shape;299;p24"/>
            <p:cNvSpPr/>
            <p:nvPr/>
          </p:nvSpPr>
          <p:spPr>
            <a:xfrm flipH="1" rot="-5400000">
              <a:off x="5142616" y="2408083"/>
              <a:ext cx="443100" cy="10698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300" name="Google Shape;300;p24"/>
            <p:cNvSpPr/>
            <p:nvPr/>
          </p:nvSpPr>
          <p:spPr>
            <a:xfrm>
              <a:off x="4828980" y="2721446"/>
              <a:ext cx="3444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1" name="Google Shape;301;p24"/>
          <p:cNvGrpSpPr/>
          <p:nvPr/>
        </p:nvGrpSpPr>
        <p:grpSpPr>
          <a:xfrm>
            <a:off x="2689741" y="3752744"/>
            <a:ext cx="237600" cy="443113"/>
            <a:chOff x="2689741" y="3680288"/>
            <a:chExt cx="237600" cy="443113"/>
          </a:xfrm>
        </p:grpSpPr>
        <p:sp>
          <p:nvSpPr>
            <p:cNvPr id="302" name="Google Shape;302;p24"/>
            <p:cNvSpPr/>
            <p:nvPr/>
          </p:nvSpPr>
          <p:spPr>
            <a:xfrm flipH="1" rot="-5400000">
              <a:off x="2586991" y="3783038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303" name="Google Shape;303;p24"/>
            <p:cNvSpPr/>
            <p:nvPr/>
          </p:nvSpPr>
          <p:spPr>
            <a:xfrm>
              <a:off x="2689752" y="3680300"/>
              <a:ext cx="1920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4" name="Google Shape;304;p24"/>
          <p:cNvSpPr/>
          <p:nvPr/>
        </p:nvSpPr>
        <p:spPr>
          <a:xfrm flipH="1" rot="-5400000">
            <a:off x="1695479" y="3798644"/>
            <a:ext cx="443100" cy="13077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grpSp>
        <p:nvGrpSpPr>
          <p:cNvPr id="305" name="Google Shape;305;p24"/>
          <p:cNvGrpSpPr/>
          <p:nvPr/>
        </p:nvGrpSpPr>
        <p:grpSpPr>
          <a:xfrm>
            <a:off x="2050666" y="3236990"/>
            <a:ext cx="3313500" cy="1240800"/>
            <a:chOff x="2050666" y="3236990"/>
            <a:chExt cx="3313500" cy="1240800"/>
          </a:xfrm>
        </p:grpSpPr>
        <p:cxnSp>
          <p:nvCxnSpPr>
            <p:cNvPr id="306" name="Google Shape;306;p24"/>
            <p:cNvCxnSpPr>
              <a:endCxn id="303" idx="2"/>
            </p:cNvCxnSpPr>
            <p:nvPr/>
          </p:nvCxnSpPr>
          <p:spPr>
            <a:xfrm flipH="1" rot="10800000">
              <a:off x="2057652" y="4195856"/>
              <a:ext cx="728100" cy="274800"/>
            </a:xfrm>
            <a:prstGeom prst="curvedConnector2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307" name="Google Shape;307;p24"/>
            <p:cNvCxnSpPr>
              <a:endCxn id="299" idx="3"/>
            </p:cNvCxnSpPr>
            <p:nvPr/>
          </p:nvCxnSpPr>
          <p:spPr>
            <a:xfrm flipH="1" rot="10800000">
              <a:off x="2050666" y="3236990"/>
              <a:ext cx="3313500" cy="1240800"/>
            </a:xfrm>
            <a:prstGeom prst="curvedConnector2">
              <a:avLst/>
            </a:prstGeom>
            <a:noFill/>
            <a:ln cap="flat" cmpd="sng" w="28575">
              <a:solidFill>
                <a:schemeClr val="dk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308" name="Google Shape;308;p24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Single-Winner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309" name="Google Shape;309;p24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310" name="Google Shape;310;p24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311" name="Google Shape;311;p24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312" name="Google Shape;312;p24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24"/>
          <p:cNvSpPr txBox="1"/>
          <p:nvPr>
            <p:ph idx="1" type="body"/>
          </p:nvPr>
        </p:nvSpPr>
        <p:spPr>
          <a:xfrm>
            <a:off x="6331380" y="503285"/>
            <a:ext cx="22878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216305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50% Threshold to Win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314" name="Google Shape;314;p24" title="People Figure_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36611" y="360373"/>
            <a:ext cx="1127100" cy="11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24"/>
          <p:cNvSpPr txBox="1"/>
          <p:nvPr/>
        </p:nvSpPr>
        <p:spPr>
          <a:xfrm>
            <a:off x="5055165" y="2374731"/>
            <a:ext cx="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32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16" name="Google Shape;316;p24"/>
          <p:cNvSpPr txBox="1"/>
          <p:nvPr/>
        </p:nvSpPr>
        <p:spPr>
          <a:xfrm>
            <a:off x="5899065" y="28332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39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17" name="Google Shape;317;p24"/>
          <p:cNvSpPr txBox="1"/>
          <p:nvPr/>
        </p:nvSpPr>
        <p:spPr>
          <a:xfrm>
            <a:off x="3046375" y="33438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15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18" name="Google Shape;318;p24"/>
          <p:cNvSpPr txBox="1"/>
          <p:nvPr/>
        </p:nvSpPr>
        <p:spPr>
          <a:xfrm>
            <a:off x="2927352" y="3810299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14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19" name="Google Shape;319;p24"/>
          <p:cNvSpPr txBox="1"/>
          <p:nvPr/>
        </p:nvSpPr>
        <p:spPr>
          <a:xfrm>
            <a:off x="2737021" y="411308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20" name="Google Shape;320;p24"/>
          <p:cNvSpPr txBox="1"/>
          <p:nvPr/>
        </p:nvSpPr>
        <p:spPr>
          <a:xfrm>
            <a:off x="5363702" y="3188200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+9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5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326" name="Google Shape;326;p25"/>
          <p:cNvSpPr txBox="1"/>
          <p:nvPr>
            <p:ph type="title"/>
          </p:nvPr>
        </p:nvSpPr>
        <p:spPr>
          <a:xfrm>
            <a:off x="1160418" y="1682000"/>
            <a:ext cx="53823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</a:t>
            </a: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3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We have a winner!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327" name="Google Shape;327;p25"/>
          <p:cNvSpPr/>
          <p:nvPr/>
        </p:nvSpPr>
        <p:spPr>
          <a:xfrm flipH="1" rot="-5400000">
            <a:off x="4013429" y="46094"/>
            <a:ext cx="443100" cy="59436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28" name="Google Shape;328;p25"/>
          <p:cNvSpPr/>
          <p:nvPr/>
        </p:nvSpPr>
        <p:spPr>
          <a:xfrm flipH="1" rot="-5400000">
            <a:off x="3122075" y="459506"/>
            <a:ext cx="443100" cy="41604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29" name="Google Shape;329;p25"/>
          <p:cNvSpPr/>
          <p:nvPr/>
        </p:nvSpPr>
        <p:spPr>
          <a:xfrm flipH="1" rot="-5400000">
            <a:off x="1933229" y="2604494"/>
            <a:ext cx="443100" cy="17832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30" name="Google Shape;330;p25"/>
          <p:cNvSpPr txBox="1"/>
          <p:nvPr/>
        </p:nvSpPr>
        <p:spPr>
          <a:xfrm>
            <a:off x="196943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31" name="Google Shape;331;p25"/>
          <p:cNvSpPr txBox="1"/>
          <p:nvPr/>
        </p:nvSpPr>
        <p:spPr>
          <a:xfrm>
            <a:off x="395532" y="2834199"/>
            <a:ext cx="92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32" name="Google Shape;332;p25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33" name="Google Shape;333;p25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34" name="Google Shape;334;p25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335" name="Google Shape;335;p25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6" name="Google Shape;336;p25"/>
          <p:cNvCxnSpPr/>
          <p:nvPr/>
        </p:nvCxnSpPr>
        <p:spPr>
          <a:xfrm>
            <a:off x="7174414" y="2103070"/>
            <a:ext cx="0" cy="26796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dash"/>
            <a:round/>
            <a:headEnd len="med" w="med" type="none"/>
            <a:tailEnd len="med" w="med" type="none"/>
          </a:ln>
        </p:spPr>
      </p:cxnSp>
      <p:pic>
        <p:nvPicPr>
          <p:cNvPr id="337" name="Google Shape;337;p25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9" name="Google Shape;339;p25"/>
          <p:cNvSpPr txBox="1"/>
          <p:nvPr/>
        </p:nvSpPr>
        <p:spPr>
          <a:xfrm>
            <a:off x="6896900" y="1715799"/>
            <a:ext cx="618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50%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340" name="Google Shape;340;p25"/>
          <p:cNvCxnSpPr/>
          <p:nvPr/>
        </p:nvCxnSpPr>
        <p:spPr>
          <a:xfrm>
            <a:off x="644854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1" name="Google Shape;341;p25"/>
          <p:cNvCxnSpPr/>
          <p:nvPr/>
        </p:nvCxnSpPr>
        <p:spPr>
          <a:xfrm>
            <a:off x="522152" y="3974848"/>
            <a:ext cx="705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2" name="Google Shape;342;p25"/>
          <p:cNvSpPr/>
          <p:nvPr/>
        </p:nvSpPr>
        <p:spPr>
          <a:xfrm flipH="1" rot="-5400000">
            <a:off x="6153179" y="2183390"/>
            <a:ext cx="443100" cy="16641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grpSp>
        <p:nvGrpSpPr>
          <p:cNvPr id="343" name="Google Shape;343;p25"/>
          <p:cNvGrpSpPr/>
          <p:nvPr/>
        </p:nvGrpSpPr>
        <p:grpSpPr>
          <a:xfrm>
            <a:off x="5067126" y="2316319"/>
            <a:ext cx="356702" cy="446755"/>
            <a:chOff x="2513926" y="3937463"/>
            <a:chExt cx="356702" cy="446755"/>
          </a:xfrm>
        </p:grpSpPr>
        <p:sp>
          <p:nvSpPr>
            <p:cNvPr id="344" name="Google Shape;344;p25"/>
            <p:cNvSpPr/>
            <p:nvPr/>
          </p:nvSpPr>
          <p:spPr>
            <a:xfrm flipH="1" rot="-5400000">
              <a:off x="2470729" y="3980663"/>
              <a:ext cx="443100" cy="356700"/>
            </a:xfrm>
            <a:prstGeom prst="roundRect">
              <a:avLst>
                <a:gd fmla="val 16667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345" name="Google Shape;345;p25"/>
            <p:cNvSpPr/>
            <p:nvPr/>
          </p:nvSpPr>
          <p:spPr>
            <a:xfrm>
              <a:off x="2513926" y="3941117"/>
              <a:ext cx="245700" cy="443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6" name="Google Shape;346;p25"/>
          <p:cNvSpPr/>
          <p:nvPr/>
        </p:nvSpPr>
        <p:spPr>
          <a:xfrm>
            <a:off x="4828965" y="2793906"/>
            <a:ext cx="10701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25"/>
          <p:cNvSpPr/>
          <p:nvPr/>
        </p:nvSpPr>
        <p:spPr>
          <a:xfrm flipH="1" rot="-5400000">
            <a:off x="1873754" y="3142244"/>
            <a:ext cx="443100" cy="1664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grpSp>
        <p:nvGrpSpPr>
          <p:cNvPr id="348" name="Google Shape;348;p25"/>
          <p:cNvGrpSpPr/>
          <p:nvPr/>
        </p:nvGrpSpPr>
        <p:grpSpPr>
          <a:xfrm>
            <a:off x="2545529" y="2763074"/>
            <a:ext cx="3829200" cy="1235016"/>
            <a:chOff x="2050721" y="3242810"/>
            <a:chExt cx="3829200" cy="1235016"/>
          </a:xfrm>
        </p:grpSpPr>
        <p:cxnSp>
          <p:nvCxnSpPr>
            <p:cNvPr id="349" name="Google Shape;349;p25"/>
            <p:cNvCxnSpPr>
              <a:endCxn id="345" idx="2"/>
            </p:cNvCxnSpPr>
            <p:nvPr/>
          </p:nvCxnSpPr>
          <p:spPr>
            <a:xfrm flipH="1" rot="10800000">
              <a:off x="2057568" y="3242810"/>
              <a:ext cx="2637600" cy="1227900"/>
            </a:xfrm>
            <a:prstGeom prst="curvedConnector2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350" name="Google Shape;350;p25"/>
            <p:cNvCxnSpPr>
              <a:endCxn id="342" idx="3"/>
            </p:cNvCxnSpPr>
            <p:nvPr/>
          </p:nvCxnSpPr>
          <p:spPr>
            <a:xfrm flipH="1" rot="10800000">
              <a:off x="2050721" y="3716725"/>
              <a:ext cx="3829200" cy="761100"/>
            </a:xfrm>
            <a:prstGeom prst="curvedConnector2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351" name="Google Shape;351;p25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Single-Winner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352" name="Google Shape;352;p25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353" name="Google Shape;353;p25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354" name="Google Shape;354;p25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355" name="Google Shape;355;p25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25"/>
          <p:cNvSpPr txBox="1"/>
          <p:nvPr>
            <p:ph idx="1" type="body"/>
          </p:nvPr>
        </p:nvSpPr>
        <p:spPr>
          <a:xfrm>
            <a:off x="6331380" y="503285"/>
            <a:ext cx="22878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216305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50% Threshold to Win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357" name="Google Shape;357;p25" title="People Figure_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36611" y="360373"/>
            <a:ext cx="1127100" cy="112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25" title="Crown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96200" y="2629906"/>
            <a:ext cx="682480" cy="682500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25"/>
          <p:cNvSpPr txBox="1"/>
          <p:nvPr/>
        </p:nvSpPr>
        <p:spPr>
          <a:xfrm>
            <a:off x="5423815" y="2374731"/>
            <a:ext cx="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34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60" name="Google Shape;360;p25"/>
          <p:cNvSpPr txBox="1"/>
          <p:nvPr/>
        </p:nvSpPr>
        <p:spPr>
          <a:xfrm>
            <a:off x="7206765" y="28332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51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61" name="Google Shape;361;p25"/>
          <p:cNvSpPr txBox="1"/>
          <p:nvPr/>
        </p:nvSpPr>
        <p:spPr>
          <a:xfrm>
            <a:off x="3046375" y="33438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15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62" name="Google Shape;362;p25"/>
          <p:cNvSpPr txBox="1"/>
          <p:nvPr/>
        </p:nvSpPr>
        <p:spPr>
          <a:xfrm>
            <a:off x="5157179" y="2704798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63" name="Google Shape;363;p25"/>
          <p:cNvSpPr txBox="1"/>
          <p:nvPr/>
        </p:nvSpPr>
        <p:spPr>
          <a:xfrm>
            <a:off x="6318827" y="3188820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+9</a:t>
            </a:r>
            <a:endParaRPr b="1" sz="1200">
              <a:solidFill>
                <a:schemeClr val="accent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26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369" name="Google Shape;369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0" name="Google Shape;370;p26"/>
          <p:cNvSpPr txBox="1"/>
          <p:nvPr>
            <p:ph idx="1" type="body"/>
          </p:nvPr>
        </p:nvSpPr>
        <p:spPr>
          <a:xfrm>
            <a:off x="743981" y="4073350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Mayor,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Delegate,  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Ward Councilmembers,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ANCs,</a:t>
            </a:r>
            <a:r>
              <a:rPr lang="en"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 Board of Education, </a:t>
            </a: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 Attorney General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71" name="Google Shape;371;p26"/>
          <p:cNvSpPr txBox="1"/>
          <p:nvPr>
            <p:ph idx="1" type="body"/>
          </p:nvPr>
        </p:nvSpPr>
        <p:spPr>
          <a:xfrm>
            <a:off x="4887951" y="4057206"/>
            <a:ext cx="3031500" cy="60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4"/>
                </a:solidFill>
                <a:latin typeface="Lato"/>
                <a:ea typeface="Lato"/>
                <a:cs typeface="Lato"/>
                <a:sym typeface="Lato"/>
              </a:rPr>
              <a:t>At-Large Councilmembers</a:t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4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372" name="Google Shape;372;p26"/>
          <p:cNvGrpSpPr/>
          <p:nvPr/>
        </p:nvGrpSpPr>
        <p:grpSpPr>
          <a:xfrm>
            <a:off x="336621" y="1600079"/>
            <a:ext cx="4230883" cy="2640383"/>
            <a:chOff x="336621" y="1600079"/>
            <a:chExt cx="4230883" cy="2640383"/>
          </a:xfrm>
        </p:grpSpPr>
        <p:grpSp>
          <p:nvGrpSpPr>
            <p:cNvPr id="373" name="Google Shape;373;p26"/>
            <p:cNvGrpSpPr/>
            <p:nvPr/>
          </p:nvGrpSpPr>
          <p:grpSpPr>
            <a:xfrm>
              <a:off x="336621" y="1600079"/>
              <a:ext cx="4230883" cy="2311450"/>
              <a:chOff x="363550" y="1849175"/>
              <a:chExt cx="4230883" cy="2311450"/>
            </a:xfrm>
          </p:grpSpPr>
          <p:grpSp>
            <p:nvGrpSpPr>
              <p:cNvPr id="374" name="Google Shape;374;p26"/>
              <p:cNvGrpSpPr/>
              <p:nvPr/>
            </p:nvGrpSpPr>
            <p:grpSpPr>
              <a:xfrm>
                <a:off x="363550" y="1849175"/>
                <a:ext cx="4230883" cy="2192175"/>
                <a:chOff x="363550" y="1849175"/>
                <a:chExt cx="4230883" cy="2192175"/>
              </a:xfrm>
            </p:grpSpPr>
            <p:sp>
              <p:nvSpPr>
                <p:cNvPr id="375" name="Google Shape;375;p26"/>
                <p:cNvSpPr txBox="1"/>
                <p:nvPr/>
              </p:nvSpPr>
              <p:spPr>
                <a:xfrm>
                  <a:off x="363550" y="2310250"/>
                  <a:ext cx="2679600" cy="1431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lnSpc>
                      <a:spcPct val="97000"/>
                    </a:lnSpc>
                    <a:spcBef>
                      <a:spcPts val="2800"/>
                    </a:spcBef>
                    <a:spcAft>
                      <a:spcPts val="0"/>
                    </a:spcAft>
                    <a:buNone/>
                  </a:pPr>
                  <a:r>
                    <a:rPr lang="en" sz="2650">
                      <a:solidFill>
                        <a:srgbClr val="FEF9FB"/>
                      </a:solidFill>
                      <a:latin typeface="Caprasimo"/>
                      <a:ea typeface="Caprasimo"/>
                      <a:cs typeface="Caprasimo"/>
                      <a:sym typeface="Caprasimo"/>
                    </a:rPr>
                    <a:t>Single-Winner Elections</a:t>
                  </a:r>
                  <a:endParaRPr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endParaRPr>
                </a:p>
                <a:p>
                  <a:pPr indent="0" lvl="0" marL="0" rtl="0" algn="ctr">
                    <a:lnSpc>
                      <a:spcPct val="140000"/>
                    </a:lnSpc>
                    <a:spcBef>
                      <a:spcPts val="1500"/>
                    </a:spcBef>
                    <a:spcAft>
                      <a:spcPts val="1500"/>
                    </a:spcAft>
                    <a:buNone/>
                  </a:pPr>
                  <a:r>
                    <a:rPr i="1" lang="en" sz="1550">
                      <a:solidFill>
                        <a:srgbClr val="FFD3DB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(50% Threshold)</a:t>
                  </a:r>
                  <a:endParaRPr i="1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pic>
              <p:nvPicPr>
                <p:cNvPr id="376" name="Google Shape;376;p26" title="People Figure_1.png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2402258" y="1849175"/>
                  <a:ext cx="2192175" cy="21921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377" name="Google Shape;377;p26"/>
              <p:cNvSpPr/>
              <p:nvPr/>
            </p:nvSpPr>
            <p:spPr>
              <a:xfrm>
                <a:off x="383750" y="1858125"/>
                <a:ext cx="4016700" cy="23025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378" name="Google Shape;378;p26"/>
            <p:cNvCxnSpPr/>
            <p:nvPr/>
          </p:nvCxnSpPr>
          <p:spPr>
            <a:xfrm flipH="1" rot="-5400000">
              <a:off x="459268" y="392486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grpSp>
        <p:nvGrpSpPr>
          <p:cNvPr id="379" name="Google Shape;379;p26"/>
          <p:cNvGrpSpPr/>
          <p:nvPr/>
        </p:nvGrpSpPr>
        <p:grpSpPr>
          <a:xfrm>
            <a:off x="4333177" y="1572904"/>
            <a:ext cx="4429454" cy="2637008"/>
            <a:chOff x="4333177" y="1572904"/>
            <a:chExt cx="4429454" cy="2637008"/>
          </a:xfrm>
        </p:grpSpPr>
        <p:sp>
          <p:nvSpPr>
            <p:cNvPr id="380" name="Google Shape;380;p26"/>
            <p:cNvSpPr/>
            <p:nvPr/>
          </p:nvSpPr>
          <p:spPr>
            <a:xfrm>
              <a:off x="4483731" y="1572904"/>
              <a:ext cx="4278900" cy="2302500"/>
            </a:xfrm>
            <a:prstGeom prst="roundRect">
              <a:avLst>
                <a:gd fmla="val 16667" name="adj"/>
              </a:avLst>
            </a:prstGeom>
            <a:solidFill>
              <a:schemeClr val="dk1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81" name="Google Shape;381;p26"/>
            <p:cNvGrpSpPr/>
            <p:nvPr/>
          </p:nvGrpSpPr>
          <p:grpSpPr>
            <a:xfrm>
              <a:off x="4333177" y="1600079"/>
              <a:ext cx="4402600" cy="2192175"/>
              <a:chOff x="4400500" y="1849175"/>
              <a:chExt cx="4402600" cy="2192175"/>
            </a:xfrm>
          </p:grpSpPr>
          <p:pic>
            <p:nvPicPr>
              <p:cNvPr id="382" name="Google Shape;382;p26" title="People Figure_2.png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6610925" y="1849175"/>
                <a:ext cx="2192175" cy="21921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83" name="Google Shape;383;p26"/>
              <p:cNvSpPr txBox="1"/>
              <p:nvPr/>
            </p:nvSpPr>
            <p:spPr>
              <a:xfrm>
                <a:off x="4400500" y="2313188"/>
                <a:ext cx="2679600" cy="143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lnSpc>
                    <a:spcPct val="97000"/>
                  </a:lnSpc>
                  <a:spcBef>
                    <a:spcPts val="2800"/>
                  </a:spcBef>
                  <a:spcAft>
                    <a:spcPts val="0"/>
                  </a:spcAft>
                  <a:buNone/>
                </a:pPr>
                <a:r>
                  <a:rPr lang="en" sz="2650">
                    <a:solidFill>
                      <a:srgbClr val="FEF9FB"/>
                    </a:solidFill>
                    <a:latin typeface="Caprasimo"/>
                    <a:ea typeface="Caprasimo"/>
                    <a:cs typeface="Caprasimo"/>
                    <a:sym typeface="Caprasimo"/>
                  </a:rPr>
                  <a:t>Two-Winner Elections</a:t>
                </a:r>
                <a:endParaRPr sz="2650">
                  <a:solidFill>
                    <a:srgbClr val="FEF9FB"/>
                  </a:solidFill>
                  <a:latin typeface="Caprasimo"/>
                  <a:ea typeface="Caprasimo"/>
                  <a:cs typeface="Caprasimo"/>
                  <a:sym typeface="Caprasimo"/>
                </a:endParaRPr>
              </a:p>
              <a:p>
                <a:pPr indent="0" lvl="0" marL="0" rtl="0" algn="ctr">
                  <a:lnSpc>
                    <a:spcPct val="140000"/>
                  </a:lnSpc>
                  <a:spcBef>
                    <a:spcPts val="1500"/>
                  </a:spcBef>
                  <a:spcAft>
                    <a:spcPts val="1500"/>
                  </a:spcAft>
                  <a:buNone/>
                </a:pPr>
                <a:r>
                  <a:rPr i="1" lang="en" sz="1550">
                    <a:solidFill>
                      <a:srgbClr val="FFD3DB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(Last 2 Standing)</a:t>
                </a:r>
                <a:endParaRPr i="1" sz="1550">
                  <a:solidFill>
                    <a:srgbClr val="FFD3DB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cxnSp>
          <p:nvCxnSpPr>
            <p:cNvPr id="384" name="Google Shape;384;p26"/>
            <p:cNvCxnSpPr/>
            <p:nvPr/>
          </p:nvCxnSpPr>
          <p:spPr>
            <a:xfrm flipH="1" rot="-5400000">
              <a:off x="4593868" y="3894312"/>
              <a:ext cx="388200" cy="243000"/>
            </a:xfrm>
            <a:prstGeom prst="bentConnector3">
              <a:avLst>
                <a:gd fmla="val 101397" name="adj1"/>
              </a:avLst>
            </a:prstGeom>
            <a:noFill/>
            <a:ln cap="flat" cmpd="sng" w="19050">
              <a:solidFill>
                <a:schemeClr val="accent6"/>
              </a:solidFill>
              <a:prstDash val="solid"/>
              <a:round/>
              <a:headEnd len="med" w="med" type="none"/>
              <a:tailEnd len="med" w="med" type="oval"/>
            </a:ln>
          </p:spPr>
        </p:cxnSp>
      </p:grpSp>
      <p:sp>
        <p:nvSpPr>
          <p:cNvPr id="385" name="Google Shape;385;p26"/>
          <p:cNvSpPr txBox="1"/>
          <p:nvPr>
            <p:ph type="title"/>
          </p:nvPr>
        </p:nvSpPr>
        <p:spPr>
          <a:xfrm>
            <a:off x="1360800" y="550848"/>
            <a:ext cx="6274500" cy="74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RCV Results &amp; Tabulation</a:t>
            </a:r>
            <a:endParaRPr sz="34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386" name="Google Shape;386;p26"/>
          <p:cNvGrpSpPr/>
          <p:nvPr/>
        </p:nvGrpSpPr>
        <p:grpSpPr>
          <a:xfrm>
            <a:off x="2302547" y="1102987"/>
            <a:ext cx="4538908" cy="369300"/>
            <a:chOff x="4514407" y="4564926"/>
            <a:chExt cx="4538908" cy="369300"/>
          </a:xfrm>
        </p:grpSpPr>
        <p:sp>
          <p:nvSpPr>
            <p:cNvPr id="387" name="Google Shape;387;p26"/>
            <p:cNvSpPr/>
            <p:nvPr/>
          </p:nvSpPr>
          <p:spPr>
            <a:xfrm>
              <a:off x="4514407" y="4632003"/>
              <a:ext cx="4398600" cy="231600"/>
            </a:xfrm>
            <a:prstGeom prst="roundRect">
              <a:avLst>
                <a:gd fmla="val 50000" name="adj"/>
              </a:avLst>
            </a:prstGeom>
            <a:solidFill>
              <a:srgbClr val="D3FFF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26"/>
            <p:cNvSpPr txBox="1"/>
            <p:nvPr/>
          </p:nvSpPr>
          <p:spPr>
            <a:xfrm>
              <a:off x="4623816" y="4564926"/>
              <a:ext cx="44295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38100" rtl="0" algn="l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200">
                  <a:solidFill>
                    <a:srgbClr val="65000B"/>
                  </a:solidFill>
                  <a:latin typeface="Lato"/>
                  <a:ea typeface="Lato"/>
                  <a:cs typeface="Lato"/>
                  <a:sym typeface="Lato"/>
                </a:rPr>
                <a:t>The ranking process is the same for all elections using RCV!</a:t>
              </a:r>
              <a:endParaRPr b="1" sz="1200">
                <a:solidFill>
                  <a:srgbClr val="65000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27"/>
          <p:cNvSpPr/>
          <p:nvPr/>
        </p:nvSpPr>
        <p:spPr>
          <a:xfrm flipH="1" rot="-5400000">
            <a:off x="7201857" y="2826819"/>
            <a:ext cx="270900" cy="6726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94" name="Google Shape;394;p27"/>
          <p:cNvSpPr txBox="1"/>
          <p:nvPr>
            <p:ph type="title"/>
          </p:nvPr>
        </p:nvSpPr>
        <p:spPr>
          <a:xfrm>
            <a:off x="685475" y="-16167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Resultados y tabulación</a:t>
            </a:r>
            <a:endParaRPr sz="3400"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395" name="Google Shape;395;p27"/>
          <p:cNvSpPr txBox="1"/>
          <p:nvPr>
            <p:ph type="title"/>
          </p:nvPr>
        </p:nvSpPr>
        <p:spPr>
          <a:xfrm>
            <a:off x="1160425" y="1682000"/>
            <a:ext cx="55407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4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Just run another round!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396" name="Google Shape;396;p27"/>
          <p:cNvSpPr/>
          <p:nvPr/>
        </p:nvSpPr>
        <p:spPr>
          <a:xfrm flipH="1" rot="-5400000">
            <a:off x="4429529" y="-370006"/>
            <a:ext cx="443100" cy="67758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97" name="Google Shape;397;p27"/>
          <p:cNvSpPr/>
          <p:nvPr/>
        </p:nvSpPr>
        <p:spPr>
          <a:xfrm flipH="1" rot="-5400000">
            <a:off x="3597575" y="-15994"/>
            <a:ext cx="443100" cy="51114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98" name="Google Shape;398;p27"/>
          <p:cNvSpPr/>
          <p:nvPr/>
        </p:nvSpPr>
        <p:spPr>
          <a:xfrm flipH="1" rot="-5400000">
            <a:off x="1933229" y="2604494"/>
            <a:ext cx="443100" cy="17832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399" name="Google Shape;399;p27"/>
          <p:cNvSpPr txBox="1"/>
          <p:nvPr/>
        </p:nvSpPr>
        <p:spPr>
          <a:xfrm>
            <a:off x="223774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00" name="Google Shape;400;p27"/>
          <p:cNvSpPr txBox="1"/>
          <p:nvPr/>
        </p:nvSpPr>
        <p:spPr>
          <a:xfrm>
            <a:off x="388824" y="2834199"/>
            <a:ext cx="92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2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chemeClr val="accent2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01" name="Google Shape;401;p27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2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chemeClr val="accent2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02" name="Google Shape;402;p27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03" name="Google Shape;403;p27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404" name="Google Shape;404;p27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05" name="Google Shape;405;p27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407" name="Google Shape;407;p27"/>
          <p:cNvCxnSpPr/>
          <p:nvPr/>
        </p:nvCxnSpPr>
        <p:spPr>
          <a:xfrm>
            <a:off x="644854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8" name="Google Shape;408;p27"/>
          <p:cNvCxnSpPr/>
          <p:nvPr/>
        </p:nvCxnSpPr>
        <p:spPr>
          <a:xfrm>
            <a:off x="522152" y="3974848"/>
            <a:ext cx="705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09" name="Google Shape;409;p27"/>
          <p:cNvSpPr/>
          <p:nvPr/>
        </p:nvSpPr>
        <p:spPr>
          <a:xfrm>
            <a:off x="4828965" y="2793906"/>
            <a:ext cx="10701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27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Single</a:t>
            </a: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411" name="Google Shape;411;p27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412" name="Google Shape;412;p27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413" name="Google Shape;413;p27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414" name="Google Shape;414;p27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27"/>
          <p:cNvSpPr txBox="1"/>
          <p:nvPr>
            <p:ph idx="1" type="body"/>
          </p:nvPr>
        </p:nvSpPr>
        <p:spPr>
          <a:xfrm>
            <a:off x="6331375" y="503275"/>
            <a:ext cx="21411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Last 2 Standing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416" name="Google Shape;416;p27" title="Crown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97400" y="2643315"/>
            <a:ext cx="682480" cy="682500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27"/>
          <p:cNvSpPr txBox="1"/>
          <p:nvPr>
            <p:ph type="title"/>
          </p:nvPr>
        </p:nvSpPr>
        <p:spPr>
          <a:xfrm>
            <a:off x="1172401" y="242153"/>
            <a:ext cx="1571100" cy="6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Two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cxnSp>
        <p:nvCxnSpPr>
          <p:cNvPr id="418" name="Google Shape;418;p27"/>
          <p:cNvCxnSpPr/>
          <p:nvPr/>
        </p:nvCxnSpPr>
        <p:spPr>
          <a:xfrm>
            <a:off x="1206777" y="794698"/>
            <a:ext cx="1395900" cy="237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9" name="Google Shape;419;p27"/>
          <p:cNvSpPr/>
          <p:nvPr/>
        </p:nvSpPr>
        <p:spPr>
          <a:xfrm flipH="1" rot="-5400000">
            <a:off x="5618276" y="2007525"/>
            <a:ext cx="443100" cy="10680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20" name="Google Shape;420;p27"/>
          <p:cNvSpPr/>
          <p:nvPr/>
        </p:nvSpPr>
        <p:spPr>
          <a:xfrm flipH="1" rot="-5400000">
            <a:off x="7359725" y="2560250"/>
            <a:ext cx="443100" cy="9153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21" name="Google Shape;421;p27"/>
          <p:cNvSpPr/>
          <p:nvPr/>
        </p:nvSpPr>
        <p:spPr>
          <a:xfrm>
            <a:off x="5899075" y="2789642"/>
            <a:ext cx="1307700" cy="443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27"/>
          <p:cNvSpPr/>
          <p:nvPr/>
        </p:nvSpPr>
        <p:spPr>
          <a:xfrm>
            <a:off x="5067125" y="2319975"/>
            <a:ext cx="356700" cy="443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23" name="Google Shape;423;p27" title="Crown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45982" y="2168982"/>
            <a:ext cx="682480" cy="682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24" name="Google Shape;424;p27"/>
          <p:cNvCxnSpPr/>
          <p:nvPr/>
        </p:nvCxnSpPr>
        <p:spPr>
          <a:xfrm>
            <a:off x="368927" y="3493108"/>
            <a:ext cx="8385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5" name="Google Shape;425;p27"/>
          <p:cNvCxnSpPr>
            <a:endCxn id="419" idx="3"/>
          </p:cNvCxnSpPr>
          <p:nvPr/>
        </p:nvCxnSpPr>
        <p:spPr>
          <a:xfrm flipH="1" rot="10800000">
            <a:off x="2723726" y="2763075"/>
            <a:ext cx="3116100" cy="754500"/>
          </a:xfrm>
          <a:prstGeom prst="curvedConnector2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26" name="Google Shape;426;p27"/>
          <p:cNvCxnSpPr>
            <a:endCxn id="393" idx="3"/>
          </p:cNvCxnSpPr>
          <p:nvPr/>
        </p:nvCxnSpPr>
        <p:spPr>
          <a:xfrm flipH="1" rot="10800000">
            <a:off x="2740707" y="3298569"/>
            <a:ext cx="4596600" cy="233400"/>
          </a:xfrm>
          <a:prstGeom prst="curvedConnector2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427" name="Google Shape;427;p27" title="People Figure_2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96341" y="360400"/>
            <a:ext cx="1127100" cy="11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27"/>
          <p:cNvSpPr txBox="1"/>
          <p:nvPr/>
        </p:nvSpPr>
        <p:spPr>
          <a:xfrm>
            <a:off x="5808323" y="2691977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+8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29" name="Google Shape;429;p27"/>
          <p:cNvSpPr txBox="1"/>
          <p:nvPr/>
        </p:nvSpPr>
        <p:spPr>
          <a:xfrm>
            <a:off x="7266407" y="3186601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+7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30" name="Google Shape;430;p27"/>
          <p:cNvSpPr txBox="1"/>
          <p:nvPr/>
        </p:nvSpPr>
        <p:spPr>
          <a:xfrm>
            <a:off x="6357522" y="2354531"/>
            <a:ext cx="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42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31" name="Google Shape;431;p27"/>
          <p:cNvSpPr txBox="1"/>
          <p:nvPr/>
        </p:nvSpPr>
        <p:spPr>
          <a:xfrm>
            <a:off x="8012024" y="2833256"/>
            <a:ext cx="46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58</a:t>
            </a:r>
            <a:endParaRPr b="1"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28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Two</a:t>
            </a: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437" name="Google Shape;437;p28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438" name="Google Shape;438;p28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439" name="Google Shape;439;p28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440" name="Google Shape;440;p28"/>
          <p:cNvSpPr txBox="1"/>
          <p:nvPr>
            <p:ph type="title"/>
          </p:nvPr>
        </p:nvSpPr>
        <p:spPr>
          <a:xfrm>
            <a:off x="1160425" y="1682000"/>
            <a:ext cx="46362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1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First Choices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441" name="Google Shape;441;p28"/>
          <p:cNvSpPr/>
          <p:nvPr/>
        </p:nvSpPr>
        <p:spPr>
          <a:xfrm flipH="1" rot="-5400000">
            <a:off x="1933229" y="2126294"/>
            <a:ext cx="443100" cy="17832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42" name="Google Shape;442;p28"/>
          <p:cNvSpPr/>
          <p:nvPr/>
        </p:nvSpPr>
        <p:spPr>
          <a:xfrm flipH="1" rot="-5400000">
            <a:off x="4310825" y="-729244"/>
            <a:ext cx="443100" cy="65379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43" name="Google Shape;443;p28"/>
          <p:cNvSpPr/>
          <p:nvPr/>
        </p:nvSpPr>
        <p:spPr>
          <a:xfrm flipH="1" rot="-5400000">
            <a:off x="1754879" y="2782844"/>
            <a:ext cx="443100" cy="14265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44" name="Google Shape;444;p28"/>
          <p:cNvSpPr/>
          <p:nvPr/>
        </p:nvSpPr>
        <p:spPr>
          <a:xfrm flipH="1" rot="-5400000">
            <a:off x="1636004" y="3379994"/>
            <a:ext cx="443100" cy="11886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45" name="Google Shape;445;p28"/>
          <p:cNvSpPr/>
          <p:nvPr/>
        </p:nvSpPr>
        <p:spPr>
          <a:xfrm flipH="1" rot="-5400000">
            <a:off x="1517129" y="3976994"/>
            <a:ext cx="443100" cy="9510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46" name="Google Shape;446;p28"/>
          <p:cNvSpPr txBox="1"/>
          <p:nvPr/>
        </p:nvSpPr>
        <p:spPr>
          <a:xfrm>
            <a:off x="190235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47" name="Google Shape;447;p28"/>
          <p:cNvSpPr txBox="1"/>
          <p:nvPr/>
        </p:nvSpPr>
        <p:spPr>
          <a:xfrm>
            <a:off x="223775" y="2834200"/>
            <a:ext cx="1087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48" name="Google Shape;448;p28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49" name="Google Shape;449;p28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50" name="Google Shape;450;p28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451" name="Google Shape;451;p28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52" name="Google Shape;452;p28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54" name="Google Shape;454;p28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28"/>
          <p:cNvSpPr txBox="1"/>
          <p:nvPr>
            <p:ph idx="1" type="body"/>
          </p:nvPr>
        </p:nvSpPr>
        <p:spPr>
          <a:xfrm>
            <a:off x="6331375" y="503275"/>
            <a:ext cx="21411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Last 2 Standing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456" name="Google Shape;456;p28" title="People Figure_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46913" y="353690"/>
            <a:ext cx="1127100" cy="11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28"/>
          <p:cNvSpPr txBox="1"/>
          <p:nvPr>
            <p:ph idx="1" type="body"/>
          </p:nvPr>
        </p:nvSpPr>
        <p:spPr>
          <a:xfrm>
            <a:off x="5229450" y="2898000"/>
            <a:ext cx="2141100" cy="9213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Continue running rounds even if someone already has 50%</a:t>
            </a:r>
            <a:endParaRPr sz="1863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458" name="Google Shape;458;p28"/>
          <p:cNvSpPr txBox="1"/>
          <p:nvPr/>
        </p:nvSpPr>
        <p:spPr>
          <a:xfrm>
            <a:off x="7801325" y="233195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55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59" name="Google Shape;459;p28"/>
          <p:cNvSpPr txBox="1"/>
          <p:nvPr/>
        </p:nvSpPr>
        <p:spPr>
          <a:xfrm>
            <a:off x="3039213" y="283420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60" name="Google Shape;460;p28"/>
          <p:cNvSpPr txBox="1"/>
          <p:nvPr/>
        </p:nvSpPr>
        <p:spPr>
          <a:xfrm>
            <a:off x="2689663" y="329902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12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61" name="Google Shape;461;p28"/>
          <p:cNvSpPr txBox="1"/>
          <p:nvPr/>
        </p:nvSpPr>
        <p:spPr>
          <a:xfrm>
            <a:off x="2451838" y="3779911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10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62" name="Google Shape;462;p28"/>
          <p:cNvSpPr txBox="1"/>
          <p:nvPr/>
        </p:nvSpPr>
        <p:spPr>
          <a:xfrm>
            <a:off x="2214163" y="4257661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8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29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Two-Winner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468" name="Google Shape;468;p29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469" name="Google Shape;469;p29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470" name="Google Shape;470;p29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471" name="Google Shape;471;p29"/>
          <p:cNvSpPr txBox="1"/>
          <p:nvPr>
            <p:ph type="title"/>
          </p:nvPr>
        </p:nvSpPr>
        <p:spPr>
          <a:xfrm>
            <a:off x="1160425" y="1682000"/>
            <a:ext cx="53460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2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Last place eliminated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472" name="Google Shape;472;p29"/>
          <p:cNvSpPr/>
          <p:nvPr/>
        </p:nvSpPr>
        <p:spPr>
          <a:xfrm flipH="1" rot="-5400000">
            <a:off x="2052029" y="2007494"/>
            <a:ext cx="443100" cy="20208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73" name="Google Shape;473;p29"/>
          <p:cNvSpPr/>
          <p:nvPr/>
        </p:nvSpPr>
        <p:spPr>
          <a:xfrm flipH="1" rot="-5400000">
            <a:off x="4429775" y="-848194"/>
            <a:ext cx="443100" cy="67758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74" name="Google Shape;474;p29"/>
          <p:cNvSpPr/>
          <p:nvPr/>
        </p:nvSpPr>
        <p:spPr>
          <a:xfrm flipH="1" rot="-5400000">
            <a:off x="1873679" y="2664044"/>
            <a:ext cx="443100" cy="16641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75" name="Google Shape;475;p29"/>
          <p:cNvSpPr/>
          <p:nvPr/>
        </p:nvSpPr>
        <p:spPr>
          <a:xfrm flipH="1" rot="-5400000">
            <a:off x="1754954" y="3261044"/>
            <a:ext cx="443100" cy="14265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76" name="Google Shape;476;p29"/>
          <p:cNvSpPr/>
          <p:nvPr/>
        </p:nvSpPr>
        <p:spPr>
          <a:xfrm flipH="1" rot="-5400000">
            <a:off x="1517129" y="3976994"/>
            <a:ext cx="443100" cy="9510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477" name="Google Shape;477;p29"/>
          <p:cNvSpPr txBox="1"/>
          <p:nvPr/>
        </p:nvSpPr>
        <p:spPr>
          <a:xfrm>
            <a:off x="190235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78" name="Google Shape;478;p29"/>
          <p:cNvSpPr txBox="1"/>
          <p:nvPr/>
        </p:nvSpPr>
        <p:spPr>
          <a:xfrm>
            <a:off x="223775" y="2834200"/>
            <a:ext cx="1087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79" name="Google Shape;479;p29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80" name="Google Shape;480;p29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81" name="Google Shape;481;p29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482" name="Google Shape;482;p29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83" name="Google Shape;483;p29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484" name="Google Shape;484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85" name="Google Shape;485;p29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29"/>
          <p:cNvSpPr txBox="1"/>
          <p:nvPr>
            <p:ph idx="1" type="body"/>
          </p:nvPr>
        </p:nvSpPr>
        <p:spPr>
          <a:xfrm>
            <a:off x="6331375" y="503275"/>
            <a:ext cx="21411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Last 2 Standing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487" name="Google Shape;487;p29" title="People Figure_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46913" y="353690"/>
            <a:ext cx="1127100" cy="1127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88" name="Google Shape;488;p29"/>
          <p:cNvGrpSpPr/>
          <p:nvPr/>
        </p:nvGrpSpPr>
        <p:grpSpPr>
          <a:xfrm>
            <a:off x="3046375" y="2796342"/>
            <a:ext cx="237604" cy="443102"/>
            <a:chOff x="4246250" y="3746042"/>
            <a:chExt cx="237604" cy="443102"/>
          </a:xfrm>
        </p:grpSpPr>
        <p:sp>
          <p:nvSpPr>
            <p:cNvPr id="489" name="Google Shape;489;p29"/>
            <p:cNvSpPr/>
            <p:nvPr/>
          </p:nvSpPr>
          <p:spPr>
            <a:xfrm flipH="1" rot="-5400000">
              <a:off x="4143504" y="3848794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490" name="Google Shape;490;p29"/>
            <p:cNvSpPr/>
            <p:nvPr/>
          </p:nvSpPr>
          <p:spPr>
            <a:xfrm>
              <a:off x="4246250" y="3746042"/>
              <a:ext cx="1716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1" name="Google Shape;491;p29"/>
          <p:cNvGrpSpPr/>
          <p:nvPr/>
        </p:nvGrpSpPr>
        <p:grpSpPr>
          <a:xfrm>
            <a:off x="2689750" y="3274542"/>
            <a:ext cx="237604" cy="443102"/>
            <a:chOff x="4246250" y="3746042"/>
            <a:chExt cx="237604" cy="443102"/>
          </a:xfrm>
        </p:grpSpPr>
        <p:sp>
          <p:nvSpPr>
            <p:cNvPr id="492" name="Google Shape;492;p29"/>
            <p:cNvSpPr/>
            <p:nvPr/>
          </p:nvSpPr>
          <p:spPr>
            <a:xfrm flipH="1" rot="-5400000">
              <a:off x="4143504" y="3848794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493" name="Google Shape;493;p29"/>
            <p:cNvSpPr/>
            <p:nvPr/>
          </p:nvSpPr>
          <p:spPr>
            <a:xfrm>
              <a:off x="4246250" y="3746042"/>
              <a:ext cx="1716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4" name="Google Shape;494;p29"/>
          <p:cNvGrpSpPr/>
          <p:nvPr/>
        </p:nvGrpSpPr>
        <p:grpSpPr>
          <a:xfrm>
            <a:off x="2452150" y="3752742"/>
            <a:ext cx="237604" cy="443102"/>
            <a:chOff x="4246250" y="3746042"/>
            <a:chExt cx="237604" cy="443102"/>
          </a:xfrm>
        </p:grpSpPr>
        <p:sp>
          <p:nvSpPr>
            <p:cNvPr id="495" name="Google Shape;495;p29"/>
            <p:cNvSpPr/>
            <p:nvPr/>
          </p:nvSpPr>
          <p:spPr>
            <a:xfrm flipH="1" rot="-5400000">
              <a:off x="4143504" y="3848794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496" name="Google Shape;496;p29"/>
            <p:cNvSpPr/>
            <p:nvPr/>
          </p:nvSpPr>
          <p:spPr>
            <a:xfrm>
              <a:off x="4246250" y="3746042"/>
              <a:ext cx="1716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7" name="Google Shape;497;p29"/>
          <p:cNvGrpSpPr/>
          <p:nvPr/>
        </p:nvGrpSpPr>
        <p:grpSpPr>
          <a:xfrm>
            <a:off x="7801625" y="2318142"/>
            <a:ext cx="237604" cy="443102"/>
            <a:chOff x="4246250" y="3746042"/>
            <a:chExt cx="237604" cy="443102"/>
          </a:xfrm>
        </p:grpSpPr>
        <p:sp>
          <p:nvSpPr>
            <p:cNvPr id="498" name="Google Shape;498;p29"/>
            <p:cNvSpPr/>
            <p:nvPr/>
          </p:nvSpPr>
          <p:spPr>
            <a:xfrm flipH="1" rot="-5400000">
              <a:off x="4143504" y="3848794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499" name="Google Shape;499;p29"/>
            <p:cNvSpPr/>
            <p:nvPr/>
          </p:nvSpPr>
          <p:spPr>
            <a:xfrm>
              <a:off x="4246250" y="3746042"/>
              <a:ext cx="1716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500" name="Google Shape;500;p29"/>
          <p:cNvCxnSpPr/>
          <p:nvPr/>
        </p:nvCxnSpPr>
        <p:spPr>
          <a:xfrm>
            <a:off x="630363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01" name="Google Shape;501;p29"/>
          <p:cNvSpPr txBox="1"/>
          <p:nvPr/>
        </p:nvSpPr>
        <p:spPr>
          <a:xfrm>
            <a:off x="8045503" y="233195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57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02" name="Google Shape;502;p29"/>
          <p:cNvSpPr txBox="1"/>
          <p:nvPr/>
        </p:nvSpPr>
        <p:spPr>
          <a:xfrm>
            <a:off x="3283391" y="278694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17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03" name="Google Shape;503;p29"/>
          <p:cNvSpPr txBox="1"/>
          <p:nvPr/>
        </p:nvSpPr>
        <p:spPr>
          <a:xfrm>
            <a:off x="2933841" y="3251759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14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04" name="Google Shape;504;p29"/>
          <p:cNvSpPr txBox="1"/>
          <p:nvPr/>
        </p:nvSpPr>
        <p:spPr>
          <a:xfrm>
            <a:off x="2696016" y="3779911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12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05" name="Google Shape;505;p29"/>
          <p:cNvSpPr txBox="1"/>
          <p:nvPr/>
        </p:nvSpPr>
        <p:spPr>
          <a:xfrm>
            <a:off x="2362457" y="4136431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06" name="Google Shape;506;p29"/>
          <p:cNvSpPr txBox="1"/>
          <p:nvPr/>
        </p:nvSpPr>
        <p:spPr>
          <a:xfrm>
            <a:off x="2874859" y="3469649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07" name="Google Shape;507;p29"/>
          <p:cNvSpPr txBox="1"/>
          <p:nvPr/>
        </p:nvSpPr>
        <p:spPr>
          <a:xfrm>
            <a:off x="3226512" y="3023438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08" name="Google Shape;508;p29"/>
          <p:cNvSpPr txBox="1"/>
          <p:nvPr/>
        </p:nvSpPr>
        <p:spPr>
          <a:xfrm>
            <a:off x="7726869" y="268911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+2</a:t>
            </a:r>
            <a:endParaRPr b="1" sz="1200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30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Two-Winner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514" name="Google Shape;514;p30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515" name="Google Shape;515;p30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516" name="Google Shape;516;p30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517" name="Google Shape;517;p30"/>
          <p:cNvSpPr txBox="1"/>
          <p:nvPr>
            <p:ph type="title"/>
          </p:nvPr>
        </p:nvSpPr>
        <p:spPr>
          <a:xfrm>
            <a:off x="1160425" y="1682000"/>
            <a:ext cx="55005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3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Continue this process…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518" name="Google Shape;518;p30"/>
          <p:cNvSpPr/>
          <p:nvPr/>
        </p:nvSpPr>
        <p:spPr>
          <a:xfrm flipH="1" rot="-5400000">
            <a:off x="2052029" y="2007494"/>
            <a:ext cx="443100" cy="20208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19" name="Google Shape;519;p30"/>
          <p:cNvSpPr/>
          <p:nvPr/>
        </p:nvSpPr>
        <p:spPr>
          <a:xfrm flipH="1" rot="-5400000">
            <a:off x="4726925" y="-1145344"/>
            <a:ext cx="443100" cy="73701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20" name="Google Shape;520;p30"/>
          <p:cNvSpPr/>
          <p:nvPr/>
        </p:nvSpPr>
        <p:spPr>
          <a:xfrm flipH="1" rot="-5400000">
            <a:off x="2289779" y="2247944"/>
            <a:ext cx="443100" cy="24963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21" name="Google Shape;521;p30"/>
          <p:cNvSpPr/>
          <p:nvPr/>
        </p:nvSpPr>
        <p:spPr>
          <a:xfrm flipH="1" rot="-5400000">
            <a:off x="1754954" y="3261044"/>
            <a:ext cx="443100" cy="14265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22" name="Google Shape;522;p30"/>
          <p:cNvSpPr txBox="1"/>
          <p:nvPr/>
        </p:nvSpPr>
        <p:spPr>
          <a:xfrm>
            <a:off x="190235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23" name="Google Shape;523;p30"/>
          <p:cNvSpPr txBox="1"/>
          <p:nvPr/>
        </p:nvSpPr>
        <p:spPr>
          <a:xfrm>
            <a:off x="223775" y="2834200"/>
            <a:ext cx="1087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24" name="Google Shape;524;p30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25" name="Google Shape;525;p30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26" name="Google Shape;526;p30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527" name="Google Shape;527;p30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28" name="Google Shape;528;p30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30" name="Google Shape;530;p30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30"/>
          <p:cNvSpPr txBox="1"/>
          <p:nvPr>
            <p:ph idx="1" type="body"/>
          </p:nvPr>
        </p:nvSpPr>
        <p:spPr>
          <a:xfrm>
            <a:off x="6331375" y="503275"/>
            <a:ext cx="21411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Last 2 Standing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532" name="Google Shape;532;p30" title="People Figure_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46913" y="353690"/>
            <a:ext cx="1127100" cy="1127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33" name="Google Shape;533;p30"/>
          <p:cNvGrpSpPr/>
          <p:nvPr/>
        </p:nvGrpSpPr>
        <p:grpSpPr>
          <a:xfrm>
            <a:off x="3046375" y="2796342"/>
            <a:ext cx="237604" cy="443102"/>
            <a:chOff x="4246250" y="3746042"/>
            <a:chExt cx="237604" cy="443102"/>
          </a:xfrm>
        </p:grpSpPr>
        <p:sp>
          <p:nvSpPr>
            <p:cNvPr id="534" name="Google Shape;534;p30"/>
            <p:cNvSpPr/>
            <p:nvPr/>
          </p:nvSpPr>
          <p:spPr>
            <a:xfrm flipH="1" rot="-5400000">
              <a:off x="4143504" y="3848794"/>
              <a:ext cx="443100" cy="2376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104300" lIns="104300" spcFirstLastPara="1" rIns="104300" wrap="square" tIns="1043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97">
                <a:solidFill>
                  <a:schemeClr val="dk1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sp>
          <p:nvSpPr>
            <p:cNvPr id="535" name="Google Shape;535;p30"/>
            <p:cNvSpPr/>
            <p:nvPr/>
          </p:nvSpPr>
          <p:spPr>
            <a:xfrm>
              <a:off x="4246250" y="3746042"/>
              <a:ext cx="171600" cy="443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6" name="Google Shape;536;p30"/>
          <p:cNvSpPr/>
          <p:nvPr/>
        </p:nvSpPr>
        <p:spPr>
          <a:xfrm flipH="1" rot="-5400000">
            <a:off x="2587004" y="3377294"/>
            <a:ext cx="443100" cy="2376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cxnSp>
        <p:nvCxnSpPr>
          <p:cNvPr id="537" name="Google Shape;537;p30"/>
          <p:cNvCxnSpPr/>
          <p:nvPr/>
        </p:nvCxnSpPr>
        <p:spPr>
          <a:xfrm>
            <a:off x="630363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38" name="Google Shape;538;p30"/>
          <p:cNvSpPr/>
          <p:nvPr/>
        </p:nvSpPr>
        <p:spPr>
          <a:xfrm flipH="1" rot="-5400000">
            <a:off x="3092925" y="3052550"/>
            <a:ext cx="443100" cy="8871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cxnSp>
        <p:nvCxnSpPr>
          <p:cNvPr id="539" name="Google Shape;539;p30"/>
          <p:cNvCxnSpPr/>
          <p:nvPr/>
        </p:nvCxnSpPr>
        <p:spPr>
          <a:xfrm>
            <a:off x="522152" y="3974848"/>
            <a:ext cx="705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40" name="Google Shape;540;p30"/>
          <p:cNvSpPr/>
          <p:nvPr/>
        </p:nvSpPr>
        <p:spPr>
          <a:xfrm flipH="1" rot="-5400000">
            <a:off x="8024677" y="2148025"/>
            <a:ext cx="443100" cy="7746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41" name="Google Shape;541;p30"/>
          <p:cNvSpPr/>
          <p:nvPr/>
        </p:nvSpPr>
        <p:spPr>
          <a:xfrm>
            <a:off x="2689750" y="3274550"/>
            <a:ext cx="2376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p30"/>
          <p:cNvSpPr/>
          <p:nvPr/>
        </p:nvSpPr>
        <p:spPr>
          <a:xfrm>
            <a:off x="7801625" y="2313787"/>
            <a:ext cx="2376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30"/>
          <p:cNvSpPr txBox="1"/>
          <p:nvPr/>
        </p:nvSpPr>
        <p:spPr>
          <a:xfrm>
            <a:off x="8572941" y="2313451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62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44" name="Google Shape;544;p30"/>
          <p:cNvSpPr txBox="1"/>
          <p:nvPr/>
        </p:nvSpPr>
        <p:spPr>
          <a:xfrm>
            <a:off x="3283391" y="283420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17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45" name="Google Shape;545;p30"/>
          <p:cNvSpPr txBox="1"/>
          <p:nvPr/>
        </p:nvSpPr>
        <p:spPr>
          <a:xfrm>
            <a:off x="3729390" y="3299020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21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46" name="Google Shape;546;p30"/>
          <p:cNvSpPr txBox="1"/>
          <p:nvPr/>
        </p:nvSpPr>
        <p:spPr>
          <a:xfrm>
            <a:off x="3197382" y="3663739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D3FFF7"/>
                </a:solidFill>
                <a:latin typeface="Lato"/>
                <a:ea typeface="Lato"/>
                <a:cs typeface="Lato"/>
                <a:sym typeface="Lato"/>
              </a:rPr>
              <a:t>+7</a:t>
            </a:r>
            <a:endParaRPr b="1" sz="1200">
              <a:solidFill>
                <a:srgbClr val="D3FFF7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47" name="Google Shape;547;p30"/>
          <p:cNvSpPr txBox="1"/>
          <p:nvPr/>
        </p:nvSpPr>
        <p:spPr>
          <a:xfrm>
            <a:off x="8123082" y="2715111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D3FFF7"/>
                </a:solidFill>
                <a:latin typeface="Lato"/>
                <a:ea typeface="Lato"/>
                <a:cs typeface="Lato"/>
                <a:sym typeface="Lato"/>
              </a:rPr>
              <a:t>+5</a:t>
            </a:r>
            <a:endParaRPr b="1" sz="1200">
              <a:solidFill>
                <a:srgbClr val="D3FFF7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31"/>
          <p:cNvSpPr txBox="1"/>
          <p:nvPr>
            <p:ph type="title"/>
          </p:nvPr>
        </p:nvSpPr>
        <p:spPr>
          <a:xfrm>
            <a:off x="986500" y="532831"/>
            <a:ext cx="3728400" cy="1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Two-Winner </a:t>
            </a:r>
            <a:r>
              <a:rPr lang="en" sz="3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Tabulation</a:t>
            </a:r>
            <a:endParaRPr sz="3400">
              <a:solidFill>
                <a:schemeClr val="accent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553" name="Google Shape;553;p31"/>
          <p:cNvGrpSpPr/>
          <p:nvPr/>
        </p:nvGrpSpPr>
        <p:grpSpPr>
          <a:xfrm>
            <a:off x="478368" y="586567"/>
            <a:ext cx="728400" cy="728400"/>
            <a:chOff x="257012" y="559736"/>
            <a:chExt cx="728400" cy="728400"/>
          </a:xfrm>
        </p:grpSpPr>
        <p:sp>
          <p:nvSpPr>
            <p:cNvPr id="554" name="Google Shape;554;p31"/>
            <p:cNvSpPr/>
            <p:nvPr/>
          </p:nvSpPr>
          <p:spPr>
            <a:xfrm rot="2700000">
              <a:off x="363684" y="666408"/>
              <a:ext cx="515057" cy="515057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555" name="Google Shape;555;p31"/>
            <p:cNvSpPr/>
            <p:nvPr/>
          </p:nvSpPr>
          <p:spPr>
            <a:xfrm rot="2700000">
              <a:off x="490901" y="793657"/>
              <a:ext cx="260613" cy="260613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556" name="Google Shape;556;p31"/>
          <p:cNvSpPr txBox="1"/>
          <p:nvPr>
            <p:ph type="title"/>
          </p:nvPr>
        </p:nvSpPr>
        <p:spPr>
          <a:xfrm>
            <a:off x="1160425" y="1682000"/>
            <a:ext cx="6198000" cy="3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Round 4</a:t>
            </a:r>
            <a:r>
              <a:rPr lang="en" sz="2400">
                <a:solidFill>
                  <a:schemeClr val="accent4"/>
                </a:solidFill>
                <a:latin typeface="Caprasimo"/>
                <a:ea typeface="Caprasimo"/>
                <a:cs typeface="Caprasimo"/>
                <a:sym typeface="Caprasimo"/>
              </a:rPr>
              <a:t> </a:t>
            </a:r>
            <a:r>
              <a:rPr lang="en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- … until 2 winners are left!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557" name="Google Shape;557;p31"/>
          <p:cNvSpPr/>
          <p:nvPr/>
        </p:nvSpPr>
        <p:spPr>
          <a:xfrm flipH="1" rot="-5400000">
            <a:off x="2052029" y="2007494"/>
            <a:ext cx="443100" cy="2020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58" name="Google Shape;558;p31"/>
          <p:cNvSpPr/>
          <p:nvPr/>
        </p:nvSpPr>
        <p:spPr>
          <a:xfrm flipH="1" rot="-5400000">
            <a:off x="5143025" y="-1561444"/>
            <a:ext cx="443100" cy="8202300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59" name="Google Shape;559;p31"/>
          <p:cNvSpPr/>
          <p:nvPr/>
        </p:nvSpPr>
        <p:spPr>
          <a:xfrm flipH="1" rot="-5400000">
            <a:off x="2765279" y="1772444"/>
            <a:ext cx="443100" cy="3447300"/>
          </a:xfrm>
          <a:prstGeom prst="roundRect">
            <a:avLst>
              <a:gd fmla="val 16667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60" name="Google Shape;560;p31"/>
          <p:cNvSpPr txBox="1"/>
          <p:nvPr/>
        </p:nvSpPr>
        <p:spPr>
          <a:xfrm>
            <a:off x="190235" y="3312396"/>
            <a:ext cx="1127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Wizards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61" name="Google Shape;561;p31"/>
          <p:cNvSpPr txBox="1"/>
          <p:nvPr/>
        </p:nvSpPr>
        <p:spPr>
          <a:xfrm>
            <a:off x="223775" y="2834200"/>
            <a:ext cx="1087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Commanders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62" name="Google Shape;562;p31"/>
          <p:cNvSpPr txBox="1"/>
          <p:nvPr/>
        </p:nvSpPr>
        <p:spPr>
          <a:xfrm>
            <a:off x="551334" y="2382375"/>
            <a:ext cx="772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Mystics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63" name="Google Shape;563;p31"/>
          <p:cNvSpPr txBox="1"/>
          <p:nvPr/>
        </p:nvSpPr>
        <p:spPr>
          <a:xfrm>
            <a:off x="471464" y="3790599"/>
            <a:ext cx="848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Nationals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64" name="Google Shape;564;p31"/>
          <p:cNvSpPr txBox="1"/>
          <p:nvPr/>
        </p:nvSpPr>
        <p:spPr>
          <a:xfrm>
            <a:off x="308321" y="4268799"/>
            <a:ext cx="1012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Capitals</a:t>
            </a:r>
            <a:endParaRPr sz="11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cxnSp>
        <p:nvCxnSpPr>
          <p:cNvPr id="565" name="Google Shape;565;p31"/>
          <p:cNvCxnSpPr/>
          <p:nvPr/>
        </p:nvCxnSpPr>
        <p:spPr>
          <a:xfrm>
            <a:off x="1261050" y="2065425"/>
            <a:ext cx="75219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66" name="Google Shape;566;p31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5323" y="4314486"/>
            <a:ext cx="784957" cy="364499"/>
          </a:xfrm>
          <a:prstGeom prst="rect">
            <a:avLst/>
          </a:prstGeom>
          <a:noFill/>
          <a:ln>
            <a:noFill/>
          </a:ln>
        </p:spPr>
      </p:pic>
      <p:sp>
        <p:nvSpPr>
          <p:cNvPr id="567" name="Google Shape;567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68" name="Google Shape;568;p31"/>
          <p:cNvSpPr/>
          <p:nvPr/>
        </p:nvSpPr>
        <p:spPr>
          <a:xfrm>
            <a:off x="6331375" y="470900"/>
            <a:ext cx="2141100" cy="72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31"/>
          <p:cNvSpPr txBox="1"/>
          <p:nvPr>
            <p:ph idx="1" type="body"/>
          </p:nvPr>
        </p:nvSpPr>
        <p:spPr>
          <a:xfrm>
            <a:off x="6331375" y="503275"/>
            <a:ext cx="2141100" cy="682500"/>
          </a:xfrm>
          <a:prstGeom prst="rect">
            <a:avLst/>
          </a:prstGeom>
        </p:spPr>
        <p:txBody>
          <a:bodyPr anchorCtr="0" anchor="ctr" bIns="103800" lIns="103800" spcFirstLastPara="1" rIns="103800" wrap="square" tIns="103800">
            <a:noAutofit/>
          </a:bodyPr>
          <a:lstStyle/>
          <a:p>
            <a:pPr indent="0" lvl="0" marL="0" marR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63">
                <a:solidFill>
                  <a:schemeClr val="accent5"/>
                </a:solidFill>
                <a:latin typeface="Caprasimo"/>
                <a:ea typeface="Caprasimo"/>
                <a:cs typeface="Caprasimo"/>
                <a:sym typeface="Caprasimo"/>
              </a:rPr>
              <a:t>Last 2 Standing</a:t>
            </a:r>
            <a:endParaRPr sz="1863">
              <a:solidFill>
                <a:schemeClr val="accent5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570" name="Google Shape;570;p31" title="People Figure_2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46913" y="353690"/>
            <a:ext cx="1127100" cy="11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31"/>
          <p:cNvSpPr/>
          <p:nvPr/>
        </p:nvSpPr>
        <p:spPr>
          <a:xfrm flipH="1" rot="-5400000">
            <a:off x="2587004" y="3377294"/>
            <a:ext cx="443100" cy="2376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cxnSp>
        <p:nvCxnSpPr>
          <p:cNvPr id="572" name="Google Shape;572;p31"/>
          <p:cNvCxnSpPr/>
          <p:nvPr/>
        </p:nvCxnSpPr>
        <p:spPr>
          <a:xfrm>
            <a:off x="630363" y="4448831"/>
            <a:ext cx="589500" cy="4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3" name="Google Shape;573;p31"/>
          <p:cNvCxnSpPr/>
          <p:nvPr/>
        </p:nvCxnSpPr>
        <p:spPr>
          <a:xfrm>
            <a:off x="522152" y="3974848"/>
            <a:ext cx="7053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74" name="Google Shape;574;p31"/>
          <p:cNvSpPr/>
          <p:nvPr/>
        </p:nvSpPr>
        <p:spPr>
          <a:xfrm>
            <a:off x="2689750" y="3274550"/>
            <a:ext cx="2376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p31"/>
          <p:cNvSpPr/>
          <p:nvPr/>
        </p:nvSpPr>
        <p:spPr>
          <a:xfrm>
            <a:off x="7801625" y="2313787"/>
            <a:ext cx="237600" cy="443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31"/>
          <p:cNvSpPr/>
          <p:nvPr/>
        </p:nvSpPr>
        <p:spPr>
          <a:xfrm flipH="1" rot="-5400000">
            <a:off x="3877677" y="2887650"/>
            <a:ext cx="443100" cy="12225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77" name="Google Shape;577;p31"/>
          <p:cNvSpPr/>
          <p:nvPr/>
        </p:nvSpPr>
        <p:spPr>
          <a:xfrm>
            <a:off x="2927350" y="3277351"/>
            <a:ext cx="830700" cy="443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p31"/>
          <p:cNvSpPr/>
          <p:nvPr/>
        </p:nvSpPr>
        <p:spPr>
          <a:xfrm flipH="1" rot="-5400000">
            <a:off x="8632927" y="1928450"/>
            <a:ext cx="443100" cy="1222500"/>
          </a:xfrm>
          <a:prstGeom prst="round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04300" lIns="104300" spcFirstLastPara="1" rIns="104300" wrap="square" tIns="104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97">
              <a:solidFill>
                <a:schemeClr val="dk1"/>
              </a:solidFill>
              <a:latin typeface="Urbanist"/>
              <a:ea typeface="Urbanist"/>
              <a:cs typeface="Urbanist"/>
              <a:sym typeface="Urbanist"/>
            </a:endParaRPr>
          </a:p>
        </p:txBody>
      </p:sp>
      <p:sp>
        <p:nvSpPr>
          <p:cNvPr id="579" name="Google Shape;579;p31"/>
          <p:cNvSpPr/>
          <p:nvPr/>
        </p:nvSpPr>
        <p:spPr>
          <a:xfrm>
            <a:off x="8039225" y="2318608"/>
            <a:ext cx="589500" cy="443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80" name="Google Shape;580;p31"/>
          <p:cNvCxnSpPr/>
          <p:nvPr/>
        </p:nvCxnSpPr>
        <p:spPr>
          <a:xfrm>
            <a:off x="328679" y="3024073"/>
            <a:ext cx="8787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81" name="Google Shape;581;p31" title="Crown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98498" y="3140945"/>
            <a:ext cx="682480" cy="68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31" title="Crown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36559" y="2848701"/>
            <a:ext cx="682480" cy="682500"/>
          </a:xfrm>
          <a:prstGeom prst="rect">
            <a:avLst/>
          </a:prstGeom>
          <a:noFill/>
          <a:ln>
            <a:noFill/>
          </a:ln>
        </p:spPr>
      </p:pic>
      <p:sp>
        <p:nvSpPr>
          <p:cNvPr id="583" name="Google Shape;583;p31"/>
          <p:cNvSpPr txBox="1"/>
          <p:nvPr/>
        </p:nvSpPr>
        <p:spPr>
          <a:xfrm>
            <a:off x="7595491" y="3014863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69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84" name="Google Shape;584;p31"/>
          <p:cNvSpPr txBox="1"/>
          <p:nvPr/>
        </p:nvSpPr>
        <p:spPr>
          <a:xfrm>
            <a:off x="4714890" y="3291145"/>
            <a:ext cx="4623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29</a:t>
            </a:r>
            <a:endParaRPr b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85" name="Google Shape;585;p31"/>
          <p:cNvSpPr txBox="1"/>
          <p:nvPr/>
        </p:nvSpPr>
        <p:spPr>
          <a:xfrm>
            <a:off x="4050932" y="366684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+8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86" name="Google Shape;586;p31"/>
          <p:cNvSpPr txBox="1"/>
          <p:nvPr/>
        </p:nvSpPr>
        <p:spPr>
          <a:xfrm>
            <a:off x="8575092" y="2725456"/>
            <a:ext cx="41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+7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32"/>
          <p:cNvSpPr txBox="1"/>
          <p:nvPr>
            <p:ph type="ctrTitle"/>
          </p:nvPr>
        </p:nvSpPr>
        <p:spPr>
          <a:xfrm>
            <a:off x="1535550" y="1382525"/>
            <a:ext cx="6072900" cy="11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QUESTIONS?</a:t>
            </a:r>
            <a:endParaRPr sz="56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592" name="Google Shape;592;p32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32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3267750" y="0"/>
            <a:ext cx="4101873" cy="1583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32" title="GettyImages-1502936688.jpg"/>
          <p:cNvPicPr preferRelativeResize="0"/>
          <p:nvPr/>
        </p:nvPicPr>
        <p:blipFill rotWithShape="1">
          <a:blip r:embed="rId6">
            <a:alphaModFix/>
          </a:blip>
          <a:srcRect b="32791" l="0" r="0" t="21122"/>
          <a:stretch/>
        </p:blipFill>
        <p:spPr>
          <a:xfrm>
            <a:off x="1592700" y="2520275"/>
            <a:ext cx="5958600" cy="1830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595" name="Google Shape;595;p32" title="Flower .png"/>
          <p:cNvPicPr preferRelativeResize="0"/>
          <p:nvPr/>
        </p:nvPicPr>
        <p:blipFill rotWithShape="1">
          <a:blip r:embed="rId5">
            <a:alphaModFix/>
          </a:blip>
          <a:srcRect b="14170" l="0" r="28295" t="36334"/>
          <a:stretch/>
        </p:blipFill>
        <p:spPr>
          <a:xfrm rot="10800000">
            <a:off x="-1" y="2995199"/>
            <a:ext cx="3112376" cy="2148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33"/>
          <p:cNvSpPr txBox="1"/>
          <p:nvPr>
            <p:ph type="ctrTitle"/>
          </p:nvPr>
        </p:nvSpPr>
        <p:spPr>
          <a:xfrm>
            <a:off x="715075" y="384075"/>
            <a:ext cx="5510400" cy="11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152400" marR="1905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Thank you!</a:t>
            </a:r>
            <a:endParaRPr sz="55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601" name="Google Shape;601;p33" title="rTDwebsit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06813" y="1494375"/>
            <a:ext cx="2526900" cy="2526900"/>
          </a:xfrm>
          <a:prstGeom prst="roundRect">
            <a:avLst>
              <a:gd fmla="val 13030" name="adj"/>
            </a:avLst>
          </a:prstGeom>
          <a:noFill/>
          <a:ln>
            <a:noFill/>
          </a:ln>
        </p:spPr>
      </p:pic>
      <p:grpSp>
        <p:nvGrpSpPr>
          <p:cNvPr id="602" name="Google Shape;602;p33"/>
          <p:cNvGrpSpPr/>
          <p:nvPr/>
        </p:nvGrpSpPr>
        <p:grpSpPr>
          <a:xfrm rot="2700000">
            <a:off x="772395" y="681670"/>
            <a:ext cx="515095" cy="515095"/>
            <a:chOff x="2286821" y="819761"/>
            <a:chExt cx="515100" cy="515100"/>
          </a:xfrm>
        </p:grpSpPr>
        <p:sp>
          <p:nvSpPr>
            <p:cNvPr id="603" name="Google Shape;603;p33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604" name="Google Shape;604;p33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5"/>
            </a:solidFill>
            <a:ln cap="flat" cmpd="sng" w="181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605" name="Google Shape;605;p33" title="Flower .png"/>
          <p:cNvPicPr preferRelativeResize="0"/>
          <p:nvPr/>
        </p:nvPicPr>
        <p:blipFill rotWithShape="1">
          <a:blip r:embed="rId5">
            <a:alphaModFix/>
          </a:blip>
          <a:srcRect b="55520" l="-14728" r="24483" t="-2925"/>
          <a:stretch/>
        </p:blipFill>
        <p:spPr>
          <a:xfrm>
            <a:off x="5226950" y="3085825"/>
            <a:ext cx="3917051" cy="2057677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33"/>
          <p:cNvSpPr/>
          <p:nvPr/>
        </p:nvSpPr>
        <p:spPr>
          <a:xfrm>
            <a:off x="1473063" y="4198325"/>
            <a:ext cx="4011600" cy="2511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p33"/>
          <p:cNvSpPr txBox="1"/>
          <p:nvPr/>
        </p:nvSpPr>
        <p:spPr>
          <a:xfrm>
            <a:off x="1455888" y="4143049"/>
            <a:ext cx="393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38100" rtl="0" algn="ctr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rPr>
              <a:t>Learn more at </a:t>
            </a:r>
            <a:r>
              <a:rPr i="1" lang="en" sz="1200">
                <a:solidFill>
                  <a:schemeClr val="accent6"/>
                </a:solidFill>
                <a:latin typeface="Lato Black"/>
                <a:ea typeface="Lato Black"/>
                <a:cs typeface="Lato Black"/>
                <a:sym typeface="Lato Black"/>
              </a:rPr>
              <a:t>RanktheDistrict.org</a:t>
            </a:r>
            <a:endParaRPr i="1" sz="1200">
              <a:solidFill>
                <a:schemeClr val="accent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34"/>
          <p:cNvSpPr txBox="1"/>
          <p:nvPr>
            <p:ph type="ctrTitle"/>
          </p:nvPr>
        </p:nvSpPr>
        <p:spPr>
          <a:xfrm>
            <a:off x="1535550" y="2016600"/>
            <a:ext cx="6072900" cy="11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6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Extra Slides</a:t>
            </a:r>
            <a:endParaRPr sz="56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613" name="Google Shape;613;p34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34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3267750" y="0"/>
            <a:ext cx="4101873" cy="1583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34" title="Flower .png"/>
          <p:cNvPicPr preferRelativeResize="0"/>
          <p:nvPr/>
        </p:nvPicPr>
        <p:blipFill rotWithShape="1">
          <a:blip r:embed="rId5">
            <a:alphaModFix/>
          </a:blip>
          <a:srcRect b="14170" l="0" r="28295" t="36334"/>
          <a:stretch/>
        </p:blipFill>
        <p:spPr>
          <a:xfrm rot="10800000">
            <a:off x="-1" y="2995199"/>
            <a:ext cx="3112376" cy="2148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" name="Google Shape;620;p35" title="Mock Ballot_Motow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750" y="0"/>
            <a:ext cx="6654916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21" name="Google Shape;621;p35" title="Flower .png"/>
          <p:cNvPicPr preferRelativeResize="0"/>
          <p:nvPr/>
        </p:nvPicPr>
        <p:blipFill rotWithShape="1">
          <a:blip r:embed="rId5">
            <a:alphaModFix/>
          </a:blip>
          <a:srcRect b="55520" l="-14728" r="24483" t="-2925"/>
          <a:stretch/>
        </p:blipFill>
        <p:spPr>
          <a:xfrm>
            <a:off x="5226950" y="3085825"/>
            <a:ext cx="3917051" cy="2057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36"/>
          <p:cNvSpPr txBox="1"/>
          <p:nvPr>
            <p:ph type="title"/>
          </p:nvPr>
        </p:nvSpPr>
        <p:spPr>
          <a:xfrm>
            <a:off x="311700" y="-31441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400">
                <a:solidFill>
                  <a:srgbClr val="1F1F1F"/>
                </a:solidFill>
                <a:latin typeface="Caprasimo"/>
                <a:ea typeface="Caprasimo"/>
                <a:cs typeface="Caprasimo"/>
                <a:sym typeface="Caprasimo"/>
              </a:rPr>
              <a:t>Clasifica tu equipo deportivo favorito de DC</a:t>
            </a:r>
            <a:endParaRPr sz="2400"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627" name="Google Shape;627;p36" title="DC outline_cherry blossom pink.png"/>
          <p:cNvPicPr preferRelativeResize="0"/>
          <p:nvPr/>
        </p:nvPicPr>
        <p:blipFill rotWithShape="1">
          <a:blip r:embed="rId4">
            <a:alphaModFix/>
          </a:blip>
          <a:srcRect b="10468" l="16777" r="14181" t="9685"/>
          <a:stretch/>
        </p:blipFill>
        <p:spPr>
          <a:xfrm>
            <a:off x="6876725" y="-319425"/>
            <a:ext cx="3249777" cy="3770552"/>
          </a:xfrm>
          <a:prstGeom prst="rect">
            <a:avLst/>
          </a:prstGeom>
          <a:noFill/>
          <a:ln>
            <a:noFill/>
          </a:ln>
        </p:spPr>
      </p:pic>
      <p:sp>
        <p:nvSpPr>
          <p:cNvPr id="628" name="Google Shape;628;p36"/>
          <p:cNvSpPr txBox="1"/>
          <p:nvPr>
            <p:ph idx="1" type="body"/>
          </p:nvPr>
        </p:nvSpPr>
        <p:spPr>
          <a:xfrm>
            <a:off x="1034700" y="3677175"/>
            <a:ext cx="3537300" cy="873300"/>
          </a:xfrm>
          <a:prstGeom prst="rect">
            <a:avLst/>
          </a:prstGeom>
        </p:spPr>
        <p:txBody>
          <a:bodyPr anchorCtr="0" anchor="t" bIns="80700" lIns="80700" spcFirstLastPara="1" rIns="80700" wrap="square" tIns="80700">
            <a:noAutofit/>
          </a:bodyPr>
          <a:lstStyle/>
          <a:p>
            <a:pPr indent="0" lvl="0" marL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Mock ballot can be accessed by scanning the QR code:</a:t>
            </a:r>
            <a:endParaRPr>
              <a:solidFill>
                <a:schemeClr val="accent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29" name="Google Shape;629;p36"/>
          <p:cNvSpPr txBox="1"/>
          <p:nvPr>
            <p:ph type="title"/>
          </p:nvPr>
        </p:nvSpPr>
        <p:spPr>
          <a:xfrm>
            <a:off x="893850" y="1042275"/>
            <a:ext cx="3433200" cy="25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Rank Your Favorite DC Sports Teams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630" name="Google Shape;630;p36"/>
          <p:cNvGrpSpPr/>
          <p:nvPr/>
        </p:nvGrpSpPr>
        <p:grpSpPr>
          <a:xfrm rot="-2700000">
            <a:off x="552740" y="1202691"/>
            <a:ext cx="515095" cy="515095"/>
            <a:chOff x="2286821" y="819761"/>
            <a:chExt cx="515100" cy="515100"/>
          </a:xfrm>
        </p:grpSpPr>
        <p:sp>
          <p:nvSpPr>
            <p:cNvPr id="631" name="Google Shape;631;p36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632" name="Google Shape;632;p36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633" name="Google Shape;633;p36" title="teams_ballot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1988" y="1363550"/>
            <a:ext cx="2661300" cy="2661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634" name="Google Shape;634;p36"/>
          <p:cNvSpPr txBox="1"/>
          <p:nvPr/>
        </p:nvSpPr>
        <p:spPr>
          <a:xfrm>
            <a:off x="4756950" y="4024850"/>
            <a:ext cx="2291400" cy="4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80700" lIns="80700" spcFirstLastPara="1" rIns="80700" wrap="square" tIns="80700">
            <a:noAutofit/>
          </a:bodyPr>
          <a:lstStyle/>
          <a:p>
            <a:pPr indent="0" lvl="0" marL="0" rt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D3FFF7"/>
                </a:solidFill>
                <a:latin typeface="Lato"/>
                <a:ea typeface="Lato"/>
                <a:cs typeface="Lato"/>
                <a:sym typeface="Lato"/>
              </a:rPr>
              <a:t>dcrcv.com/practice</a:t>
            </a:r>
            <a:endParaRPr sz="1800">
              <a:solidFill>
                <a:srgbClr val="D3FFF7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37"/>
          <p:cNvSpPr txBox="1"/>
          <p:nvPr>
            <p:ph type="title"/>
          </p:nvPr>
        </p:nvSpPr>
        <p:spPr>
          <a:xfrm>
            <a:off x="2704100" y="754763"/>
            <a:ext cx="5649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Caprasimo"/>
                <a:ea typeface="Caprasimo"/>
                <a:cs typeface="Caprasimo"/>
                <a:sym typeface="Caprasimo"/>
              </a:rPr>
              <a:t>How did we get here?</a:t>
            </a:r>
            <a:endParaRPr sz="30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640" name="Google Shape;640;p37"/>
          <p:cNvSpPr txBox="1"/>
          <p:nvPr>
            <p:ph idx="1" type="body"/>
          </p:nvPr>
        </p:nvSpPr>
        <p:spPr>
          <a:xfrm>
            <a:off x="2949925" y="1655400"/>
            <a:ext cx="5649600" cy="259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January 2024: Initiative 83 began collecting signatures 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to put the question of RCV and semi-open primaries to the voters.</a:t>
            </a:r>
            <a:br>
              <a:rPr lang="en" sz="1400">
                <a:latin typeface="Lato"/>
                <a:ea typeface="Lato"/>
                <a:cs typeface="Lato"/>
                <a:sym typeface="Lato"/>
              </a:rPr>
            </a:b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November 2024: DC Voters overwhelmingly voted YES 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winning with 73% of the vote.</a:t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July 2025: DC Council funded 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Ranked Choice Voting implementation.</a:t>
            </a:r>
            <a:br>
              <a:rPr lang="en" sz="1400">
                <a:latin typeface="Lato"/>
                <a:ea typeface="Lato"/>
                <a:cs typeface="Lato"/>
                <a:sym typeface="Lato"/>
              </a:rPr>
            </a:b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Lato Black"/>
                <a:ea typeface="Lato Black"/>
                <a:cs typeface="Lato Black"/>
                <a:sym typeface="Lato Black"/>
              </a:rPr>
              <a:t>June 2026: </a:t>
            </a:r>
            <a:r>
              <a:rPr lang="en" sz="1400">
                <a:latin typeface="Lato"/>
                <a:ea typeface="Lato"/>
                <a:cs typeface="Lato"/>
                <a:sym typeface="Lato"/>
              </a:rPr>
              <a:t>Will be the </a:t>
            </a:r>
            <a:r>
              <a:rPr b="1" lang="en" sz="1400">
                <a:latin typeface="Lato"/>
                <a:ea typeface="Lato"/>
                <a:cs typeface="Lato"/>
                <a:sym typeface="Lato"/>
              </a:rPr>
              <a:t>first election using RCV in DC.</a:t>
            </a:r>
            <a:endParaRPr b="1" sz="1400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641" name="Google Shape;641;p37"/>
          <p:cNvCxnSpPr/>
          <p:nvPr/>
        </p:nvCxnSpPr>
        <p:spPr>
          <a:xfrm>
            <a:off x="2497892" y="1259446"/>
            <a:ext cx="0" cy="3895800"/>
          </a:xfrm>
          <a:prstGeom prst="straightConnector1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642" name="Google Shape;642;p37"/>
          <p:cNvGrpSpPr/>
          <p:nvPr/>
        </p:nvGrpSpPr>
        <p:grpSpPr>
          <a:xfrm rot="2700000">
            <a:off x="2240390" y="819766"/>
            <a:ext cx="515095" cy="515095"/>
            <a:chOff x="2286821" y="819761"/>
            <a:chExt cx="515100" cy="515100"/>
          </a:xfrm>
        </p:grpSpPr>
        <p:sp>
          <p:nvSpPr>
            <p:cNvPr id="643" name="Google Shape;643;p37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644" name="Google Shape;644;p37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4"/>
            </a:solidFill>
            <a:ln cap="flat" cmpd="sng" w="181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645" name="Google Shape;645;p37" title="GettyImages-2205572921.jpg"/>
          <p:cNvPicPr preferRelativeResize="0"/>
          <p:nvPr/>
        </p:nvPicPr>
        <p:blipFill rotWithShape="1">
          <a:blip r:embed="rId4">
            <a:alphaModFix/>
          </a:blip>
          <a:srcRect b="0" l="18594" r="56940" t="16847"/>
          <a:stretch/>
        </p:blipFill>
        <p:spPr>
          <a:xfrm>
            <a:off x="517825" y="741600"/>
            <a:ext cx="1615800" cy="3660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grpSp>
        <p:nvGrpSpPr>
          <p:cNvPr id="646" name="Google Shape;646;p37"/>
          <p:cNvGrpSpPr/>
          <p:nvPr/>
        </p:nvGrpSpPr>
        <p:grpSpPr>
          <a:xfrm>
            <a:off x="2790327" y="1774313"/>
            <a:ext cx="199911" cy="199911"/>
            <a:chOff x="4558464" y="3950131"/>
            <a:chExt cx="282600" cy="282600"/>
          </a:xfrm>
        </p:grpSpPr>
        <p:sp>
          <p:nvSpPr>
            <p:cNvPr id="647" name="Google Shape;647;p37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48" name="Google Shape;648;p37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49" name="Google Shape;649;p37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50" name="Google Shape;650;p37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51" name="Google Shape;651;p37"/>
          <p:cNvGrpSpPr/>
          <p:nvPr/>
        </p:nvGrpSpPr>
        <p:grpSpPr>
          <a:xfrm>
            <a:off x="2790327" y="2553988"/>
            <a:ext cx="199911" cy="199911"/>
            <a:chOff x="4558464" y="3950131"/>
            <a:chExt cx="282600" cy="282600"/>
          </a:xfrm>
        </p:grpSpPr>
        <p:sp>
          <p:nvSpPr>
            <p:cNvPr id="652" name="Google Shape;652;p37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53" name="Google Shape;653;p37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54" name="Google Shape;654;p37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55" name="Google Shape;655;p37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56" name="Google Shape;656;p37"/>
          <p:cNvGrpSpPr/>
          <p:nvPr/>
        </p:nvGrpSpPr>
        <p:grpSpPr>
          <a:xfrm>
            <a:off x="2790327" y="3390496"/>
            <a:ext cx="199911" cy="199911"/>
            <a:chOff x="4558464" y="3950131"/>
            <a:chExt cx="282600" cy="282600"/>
          </a:xfrm>
        </p:grpSpPr>
        <p:sp>
          <p:nvSpPr>
            <p:cNvPr id="657" name="Google Shape;657;p37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58" name="Google Shape;658;p37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59" name="Google Shape;659;p37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60" name="Google Shape;660;p37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61" name="Google Shape;661;p37"/>
          <p:cNvGrpSpPr/>
          <p:nvPr/>
        </p:nvGrpSpPr>
        <p:grpSpPr>
          <a:xfrm>
            <a:off x="2790327" y="3954938"/>
            <a:ext cx="199911" cy="199911"/>
            <a:chOff x="4558464" y="3950131"/>
            <a:chExt cx="282600" cy="282600"/>
          </a:xfrm>
        </p:grpSpPr>
        <p:sp>
          <p:nvSpPr>
            <p:cNvPr id="662" name="Google Shape;662;p37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63" name="Google Shape;663;p37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64" name="Google Shape;664;p37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65" name="Google Shape;665;p37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pic>
        <p:nvPicPr>
          <p:cNvPr id="666" name="Google Shape;666;p37" title="Rank the District - Dark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38"/>
          <p:cNvSpPr txBox="1"/>
          <p:nvPr>
            <p:ph type="title"/>
          </p:nvPr>
        </p:nvSpPr>
        <p:spPr>
          <a:xfrm>
            <a:off x="2704100" y="754789"/>
            <a:ext cx="5649600" cy="126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Caprasimo"/>
                <a:ea typeface="Caprasimo"/>
                <a:cs typeface="Caprasimo"/>
                <a:sym typeface="Caprasimo"/>
              </a:rPr>
              <a:t>The value of ranked </a:t>
            </a:r>
            <a:endParaRPr sz="30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marR="381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Caprasimo"/>
                <a:ea typeface="Caprasimo"/>
                <a:cs typeface="Caprasimo"/>
                <a:sym typeface="Caprasimo"/>
              </a:rPr>
              <a:t>choice voting</a:t>
            </a:r>
            <a:endParaRPr sz="30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00">
              <a:solidFill>
                <a:schemeClr val="dk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cxnSp>
        <p:nvCxnSpPr>
          <p:cNvPr id="672" name="Google Shape;672;p38"/>
          <p:cNvCxnSpPr/>
          <p:nvPr/>
        </p:nvCxnSpPr>
        <p:spPr>
          <a:xfrm>
            <a:off x="2497892" y="1259446"/>
            <a:ext cx="0" cy="3895800"/>
          </a:xfrm>
          <a:prstGeom prst="straightConnector1">
            <a:avLst/>
          </a:prstGeom>
          <a:noFill/>
          <a:ln cap="flat" cmpd="sng" w="19050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673" name="Google Shape;673;p38"/>
          <p:cNvGrpSpPr/>
          <p:nvPr/>
        </p:nvGrpSpPr>
        <p:grpSpPr>
          <a:xfrm rot="2700000">
            <a:off x="2240390" y="819766"/>
            <a:ext cx="515095" cy="515095"/>
            <a:chOff x="2286821" y="819761"/>
            <a:chExt cx="515100" cy="515100"/>
          </a:xfrm>
        </p:grpSpPr>
        <p:sp>
          <p:nvSpPr>
            <p:cNvPr id="674" name="Google Shape;674;p38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675" name="Google Shape;675;p38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4"/>
            </a:solidFill>
            <a:ln cap="flat" cmpd="sng" w="181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676" name="Google Shape;676;p38" title="GettyImages-1372606873.jpg"/>
          <p:cNvPicPr preferRelativeResize="0"/>
          <p:nvPr/>
        </p:nvPicPr>
        <p:blipFill rotWithShape="1">
          <a:blip r:embed="rId4">
            <a:alphaModFix/>
          </a:blip>
          <a:srcRect b="0" l="44247" r="26266" t="0"/>
          <a:stretch/>
        </p:blipFill>
        <p:spPr>
          <a:xfrm>
            <a:off x="517825" y="741600"/>
            <a:ext cx="1615800" cy="3660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grpSp>
        <p:nvGrpSpPr>
          <p:cNvPr id="677" name="Google Shape;677;p38"/>
          <p:cNvGrpSpPr/>
          <p:nvPr/>
        </p:nvGrpSpPr>
        <p:grpSpPr>
          <a:xfrm>
            <a:off x="2790327" y="1796046"/>
            <a:ext cx="199911" cy="199911"/>
            <a:chOff x="4558464" y="3950131"/>
            <a:chExt cx="282600" cy="282600"/>
          </a:xfrm>
        </p:grpSpPr>
        <p:sp>
          <p:nvSpPr>
            <p:cNvPr id="678" name="Google Shape;678;p38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79" name="Google Shape;679;p38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80" name="Google Shape;680;p38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81" name="Google Shape;681;p38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82" name="Google Shape;682;p38"/>
          <p:cNvGrpSpPr/>
          <p:nvPr/>
        </p:nvGrpSpPr>
        <p:grpSpPr>
          <a:xfrm>
            <a:off x="2790327" y="3087388"/>
            <a:ext cx="199911" cy="199911"/>
            <a:chOff x="4558464" y="3950131"/>
            <a:chExt cx="282600" cy="282600"/>
          </a:xfrm>
        </p:grpSpPr>
        <p:sp>
          <p:nvSpPr>
            <p:cNvPr id="683" name="Google Shape;683;p38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84" name="Google Shape;684;p38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85" name="Google Shape;685;p38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86" name="Google Shape;686;p38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87" name="Google Shape;687;p38"/>
          <p:cNvGrpSpPr/>
          <p:nvPr/>
        </p:nvGrpSpPr>
        <p:grpSpPr>
          <a:xfrm>
            <a:off x="2790327" y="3992852"/>
            <a:ext cx="199911" cy="199911"/>
            <a:chOff x="4558464" y="3950131"/>
            <a:chExt cx="282600" cy="282600"/>
          </a:xfrm>
        </p:grpSpPr>
        <p:sp>
          <p:nvSpPr>
            <p:cNvPr id="688" name="Google Shape;688;p38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689" name="Google Shape;689;p38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690" name="Google Shape;690;p38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91" name="Google Shape;691;p38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pic>
        <p:nvPicPr>
          <p:cNvPr id="692" name="Google Shape;692;p38" title="Rank the District - Dark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693" name="Google Shape;693;p38"/>
          <p:cNvSpPr txBox="1"/>
          <p:nvPr>
            <p:ph idx="1" type="body"/>
          </p:nvPr>
        </p:nvSpPr>
        <p:spPr>
          <a:xfrm>
            <a:off x="3086500" y="1683000"/>
            <a:ext cx="5512500" cy="285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ato Black"/>
                <a:ea typeface="Lato Black"/>
                <a:cs typeface="Lato Black"/>
                <a:sym typeface="Lato Black"/>
              </a:rPr>
              <a:t>More choices for voters. </a:t>
            </a:r>
            <a:r>
              <a:rPr lang="en" sz="1600">
                <a:latin typeface="Lato"/>
                <a:ea typeface="Lato"/>
                <a:cs typeface="Lato"/>
                <a:sym typeface="Lato"/>
              </a:rPr>
              <a:t>Vote your values - the candidate you truly want, not worrying about the “lesser evils” or “splitting the vote”</a:t>
            </a:r>
            <a:br>
              <a:rPr lang="en" sz="1600">
                <a:latin typeface="Lato"/>
                <a:ea typeface="Lato"/>
                <a:cs typeface="Lato"/>
                <a:sym typeface="Lato"/>
              </a:rPr>
            </a:b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ato Black"/>
                <a:ea typeface="Lato Black"/>
                <a:cs typeface="Lato Black"/>
                <a:sym typeface="Lato Black"/>
              </a:rPr>
              <a:t>Positive campaigning. </a:t>
            </a:r>
            <a:r>
              <a:rPr lang="en" sz="1600">
                <a:latin typeface="Lato"/>
                <a:ea typeface="Lato"/>
                <a:cs typeface="Lato"/>
                <a:sym typeface="Lato"/>
              </a:rPr>
              <a:t>Encourages coalition-building, highlighting shared values, and cross-endorsements</a:t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ato Black"/>
                <a:ea typeface="Lato Black"/>
                <a:cs typeface="Lato Black"/>
                <a:sym typeface="Lato Black"/>
              </a:rPr>
              <a:t>Majority support. </a:t>
            </a:r>
            <a:r>
              <a:rPr lang="en" sz="1600"/>
              <a:t>Winners must earn more than 50% - makes it easier to hold unpopular politicians accountable</a:t>
            </a:r>
            <a:endParaRPr b="1" sz="16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39"/>
          <p:cNvSpPr txBox="1"/>
          <p:nvPr>
            <p:ph type="ctrTitle"/>
          </p:nvPr>
        </p:nvSpPr>
        <p:spPr>
          <a:xfrm>
            <a:off x="1326275" y="2016600"/>
            <a:ext cx="6510000" cy="11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What NOT to do </a:t>
            </a:r>
            <a:endParaRPr sz="38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 Ballot Errors Explained</a:t>
            </a:r>
            <a:endParaRPr sz="3400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699" name="Google Shape;699;p39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0" name="Google Shape;700;p39" title="Flower .png"/>
          <p:cNvPicPr preferRelativeResize="0"/>
          <p:nvPr/>
        </p:nvPicPr>
        <p:blipFill rotWithShape="1">
          <a:blip r:embed="rId5">
            <a:alphaModFix/>
          </a:blip>
          <a:srcRect b="19243" l="-2448" r="7947" t="44272"/>
          <a:stretch/>
        </p:blipFill>
        <p:spPr>
          <a:xfrm>
            <a:off x="3267750" y="0"/>
            <a:ext cx="4101873" cy="1583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" name="Google Shape;701;p39" title="Flower .png"/>
          <p:cNvPicPr preferRelativeResize="0"/>
          <p:nvPr/>
        </p:nvPicPr>
        <p:blipFill rotWithShape="1">
          <a:blip r:embed="rId5">
            <a:alphaModFix/>
          </a:blip>
          <a:srcRect b="14170" l="0" r="28295" t="36334"/>
          <a:stretch/>
        </p:blipFill>
        <p:spPr>
          <a:xfrm rot="10800000">
            <a:off x="-1" y="2995199"/>
            <a:ext cx="3112376" cy="2148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" name="Google Shape;706;p40" title="ChatGPT Image Feb 24, 2026, 05_30_16 PM.png"/>
          <p:cNvPicPr preferRelativeResize="0"/>
          <p:nvPr/>
        </p:nvPicPr>
        <p:blipFill rotWithShape="1">
          <a:blip r:embed="rId4">
            <a:alphaModFix/>
          </a:blip>
          <a:srcRect b="1867" l="0" r="0" t="1877"/>
          <a:stretch/>
        </p:blipFill>
        <p:spPr>
          <a:xfrm>
            <a:off x="4362575" y="1356163"/>
            <a:ext cx="4356600" cy="2795700"/>
          </a:xfrm>
          <a:prstGeom prst="roundRect">
            <a:avLst>
              <a:gd fmla="val 9852" name="adj"/>
            </a:avLst>
          </a:prstGeom>
          <a:noFill/>
          <a:ln cap="flat" cmpd="sng" w="28575">
            <a:solidFill>
              <a:srgbClr val="65000B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07" name="Google Shape;707;p40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Do NOT Overvote!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708" name="Google Shape;708;p40" title="Rank the District - Light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09" name="Google Shape;709;p40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10" name="Google Shape;710;p40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11" name="Google Shape;711;p40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12" name="Google Shape;712;p40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3" name="Google Shape;713;p40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multiple candidates in the same rank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Overvote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BIGGEST NO-NO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reader cannot determine who you meant to vote for at that ranking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In a given race, at whatever column the Overvote occurs,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at the overvote and after are eliminated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Overvote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41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Do NOT Overvote!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719" name="Google Shape;719;p41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20" name="Google Shape;720;p41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21" name="Google Shape;721;p41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22" name="Google Shape;722;p41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23" name="Google Shape;723;p41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4" name="Google Shape;724;p41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multiple candidates in the same rank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Overvote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BIGGEST NO-NO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reader cannot determine who you meant to vote for at that ranking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In a given race, at whatever column the Overvote occurs,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at the overvote and after are eliminated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Overvote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25" name="Google Shape;725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87251" y="1507050"/>
            <a:ext cx="3924993" cy="282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42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Do NOT Overvote!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pic>
        <p:nvPicPr>
          <p:cNvPr id="731" name="Google Shape;731;p42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32" name="Google Shape;732;p42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33" name="Google Shape;733;p42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34" name="Google Shape;734;p42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35" name="Google Shape;735;p42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6" name="Google Shape;736;p42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multiple candidates in the same rank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Overvote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BIGGEST NO-NO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reader cannot determine who you meant to vote for at that ranking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In a given race, at whatever column the Overvote occurs,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at the overvote and after are eliminated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Overvote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37" name="Google Shape;737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87251" y="1507050"/>
            <a:ext cx="3924993" cy="2820950"/>
          </a:xfrm>
          <a:prstGeom prst="rect">
            <a:avLst/>
          </a:prstGeom>
          <a:noFill/>
          <a:ln>
            <a:noFill/>
          </a:ln>
        </p:spPr>
      </p:pic>
      <p:sp>
        <p:nvSpPr>
          <p:cNvPr id="738" name="Google Shape;738;p42"/>
          <p:cNvSpPr/>
          <p:nvPr/>
        </p:nvSpPr>
        <p:spPr>
          <a:xfrm>
            <a:off x="6755700" y="1799100"/>
            <a:ext cx="1080000" cy="2461200"/>
          </a:xfrm>
          <a:prstGeom prst="rect">
            <a:avLst/>
          </a:prstGeom>
          <a:solidFill>
            <a:srgbClr val="FF0000">
              <a:alpha val="40510"/>
            </a:srgbClr>
          </a:solidFill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43" title="ChatGPT Image Feb 24, 2026, 07_25_20 PM.png"/>
          <p:cNvPicPr preferRelativeResize="0"/>
          <p:nvPr/>
        </p:nvPicPr>
        <p:blipFill rotWithShape="1">
          <a:blip r:embed="rId4">
            <a:alphaModFix/>
          </a:blip>
          <a:srcRect b="1877" l="0" r="0" t="1867"/>
          <a:stretch/>
        </p:blipFill>
        <p:spPr>
          <a:xfrm>
            <a:off x="4362575" y="1356163"/>
            <a:ext cx="4356600" cy="2795700"/>
          </a:xfrm>
          <a:prstGeom prst="roundRect">
            <a:avLst>
              <a:gd fmla="val 9852" name="adj"/>
            </a:avLst>
          </a:prstGeom>
          <a:noFill/>
          <a:ln cap="flat" cmpd="sng" w="28575">
            <a:solidFill>
              <a:srgbClr val="65000B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4" name="Google Shape;744;p43" title="Rank the District - Light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745" name="Google Shape;745;p43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Repeated Rankings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746" name="Google Shape;746;p43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47" name="Google Shape;747;p43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48" name="Google Shape;748;p43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49" name="Google Shape;749;p43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0" name="Google Shape;750;p43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one candidate with multiple rankings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Repeated Rankings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Not a big deal, but not useful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No votes are eliminated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, but the repeated rankings are condensed into one. All other rankings after this are moved up.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44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756" name="Google Shape;756;p44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Repeated Rankings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757" name="Google Shape;757;p44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58" name="Google Shape;758;p44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59" name="Google Shape;759;p44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60" name="Google Shape;760;p44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1" name="Google Shape;761;p44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one candidates with multiple rankings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Repeated Rankings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Not a big deal, but not useful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No votes are eliminated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, but the repeated rankings are condensed into one. All other rankings after this are moved up.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62" name="Google Shape;762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6"/>
            <a:ext cx="4366027" cy="3131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7" name="Google Shape;767;p45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768" name="Google Shape;768;p45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Repeated Rankings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769" name="Google Shape;769;p45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70" name="Google Shape;770;p45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71" name="Google Shape;771;p45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72" name="Google Shape;772;p45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3" name="Google Shape;773;p45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one candidates with multiple rankings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Repeated Rankings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Not a big deal, but not useful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No votes are eliminated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, but the repeated rankings are condensed into one. All other rankings after this are moved up.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74" name="Google Shape;774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6"/>
            <a:ext cx="4366027" cy="3131101"/>
          </a:xfrm>
          <a:prstGeom prst="rect">
            <a:avLst/>
          </a:prstGeom>
          <a:noFill/>
          <a:ln>
            <a:noFill/>
          </a:ln>
        </p:spPr>
      </p:pic>
      <p:sp>
        <p:nvSpPr>
          <p:cNvPr id="775" name="Google Shape;775;p45"/>
          <p:cNvSpPr/>
          <p:nvPr/>
        </p:nvSpPr>
        <p:spPr>
          <a:xfrm>
            <a:off x="6199650" y="1620905"/>
            <a:ext cx="1193400" cy="2805000"/>
          </a:xfrm>
          <a:prstGeom prst="rect">
            <a:avLst/>
          </a:prstGeom>
          <a:solidFill>
            <a:srgbClr val="9E9E9E">
              <a:alpha val="35440"/>
            </a:srgbClr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0" name="Google Shape;780;p46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781" name="Google Shape;781;p46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Repeated Rankings</a:t>
            </a:r>
            <a:endParaRPr sz="43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782" name="Google Shape;782;p46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83" name="Google Shape;783;p46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84" name="Google Shape;784;p46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85" name="Google Shape;785;p46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6" name="Google Shape;786;p46"/>
          <p:cNvSpPr txBox="1"/>
          <p:nvPr>
            <p:ph idx="1" type="body"/>
          </p:nvPr>
        </p:nvSpPr>
        <p:spPr>
          <a:xfrm>
            <a:off x="695163" y="1493325"/>
            <a:ext cx="32808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Marking one candidates with multiple rankings</a:t>
            </a:r>
            <a:r>
              <a:rPr b="1" lang="en" sz="1200">
                <a:latin typeface="Lato"/>
                <a:ea typeface="Lato"/>
                <a:cs typeface="Lato"/>
                <a:sym typeface="Lato"/>
              </a:rPr>
              <a:t>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= Repeated Rankings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Not a big deal, but not useful</a:t>
            </a:r>
            <a:endParaRPr b="1" sz="1200">
              <a:solidFill>
                <a:srgbClr val="AA4465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No votes are eliminated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, but the repeated rankings are condensed into one. All other rankings after this are moved up.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787" name="Google Shape;787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6"/>
            <a:ext cx="4366027" cy="3131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8" name="Google Shape;788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82489" y="1351975"/>
            <a:ext cx="4358310" cy="31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3" name="Google Shape;793;p47" title="ChatGPT Image Feb 24, 2026, 07_30_52 PM.png"/>
          <p:cNvPicPr preferRelativeResize="0"/>
          <p:nvPr/>
        </p:nvPicPr>
        <p:blipFill rotWithShape="1">
          <a:blip r:embed="rId4">
            <a:alphaModFix/>
          </a:blip>
          <a:srcRect b="1877" l="0" r="0" t="1867"/>
          <a:stretch/>
        </p:blipFill>
        <p:spPr>
          <a:xfrm>
            <a:off x="4362575" y="1356163"/>
            <a:ext cx="4356600" cy="2795700"/>
          </a:xfrm>
          <a:prstGeom prst="roundRect">
            <a:avLst>
              <a:gd fmla="val 9852" name="adj"/>
            </a:avLst>
          </a:prstGeom>
          <a:noFill/>
          <a:ln cap="flat" cmpd="sng" w="28575">
            <a:solidFill>
              <a:srgbClr val="0FA3B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94" name="Google Shape;794;p47" title="Rank the District - Dark - transparent - Final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795" name="Google Shape;795;p47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796" name="Google Shape;796;p47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797" name="Google Shape;797;p47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798" name="Google Shape;798;p47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799" name="Google Shape;799;p47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0" name="Google Shape;800;p47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5" name="Google Shape;805;p48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48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07" name="Google Shape;807;p48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08" name="Google Shape;808;p48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09" name="Google Shape;809;p48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10" name="Google Shape;810;p48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1" name="Google Shape;811;p48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12" name="Google Shape;812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5"/>
            <a:ext cx="4356526" cy="313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7" name="Google Shape;817;p49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818" name="Google Shape;818;p49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19" name="Google Shape;819;p49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20" name="Google Shape;820;p49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21" name="Google Shape;821;p49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22" name="Google Shape;822;p49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3" name="Google Shape;823;p49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24" name="Google Shape;824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5"/>
            <a:ext cx="4356526" cy="3131100"/>
          </a:xfrm>
          <a:prstGeom prst="rect">
            <a:avLst/>
          </a:prstGeom>
          <a:noFill/>
          <a:ln>
            <a:noFill/>
          </a:ln>
        </p:spPr>
      </p:pic>
      <p:sp>
        <p:nvSpPr>
          <p:cNvPr id="825" name="Google Shape;825;p49"/>
          <p:cNvSpPr/>
          <p:nvPr/>
        </p:nvSpPr>
        <p:spPr>
          <a:xfrm>
            <a:off x="6199650" y="1653625"/>
            <a:ext cx="572100" cy="2772300"/>
          </a:xfrm>
          <a:prstGeom prst="rect">
            <a:avLst/>
          </a:prstGeom>
          <a:solidFill>
            <a:srgbClr val="9E9E9E">
              <a:alpha val="35440"/>
            </a:srgbClr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0" name="Google Shape;830;p50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Google Shape;831;p50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32" name="Google Shape;832;p50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33" name="Google Shape;833;p50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34" name="Google Shape;834;p50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35" name="Google Shape;835;p50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6" name="Google Shape;836;p50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37" name="Google Shape;837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5"/>
            <a:ext cx="4356526" cy="313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8" name="Google Shape;838;p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65220" y="1351975"/>
            <a:ext cx="4366080" cy="3120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3" name="Google Shape;843;p51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844" name="Google Shape;844;p51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45" name="Google Shape;845;p51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46" name="Google Shape;846;p51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47" name="Google Shape;847;p51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48" name="Google Shape;848;p51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9" name="Google Shape;849;p51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50" name="Google Shape;850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5"/>
            <a:ext cx="4356526" cy="313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1" name="Google Shape;851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74775" y="1351975"/>
            <a:ext cx="4356526" cy="31214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6" name="Google Shape;856;p52" title="Rank the District - Dark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857" name="Google Shape;857;p52"/>
          <p:cNvSpPr txBox="1"/>
          <p:nvPr>
            <p:ph type="title"/>
          </p:nvPr>
        </p:nvSpPr>
        <p:spPr>
          <a:xfrm>
            <a:off x="938125" y="475675"/>
            <a:ext cx="6233700" cy="71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444444"/>
                </a:solidFill>
                <a:latin typeface="Caprasimo"/>
                <a:ea typeface="Caprasimo"/>
                <a:cs typeface="Caprasimo"/>
                <a:sym typeface="Caprasimo"/>
              </a:rPr>
              <a:t>Skipping</a:t>
            </a:r>
            <a:endParaRPr sz="4300">
              <a:solidFill>
                <a:srgbClr val="444444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58" name="Google Shape;858;p52"/>
          <p:cNvGrpSpPr/>
          <p:nvPr/>
        </p:nvGrpSpPr>
        <p:grpSpPr>
          <a:xfrm rot="-2700000">
            <a:off x="481915" y="574528"/>
            <a:ext cx="515095" cy="515095"/>
            <a:chOff x="2286821" y="819761"/>
            <a:chExt cx="515100" cy="515100"/>
          </a:xfrm>
        </p:grpSpPr>
        <p:sp>
          <p:nvSpPr>
            <p:cNvPr id="859" name="Google Shape;859;p52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rgbClr val="AA4465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60" name="Google Shape;860;p52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rgbClr val="D3FFF7"/>
            </a:solidFill>
            <a:ln cap="flat" cmpd="sng" w="18150">
              <a:solidFill>
                <a:srgbClr val="D3FFF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rgbClr val="FFF8FA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sp>
        <p:nvSpPr>
          <p:cNvPr id="861" name="Google Shape;861;p52"/>
          <p:cNvSpPr/>
          <p:nvPr/>
        </p:nvSpPr>
        <p:spPr>
          <a:xfrm>
            <a:off x="548782" y="1351975"/>
            <a:ext cx="3573600" cy="3131100"/>
          </a:xfrm>
          <a:prstGeom prst="roundRect">
            <a:avLst>
              <a:gd fmla="val 9955" name="adj"/>
            </a:avLst>
          </a:prstGeom>
          <a:solidFill>
            <a:srgbClr val="D3FF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2" name="Google Shape;862;p52"/>
          <p:cNvSpPr txBox="1"/>
          <p:nvPr>
            <p:ph idx="1" type="body"/>
          </p:nvPr>
        </p:nvSpPr>
        <p:spPr>
          <a:xfrm>
            <a:off x="584800" y="1493325"/>
            <a:ext cx="3537600" cy="26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Ballot Error: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Skipping one or multiple columns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Be careful:</a:t>
            </a:r>
            <a:endParaRPr b="1" sz="1200" u="sng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ONE column is allowed, but not useful.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All other rankings after this are moved up, as if the skip was never made.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Skipping TWO CONSECUTIVE columns results in </a:t>
            </a:r>
            <a:r>
              <a:rPr b="1" lang="en" sz="1200">
                <a:solidFill>
                  <a:srgbClr val="AA4465"/>
                </a:solidFill>
                <a:latin typeface="Lato"/>
                <a:ea typeface="Lato"/>
                <a:cs typeface="Lato"/>
                <a:sym typeface="Lato"/>
              </a:rPr>
              <a:t>all rankings after the double skip being eliminated </a:t>
            </a: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(same as Overvote).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200"/>
              <a:buFont typeface="Lato"/>
              <a:buChar char="●"/>
            </a:pPr>
            <a:r>
              <a:rPr lang="en" sz="1200">
                <a:latin typeface="Lato"/>
                <a:ea typeface="Lato"/>
                <a:cs typeface="Lato"/>
                <a:sym typeface="Lato"/>
              </a:rPr>
              <a:t>If all rankings before the double skip are done correctly, </a:t>
            </a:r>
            <a:r>
              <a:rPr b="1" lang="en" sz="1200">
                <a:solidFill>
                  <a:srgbClr val="38761D"/>
                </a:solidFill>
                <a:latin typeface="Lato"/>
                <a:ea typeface="Lato"/>
                <a:cs typeface="Lato"/>
                <a:sym typeface="Lato"/>
              </a:rPr>
              <a:t>they are safe</a:t>
            </a:r>
            <a:endParaRPr b="1" sz="1200">
              <a:solidFill>
                <a:srgbClr val="38761D"/>
              </a:solidFill>
              <a:latin typeface="Lato"/>
              <a:ea typeface="Lato"/>
              <a:cs typeface="Lato"/>
              <a:sym typeface="Lato"/>
            </a:endParaRPr>
          </a:p>
          <a:p>
            <a:pPr indent="-304800" lvl="0" marL="45720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444444"/>
              </a:buClr>
              <a:buSzPts val="1200"/>
              <a:buFont typeface="Lato"/>
              <a:buChar char="●"/>
            </a:pPr>
            <a:r>
              <a:rPr b="1" lang="en" sz="1200">
                <a:solidFill>
                  <a:srgbClr val="444444"/>
                </a:solidFill>
                <a:latin typeface="Lato"/>
                <a:ea typeface="Lato"/>
                <a:cs typeface="Lato"/>
                <a:sym typeface="Lato"/>
              </a:rPr>
              <a:t>Does not invalidate your whole ballot</a:t>
            </a:r>
            <a:endParaRPr b="1" sz="1200">
              <a:solidFill>
                <a:srgbClr val="444444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63" name="Google Shape;863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74775" y="1340875"/>
            <a:ext cx="4356526" cy="313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4" name="Google Shape;864;p5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74775" y="1351975"/>
            <a:ext cx="4356526" cy="3121456"/>
          </a:xfrm>
          <a:prstGeom prst="rect">
            <a:avLst/>
          </a:prstGeom>
          <a:noFill/>
          <a:ln>
            <a:noFill/>
          </a:ln>
        </p:spPr>
      </p:pic>
      <p:sp>
        <p:nvSpPr>
          <p:cNvPr id="865" name="Google Shape;865;p52"/>
          <p:cNvSpPr/>
          <p:nvPr/>
        </p:nvSpPr>
        <p:spPr>
          <a:xfrm>
            <a:off x="6788400" y="1643727"/>
            <a:ext cx="1806900" cy="2781900"/>
          </a:xfrm>
          <a:prstGeom prst="rect">
            <a:avLst/>
          </a:prstGeom>
          <a:solidFill>
            <a:srgbClr val="FF0000">
              <a:alpha val="40510"/>
            </a:srgbClr>
          </a:solidFill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p53"/>
          <p:cNvSpPr/>
          <p:nvPr/>
        </p:nvSpPr>
        <p:spPr>
          <a:xfrm>
            <a:off x="449700" y="1594450"/>
            <a:ext cx="2252100" cy="1546500"/>
          </a:xfrm>
          <a:prstGeom prst="roundRect">
            <a:avLst>
              <a:gd fmla="val 9955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1" name="Google Shape;871;p53"/>
          <p:cNvSpPr txBox="1"/>
          <p:nvPr>
            <p:ph type="title"/>
          </p:nvPr>
        </p:nvSpPr>
        <p:spPr>
          <a:xfrm>
            <a:off x="855525" y="495550"/>
            <a:ext cx="6399000" cy="9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How you can educate your community!</a:t>
            </a:r>
            <a:endParaRPr sz="37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grpSp>
        <p:nvGrpSpPr>
          <p:cNvPr id="872" name="Google Shape;872;p53"/>
          <p:cNvGrpSpPr/>
          <p:nvPr/>
        </p:nvGrpSpPr>
        <p:grpSpPr>
          <a:xfrm rot="-2700000">
            <a:off x="461165" y="541216"/>
            <a:ext cx="515095" cy="515095"/>
            <a:chOff x="2286821" y="819761"/>
            <a:chExt cx="515100" cy="515100"/>
          </a:xfrm>
        </p:grpSpPr>
        <p:sp>
          <p:nvSpPr>
            <p:cNvPr id="873" name="Google Shape;873;p53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874" name="Google Shape;874;p53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875" name="Google Shape;875;p53"/>
          <p:cNvGrpSpPr/>
          <p:nvPr/>
        </p:nvGrpSpPr>
        <p:grpSpPr>
          <a:xfrm>
            <a:off x="533702" y="1697613"/>
            <a:ext cx="199911" cy="199911"/>
            <a:chOff x="4558464" y="3950131"/>
            <a:chExt cx="282600" cy="282600"/>
          </a:xfrm>
        </p:grpSpPr>
        <p:sp>
          <p:nvSpPr>
            <p:cNvPr id="876" name="Google Shape;876;p53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877" name="Google Shape;877;p53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878" name="Google Shape;878;p53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79" name="Google Shape;879;p53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880" name="Google Shape;880;p53"/>
          <p:cNvSpPr txBox="1"/>
          <p:nvPr>
            <p:ph idx="1" type="body"/>
          </p:nvPr>
        </p:nvSpPr>
        <p:spPr>
          <a:xfrm>
            <a:off x="733625" y="1614875"/>
            <a:ext cx="1889700" cy="141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Black"/>
                <a:ea typeface="Lato Black"/>
                <a:cs typeface="Lato Black"/>
                <a:sym typeface="Lato Black"/>
              </a:rPr>
              <a:t>Host an educational presentation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with your group, ANC, community organization, or civic association — invite us in for our interactive 7-minute demo + Q&amp;A.</a:t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81" name="Google Shape;881;p53"/>
          <p:cNvSpPr/>
          <p:nvPr/>
        </p:nvSpPr>
        <p:spPr>
          <a:xfrm>
            <a:off x="2820838" y="1594450"/>
            <a:ext cx="3197400" cy="1546500"/>
          </a:xfrm>
          <a:prstGeom prst="roundRect">
            <a:avLst>
              <a:gd fmla="val 9955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82" name="Google Shape;882;p53"/>
          <p:cNvGrpSpPr/>
          <p:nvPr/>
        </p:nvGrpSpPr>
        <p:grpSpPr>
          <a:xfrm>
            <a:off x="2904827" y="1697613"/>
            <a:ext cx="199911" cy="199911"/>
            <a:chOff x="4558464" y="3950131"/>
            <a:chExt cx="282600" cy="282600"/>
          </a:xfrm>
        </p:grpSpPr>
        <p:sp>
          <p:nvSpPr>
            <p:cNvPr id="883" name="Google Shape;883;p53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884" name="Google Shape;884;p53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885" name="Google Shape;885;p53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86" name="Google Shape;886;p53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887" name="Google Shape;887;p53"/>
          <p:cNvSpPr txBox="1"/>
          <p:nvPr>
            <p:ph idx="1" type="body"/>
          </p:nvPr>
        </p:nvSpPr>
        <p:spPr>
          <a:xfrm>
            <a:off x="3104775" y="1614875"/>
            <a:ext cx="2659800" cy="131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Black"/>
                <a:ea typeface="Lato Black"/>
                <a:cs typeface="Lato Black"/>
                <a:sym typeface="Lato Black"/>
              </a:rPr>
              <a:t>Share our materials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— distribute flyers, social posts, and mock ballots to your networks to help educate your community. </a:t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Lato"/>
                <a:ea typeface="Lato"/>
                <a:cs typeface="Lato"/>
                <a:sym typeface="Lato"/>
              </a:rPr>
              <a:t>Visit: </a:t>
            </a:r>
            <a:r>
              <a:rPr b="1" i="1" lang="en" sz="1500">
                <a:latin typeface="Lato"/>
                <a:ea typeface="Lato"/>
                <a:cs typeface="Lato"/>
                <a:sym typeface="Lato"/>
              </a:rPr>
              <a:t>rankthedistrict.org</a:t>
            </a:r>
            <a:endParaRPr b="1" i="1" sz="15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88" name="Google Shape;888;p53"/>
          <p:cNvSpPr/>
          <p:nvPr/>
        </p:nvSpPr>
        <p:spPr>
          <a:xfrm>
            <a:off x="6160575" y="1594450"/>
            <a:ext cx="2593500" cy="1546500"/>
          </a:xfrm>
          <a:prstGeom prst="roundRect">
            <a:avLst>
              <a:gd fmla="val 9955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89" name="Google Shape;889;p53"/>
          <p:cNvGrpSpPr/>
          <p:nvPr/>
        </p:nvGrpSpPr>
        <p:grpSpPr>
          <a:xfrm>
            <a:off x="6244577" y="1697613"/>
            <a:ext cx="199911" cy="199911"/>
            <a:chOff x="4558464" y="3950131"/>
            <a:chExt cx="282600" cy="282600"/>
          </a:xfrm>
        </p:grpSpPr>
        <p:sp>
          <p:nvSpPr>
            <p:cNvPr id="890" name="Google Shape;890;p53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891" name="Google Shape;891;p53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892" name="Google Shape;892;p53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93" name="Google Shape;893;p53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894" name="Google Shape;894;p53"/>
          <p:cNvSpPr txBox="1"/>
          <p:nvPr>
            <p:ph idx="1" type="body"/>
          </p:nvPr>
        </p:nvSpPr>
        <p:spPr>
          <a:xfrm>
            <a:off x="6444500" y="1614875"/>
            <a:ext cx="2364600" cy="1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Black"/>
                <a:ea typeface="Lato Black"/>
                <a:cs typeface="Lato Black"/>
                <a:sym typeface="Lato Black"/>
              </a:rPr>
              <a:t>Encourage volunteering or serving as a Ward Captain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— help us recruit, train and deploy field teams for door-knocking and tabling. Email </a:t>
            </a:r>
            <a:r>
              <a:rPr b="1" i="1" lang="en" sz="1200">
                <a:latin typeface="Lato"/>
                <a:ea typeface="Lato"/>
                <a:cs typeface="Lato"/>
                <a:sym typeface="Lato"/>
              </a:rPr>
              <a:t>kenyatta@growdemocracydc.org</a:t>
            </a:r>
            <a:endParaRPr b="1" i="1" sz="12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95" name="Google Shape;895;p53"/>
          <p:cNvSpPr/>
          <p:nvPr/>
        </p:nvSpPr>
        <p:spPr>
          <a:xfrm>
            <a:off x="449700" y="3293350"/>
            <a:ext cx="3309300" cy="1219800"/>
          </a:xfrm>
          <a:prstGeom prst="roundRect">
            <a:avLst>
              <a:gd fmla="val 9955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96" name="Google Shape;896;p53"/>
          <p:cNvGrpSpPr/>
          <p:nvPr/>
        </p:nvGrpSpPr>
        <p:grpSpPr>
          <a:xfrm>
            <a:off x="533702" y="3396513"/>
            <a:ext cx="199911" cy="199911"/>
            <a:chOff x="4558464" y="3950131"/>
            <a:chExt cx="282600" cy="282600"/>
          </a:xfrm>
        </p:grpSpPr>
        <p:sp>
          <p:nvSpPr>
            <p:cNvPr id="897" name="Google Shape;897;p53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898" name="Google Shape;898;p53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899" name="Google Shape;899;p53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00" name="Google Shape;900;p53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901" name="Google Shape;901;p53"/>
          <p:cNvSpPr txBox="1"/>
          <p:nvPr>
            <p:ph idx="1" type="body"/>
          </p:nvPr>
        </p:nvSpPr>
        <p:spPr>
          <a:xfrm>
            <a:off x="733625" y="3313775"/>
            <a:ext cx="2798700" cy="10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Black"/>
                <a:ea typeface="Lato Black"/>
                <a:cs typeface="Lato Black"/>
                <a:sym typeface="Lato Black"/>
              </a:rPr>
              <a:t>Connect us to your community partners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— introduce us to local faith-based groups, schools, senior centers or youth programs that would benefit from RCV education.</a:t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02" name="Google Shape;902;p53"/>
          <p:cNvSpPr/>
          <p:nvPr/>
        </p:nvSpPr>
        <p:spPr>
          <a:xfrm>
            <a:off x="3869025" y="3293350"/>
            <a:ext cx="3309300" cy="1219800"/>
          </a:xfrm>
          <a:prstGeom prst="roundRect">
            <a:avLst>
              <a:gd fmla="val 9955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03" name="Google Shape;903;p53"/>
          <p:cNvGrpSpPr/>
          <p:nvPr/>
        </p:nvGrpSpPr>
        <p:grpSpPr>
          <a:xfrm>
            <a:off x="3953027" y="3396513"/>
            <a:ext cx="199911" cy="199911"/>
            <a:chOff x="4558464" y="3950131"/>
            <a:chExt cx="282600" cy="282600"/>
          </a:xfrm>
        </p:grpSpPr>
        <p:sp>
          <p:nvSpPr>
            <p:cNvPr id="904" name="Google Shape;904;p53"/>
            <p:cNvSpPr/>
            <p:nvPr/>
          </p:nvSpPr>
          <p:spPr>
            <a:xfrm rot="-5400000">
              <a:off x="4558464" y="3950131"/>
              <a:ext cx="282600" cy="2826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64675" lIns="64675" spcFirstLastPara="1" rIns="64675" wrap="square" tIns="646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90">
                <a:solidFill>
                  <a:srgbClr val="000000"/>
                </a:solidFill>
                <a:latin typeface="Urbanist"/>
                <a:ea typeface="Urbanist"/>
                <a:cs typeface="Urbanist"/>
                <a:sym typeface="Urbanist"/>
              </a:endParaRPr>
            </a:p>
          </p:txBody>
        </p:sp>
        <p:grpSp>
          <p:nvGrpSpPr>
            <p:cNvPr id="905" name="Google Shape;905;p53"/>
            <p:cNvGrpSpPr/>
            <p:nvPr/>
          </p:nvGrpSpPr>
          <p:grpSpPr>
            <a:xfrm rot="-5400000">
              <a:off x="4642088" y="4054593"/>
              <a:ext cx="141588" cy="73485"/>
              <a:chOff x="498725" y="2069800"/>
              <a:chExt cx="205200" cy="106500"/>
            </a:xfrm>
          </p:grpSpPr>
          <p:cxnSp>
            <p:nvCxnSpPr>
              <p:cNvPr id="906" name="Google Shape;906;p53"/>
              <p:cNvCxnSpPr/>
              <p:nvPr/>
            </p:nvCxnSpPr>
            <p:spPr>
              <a:xfrm flipH="1" rot="-5400000">
                <a:off x="498725" y="2069800"/>
                <a:ext cx="103500" cy="103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07" name="Google Shape;907;p53"/>
              <p:cNvCxnSpPr/>
              <p:nvPr/>
            </p:nvCxnSpPr>
            <p:spPr>
              <a:xfrm rot="5400000">
                <a:off x="596825" y="2069200"/>
                <a:ext cx="106500" cy="107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EEEEEE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908" name="Google Shape;908;p53"/>
          <p:cNvSpPr txBox="1"/>
          <p:nvPr>
            <p:ph idx="1" type="body"/>
          </p:nvPr>
        </p:nvSpPr>
        <p:spPr>
          <a:xfrm>
            <a:off x="4152950" y="3313775"/>
            <a:ext cx="2798700" cy="10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Lato Black"/>
                <a:ea typeface="Lato Black"/>
                <a:cs typeface="Lato Black"/>
                <a:sym typeface="Lato Black"/>
              </a:rPr>
              <a:t>Promote on your digital channels 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— post about ranked-choice voting using our ready-made graphics and tag </a:t>
            </a:r>
            <a:r>
              <a:rPr b="1" i="1" lang="en" sz="1200">
                <a:latin typeface="Lato"/>
                <a:ea typeface="Lato"/>
                <a:cs typeface="Lato"/>
                <a:sym typeface="Lato"/>
              </a:rPr>
              <a:t>@rankthedistrict;</a:t>
            </a:r>
            <a:r>
              <a:rPr lang="en" sz="1200">
                <a:latin typeface="Lato"/>
                <a:ea typeface="Lato"/>
                <a:cs typeface="Lato"/>
                <a:sym typeface="Lato"/>
              </a:rPr>
              <a:t> help spread the message city-wide.</a:t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909" name="Google Shape;909;p53" title="Flower .png"/>
          <p:cNvPicPr preferRelativeResize="0"/>
          <p:nvPr/>
        </p:nvPicPr>
        <p:blipFill rotWithShape="1">
          <a:blip r:embed="rId4">
            <a:alphaModFix/>
          </a:blip>
          <a:srcRect b="55520" l="17207" r="24484" t="-2925"/>
          <a:stretch/>
        </p:blipFill>
        <p:spPr>
          <a:xfrm>
            <a:off x="6613075" y="3085825"/>
            <a:ext cx="2530924" cy="2057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13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54"/>
          <p:cNvSpPr/>
          <p:nvPr/>
        </p:nvSpPr>
        <p:spPr>
          <a:xfrm>
            <a:off x="2701875" y="1105850"/>
            <a:ext cx="1411800" cy="2511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5" name="Google Shape;915;p54"/>
          <p:cNvSpPr txBox="1"/>
          <p:nvPr>
            <p:ph type="title"/>
          </p:nvPr>
        </p:nvSpPr>
        <p:spPr>
          <a:xfrm>
            <a:off x="626925" y="495550"/>
            <a:ext cx="2228400" cy="8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52400" marR="1905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Our </a:t>
            </a:r>
            <a:endParaRPr sz="37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152400" marR="1905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rgbClr val="FFFFFF"/>
                </a:solidFill>
                <a:latin typeface="Caprasimo"/>
                <a:ea typeface="Caprasimo"/>
                <a:cs typeface="Caprasimo"/>
                <a:sym typeface="Caprasimo"/>
              </a:rPr>
              <a:t>Goals</a:t>
            </a:r>
            <a:endParaRPr sz="37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152400" marR="15240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700">
              <a:solidFill>
                <a:srgbClr val="FFFFFF"/>
              </a:solidFill>
              <a:highlight>
                <a:srgbClr val="F8F9FA"/>
              </a:highlight>
              <a:latin typeface="Caprasimo"/>
              <a:ea typeface="Caprasimo"/>
              <a:cs typeface="Caprasimo"/>
              <a:sym typeface="Caprasimo"/>
            </a:endParaRPr>
          </a:p>
          <a:p>
            <a:pPr indent="0" lvl="0" marL="0" rtl="0" algn="l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700">
              <a:solidFill>
                <a:srgbClr val="FFFFFF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916" name="Google Shape;916;p54"/>
          <p:cNvSpPr txBox="1"/>
          <p:nvPr>
            <p:ph idx="1" type="body"/>
          </p:nvPr>
        </p:nvSpPr>
        <p:spPr>
          <a:xfrm>
            <a:off x="2701875" y="998350"/>
            <a:ext cx="1535100" cy="35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1905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Our work:</a:t>
            </a:r>
            <a:endParaRPr sz="12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17" name="Google Shape;917;p54"/>
          <p:cNvSpPr/>
          <p:nvPr/>
        </p:nvSpPr>
        <p:spPr>
          <a:xfrm>
            <a:off x="481275" y="1473675"/>
            <a:ext cx="2090400" cy="31629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8" name="Google Shape;918;p54"/>
          <p:cNvSpPr txBox="1"/>
          <p:nvPr>
            <p:ph idx="1" type="body"/>
          </p:nvPr>
        </p:nvSpPr>
        <p:spPr>
          <a:xfrm>
            <a:off x="584625" y="1643450"/>
            <a:ext cx="2048700" cy="284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Lato"/>
                <a:ea typeface="Lato"/>
                <a:cs typeface="Lato"/>
                <a:sym typeface="Lato"/>
              </a:rPr>
              <a:t>The </a:t>
            </a:r>
            <a:r>
              <a:rPr lang="en" sz="1500">
                <a:latin typeface="Lato Black"/>
                <a:ea typeface="Lato Black"/>
                <a:cs typeface="Lato Black"/>
                <a:sym typeface="Lato Black"/>
              </a:rPr>
              <a:t>Grow Democracy DC Civic Education Fund </a:t>
            </a:r>
            <a:r>
              <a:rPr lang="en" sz="1500">
                <a:latin typeface="Lato"/>
                <a:ea typeface="Lato"/>
                <a:cs typeface="Lato"/>
                <a:sym typeface="Lato"/>
              </a:rPr>
              <a:t>is the leading organization dedicated to educating DC voters about ranked choice voting, through our </a:t>
            </a:r>
            <a:r>
              <a:rPr lang="en" sz="1500">
                <a:latin typeface="Lato Black"/>
                <a:ea typeface="Lato Black"/>
                <a:cs typeface="Lato Black"/>
                <a:sym typeface="Lato Black"/>
              </a:rPr>
              <a:t>Rank the District </a:t>
            </a:r>
            <a:r>
              <a:rPr lang="en" sz="1500">
                <a:latin typeface="Lato"/>
                <a:ea typeface="Lato"/>
                <a:cs typeface="Lato"/>
                <a:sym typeface="Lato"/>
              </a:rPr>
              <a:t>project.</a:t>
            </a:r>
            <a:endParaRPr sz="1500"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919" name="Google Shape;919;p54"/>
          <p:cNvGrpSpPr/>
          <p:nvPr/>
        </p:nvGrpSpPr>
        <p:grpSpPr>
          <a:xfrm rot="-2700000">
            <a:off x="461165" y="541216"/>
            <a:ext cx="515095" cy="515095"/>
            <a:chOff x="2286821" y="819761"/>
            <a:chExt cx="515100" cy="515100"/>
          </a:xfrm>
        </p:grpSpPr>
        <p:sp>
          <p:nvSpPr>
            <p:cNvPr id="920" name="Google Shape;920;p54"/>
            <p:cNvSpPr/>
            <p:nvPr/>
          </p:nvSpPr>
          <p:spPr>
            <a:xfrm rot="5400000">
              <a:off x="2286821" y="819761"/>
              <a:ext cx="515100" cy="515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/>
            </a:p>
          </p:txBody>
        </p:sp>
        <p:sp>
          <p:nvSpPr>
            <p:cNvPr id="921" name="Google Shape;921;p54"/>
            <p:cNvSpPr/>
            <p:nvPr/>
          </p:nvSpPr>
          <p:spPr>
            <a:xfrm rot="5400000">
              <a:off x="2414045" y="947040"/>
              <a:ext cx="260670" cy="260589"/>
            </a:xfrm>
            <a:custGeom>
              <a:rect b="b" l="l" r="r" t="t"/>
              <a:pathLst>
                <a:path extrusionOk="0" h="32645" w="32645">
                  <a:moveTo>
                    <a:pt x="2512" y="0"/>
                  </a:moveTo>
                  <a:lnTo>
                    <a:pt x="2512" y="5023"/>
                  </a:lnTo>
                  <a:lnTo>
                    <a:pt x="24107" y="5023"/>
                  </a:lnTo>
                  <a:lnTo>
                    <a:pt x="1" y="29129"/>
                  </a:lnTo>
                  <a:lnTo>
                    <a:pt x="3516" y="32644"/>
                  </a:lnTo>
                  <a:lnTo>
                    <a:pt x="27623" y="8538"/>
                  </a:lnTo>
                  <a:lnTo>
                    <a:pt x="27623" y="30133"/>
                  </a:lnTo>
                  <a:lnTo>
                    <a:pt x="32645" y="30133"/>
                  </a:lnTo>
                  <a:lnTo>
                    <a:pt x="32645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81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87075" lIns="87075" spcFirstLastPara="1" rIns="87075" wrap="square" tIns="8707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922" name="Google Shape;922;p54" title="Rank the District - Light - transparent - Final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138" y="475684"/>
            <a:ext cx="1535027" cy="7128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23" name="Google Shape;923;p54"/>
          <p:cNvCxnSpPr/>
          <p:nvPr/>
        </p:nvCxnSpPr>
        <p:spPr>
          <a:xfrm>
            <a:off x="2818675" y="2383050"/>
            <a:ext cx="58959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4" name="Google Shape;924;p54"/>
          <p:cNvCxnSpPr/>
          <p:nvPr/>
        </p:nvCxnSpPr>
        <p:spPr>
          <a:xfrm>
            <a:off x="2818675" y="3083950"/>
            <a:ext cx="58959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5" name="Google Shape;925;p54"/>
          <p:cNvCxnSpPr/>
          <p:nvPr/>
        </p:nvCxnSpPr>
        <p:spPr>
          <a:xfrm>
            <a:off x="2818675" y="3744600"/>
            <a:ext cx="5895900" cy="0"/>
          </a:xfrm>
          <a:prstGeom prst="straightConnector1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26" name="Google Shape;926;p54"/>
          <p:cNvSpPr txBox="1"/>
          <p:nvPr>
            <p:ph idx="1" type="body"/>
          </p:nvPr>
        </p:nvSpPr>
        <p:spPr>
          <a:xfrm>
            <a:off x="3199675" y="1473675"/>
            <a:ext cx="5640900" cy="324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Engage DC voters</a:t>
            </a:r>
            <a:r>
              <a:rPr lang="en" sz="1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through free in-person trainings, tabling, and community events across all 8 wards, with a </a:t>
            </a:r>
            <a: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focus on seniors, hard to reach communities, youth, and folks with disabilities</a:t>
            </a:r>
            <a:b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</a:br>
            <a:endParaRPr sz="1300">
              <a:solidFill>
                <a:srgbClr val="FFFFFF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Help candidates understand how to run</a:t>
            </a:r>
            <a:r>
              <a:rPr lang="en" sz="1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in a ranked choice election</a:t>
            </a: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" sz="1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</a:b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Prepare election administrators</a:t>
            </a:r>
            <a:r>
              <a:rPr lang="en" sz="1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to smoothly run a ranked choice election</a:t>
            </a: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Collaborate with community organizations </a:t>
            </a:r>
            <a:r>
              <a:rPr lang="en" sz="1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to deliver accessible, culturally relevant education materials for their own educational programming</a:t>
            </a: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27" name="Google Shape;927;p54"/>
          <p:cNvSpPr/>
          <p:nvPr/>
        </p:nvSpPr>
        <p:spPr>
          <a:xfrm>
            <a:off x="2713625" y="1581150"/>
            <a:ext cx="427500" cy="427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01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928" name="Google Shape;928;p54"/>
          <p:cNvSpPr/>
          <p:nvPr/>
        </p:nvSpPr>
        <p:spPr>
          <a:xfrm>
            <a:off x="2713625" y="2451330"/>
            <a:ext cx="427500" cy="427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02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929" name="Google Shape;929;p54"/>
          <p:cNvSpPr/>
          <p:nvPr/>
        </p:nvSpPr>
        <p:spPr>
          <a:xfrm>
            <a:off x="2713625" y="3208907"/>
            <a:ext cx="427500" cy="427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03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  <p:sp>
        <p:nvSpPr>
          <p:cNvPr id="930" name="Google Shape;930;p54"/>
          <p:cNvSpPr/>
          <p:nvPr/>
        </p:nvSpPr>
        <p:spPr>
          <a:xfrm>
            <a:off x="2713625" y="3907320"/>
            <a:ext cx="427500" cy="427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6">
                <a:solidFill>
                  <a:schemeClr val="accent2"/>
                </a:solidFill>
                <a:latin typeface="Caprasimo"/>
                <a:ea typeface="Caprasimo"/>
                <a:cs typeface="Caprasimo"/>
                <a:sym typeface="Caprasimo"/>
              </a:rPr>
              <a:t>04</a:t>
            </a:r>
            <a:endParaRPr sz="1706">
              <a:solidFill>
                <a:schemeClr val="accent2"/>
              </a:solidFill>
              <a:latin typeface="Caprasimo"/>
              <a:ea typeface="Caprasimo"/>
              <a:cs typeface="Caprasimo"/>
              <a:sym typeface="Caprasim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444444"/>
      </a:dk1>
      <a:lt1>
        <a:srgbClr val="FFF8FA"/>
      </a:lt1>
      <a:dk2>
        <a:srgbClr val="444444"/>
      </a:dk2>
      <a:lt2>
        <a:srgbClr val="FFF8FA"/>
      </a:lt2>
      <a:accent1>
        <a:srgbClr val="0FA3B1"/>
      </a:accent1>
      <a:accent2>
        <a:srgbClr val="D3FFF7"/>
      </a:accent2>
      <a:accent3>
        <a:srgbClr val="AA4465"/>
      </a:accent3>
      <a:accent4>
        <a:srgbClr val="FFD3DB"/>
      </a:accent4>
      <a:accent5>
        <a:srgbClr val="004940"/>
      </a:accent5>
      <a:accent6>
        <a:srgbClr val="65000B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