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5143500" cx="9144000"/>
  <p:notesSz cx="6858000" cy="9144000"/>
  <p:embeddedFontLst>
    <p:embeddedFont>
      <p:font typeface="Caprasimo"/>
      <p:regular r:id="rId48"/>
    </p:embeddedFont>
    <p:embeddedFont>
      <p:font typeface="Lato"/>
      <p:regular r:id="rId49"/>
      <p:bold r:id="rId50"/>
      <p:italic r:id="rId51"/>
      <p:boldItalic r:id="rId52"/>
    </p:embeddedFont>
    <p:embeddedFont>
      <p:font typeface="Montserrat"/>
      <p:regular r:id="rId53"/>
      <p:bold r:id="rId54"/>
      <p:italic r:id="rId55"/>
      <p:boldItalic r:id="rId56"/>
    </p:embeddedFont>
    <p:embeddedFont>
      <p:font typeface="Inter"/>
      <p:regular r:id="rId57"/>
      <p:bold r:id="rId58"/>
      <p:italic r:id="rId59"/>
      <p:boldItalic r:id="rId60"/>
    </p:embeddedFont>
    <p:embeddedFont>
      <p:font typeface="Urbanist"/>
      <p:regular r:id="rId61"/>
      <p:bold r:id="rId62"/>
      <p:italic r:id="rId63"/>
      <p:boldItalic r:id="rId64"/>
    </p:embeddedFont>
    <p:embeddedFont>
      <p:font typeface="Lato Black"/>
      <p:bold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994341D-ADCF-45F6-9C63-255DFCE3E2E2}">
  <a:tblStyle styleId="{8994341D-ADCF-45F6-9C63-255DFCE3E2E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Caprasimo-regular.fntdata"/><Relationship Id="rId47" Type="http://schemas.openxmlformats.org/officeDocument/2006/relationships/slide" Target="slides/slide41.xml"/><Relationship Id="rId49" Type="http://schemas.openxmlformats.org/officeDocument/2006/relationships/font" Target="fonts/La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Urbanist-bold.fntdata"/><Relationship Id="rId61" Type="http://schemas.openxmlformats.org/officeDocument/2006/relationships/font" Target="fonts/Urbanist-regular.fntdata"/><Relationship Id="rId20" Type="http://schemas.openxmlformats.org/officeDocument/2006/relationships/slide" Target="slides/slide14.xml"/><Relationship Id="rId64" Type="http://schemas.openxmlformats.org/officeDocument/2006/relationships/font" Target="fonts/Urbanist-boldItalic.fntdata"/><Relationship Id="rId63" Type="http://schemas.openxmlformats.org/officeDocument/2006/relationships/font" Target="fonts/Urbanist-italic.fntdata"/><Relationship Id="rId22" Type="http://schemas.openxmlformats.org/officeDocument/2006/relationships/slide" Target="slides/slide16.xml"/><Relationship Id="rId66" Type="http://schemas.openxmlformats.org/officeDocument/2006/relationships/font" Target="fonts/LatoBlack-boldItalic.fntdata"/><Relationship Id="rId21" Type="http://schemas.openxmlformats.org/officeDocument/2006/relationships/slide" Target="slides/slide15.xml"/><Relationship Id="rId65" Type="http://schemas.openxmlformats.org/officeDocument/2006/relationships/font" Target="fonts/LatoBlack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Inter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italic.fntdata"/><Relationship Id="rId50" Type="http://schemas.openxmlformats.org/officeDocument/2006/relationships/font" Target="fonts/Lato-bold.fntdata"/><Relationship Id="rId53" Type="http://schemas.openxmlformats.org/officeDocument/2006/relationships/font" Target="fonts/Montserrat-regular.fntdata"/><Relationship Id="rId52" Type="http://schemas.openxmlformats.org/officeDocument/2006/relationships/font" Target="fonts/Lato-boldItalic.fntdata"/><Relationship Id="rId11" Type="http://schemas.openxmlformats.org/officeDocument/2006/relationships/slide" Target="slides/slide5.xml"/><Relationship Id="rId55" Type="http://schemas.openxmlformats.org/officeDocument/2006/relationships/font" Target="fonts/Montserrat-italic.fntdata"/><Relationship Id="rId10" Type="http://schemas.openxmlformats.org/officeDocument/2006/relationships/slide" Target="slides/slide4.xml"/><Relationship Id="rId54" Type="http://schemas.openxmlformats.org/officeDocument/2006/relationships/font" Target="fonts/Montserrat-bold.fntdata"/><Relationship Id="rId13" Type="http://schemas.openxmlformats.org/officeDocument/2006/relationships/slide" Target="slides/slide7.xml"/><Relationship Id="rId57" Type="http://schemas.openxmlformats.org/officeDocument/2006/relationships/font" Target="fonts/Inter-regular.fntdata"/><Relationship Id="rId12" Type="http://schemas.openxmlformats.org/officeDocument/2006/relationships/slide" Target="slides/slide6.xml"/><Relationship Id="rId56" Type="http://schemas.openxmlformats.org/officeDocument/2006/relationships/font" Target="fonts/Montserrat-boldItalic.fntdata"/><Relationship Id="rId15" Type="http://schemas.openxmlformats.org/officeDocument/2006/relationships/slide" Target="slides/slide9.xml"/><Relationship Id="rId59" Type="http://schemas.openxmlformats.org/officeDocument/2006/relationships/font" Target="fonts/Inter-italic.fntdata"/><Relationship Id="rId14" Type="http://schemas.openxmlformats.org/officeDocument/2006/relationships/slide" Target="slides/slide8.xml"/><Relationship Id="rId58" Type="http://schemas.openxmlformats.org/officeDocument/2006/relationships/font" Target="fonts/Inter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0aee76baf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0aee76baf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98410a866f2ff1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98410a866f2ff1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ca4f4a2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ca4f4a2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ca4f4a2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ca4f4a2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d1edfda7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3d1edfda7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If your favorite comes in last, your vote simply counts for your next choice. (rephrase)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4df8181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e4df8181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a69ecaa2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fa69ecaa2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a6a43b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fa6a43b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a69ecaa21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fa69ecaa21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a7a11219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fa7a11219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a7a1121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fa7a1121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a7a11219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fa7a11219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fa69ecaa21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fa69ecaa21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fa7a11219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fa7a11219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fa7a112198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fa7a112198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fa7a112198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fa7a112198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fa7a112198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fa7a112198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a7a112198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fa7a112198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3d1edfda7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3d1edfda7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</a:t>
            </a:r>
            <a:r>
              <a:rPr lang="en"/>
              <a:t>strategies</a:t>
            </a:r>
            <a:r>
              <a:rPr lang="en"/>
              <a:t>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bfdefd0d50_2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bfdefd0d50_2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fa69ecaa2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3fa69ecaa2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d2ff74db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3d2ff74db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bf67035e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bf67035e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fa9176878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fa9176878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fa91768787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fa9176878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fa9176878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3fa9176878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e4df81817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3e4df81817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e4df81817f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3e4df81817f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e4df81817f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3e4df81817f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e4df81817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e4df81817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e4df81817f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3e4df81817f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e4df81817f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3e4df81817f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e4df81817f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3e4df81817f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e4df81817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3e4df81817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e4df81817f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3e4df81817f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3e4df81817f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3e4df81817f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3e4df81817f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3e4df81817f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e4df81817f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e4df81817f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3e4df81817f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3e4df81817f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3a277dfa07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3a277dfa0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33d1edfda7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33d1edfda7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4.png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4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png"/><Relationship Id="rId4" Type="http://schemas.openxmlformats.org/officeDocument/2006/relationships/image" Target="../media/image36.png"/><Relationship Id="rId5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43.png"/><Relationship Id="rId5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Relationship Id="rId4" Type="http://schemas.openxmlformats.org/officeDocument/2006/relationships/image" Target="../media/image27.png"/><Relationship Id="rId5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Relationship Id="rId4" Type="http://schemas.openxmlformats.org/officeDocument/2006/relationships/image" Target="../media/image44.jpg"/><Relationship Id="rId5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Relationship Id="rId4" Type="http://schemas.openxmlformats.org/officeDocument/2006/relationships/image" Target="../media/image40.jpg"/><Relationship Id="rId5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Relationship Id="rId4" Type="http://schemas.openxmlformats.org/officeDocument/2006/relationships/image" Target="../media/image26.png"/><Relationship Id="rId5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Relationship Id="rId4" Type="http://schemas.openxmlformats.org/officeDocument/2006/relationships/image" Target="../media/image1.png"/><Relationship Id="rId5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Relationship Id="rId4" Type="http://schemas.openxmlformats.org/officeDocument/2006/relationships/image" Target="../media/image1.png"/><Relationship Id="rId5" Type="http://schemas.openxmlformats.org/officeDocument/2006/relationships/image" Target="../media/image3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image" Target="../media/image34.png"/><Relationship Id="rId5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Relationship Id="rId4" Type="http://schemas.openxmlformats.org/officeDocument/2006/relationships/image" Target="../media/image1.png"/><Relationship Id="rId5" Type="http://schemas.openxmlformats.org/officeDocument/2006/relationships/image" Target="../media/image3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png"/><Relationship Id="rId4" Type="http://schemas.openxmlformats.org/officeDocument/2006/relationships/image" Target="../media/image1.png"/><Relationship Id="rId5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8.png"/><Relationship Id="rId4" Type="http://schemas.openxmlformats.org/officeDocument/2006/relationships/image" Target="../media/image1.png"/><Relationship Id="rId5" Type="http://schemas.openxmlformats.org/officeDocument/2006/relationships/image" Target="../media/image30.png"/><Relationship Id="rId6" Type="http://schemas.openxmlformats.org/officeDocument/2006/relationships/image" Target="../media/image3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.png"/><Relationship Id="rId4" Type="http://schemas.openxmlformats.org/officeDocument/2006/relationships/image" Target="../media/image45.png"/><Relationship Id="rId5" Type="http://schemas.openxmlformats.org/officeDocument/2006/relationships/image" Target="../media/image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3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37.png"/><Relationship Id="rId6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37.png"/><Relationship Id="rId6" Type="http://schemas.openxmlformats.org/officeDocument/2006/relationships/image" Target="../media/image3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37.png"/><Relationship Id="rId6" Type="http://schemas.openxmlformats.org/officeDocument/2006/relationships/image" Target="../media/image3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png"/><Relationship Id="rId4" Type="http://schemas.openxmlformats.org/officeDocument/2006/relationships/image" Target="../media/image1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78875" y="1650463"/>
            <a:ext cx="6754200" cy="139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461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Ranked Choice Voting (RCV) Refresher</a:t>
            </a:r>
            <a:endParaRPr sz="461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72125" y="3357238"/>
            <a:ext cx="42087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205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Preparing for the General Election</a:t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13100" y="4096300"/>
            <a:ext cx="26424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5925" y="4052500"/>
            <a:ext cx="264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RankTheDistrict.org   |   @rankthedistrict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" name="Google Shape;58;p13" title="Flower .png"/>
          <p:cNvPicPr preferRelativeResize="0"/>
          <p:nvPr/>
        </p:nvPicPr>
        <p:blipFill rotWithShape="1">
          <a:blip r:embed="rId4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125" y="700026"/>
            <a:ext cx="1952748" cy="90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5" name="Google Shape;65;p1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762328" y="2243428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Delegate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837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413962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Denise Rosado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" name="Google Shape;70;p14"/>
          <p:cNvSpPr txBox="1"/>
          <p:nvPr>
            <p:ph idx="4294967295" type="body"/>
          </p:nvPr>
        </p:nvSpPr>
        <p:spPr>
          <a:xfrm>
            <a:off x="413962" y="342526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White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>
            <p:ph idx="4294967295" type="body"/>
          </p:nvPr>
        </p:nvSpPr>
        <p:spPr>
          <a:xfrm>
            <a:off x="413962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Kymone Freeman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 txBox="1"/>
          <p:nvPr>
            <p:ph idx="4294967295" type="body"/>
          </p:nvPr>
        </p:nvSpPr>
        <p:spPr>
          <a:xfrm>
            <a:off x="413962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205050" y="2243425"/>
            <a:ext cx="25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Mayor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4916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3205041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Rhonda Hamilton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3205041" y="3425276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Janeese L. George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14"/>
          <p:cNvSpPr txBox="1"/>
          <p:nvPr>
            <p:ph idx="4294967295" type="body"/>
          </p:nvPr>
        </p:nvSpPr>
        <p:spPr>
          <a:xfrm>
            <a:off x="3205041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L. Gross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4"/>
          <p:cNvSpPr txBox="1"/>
          <p:nvPr>
            <p:ph idx="4294967295" type="body"/>
          </p:nvPr>
        </p:nvSpPr>
        <p:spPr>
          <a:xfrm>
            <a:off x="3205041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" name="Google Shape;79;p14" title="Blank Ballot - 5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3719" y="2656201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5963818" y="2109522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(Two Winner) At-Large Councilmembers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>
            <p:ph idx="4294967295" type="body"/>
          </p:nvPr>
        </p:nvSpPr>
        <p:spPr>
          <a:xfrm>
            <a:off x="5996141" y="303595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Oye Owolewa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5998884" y="33616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Darryl Moch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4"/>
          <p:cNvSpPr txBox="1"/>
          <p:nvPr>
            <p:ph idx="4294967295" type="body"/>
          </p:nvPr>
        </p:nvSpPr>
        <p:spPr>
          <a:xfrm>
            <a:off x="5998884" y="36873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Darrell Green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4"/>
          <p:cNvSpPr txBox="1"/>
          <p:nvPr>
            <p:ph idx="4294967295" type="body"/>
          </p:nvPr>
        </p:nvSpPr>
        <p:spPr>
          <a:xfrm>
            <a:off x="5996141" y="43387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4"/>
          <p:cNvSpPr txBox="1"/>
          <p:nvPr>
            <p:ph idx="4294967295" type="body"/>
          </p:nvPr>
        </p:nvSpPr>
        <p:spPr>
          <a:xfrm>
            <a:off x="5998884" y="40130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Elissa Silverman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87" name="Google Shape;87;p14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93" name="Google Shape;93;p1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96" name="Google Shape;96;p15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864752" y="2403539"/>
            <a:ext cx="176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Council Chair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106" y="2864007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idx="4294967295" type="body"/>
          </p:nvPr>
        </p:nvSpPr>
        <p:spPr>
          <a:xfrm>
            <a:off x="1062577" y="2909507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Phil Mendelson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5"/>
          <p:cNvSpPr txBox="1"/>
          <p:nvPr>
            <p:ph idx="4294967295" type="body"/>
          </p:nvPr>
        </p:nvSpPr>
        <p:spPr>
          <a:xfrm>
            <a:off x="1062577" y="326217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Abi. Prudent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5"/>
          <p:cNvSpPr txBox="1"/>
          <p:nvPr>
            <p:ph idx="4294967295" type="body"/>
          </p:nvPr>
        </p:nvSpPr>
        <p:spPr>
          <a:xfrm>
            <a:off x="1062577" y="361485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556" y="2864011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>
            <p:ph idx="4294967295" type="body"/>
          </p:nvPr>
        </p:nvSpPr>
        <p:spPr>
          <a:xfrm>
            <a:off x="2952027" y="2909511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Manuel Rivera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" name="Google Shape;104;p15"/>
          <p:cNvSpPr txBox="1"/>
          <p:nvPr>
            <p:ph idx="4294967295" type="body"/>
          </p:nvPr>
        </p:nvSpPr>
        <p:spPr>
          <a:xfrm>
            <a:off x="2952027" y="32621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Brian Schwalb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" name="Google Shape;105;p15"/>
          <p:cNvSpPr txBox="1"/>
          <p:nvPr>
            <p:ph idx="4294967295" type="body"/>
          </p:nvPr>
        </p:nvSpPr>
        <p:spPr>
          <a:xfrm>
            <a:off x="2952027" y="36148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006" y="2863994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>
            <p:ph idx="4294967295" type="body"/>
          </p:nvPr>
        </p:nvSpPr>
        <p:spPr>
          <a:xfrm>
            <a:off x="4841477" y="2909494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Simmons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5"/>
          <p:cNvSpPr txBox="1"/>
          <p:nvPr>
            <p:ph idx="4294967295" type="body"/>
          </p:nvPr>
        </p:nvSpPr>
        <p:spPr>
          <a:xfrm>
            <a:off x="4841477" y="3262162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Paul Strauss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5"/>
          <p:cNvSpPr txBox="1"/>
          <p:nvPr>
            <p:ph idx="4294967295" type="body"/>
          </p:nvPr>
        </p:nvSpPr>
        <p:spPr>
          <a:xfrm>
            <a:off x="4841477" y="361483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0" name="Google Shape;110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6456" y="2863999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>
            <p:ph idx="4294967295" type="body"/>
          </p:nvPr>
        </p:nvSpPr>
        <p:spPr>
          <a:xfrm>
            <a:off x="6730927" y="2909499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Ciprian Ivanof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15"/>
          <p:cNvSpPr txBox="1"/>
          <p:nvPr>
            <p:ph idx="4294967295" type="body"/>
          </p:nvPr>
        </p:nvSpPr>
        <p:spPr>
          <a:xfrm>
            <a:off x="6730927" y="32621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Franklin Garcia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15"/>
          <p:cNvSpPr txBox="1"/>
          <p:nvPr>
            <p:ph idx="4294967295" type="body"/>
          </p:nvPr>
        </p:nvSpPr>
        <p:spPr>
          <a:xfrm>
            <a:off x="6730927" y="36148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927606" y="2304307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Attorney General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817006" y="2334232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Senator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512248" y="2326082"/>
            <a:ext cx="1767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</a:t>
            </a: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Representative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051750" y="4167625"/>
            <a:ext cx="30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Initiative 86 </a:t>
            </a:r>
            <a:r>
              <a:rPr lang="en" sz="1465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—</a:t>
            </a: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Yes / No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3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3" name="Google Shape;123;p1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126" name="Google Shape;126;p16"/>
          <p:cNvSpPr txBox="1"/>
          <p:nvPr/>
        </p:nvSpPr>
        <p:spPr>
          <a:xfrm>
            <a:off x="2436590" y="2289011"/>
            <a:ext cx="26274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Ward 3 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State Board of Education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16" title="Blank Ballot - 1 candida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6460" y="2854501"/>
            <a:ext cx="1316131" cy="7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>
            <p:ph idx="4294967295" type="body"/>
          </p:nvPr>
        </p:nvSpPr>
        <p:spPr>
          <a:xfrm>
            <a:off x="925846" y="325443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129" name="Google Shape;129;p16"/>
          <p:cNvGraphicFramePr/>
          <p:nvPr/>
        </p:nvGraphicFramePr>
        <p:xfrm>
          <a:off x="5221767" y="2303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{8994341D-ADCF-45F6-9C63-255DFCE3E2E2}</a:tableStyleId>
              </a:tblPr>
              <a:tblGrid>
                <a:gridCol w="1119875"/>
                <a:gridCol w="2230575"/>
              </a:tblGrid>
              <a:tr h="3065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Ward 3 ANC races</a:t>
                      </a:r>
                      <a:endParaRPr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 hMerge="1"/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3C08   3F05   3/4G05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Candidate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3A01,3,5   3B01-6   3C01-7   3D01-7   3E01-6   3F01,3,4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3/4G06,7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3A02,4   3E07,8   3F02,6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0" name="Google Shape;130;p16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571783" y="2289000"/>
            <a:ext cx="19455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Ward 3 </a:t>
            </a: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Councilmember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2" name="Google Shape;132;p16" title="Blank Ballot - 2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93544" y="2854499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>
            <p:ph idx="4294967295" type="body"/>
          </p:nvPr>
        </p:nvSpPr>
        <p:spPr>
          <a:xfrm>
            <a:off x="3032691" y="2899999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Eric Goulet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4" name="Google Shape;134;p16"/>
          <p:cNvSpPr txBox="1"/>
          <p:nvPr>
            <p:ph idx="4294967295" type="body"/>
          </p:nvPr>
        </p:nvSpPr>
        <p:spPr>
          <a:xfrm>
            <a:off x="925850" y="290591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Matthew Frumin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5" name="Google Shape;135;p16"/>
          <p:cNvSpPr txBox="1"/>
          <p:nvPr>
            <p:ph idx="4294967295" type="body"/>
          </p:nvPr>
        </p:nvSpPr>
        <p:spPr>
          <a:xfrm>
            <a:off x="3032691" y="36053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" name="Google Shape;136;p16"/>
          <p:cNvSpPr txBox="1"/>
          <p:nvPr>
            <p:ph idx="4294967295" type="body"/>
          </p:nvPr>
        </p:nvSpPr>
        <p:spPr>
          <a:xfrm>
            <a:off x="3036126" y="325268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Aaron Wesolowski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Google Shape;141;p17"/>
          <p:cNvCxnSpPr/>
          <p:nvPr/>
        </p:nvCxnSpPr>
        <p:spPr>
          <a:xfrm>
            <a:off x="2038075" y="2060145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17"/>
          <p:cNvCxnSpPr/>
          <p:nvPr/>
        </p:nvCxnSpPr>
        <p:spPr>
          <a:xfrm>
            <a:off x="2038075" y="3187970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17"/>
          <p:cNvCxnSpPr>
            <a:stCxn id="144" idx="7"/>
            <a:endCxn id="145" idx="1"/>
          </p:cNvCxnSpPr>
          <p:nvPr/>
        </p:nvCxnSpPr>
        <p:spPr>
          <a:xfrm>
            <a:off x="2136387" y="982423"/>
            <a:ext cx="10200" cy="3768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" name="Google Shape;146;p17"/>
          <p:cNvSpPr txBox="1"/>
          <p:nvPr>
            <p:ph idx="1" type="body"/>
          </p:nvPr>
        </p:nvSpPr>
        <p:spPr>
          <a:xfrm>
            <a:off x="2374566" y="1470740"/>
            <a:ext cx="3038700" cy="27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Vote your favorite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candidate 1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st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. 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Rank your backup choices 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"/>
                <a:ea typeface="Lato"/>
                <a:cs typeface="Lato"/>
                <a:sym typeface="Lato"/>
              </a:rPr>
              <a:t>(2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nd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3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rd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4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5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) - you don’t have to rank more than 1!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Your vote stays with your 1</a:t>
            </a:r>
            <a:r>
              <a:rPr baseline="30000" lang="en" sz="1400">
                <a:latin typeface="Lato Black"/>
                <a:ea typeface="Lato Black"/>
                <a:cs typeface="Lato Black"/>
                <a:sym typeface="Lato Black"/>
              </a:rPr>
              <a:t>st</a:t>
            </a: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 choice. If they get last place, your vote moves to your next choice.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1933025" y="145655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1933025" y="225053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1933025" y="3389114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50" name="Google Shape;150;p17"/>
          <p:cNvSpPr txBox="1"/>
          <p:nvPr>
            <p:ph type="title"/>
          </p:nvPr>
        </p:nvSpPr>
        <p:spPr>
          <a:xfrm>
            <a:off x="2445475" y="188213"/>
            <a:ext cx="44958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do I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rank my ballot?</a:t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151" name="Google Shape;151;p17"/>
          <p:cNvGrpSpPr/>
          <p:nvPr/>
        </p:nvGrpSpPr>
        <p:grpSpPr>
          <a:xfrm rot="2700000">
            <a:off x="1878840" y="467328"/>
            <a:ext cx="515095" cy="515095"/>
            <a:chOff x="2286821" y="819761"/>
            <a:chExt cx="515100" cy="515100"/>
          </a:xfrm>
        </p:grpSpPr>
        <p:sp>
          <p:nvSpPr>
            <p:cNvPr id="144" name="Google Shape;144;p1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152" name="Google Shape;152;p1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53" name="Google Shape;153;p17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113" y="83286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7"/>
          <p:cNvSpPr/>
          <p:nvPr/>
        </p:nvSpPr>
        <p:spPr>
          <a:xfrm>
            <a:off x="1910449" y="4553832"/>
            <a:ext cx="6455100" cy="393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45" name="Google Shape;145;p17"/>
          <p:cNvSpPr txBox="1"/>
          <p:nvPr/>
        </p:nvSpPr>
        <p:spPr>
          <a:xfrm>
            <a:off x="2146729" y="4496432"/>
            <a:ext cx="628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repeats until a candidate wins with over 50%.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55" name="Google Shape;155;p17"/>
          <p:cNvGrpSpPr/>
          <p:nvPr/>
        </p:nvGrpSpPr>
        <p:grpSpPr>
          <a:xfrm>
            <a:off x="5413275" y="1433390"/>
            <a:ext cx="3591000" cy="2731800"/>
            <a:chOff x="5413275" y="1701700"/>
            <a:chExt cx="3591000" cy="2731800"/>
          </a:xfrm>
        </p:grpSpPr>
        <p:sp>
          <p:nvSpPr>
            <p:cNvPr id="156" name="Google Shape;156;p17"/>
            <p:cNvSpPr/>
            <p:nvPr/>
          </p:nvSpPr>
          <p:spPr>
            <a:xfrm>
              <a:off x="5413275" y="1701700"/>
              <a:ext cx="3591000" cy="2731800"/>
            </a:xfrm>
            <a:prstGeom prst="roundRect">
              <a:avLst>
                <a:gd fmla="val 16667" name="adj"/>
              </a:avLst>
            </a:prstGeom>
            <a:solidFill>
              <a:srgbClr val="F5FAFA"/>
            </a:solidFill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7" name="Google Shape;157;p17" title="GDDC-PalmCards_v5_pic2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85536" y="1765621"/>
              <a:ext cx="3038701" cy="257517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 title="GDDC-PalmCards_v5_pic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100" y="347075"/>
            <a:ext cx="2935750" cy="44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 title="GDDC-PalmCards_v5_pic4.png"/>
          <p:cNvPicPr preferRelativeResize="0"/>
          <p:nvPr/>
        </p:nvPicPr>
        <p:blipFill rotWithShape="1">
          <a:blip r:embed="rId6">
            <a:alphaModFix/>
          </a:blip>
          <a:srcRect b="41003" l="0" r="0" t="0"/>
          <a:stretch/>
        </p:blipFill>
        <p:spPr>
          <a:xfrm>
            <a:off x="4694650" y="1718500"/>
            <a:ext cx="3540775" cy="18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18"/>
          <p:cNvGrpSpPr/>
          <p:nvPr/>
        </p:nvGrpSpPr>
        <p:grpSpPr>
          <a:xfrm>
            <a:off x="4422018" y="3640147"/>
            <a:ext cx="4227164" cy="369300"/>
            <a:chOff x="4514400" y="4572900"/>
            <a:chExt cx="4227164" cy="369300"/>
          </a:xfrm>
        </p:grpSpPr>
        <p:sp>
          <p:nvSpPr>
            <p:cNvPr id="166" name="Google Shape;166;p18"/>
            <p:cNvSpPr/>
            <p:nvPr/>
          </p:nvSpPr>
          <p:spPr>
            <a:xfrm>
              <a:off x="4514400" y="4632000"/>
              <a:ext cx="4011600" cy="2511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 txBox="1"/>
            <p:nvPr/>
          </p:nvSpPr>
          <p:spPr>
            <a:xfrm>
              <a:off x="4563464" y="4572900"/>
              <a:ext cx="41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Remember, only rank a candidate if you support them! 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73" name="Google Shape;173;p19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Results &amp;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74" name="Google Shape;17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5" name="Google Shape;175;p19"/>
          <p:cNvGrpSpPr/>
          <p:nvPr/>
        </p:nvGrpSpPr>
        <p:grpSpPr>
          <a:xfrm>
            <a:off x="336621" y="1600079"/>
            <a:ext cx="4230883" cy="2311450"/>
            <a:chOff x="363550" y="1849175"/>
            <a:chExt cx="4230883" cy="2311450"/>
          </a:xfrm>
        </p:grpSpPr>
        <p:grpSp>
          <p:nvGrpSpPr>
            <p:cNvPr id="176" name="Google Shape;176;p19"/>
            <p:cNvGrpSpPr/>
            <p:nvPr/>
          </p:nvGrpSpPr>
          <p:grpSpPr>
            <a:xfrm>
              <a:off x="363550" y="1849175"/>
              <a:ext cx="4230883" cy="2192175"/>
              <a:chOff x="363550" y="1849175"/>
              <a:chExt cx="4230883" cy="2192175"/>
            </a:xfrm>
          </p:grpSpPr>
          <p:sp>
            <p:nvSpPr>
              <p:cNvPr id="177" name="Google Shape;177;p19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178" name="Google Shape;178;p19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79" name="Google Shape;179;p19"/>
            <p:cNvSpPr/>
            <p:nvPr/>
          </p:nvSpPr>
          <p:spPr>
            <a:xfrm>
              <a:off x="383750" y="1858125"/>
              <a:ext cx="40167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9"/>
          <p:cNvGrpSpPr/>
          <p:nvPr/>
        </p:nvGrpSpPr>
        <p:grpSpPr>
          <a:xfrm>
            <a:off x="4333177" y="1572904"/>
            <a:ext cx="4429454" cy="2302500"/>
            <a:chOff x="4400500" y="1822000"/>
            <a:chExt cx="4429454" cy="2302500"/>
          </a:xfrm>
        </p:grpSpPr>
        <p:grpSp>
          <p:nvGrpSpPr>
            <p:cNvPr id="181" name="Google Shape;181;p19"/>
            <p:cNvGrpSpPr/>
            <p:nvPr/>
          </p:nvGrpSpPr>
          <p:grpSpPr>
            <a:xfrm>
              <a:off x="4400500" y="1849175"/>
              <a:ext cx="4402600" cy="2192175"/>
              <a:chOff x="4400500" y="1849175"/>
              <a:chExt cx="4402600" cy="2192175"/>
            </a:xfrm>
          </p:grpSpPr>
          <p:pic>
            <p:nvPicPr>
              <p:cNvPr id="182" name="Google Shape;182;p19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" name="Google Shape;183;p19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</a:t>
                </a: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84" name="Google Shape;184;p19"/>
            <p:cNvSpPr/>
            <p:nvPr/>
          </p:nvSpPr>
          <p:spPr>
            <a:xfrm>
              <a:off x="4551054" y="1822000"/>
              <a:ext cx="42789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" name="Google Shape;185;p19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186" name="Google Shape;186;p19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9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93" name="Google Shape;19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4" name="Google Shape;194;p20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5" name="Google Shape;195;p20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96" name="Google Shape;196;p20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197" name="Google Shape;197;p20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198" name="Google Shape;198;p20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199" name="Google Shape;199;p20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200" name="Google Shape;200;p20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01" name="Google Shape;201;p20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02" name="Google Shape;202;p20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03" name="Google Shape;203;p20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04" name="Google Shape;204;p20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05" name="Google Shape;205;p20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06" name="Google Shape;206;p20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7" name="Google Shape;207;p20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08" name="Google Shape;208;p20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09" name="Google Shape;209;p20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10" name="Google Shape;210;p20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11" name="Google Shape;211;p20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12" name="Google Shape;212;p20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0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19" name="Google Shape;21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0" name="Google Shape;220;p21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1" name="Google Shape;221;p21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22" name="Google Shape;222;p21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sp>
          <p:nvSpPr>
            <p:cNvPr id="223" name="Google Shape;223;p21"/>
            <p:cNvSpPr/>
            <p:nvPr/>
          </p:nvSpPr>
          <p:spPr>
            <a:xfrm>
              <a:off x="356821" y="1609029"/>
              <a:ext cx="40167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4" name="Google Shape;224;p21"/>
            <p:cNvGrpSpPr/>
            <p:nvPr/>
          </p:nvGrpSpPr>
          <p:grpSpPr>
            <a:xfrm>
              <a:off x="336621" y="1600079"/>
              <a:ext cx="4230883" cy="2192175"/>
              <a:chOff x="363550" y="1849175"/>
              <a:chExt cx="4230883" cy="2192175"/>
            </a:xfrm>
          </p:grpSpPr>
          <p:sp>
            <p:nvSpPr>
              <p:cNvPr id="225" name="Google Shape;225;p21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26" name="Google Shape;226;p21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27" name="Google Shape;227;p21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28" name="Google Shape;228;p21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29" name="Google Shape;229;p21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30" name="Google Shape;230;p21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31" name="Google Shape;231;p21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2" name="Google Shape;232;p21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33" name="Google Shape;233;p21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34" name="Google Shape;234;p21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35" name="Google Shape;235;p21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36" name="Google Shape;236;p21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37" name="Google Shape;237;p21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1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2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44" name="Google Shape;244;p22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45" name="Google Shape;245;p22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46" name="Google Shape;246;p22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47" name="Google Shape;247;p22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50" name="Google Shape;250;p22"/>
          <p:cNvSpPr/>
          <p:nvPr/>
        </p:nvSpPr>
        <p:spPr>
          <a:xfrm flipH="1" rot="-5400000">
            <a:off x="2824679" y="1234844"/>
            <a:ext cx="443100" cy="356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1" name="Google Shape;251;p22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2" name="Google Shape;252;p22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3" name="Google Shape;253;p22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4" name="Google Shape;254;p22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5" name="Google Shape;255;p22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56" name="Google Shape;256;p22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57" name="Google Shape;257;p22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58" name="Google Shape;258;p22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59" name="Google Shape;259;p22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60" name="Google Shape;260;p22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22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62" name="Google Shape;262;p2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4" name="Google Shape;264;p22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5" name="Google Shape;265;p22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2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7" name="Google Shape;267;p22"/>
          <p:cNvSpPr txBox="1"/>
          <p:nvPr/>
        </p:nvSpPr>
        <p:spPr>
          <a:xfrm>
            <a:off x="480181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30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8" name="Google Shape;268;p22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9" name="Google Shape;269;p22"/>
          <p:cNvSpPr txBox="1"/>
          <p:nvPr/>
        </p:nvSpPr>
        <p:spPr>
          <a:xfrm>
            <a:off x="2709077" y="379581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0" name="Google Shape;270;p22"/>
          <p:cNvSpPr txBox="1"/>
          <p:nvPr/>
        </p:nvSpPr>
        <p:spPr>
          <a:xfrm>
            <a:off x="2580434" y="4279523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3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76" name="Google Shape;276;p23"/>
          <p:cNvSpPr txBox="1"/>
          <p:nvPr>
            <p:ph type="title"/>
          </p:nvPr>
        </p:nvSpPr>
        <p:spPr>
          <a:xfrm>
            <a:off x="1160418" y="1682000"/>
            <a:ext cx="56868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77" name="Google Shape;277;p23"/>
          <p:cNvSpPr/>
          <p:nvPr/>
        </p:nvSpPr>
        <p:spPr>
          <a:xfrm flipH="1" rot="-5400000">
            <a:off x="3359579" y="699944"/>
            <a:ext cx="443100" cy="4635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8" name="Google Shape;278;p23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9" name="Google Shape;279;p23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80" name="Google Shape;280;p23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81" name="Google Shape;281;p23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2" name="Google Shape;282;p23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3" name="Google Shape;283;p23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4" name="Google Shape;284;p23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5" name="Google Shape;285;p23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86" name="Google Shape;286;p23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23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88" name="Google Shape;288;p2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0" name="Google Shape;290;p23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91" name="Google Shape;291;p23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92" name="Google Shape;292;p23"/>
          <p:cNvGrpSpPr/>
          <p:nvPr/>
        </p:nvGrpSpPr>
        <p:grpSpPr>
          <a:xfrm>
            <a:off x="4828980" y="2793890"/>
            <a:ext cx="1070087" cy="443113"/>
            <a:chOff x="4828980" y="2721433"/>
            <a:chExt cx="1070087" cy="443113"/>
          </a:xfrm>
        </p:grpSpPr>
        <p:sp>
          <p:nvSpPr>
            <p:cNvPr id="293" name="Google Shape;293;p23"/>
            <p:cNvSpPr/>
            <p:nvPr/>
          </p:nvSpPr>
          <p:spPr>
            <a:xfrm flipH="1" rot="-5400000">
              <a:off x="5142616" y="2408083"/>
              <a:ext cx="443100" cy="10698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294" name="Google Shape;294;p23"/>
            <p:cNvSpPr/>
            <p:nvPr/>
          </p:nvSpPr>
          <p:spPr>
            <a:xfrm>
              <a:off x="4828980" y="2721446"/>
              <a:ext cx="3444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5" name="Google Shape;295;p23"/>
          <p:cNvGrpSpPr/>
          <p:nvPr/>
        </p:nvGrpSpPr>
        <p:grpSpPr>
          <a:xfrm>
            <a:off x="2689741" y="3752744"/>
            <a:ext cx="237600" cy="443113"/>
            <a:chOff x="2689741" y="3680288"/>
            <a:chExt cx="237600" cy="443113"/>
          </a:xfrm>
        </p:grpSpPr>
        <p:sp>
          <p:nvSpPr>
            <p:cNvPr id="296" name="Google Shape;296;p23"/>
            <p:cNvSpPr/>
            <p:nvPr/>
          </p:nvSpPr>
          <p:spPr>
            <a:xfrm flipH="1" rot="-5400000">
              <a:off x="2586991" y="3783038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297" name="Google Shape;297;p23"/>
            <p:cNvSpPr/>
            <p:nvPr/>
          </p:nvSpPr>
          <p:spPr>
            <a:xfrm>
              <a:off x="2689752" y="3680300"/>
              <a:ext cx="1920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8" name="Google Shape;298;p23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299" name="Google Shape;299;p23"/>
          <p:cNvGrpSpPr/>
          <p:nvPr/>
        </p:nvGrpSpPr>
        <p:grpSpPr>
          <a:xfrm>
            <a:off x="2050666" y="3236990"/>
            <a:ext cx="3313500" cy="1240800"/>
            <a:chOff x="2050666" y="3236990"/>
            <a:chExt cx="3313500" cy="1240800"/>
          </a:xfrm>
        </p:grpSpPr>
        <p:cxnSp>
          <p:nvCxnSpPr>
            <p:cNvPr id="300" name="Google Shape;300;p23"/>
            <p:cNvCxnSpPr>
              <a:endCxn id="297" idx="2"/>
            </p:cNvCxnSpPr>
            <p:nvPr/>
          </p:nvCxnSpPr>
          <p:spPr>
            <a:xfrm flipH="1" rot="10800000">
              <a:off x="2057652" y="4195856"/>
              <a:ext cx="728100" cy="274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01" name="Google Shape;301;p23"/>
            <p:cNvCxnSpPr>
              <a:endCxn id="293" idx="3"/>
            </p:cNvCxnSpPr>
            <p:nvPr/>
          </p:nvCxnSpPr>
          <p:spPr>
            <a:xfrm flipH="1" rot="10800000">
              <a:off x="2050666" y="3236990"/>
              <a:ext cx="3313500" cy="1240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02" name="Google Shape;302;p23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03" name="Google Shape;303;p23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04" name="Google Shape;304;p23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05" name="Google Shape;305;p23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06" name="Google Shape;306;p23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3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08" name="Google Shape;308;p23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3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0" name="Google Shape;310;p23"/>
          <p:cNvSpPr txBox="1"/>
          <p:nvPr/>
        </p:nvSpPr>
        <p:spPr>
          <a:xfrm>
            <a:off x="58990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39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1" name="Google Shape;311;p23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2" name="Google Shape;312;p23"/>
          <p:cNvSpPr txBox="1"/>
          <p:nvPr/>
        </p:nvSpPr>
        <p:spPr>
          <a:xfrm>
            <a:off x="2927352" y="381029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3" name="Google Shape;313;p23"/>
          <p:cNvSpPr txBox="1"/>
          <p:nvPr/>
        </p:nvSpPr>
        <p:spPr>
          <a:xfrm>
            <a:off x="2737021" y="411308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4" name="Google Shape;314;p23"/>
          <p:cNvSpPr txBox="1"/>
          <p:nvPr/>
        </p:nvSpPr>
        <p:spPr>
          <a:xfrm>
            <a:off x="5363702" y="318820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20" name="Google Shape;320;p24"/>
          <p:cNvSpPr txBox="1"/>
          <p:nvPr>
            <p:ph type="title"/>
          </p:nvPr>
        </p:nvSpPr>
        <p:spPr>
          <a:xfrm>
            <a:off x="1160418" y="1682000"/>
            <a:ext cx="53823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We have a winner!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21" name="Google Shape;321;p24"/>
          <p:cNvSpPr/>
          <p:nvPr/>
        </p:nvSpPr>
        <p:spPr>
          <a:xfrm flipH="1" rot="-5400000">
            <a:off x="4013429" y="46094"/>
            <a:ext cx="443100" cy="59436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2" name="Google Shape;322;p24"/>
          <p:cNvSpPr/>
          <p:nvPr/>
        </p:nvSpPr>
        <p:spPr>
          <a:xfrm flipH="1" rot="-5400000">
            <a:off x="3122075" y="459506"/>
            <a:ext cx="443100" cy="4160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3" name="Google Shape;323;p24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4" name="Google Shape;324;p24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5" name="Google Shape;325;p24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6" name="Google Shape;326;p24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7" name="Google Shape;327;p24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8" name="Google Shape;328;p24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29" name="Google Shape;329;p24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24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31" name="Google Shape;331;p2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3" name="Google Shape;333;p24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34" name="Google Shape;334;p24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24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6" name="Google Shape;336;p24"/>
          <p:cNvSpPr/>
          <p:nvPr/>
        </p:nvSpPr>
        <p:spPr>
          <a:xfrm flipH="1" rot="-5400000">
            <a:off x="6153179" y="2183390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37" name="Google Shape;337;p24"/>
          <p:cNvGrpSpPr/>
          <p:nvPr/>
        </p:nvGrpSpPr>
        <p:grpSpPr>
          <a:xfrm>
            <a:off x="5067126" y="2316319"/>
            <a:ext cx="356702" cy="446755"/>
            <a:chOff x="2513926" y="3937463"/>
            <a:chExt cx="356702" cy="446755"/>
          </a:xfrm>
        </p:grpSpPr>
        <p:sp>
          <p:nvSpPr>
            <p:cNvPr id="338" name="Google Shape;338;p24"/>
            <p:cNvSpPr/>
            <p:nvPr/>
          </p:nvSpPr>
          <p:spPr>
            <a:xfrm flipH="1" rot="-5400000">
              <a:off x="2470729" y="3980663"/>
              <a:ext cx="443100" cy="3567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39" name="Google Shape;339;p24"/>
            <p:cNvSpPr/>
            <p:nvPr/>
          </p:nvSpPr>
          <p:spPr>
            <a:xfrm>
              <a:off x="2513926" y="3941117"/>
              <a:ext cx="245700" cy="44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0" name="Google Shape;340;p24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4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42" name="Google Shape;342;p24"/>
          <p:cNvGrpSpPr/>
          <p:nvPr/>
        </p:nvGrpSpPr>
        <p:grpSpPr>
          <a:xfrm>
            <a:off x="2545529" y="2763074"/>
            <a:ext cx="3829200" cy="1235016"/>
            <a:chOff x="2050721" y="3242810"/>
            <a:chExt cx="3829200" cy="1235016"/>
          </a:xfrm>
        </p:grpSpPr>
        <p:cxnSp>
          <p:nvCxnSpPr>
            <p:cNvPr id="343" name="Google Shape;343;p24"/>
            <p:cNvCxnSpPr>
              <a:endCxn id="339" idx="2"/>
            </p:cNvCxnSpPr>
            <p:nvPr/>
          </p:nvCxnSpPr>
          <p:spPr>
            <a:xfrm flipH="1" rot="10800000">
              <a:off x="2057568" y="3242810"/>
              <a:ext cx="2637600" cy="12279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44" name="Google Shape;344;p24"/>
            <p:cNvCxnSpPr>
              <a:endCxn id="336" idx="3"/>
            </p:cNvCxnSpPr>
            <p:nvPr/>
          </p:nvCxnSpPr>
          <p:spPr>
            <a:xfrm flipH="1" rot="10800000">
              <a:off x="2050721" y="3716725"/>
              <a:ext cx="3829200" cy="7611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45" name="Google Shape;345;p24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46" name="Google Shape;346;p24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47" name="Google Shape;347;p24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48" name="Google Shape;348;p24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49" name="Google Shape;349;p24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4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51" name="Google Shape;351;p24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4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6200" y="2629906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4"/>
          <p:cNvSpPr txBox="1"/>
          <p:nvPr/>
        </p:nvSpPr>
        <p:spPr>
          <a:xfrm>
            <a:off x="542381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4" name="Google Shape;354;p24"/>
          <p:cNvSpPr txBox="1"/>
          <p:nvPr/>
        </p:nvSpPr>
        <p:spPr>
          <a:xfrm>
            <a:off x="72067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5" name="Google Shape;355;p24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6" name="Google Shape;356;p24"/>
          <p:cNvSpPr txBox="1"/>
          <p:nvPr/>
        </p:nvSpPr>
        <p:spPr>
          <a:xfrm>
            <a:off x="5157179" y="270479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7" name="Google Shape;357;p24"/>
          <p:cNvSpPr txBox="1"/>
          <p:nvPr/>
        </p:nvSpPr>
        <p:spPr>
          <a:xfrm>
            <a:off x="6318827" y="318882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5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63" name="Google Shape;36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4" name="Google Shape;364;p25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5" name="Google Shape;365;p25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66" name="Google Shape;366;p25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367" name="Google Shape;367;p25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368" name="Google Shape;368;p25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369" name="Google Shape;369;p25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370" name="Google Shape;370;p25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71" name="Google Shape;371;p25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72" name="Google Shape;372;p25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373" name="Google Shape;373;p25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sp>
          <p:nvSpPr>
            <p:cNvPr id="374" name="Google Shape;374;p25"/>
            <p:cNvSpPr/>
            <p:nvPr/>
          </p:nvSpPr>
          <p:spPr>
            <a:xfrm>
              <a:off x="4483731" y="1572904"/>
              <a:ext cx="42789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5" name="Google Shape;375;p25"/>
            <p:cNvGrpSpPr/>
            <p:nvPr/>
          </p:nvGrpSpPr>
          <p:grpSpPr>
            <a:xfrm>
              <a:off x="4333177" y="1600079"/>
              <a:ext cx="4402600" cy="2192175"/>
              <a:chOff x="4400500" y="1849175"/>
              <a:chExt cx="4402600" cy="2192175"/>
            </a:xfrm>
          </p:grpSpPr>
          <p:pic>
            <p:nvPicPr>
              <p:cNvPr id="376" name="Google Shape;376;p25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7" name="Google Shape;377;p25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cxnSp>
          <p:nvCxnSpPr>
            <p:cNvPr id="378" name="Google Shape;378;p25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379" name="Google Shape;379;p25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80" name="Google Shape;380;p25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381" name="Google Shape;381;p25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5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6"/>
          <p:cNvSpPr/>
          <p:nvPr/>
        </p:nvSpPr>
        <p:spPr>
          <a:xfrm flipH="1" rot="-5400000">
            <a:off x="7201857" y="2826819"/>
            <a:ext cx="270900" cy="67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8" name="Google Shape;388;p26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89" name="Google Shape;389;p26"/>
          <p:cNvSpPr txBox="1"/>
          <p:nvPr>
            <p:ph type="title"/>
          </p:nvPr>
        </p:nvSpPr>
        <p:spPr>
          <a:xfrm>
            <a:off x="1160425" y="1682000"/>
            <a:ext cx="55407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Just run another round!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90" name="Google Shape;390;p26"/>
          <p:cNvSpPr/>
          <p:nvPr/>
        </p:nvSpPr>
        <p:spPr>
          <a:xfrm flipH="1" rot="-5400000">
            <a:off x="4429529" y="-370006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91" name="Google Shape;391;p26"/>
          <p:cNvSpPr/>
          <p:nvPr/>
        </p:nvSpPr>
        <p:spPr>
          <a:xfrm flipH="1" rot="-5400000">
            <a:off x="3597575" y="-15994"/>
            <a:ext cx="443100" cy="5111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92" name="Google Shape;392;p26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93" name="Google Shape;393;p26"/>
          <p:cNvSpPr txBox="1"/>
          <p:nvPr/>
        </p:nvSpPr>
        <p:spPr>
          <a:xfrm>
            <a:off x="223774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94" name="Google Shape;394;p26"/>
          <p:cNvSpPr txBox="1"/>
          <p:nvPr/>
        </p:nvSpPr>
        <p:spPr>
          <a:xfrm>
            <a:off x="388824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95" name="Google Shape;395;p26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96" name="Google Shape;396;p26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97" name="Google Shape;397;p26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98" name="Google Shape;398;p26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9" name="Google Shape;399;p2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01" name="Google Shape;401;p26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2" name="Google Shape;402;p26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3" name="Google Shape;403;p26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6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05" name="Google Shape;405;p26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06" name="Google Shape;406;p26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07" name="Google Shape;407;p26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08" name="Google Shape;408;p26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6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10" name="Google Shape;410;p26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7400" y="2643315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6"/>
          <p:cNvSpPr txBox="1"/>
          <p:nvPr>
            <p:ph type="title"/>
          </p:nvPr>
        </p:nvSpPr>
        <p:spPr>
          <a:xfrm>
            <a:off x="1172401" y="242153"/>
            <a:ext cx="1571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412" name="Google Shape;412;p26"/>
          <p:cNvCxnSpPr/>
          <p:nvPr/>
        </p:nvCxnSpPr>
        <p:spPr>
          <a:xfrm>
            <a:off x="1206777" y="794698"/>
            <a:ext cx="1395900" cy="237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3" name="Google Shape;413;p26"/>
          <p:cNvSpPr/>
          <p:nvPr/>
        </p:nvSpPr>
        <p:spPr>
          <a:xfrm flipH="1" rot="-5400000">
            <a:off x="5618276" y="2007525"/>
            <a:ext cx="443100" cy="106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4" name="Google Shape;414;p26"/>
          <p:cNvSpPr/>
          <p:nvPr/>
        </p:nvSpPr>
        <p:spPr>
          <a:xfrm flipH="1" rot="-5400000">
            <a:off x="7359725" y="2560250"/>
            <a:ext cx="443100" cy="915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15" name="Google Shape;415;p26"/>
          <p:cNvSpPr/>
          <p:nvPr/>
        </p:nvSpPr>
        <p:spPr>
          <a:xfrm>
            <a:off x="5899075" y="2789642"/>
            <a:ext cx="1307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6"/>
          <p:cNvSpPr/>
          <p:nvPr/>
        </p:nvSpPr>
        <p:spPr>
          <a:xfrm>
            <a:off x="5067125" y="2319975"/>
            <a:ext cx="356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7" name="Google Shape;417;p26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5982" y="2168982"/>
            <a:ext cx="682480" cy="682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8" name="Google Shape;418;p26"/>
          <p:cNvCxnSpPr/>
          <p:nvPr/>
        </p:nvCxnSpPr>
        <p:spPr>
          <a:xfrm>
            <a:off x="368927" y="3493108"/>
            <a:ext cx="838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26"/>
          <p:cNvCxnSpPr>
            <a:endCxn id="413" idx="3"/>
          </p:cNvCxnSpPr>
          <p:nvPr/>
        </p:nvCxnSpPr>
        <p:spPr>
          <a:xfrm flipH="1" rot="10800000">
            <a:off x="2723726" y="2763075"/>
            <a:ext cx="3116100" cy="7545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0" name="Google Shape;420;p26"/>
          <p:cNvCxnSpPr>
            <a:endCxn id="387" idx="3"/>
          </p:cNvCxnSpPr>
          <p:nvPr/>
        </p:nvCxnSpPr>
        <p:spPr>
          <a:xfrm flipH="1" rot="10800000">
            <a:off x="2740707" y="3298569"/>
            <a:ext cx="4596600" cy="2334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21" name="Google Shape;421;p26" title="People Figure_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6341" y="36040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6"/>
          <p:cNvSpPr txBox="1"/>
          <p:nvPr/>
        </p:nvSpPr>
        <p:spPr>
          <a:xfrm>
            <a:off x="5808323" y="2691977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3" name="Google Shape;423;p26"/>
          <p:cNvSpPr txBox="1"/>
          <p:nvPr/>
        </p:nvSpPr>
        <p:spPr>
          <a:xfrm>
            <a:off x="7266407" y="318660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4" name="Google Shape;424;p26"/>
          <p:cNvSpPr txBox="1"/>
          <p:nvPr/>
        </p:nvSpPr>
        <p:spPr>
          <a:xfrm>
            <a:off x="6357522" y="23545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5" name="Google Shape;425;p26"/>
          <p:cNvSpPr txBox="1"/>
          <p:nvPr/>
        </p:nvSpPr>
        <p:spPr>
          <a:xfrm>
            <a:off x="8012024" y="2833256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58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7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31" name="Google Shape;431;p27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32" name="Google Shape;432;p27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33" name="Google Shape;433;p27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34" name="Google Shape;434;p27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35" name="Google Shape;435;p27"/>
          <p:cNvSpPr/>
          <p:nvPr/>
        </p:nvSpPr>
        <p:spPr>
          <a:xfrm flipH="1" rot="-5400000">
            <a:off x="1933229" y="21262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6" name="Google Shape;436;p27"/>
          <p:cNvSpPr/>
          <p:nvPr/>
        </p:nvSpPr>
        <p:spPr>
          <a:xfrm flipH="1" rot="-5400000">
            <a:off x="4310825" y="-729244"/>
            <a:ext cx="443100" cy="6537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7" name="Google Shape;437;p27"/>
          <p:cNvSpPr/>
          <p:nvPr/>
        </p:nvSpPr>
        <p:spPr>
          <a:xfrm flipH="1" rot="-5400000">
            <a:off x="1754879" y="27828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8" name="Google Shape;438;p27"/>
          <p:cNvSpPr/>
          <p:nvPr/>
        </p:nvSpPr>
        <p:spPr>
          <a:xfrm flipH="1" rot="-5400000">
            <a:off x="1636004" y="3379994"/>
            <a:ext cx="443100" cy="1188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9" name="Google Shape;439;p27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40" name="Google Shape;440;p27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41" name="Google Shape;441;p27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42" name="Google Shape;442;p27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43" name="Google Shape;443;p27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44" name="Google Shape;444;p27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45" name="Google Shape;445;p27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46" name="Google Shape;446;p2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8" name="Google Shape;448;p27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7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50" name="Google Shape;450;p27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27"/>
          <p:cNvSpPr txBox="1"/>
          <p:nvPr>
            <p:ph idx="1" type="body"/>
          </p:nvPr>
        </p:nvSpPr>
        <p:spPr>
          <a:xfrm>
            <a:off x="5229450" y="2898000"/>
            <a:ext cx="2141100" cy="9213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Continue running rounds even if someone already has 50%</a:t>
            </a:r>
            <a:endParaRPr sz="1863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52" name="Google Shape;452;p27"/>
          <p:cNvSpPr txBox="1"/>
          <p:nvPr/>
        </p:nvSpPr>
        <p:spPr>
          <a:xfrm>
            <a:off x="7801325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3" name="Google Shape;453;p27"/>
          <p:cNvSpPr txBox="1"/>
          <p:nvPr/>
        </p:nvSpPr>
        <p:spPr>
          <a:xfrm>
            <a:off x="3039213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4" name="Google Shape;454;p27"/>
          <p:cNvSpPr txBox="1"/>
          <p:nvPr/>
        </p:nvSpPr>
        <p:spPr>
          <a:xfrm>
            <a:off x="2689663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5" name="Google Shape;455;p27"/>
          <p:cNvSpPr txBox="1"/>
          <p:nvPr/>
        </p:nvSpPr>
        <p:spPr>
          <a:xfrm>
            <a:off x="2451838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6" name="Google Shape;456;p27"/>
          <p:cNvSpPr txBox="1"/>
          <p:nvPr/>
        </p:nvSpPr>
        <p:spPr>
          <a:xfrm>
            <a:off x="2214163" y="425766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8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62" name="Google Shape;462;p28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63" name="Google Shape;463;p28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64" name="Google Shape;464;p28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65" name="Google Shape;465;p28"/>
          <p:cNvSpPr txBox="1"/>
          <p:nvPr>
            <p:ph type="title"/>
          </p:nvPr>
        </p:nvSpPr>
        <p:spPr>
          <a:xfrm>
            <a:off x="1160425" y="1682000"/>
            <a:ext cx="5346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66" name="Google Shape;466;p28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7" name="Google Shape;467;p28"/>
          <p:cNvSpPr/>
          <p:nvPr/>
        </p:nvSpPr>
        <p:spPr>
          <a:xfrm flipH="1" rot="-5400000">
            <a:off x="4429775" y="-848194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8" name="Google Shape;468;p28"/>
          <p:cNvSpPr/>
          <p:nvPr/>
        </p:nvSpPr>
        <p:spPr>
          <a:xfrm flipH="1" rot="-5400000">
            <a:off x="1873679" y="26640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9" name="Google Shape;469;p28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70" name="Google Shape;470;p28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71" name="Google Shape;471;p28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72" name="Google Shape;472;p28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73" name="Google Shape;473;p28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74" name="Google Shape;474;p28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75" name="Google Shape;475;p28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76" name="Google Shape;476;p28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77" name="Google Shape;477;p2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9" name="Google Shape;479;p28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8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81" name="Google Shape;481;p28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2" name="Google Shape;482;p28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483" name="Google Shape;483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28"/>
          <p:cNvGrpSpPr/>
          <p:nvPr/>
        </p:nvGrpSpPr>
        <p:grpSpPr>
          <a:xfrm>
            <a:off x="2689750" y="3274542"/>
            <a:ext cx="237604" cy="443102"/>
            <a:chOff x="4246250" y="3746042"/>
            <a:chExt cx="237604" cy="443102"/>
          </a:xfrm>
        </p:grpSpPr>
        <p:sp>
          <p:nvSpPr>
            <p:cNvPr id="486" name="Google Shape;486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87" name="Google Shape;487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28"/>
          <p:cNvGrpSpPr/>
          <p:nvPr/>
        </p:nvGrpSpPr>
        <p:grpSpPr>
          <a:xfrm>
            <a:off x="2452150" y="3752742"/>
            <a:ext cx="237604" cy="443102"/>
            <a:chOff x="4246250" y="3746042"/>
            <a:chExt cx="237604" cy="443102"/>
          </a:xfrm>
        </p:grpSpPr>
        <p:sp>
          <p:nvSpPr>
            <p:cNvPr id="489" name="Google Shape;489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28"/>
          <p:cNvGrpSpPr/>
          <p:nvPr/>
        </p:nvGrpSpPr>
        <p:grpSpPr>
          <a:xfrm>
            <a:off x="7801625" y="2318142"/>
            <a:ext cx="237604" cy="443102"/>
            <a:chOff x="4246250" y="3746042"/>
            <a:chExt cx="237604" cy="443102"/>
          </a:xfrm>
        </p:grpSpPr>
        <p:sp>
          <p:nvSpPr>
            <p:cNvPr id="492" name="Google Shape;492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94" name="Google Shape;494;p28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5" name="Google Shape;495;p28"/>
          <p:cNvSpPr txBox="1"/>
          <p:nvPr/>
        </p:nvSpPr>
        <p:spPr>
          <a:xfrm>
            <a:off x="8045503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6" name="Google Shape;496;p28"/>
          <p:cNvSpPr txBox="1"/>
          <p:nvPr/>
        </p:nvSpPr>
        <p:spPr>
          <a:xfrm>
            <a:off x="3283391" y="278694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7" name="Google Shape;497;p28"/>
          <p:cNvSpPr txBox="1"/>
          <p:nvPr/>
        </p:nvSpPr>
        <p:spPr>
          <a:xfrm>
            <a:off x="2933841" y="3251759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8" name="Google Shape;498;p28"/>
          <p:cNvSpPr txBox="1"/>
          <p:nvPr/>
        </p:nvSpPr>
        <p:spPr>
          <a:xfrm>
            <a:off x="2696016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9" name="Google Shape;499;p28"/>
          <p:cNvSpPr txBox="1"/>
          <p:nvPr/>
        </p:nvSpPr>
        <p:spPr>
          <a:xfrm>
            <a:off x="2362457" y="413643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0" name="Google Shape;500;p28"/>
          <p:cNvSpPr txBox="1"/>
          <p:nvPr/>
        </p:nvSpPr>
        <p:spPr>
          <a:xfrm>
            <a:off x="2874859" y="346964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1" name="Google Shape;501;p28"/>
          <p:cNvSpPr txBox="1"/>
          <p:nvPr/>
        </p:nvSpPr>
        <p:spPr>
          <a:xfrm>
            <a:off x="3226512" y="302343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2" name="Google Shape;502;p28"/>
          <p:cNvSpPr txBox="1"/>
          <p:nvPr/>
        </p:nvSpPr>
        <p:spPr>
          <a:xfrm>
            <a:off x="7726869" y="268911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9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08" name="Google Shape;508;p29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09" name="Google Shape;509;p29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10" name="Google Shape;510;p29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11" name="Google Shape;511;p29"/>
          <p:cNvSpPr txBox="1"/>
          <p:nvPr>
            <p:ph type="title"/>
          </p:nvPr>
        </p:nvSpPr>
        <p:spPr>
          <a:xfrm>
            <a:off x="1160425" y="1682000"/>
            <a:ext cx="55005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Continue this process…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12" name="Google Shape;512;p29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3" name="Google Shape;513;p29"/>
          <p:cNvSpPr/>
          <p:nvPr/>
        </p:nvSpPr>
        <p:spPr>
          <a:xfrm flipH="1" rot="-5400000">
            <a:off x="4726925" y="-1145344"/>
            <a:ext cx="443100" cy="7370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4" name="Google Shape;514;p29"/>
          <p:cNvSpPr/>
          <p:nvPr/>
        </p:nvSpPr>
        <p:spPr>
          <a:xfrm flipH="1" rot="-5400000">
            <a:off x="2289779" y="2247944"/>
            <a:ext cx="443100" cy="2496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5" name="Google Shape;515;p29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6" name="Google Shape;516;p29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7" name="Google Shape;517;p29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8" name="Google Shape;518;p29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9" name="Google Shape;519;p29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20" name="Google Shape;520;p29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21" name="Google Shape;521;p29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22" name="Google Shape;522;p2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4" name="Google Shape;524;p29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9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26" name="Google Shape;526;p29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7" name="Google Shape;527;p29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28" name="Google Shape;528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29" name="Google Shape;529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0" name="Google Shape;530;p29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31" name="Google Shape;531;p29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2" name="Google Shape;532;p29"/>
          <p:cNvSpPr/>
          <p:nvPr/>
        </p:nvSpPr>
        <p:spPr>
          <a:xfrm flipH="1" rot="-5400000">
            <a:off x="3092925" y="3052550"/>
            <a:ext cx="443100" cy="887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33" name="Google Shape;533;p29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4" name="Google Shape;534;p29"/>
          <p:cNvSpPr/>
          <p:nvPr/>
        </p:nvSpPr>
        <p:spPr>
          <a:xfrm flipH="1" rot="-5400000">
            <a:off x="8024677" y="2148025"/>
            <a:ext cx="443100" cy="774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5" name="Google Shape;535;p29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9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9"/>
          <p:cNvSpPr txBox="1"/>
          <p:nvPr/>
        </p:nvSpPr>
        <p:spPr>
          <a:xfrm>
            <a:off x="8572941" y="231345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8" name="Google Shape;538;p29"/>
          <p:cNvSpPr txBox="1"/>
          <p:nvPr/>
        </p:nvSpPr>
        <p:spPr>
          <a:xfrm>
            <a:off x="3283391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9" name="Google Shape;539;p29"/>
          <p:cNvSpPr txBox="1"/>
          <p:nvPr/>
        </p:nvSpPr>
        <p:spPr>
          <a:xfrm>
            <a:off x="3729390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21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0" name="Google Shape;540;p29"/>
          <p:cNvSpPr txBox="1"/>
          <p:nvPr/>
        </p:nvSpPr>
        <p:spPr>
          <a:xfrm>
            <a:off x="3197382" y="366373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1" name="Google Shape;541;p29"/>
          <p:cNvSpPr txBox="1"/>
          <p:nvPr/>
        </p:nvSpPr>
        <p:spPr>
          <a:xfrm>
            <a:off x="8123082" y="271511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+5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0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47" name="Google Shape;547;p30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48" name="Google Shape;548;p30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49" name="Google Shape;549;p30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50" name="Google Shape;550;p30"/>
          <p:cNvSpPr txBox="1"/>
          <p:nvPr>
            <p:ph type="title"/>
          </p:nvPr>
        </p:nvSpPr>
        <p:spPr>
          <a:xfrm>
            <a:off x="1160425" y="1682000"/>
            <a:ext cx="6198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… until 2 winners are left!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1" name="Google Shape;551;p30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2" name="Google Shape;552;p30"/>
          <p:cNvSpPr/>
          <p:nvPr/>
        </p:nvSpPr>
        <p:spPr>
          <a:xfrm flipH="1" rot="-5400000">
            <a:off x="5143025" y="-1561444"/>
            <a:ext cx="443100" cy="8202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3" name="Google Shape;553;p30"/>
          <p:cNvSpPr/>
          <p:nvPr/>
        </p:nvSpPr>
        <p:spPr>
          <a:xfrm flipH="1" rot="-5400000">
            <a:off x="2765279" y="1772444"/>
            <a:ext cx="443100" cy="3447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4" name="Google Shape;554;p30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55" name="Google Shape;555;p30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56" name="Google Shape;556;p30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57" name="Google Shape;557;p30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58" name="Google Shape;558;p30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59" name="Google Shape;559;p30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60" name="Google Shape;560;p3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2" name="Google Shape;562;p30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0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64" name="Google Shape;564;p30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30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66" name="Google Shape;566;p30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7" name="Google Shape;567;p30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8" name="Google Shape;568;p30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0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0"/>
          <p:cNvSpPr/>
          <p:nvPr/>
        </p:nvSpPr>
        <p:spPr>
          <a:xfrm flipH="1" rot="-5400000">
            <a:off x="3877677" y="28876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1" name="Google Shape;571;p30"/>
          <p:cNvSpPr/>
          <p:nvPr/>
        </p:nvSpPr>
        <p:spPr>
          <a:xfrm>
            <a:off x="2927350" y="3277351"/>
            <a:ext cx="830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30"/>
          <p:cNvSpPr/>
          <p:nvPr/>
        </p:nvSpPr>
        <p:spPr>
          <a:xfrm flipH="1" rot="-5400000">
            <a:off x="8632927" y="19284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3" name="Google Shape;573;p30"/>
          <p:cNvSpPr/>
          <p:nvPr/>
        </p:nvSpPr>
        <p:spPr>
          <a:xfrm>
            <a:off x="8039225" y="2318608"/>
            <a:ext cx="5895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4" name="Google Shape;574;p30"/>
          <p:cNvCxnSpPr/>
          <p:nvPr/>
        </p:nvCxnSpPr>
        <p:spPr>
          <a:xfrm>
            <a:off x="328679" y="3024073"/>
            <a:ext cx="87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75" name="Google Shape;575;p30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8498" y="3140945"/>
            <a:ext cx="682480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0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6559" y="2848701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30"/>
          <p:cNvSpPr txBox="1"/>
          <p:nvPr/>
        </p:nvSpPr>
        <p:spPr>
          <a:xfrm>
            <a:off x="7595491" y="3014863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8" name="Google Shape;578;p30"/>
          <p:cNvSpPr txBox="1"/>
          <p:nvPr/>
        </p:nvSpPr>
        <p:spPr>
          <a:xfrm>
            <a:off x="4714890" y="3291145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9" name="Google Shape;579;p30"/>
          <p:cNvSpPr txBox="1"/>
          <p:nvPr/>
        </p:nvSpPr>
        <p:spPr>
          <a:xfrm>
            <a:off x="4050932" y="366684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0" name="Google Shape;580;p30"/>
          <p:cNvSpPr txBox="1"/>
          <p:nvPr/>
        </p:nvSpPr>
        <p:spPr>
          <a:xfrm>
            <a:off x="8575092" y="27254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1"/>
          <p:cNvSpPr txBox="1"/>
          <p:nvPr>
            <p:ph type="ctrTitle"/>
          </p:nvPr>
        </p:nvSpPr>
        <p:spPr>
          <a:xfrm>
            <a:off x="1535550" y="1382525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QUESTIONS?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86" name="Google Shape;586;p3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1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1" title="GettyImages-1502936688.jpg"/>
          <p:cNvPicPr preferRelativeResize="0"/>
          <p:nvPr/>
        </p:nvPicPr>
        <p:blipFill rotWithShape="1">
          <a:blip r:embed="rId6">
            <a:alphaModFix/>
          </a:blip>
          <a:srcRect b="32791" l="0" r="0" t="21122"/>
          <a:stretch/>
        </p:blipFill>
        <p:spPr>
          <a:xfrm>
            <a:off x="1592700" y="2520275"/>
            <a:ext cx="5958600" cy="183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589" name="Google Shape;589;p31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32"/>
          <p:cNvSpPr txBox="1"/>
          <p:nvPr>
            <p:ph type="ctrTitle"/>
          </p:nvPr>
        </p:nvSpPr>
        <p:spPr>
          <a:xfrm>
            <a:off x="715075" y="384075"/>
            <a:ext cx="55104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152400" marR="1905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Thank you!</a:t>
            </a:r>
            <a:endParaRPr sz="55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95" name="Google Shape;595;p32" title="rTDwebs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813" y="1494375"/>
            <a:ext cx="2526900" cy="2526900"/>
          </a:xfrm>
          <a:prstGeom prst="roundRect">
            <a:avLst>
              <a:gd fmla="val 13030" name="adj"/>
            </a:avLst>
          </a:prstGeom>
          <a:noFill/>
          <a:ln>
            <a:noFill/>
          </a:ln>
        </p:spPr>
      </p:pic>
      <p:grpSp>
        <p:nvGrpSpPr>
          <p:cNvPr id="596" name="Google Shape;596;p32"/>
          <p:cNvGrpSpPr/>
          <p:nvPr/>
        </p:nvGrpSpPr>
        <p:grpSpPr>
          <a:xfrm rot="2700000">
            <a:off x="772395" y="681670"/>
            <a:ext cx="515095" cy="515095"/>
            <a:chOff x="2286821" y="819761"/>
            <a:chExt cx="515100" cy="515100"/>
          </a:xfrm>
        </p:grpSpPr>
        <p:sp>
          <p:nvSpPr>
            <p:cNvPr id="597" name="Google Shape;597;p3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98" name="Google Shape;598;p3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181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599" name="Google Shape;599;p32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32"/>
          <p:cNvSpPr/>
          <p:nvPr/>
        </p:nvSpPr>
        <p:spPr>
          <a:xfrm>
            <a:off x="1473063" y="4198325"/>
            <a:ext cx="4011600" cy="251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32"/>
          <p:cNvSpPr txBox="1"/>
          <p:nvPr/>
        </p:nvSpPr>
        <p:spPr>
          <a:xfrm>
            <a:off x="1455888" y="4143049"/>
            <a:ext cx="393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Learn more at </a:t>
            </a:r>
            <a:r>
              <a:rPr i="1" lang="en" sz="1200">
                <a:solidFill>
                  <a:schemeClr val="accent6"/>
                </a:solidFill>
                <a:latin typeface="Lato Black"/>
                <a:ea typeface="Lato Black"/>
                <a:cs typeface="Lato Black"/>
                <a:sym typeface="Lato Black"/>
              </a:rPr>
              <a:t>RanktheDistrict.org</a:t>
            </a:r>
            <a:endParaRPr i="1" sz="1200">
              <a:solidFill>
                <a:schemeClr val="accent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3"/>
          <p:cNvSpPr txBox="1"/>
          <p:nvPr>
            <p:ph type="ctrTitle"/>
          </p:nvPr>
        </p:nvSpPr>
        <p:spPr>
          <a:xfrm>
            <a:off x="1535550" y="2016600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Extra Slides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07" name="Google Shape;607;p3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3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3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34" title="Mock Ballot_Motow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50" y="0"/>
            <a:ext cx="665491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4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5"/>
          <p:cNvSpPr txBox="1"/>
          <p:nvPr>
            <p:ph type="title"/>
          </p:nvPr>
        </p:nvSpPr>
        <p:spPr>
          <a:xfrm>
            <a:off x="311700" y="-314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Clasifica tu equipo deportivo favorito de DC</a:t>
            </a:r>
            <a:endParaRPr sz="2400"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21" name="Google Shape;621;p35" title="DC outline_cherry blossom pink.png"/>
          <p:cNvPicPr preferRelativeResize="0"/>
          <p:nvPr/>
        </p:nvPicPr>
        <p:blipFill rotWithShape="1">
          <a:blip r:embed="rId4">
            <a:alphaModFix/>
          </a:blip>
          <a:srcRect b="10468" l="16777" r="14181" t="9685"/>
          <a:stretch/>
        </p:blipFill>
        <p:spPr>
          <a:xfrm>
            <a:off x="6876725" y="-319425"/>
            <a:ext cx="3249777" cy="3770552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35"/>
          <p:cNvSpPr txBox="1"/>
          <p:nvPr>
            <p:ph idx="1" type="body"/>
          </p:nvPr>
        </p:nvSpPr>
        <p:spPr>
          <a:xfrm>
            <a:off x="1034700" y="3677175"/>
            <a:ext cx="3537300" cy="873300"/>
          </a:xfrm>
          <a:prstGeom prst="rect">
            <a:avLst/>
          </a:prstGeom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Mock ballot can be accessed by scanning the QR code:</a:t>
            </a:r>
            <a:endParaRPr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3" name="Google Shape;623;p35"/>
          <p:cNvSpPr txBox="1"/>
          <p:nvPr>
            <p:ph type="title"/>
          </p:nvPr>
        </p:nvSpPr>
        <p:spPr>
          <a:xfrm>
            <a:off x="893850" y="1042275"/>
            <a:ext cx="3433200" cy="25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 Your Favorite DC Sports Teams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624" name="Google Shape;624;p35"/>
          <p:cNvGrpSpPr/>
          <p:nvPr/>
        </p:nvGrpSpPr>
        <p:grpSpPr>
          <a:xfrm rot="-2700000">
            <a:off x="552740" y="1202691"/>
            <a:ext cx="515095" cy="515095"/>
            <a:chOff x="2286821" y="819761"/>
            <a:chExt cx="515100" cy="515100"/>
          </a:xfrm>
        </p:grpSpPr>
        <p:sp>
          <p:nvSpPr>
            <p:cNvPr id="625" name="Google Shape;625;p3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26" name="Google Shape;626;p3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27" name="Google Shape;627;p35" title="teams_ballo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88" y="1363550"/>
            <a:ext cx="2661300" cy="266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28" name="Google Shape;628;p35"/>
          <p:cNvSpPr txBox="1"/>
          <p:nvPr/>
        </p:nvSpPr>
        <p:spPr>
          <a:xfrm>
            <a:off x="4756950" y="4024850"/>
            <a:ext cx="22914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dcrcv.com/practice</a:t>
            </a:r>
            <a:endParaRPr sz="18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6"/>
          <p:cNvSpPr txBox="1"/>
          <p:nvPr>
            <p:ph type="title"/>
          </p:nvPr>
        </p:nvSpPr>
        <p:spPr>
          <a:xfrm>
            <a:off x="2704100" y="754763"/>
            <a:ext cx="5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did we get here?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634" name="Google Shape;634;p36"/>
          <p:cNvSpPr txBox="1"/>
          <p:nvPr>
            <p:ph idx="1" type="body"/>
          </p:nvPr>
        </p:nvSpPr>
        <p:spPr>
          <a:xfrm>
            <a:off x="2949925" y="1655400"/>
            <a:ext cx="5649600" cy="25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January 2024: Initiative 83 began collecting signatures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to put the question of RCV and semi-open primaries to the voters.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November 2024: DC Voters overwhelmingly voted YES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winning with 73% of the vote.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July 2025: DC Council funded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Ranked Choice Voting implementation.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June 2026: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Will be the </a:t>
            </a:r>
            <a:r>
              <a:rPr b="1" lang="en" sz="1400">
                <a:latin typeface="Lato"/>
                <a:ea typeface="Lato"/>
                <a:cs typeface="Lato"/>
                <a:sym typeface="Lato"/>
              </a:rPr>
              <a:t>first election using RCV in DC.</a:t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35" name="Google Shape;635;p36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36" name="Google Shape;636;p36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37" name="Google Shape;637;p3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38" name="Google Shape;638;p3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39" name="Google Shape;639;p36" title="GettyImages-2205572921.jpg"/>
          <p:cNvPicPr preferRelativeResize="0"/>
          <p:nvPr/>
        </p:nvPicPr>
        <p:blipFill rotWithShape="1">
          <a:blip r:embed="rId4">
            <a:alphaModFix/>
          </a:blip>
          <a:srcRect b="0" l="18594" r="56940" t="16847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40" name="Google Shape;640;p36"/>
          <p:cNvGrpSpPr/>
          <p:nvPr/>
        </p:nvGrpSpPr>
        <p:grpSpPr>
          <a:xfrm>
            <a:off x="2790327" y="1774313"/>
            <a:ext cx="199911" cy="199911"/>
            <a:chOff x="4558464" y="3950131"/>
            <a:chExt cx="282600" cy="282600"/>
          </a:xfrm>
        </p:grpSpPr>
        <p:sp>
          <p:nvSpPr>
            <p:cNvPr id="641" name="Google Shape;641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42" name="Google Shape;642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43" name="Google Shape;643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4" name="Google Shape;644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45" name="Google Shape;645;p36"/>
          <p:cNvGrpSpPr/>
          <p:nvPr/>
        </p:nvGrpSpPr>
        <p:grpSpPr>
          <a:xfrm>
            <a:off x="2790327" y="2553988"/>
            <a:ext cx="199911" cy="199911"/>
            <a:chOff x="4558464" y="3950131"/>
            <a:chExt cx="282600" cy="282600"/>
          </a:xfrm>
        </p:grpSpPr>
        <p:sp>
          <p:nvSpPr>
            <p:cNvPr id="646" name="Google Shape;646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47" name="Google Shape;647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48" name="Google Shape;648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9" name="Google Shape;649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50" name="Google Shape;650;p36"/>
          <p:cNvGrpSpPr/>
          <p:nvPr/>
        </p:nvGrpSpPr>
        <p:grpSpPr>
          <a:xfrm>
            <a:off x="2790327" y="3390496"/>
            <a:ext cx="199911" cy="199911"/>
            <a:chOff x="4558464" y="3950131"/>
            <a:chExt cx="282600" cy="282600"/>
          </a:xfrm>
        </p:grpSpPr>
        <p:sp>
          <p:nvSpPr>
            <p:cNvPr id="651" name="Google Shape;651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52" name="Google Shape;652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53" name="Google Shape;653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4" name="Google Shape;654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55" name="Google Shape;655;p36"/>
          <p:cNvGrpSpPr/>
          <p:nvPr/>
        </p:nvGrpSpPr>
        <p:grpSpPr>
          <a:xfrm>
            <a:off x="2790327" y="3954938"/>
            <a:ext cx="199911" cy="199911"/>
            <a:chOff x="4558464" y="3950131"/>
            <a:chExt cx="282600" cy="282600"/>
          </a:xfrm>
        </p:grpSpPr>
        <p:sp>
          <p:nvSpPr>
            <p:cNvPr id="656" name="Google Shape;656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57" name="Google Shape;657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58" name="Google Shape;658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9" name="Google Shape;659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60" name="Google Shape;660;p36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7"/>
          <p:cNvSpPr txBox="1"/>
          <p:nvPr>
            <p:ph type="title"/>
          </p:nvPr>
        </p:nvSpPr>
        <p:spPr>
          <a:xfrm>
            <a:off x="2704100" y="754789"/>
            <a:ext cx="56496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The value of ranked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choice voting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666" name="Google Shape;666;p37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67" name="Google Shape;667;p37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68" name="Google Shape;668;p3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69" name="Google Shape;669;p3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70" name="Google Shape;670;p37" title="GettyImages-1372606873.jpg"/>
          <p:cNvPicPr preferRelativeResize="0"/>
          <p:nvPr/>
        </p:nvPicPr>
        <p:blipFill rotWithShape="1">
          <a:blip r:embed="rId4">
            <a:alphaModFix/>
          </a:blip>
          <a:srcRect b="0" l="44247" r="26266" t="0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71" name="Google Shape;671;p37"/>
          <p:cNvGrpSpPr/>
          <p:nvPr/>
        </p:nvGrpSpPr>
        <p:grpSpPr>
          <a:xfrm>
            <a:off x="2790327" y="1796046"/>
            <a:ext cx="199911" cy="199911"/>
            <a:chOff x="4558464" y="3950131"/>
            <a:chExt cx="282600" cy="282600"/>
          </a:xfrm>
        </p:grpSpPr>
        <p:sp>
          <p:nvSpPr>
            <p:cNvPr id="672" name="Google Shape;672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3" name="Google Shape;673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4" name="Google Shape;674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5" name="Google Shape;675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76" name="Google Shape;676;p37"/>
          <p:cNvGrpSpPr/>
          <p:nvPr/>
        </p:nvGrpSpPr>
        <p:grpSpPr>
          <a:xfrm>
            <a:off x="2790327" y="3087388"/>
            <a:ext cx="199911" cy="199911"/>
            <a:chOff x="4558464" y="3950131"/>
            <a:chExt cx="282600" cy="282600"/>
          </a:xfrm>
        </p:grpSpPr>
        <p:sp>
          <p:nvSpPr>
            <p:cNvPr id="677" name="Google Shape;677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8" name="Google Shape;678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9" name="Google Shape;679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0" name="Google Shape;680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81" name="Google Shape;681;p37"/>
          <p:cNvGrpSpPr/>
          <p:nvPr/>
        </p:nvGrpSpPr>
        <p:grpSpPr>
          <a:xfrm>
            <a:off x="2790327" y="3992852"/>
            <a:ext cx="199911" cy="199911"/>
            <a:chOff x="4558464" y="3950131"/>
            <a:chExt cx="282600" cy="282600"/>
          </a:xfrm>
        </p:grpSpPr>
        <p:sp>
          <p:nvSpPr>
            <p:cNvPr id="682" name="Google Shape;682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83" name="Google Shape;683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84" name="Google Shape;684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5" name="Google Shape;685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86" name="Google Shape;686;p3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37"/>
          <p:cNvSpPr txBox="1"/>
          <p:nvPr>
            <p:ph idx="1" type="body"/>
          </p:nvPr>
        </p:nvSpPr>
        <p:spPr>
          <a:xfrm>
            <a:off x="3086500" y="1683000"/>
            <a:ext cx="5512500" cy="28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More choices for voters.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Vote your values - the candidate you truly want, not worrying about the “lesser evils” or “splitting the vote”</a:t>
            </a:r>
            <a:br>
              <a:rPr lang="en" sz="1600">
                <a:latin typeface="Lato"/>
                <a:ea typeface="Lato"/>
                <a:cs typeface="Lato"/>
                <a:sym typeface="Lato"/>
              </a:rPr>
            </a:b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Positive campaigning.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Encourages coalition-building, highlighting shared values, and cross-endorsements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Majority support. </a:t>
            </a:r>
            <a:r>
              <a:rPr lang="en" sz="1600"/>
              <a:t>Winners must earn more than 50% - makes it easier to hold unpopular politicians accountable</a:t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38"/>
          <p:cNvSpPr txBox="1"/>
          <p:nvPr>
            <p:ph type="ctrTitle"/>
          </p:nvPr>
        </p:nvSpPr>
        <p:spPr>
          <a:xfrm>
            <a:off x="1326275" y="2016600"/>
            <a:ext cx="65100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What NOT to do </a:t>
            </a:r>
            <a:endParaRPr sz="38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Ballot Errors Explained</a:t>
            </a:r>
            <a:endParaRPr sz="3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93" name="Google Shape;693;p3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38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38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Google Shape;700;p39" title="ChatGPT Image Feb 24, 2026, 05_30_16 PM.png"/>
          <p:cNvPicPr preferRelativeResize="0"/>
          <p:nvPr/>
        </p:nvPicPr>
        <p:blipFill rotWithShape="1">
          <a:blip r:embed="rId4">
            <a:alphaModFix/>
          </a:blip>
          <a:srcRect b="1867" l="0" r="0" t="187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01" name="Google Shape;701;p3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02" name="Google Shape;702;p39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3" name="Google Shape;703;p3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04" name="Google Shape;704;p3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05" name="Google Shape;705;p3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06" name="Google Shape;706;p3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39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4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13" name="Google Shape;713;p4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4" name="Google Shape;714;p4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15" name="Google Shape;715;p4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16" name="Google Shape;716;p4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17" name="Google Shape;717;p4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40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19" name="Google Shape;71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25" name="Google Shape;725;p4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6" name="Google Shape;726;p4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27" name="Google Shape;727;p4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28" name="Google Shape;728;p4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9" name="Google Shape;729;p4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41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31" name="Google Shape;73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41"/>
          <p:cNvSpPr/>
          <p:nvPr/>
        </p:nvSpPr>
        <p:spPr>
          <a:xfrm>
            <a:off x="6755700" y="1799100"/>
            <a:ext cx="1080000" cy="24612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Google Shape;737;p42" title="ChatGPT Image Feb 24, 2026, 07_25_20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8" name="Google Shape;738;p42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4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40" name="Google Shape;740;p4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41" name="Google Shape;741;p4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42" name="Google Shape;742;p4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43" name="Google Shape;743;p4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42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4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43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51" name="Google Shape;751;p43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52" name="Google Shape;752;p4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53" name="Google Shape;753;p4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54" name="Google Shape;754;p43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43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56" name="Google Shape;756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Google Shape;761;p4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44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63" name="Google Shape;763;p44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64" name="Google Shape;764;p4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65" name="Google Shape;765;p4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6" name="Google Shape;766;p44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44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68" name="Google Shape;76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44"/>
          <p:cNvSpPr/>
          <p:nvPr/>
        </p:nvSpPr>
        <p:spPr>
          <a:xfrm>
            <a:off x="6199650" y="1620905"/>
            <a:ext cx="1193400" cy="28050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774;p4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45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76" name="Google Shape;776;p45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77" name="Google Shape;777;p4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78" name="Google Shape;778;p4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79" name="Google Shape;779;p45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45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81" name="Google Shape;78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2489" y="1351975"/>
            <a:ext cx="4358310" cy="31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Google Shape;787;p46" title="ChatGPT Image Feb 24, 2026, 07_30_52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0FA3B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8" name="Google Shape;788;p46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46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90" name="Google Shape;790;p46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91" name="Google Shape;791;p4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92" name="Google Shape;792;p4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93" name="Google Shape;793;p46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46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" name="Google Shape;799;p47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47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01" name="Google Shape;801;p47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02" name="Google Shape;802;p4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03" name="Google Shape;803;p4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04" name="Google Shape;804;p47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47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06" name="Google Shape;80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Google Shape;811;p4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48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13" name="Google Shape;813;p48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14" name="Google Shape;814;p4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15" name="Google Shape;815;p4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16" name="Google Shape;816;p48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48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18" name="Google Shape;81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48"/>
          <p:cNvSpPr/>
          <p:nvPr/>
        </p:nvSpPr>
        <p:spPr>
          <a:xfrm>
            <a:off x="6199650" y="1653625"/>
            <a:ext cx="572100" cy="27723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" name="Google Shape;824;p4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4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26" name="Google Shape;826;p4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27" name="Google Shape;827;p4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28" name="Google Shape;828;p4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29" name="Google Shape;829;p4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49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1" name="Google Shape;831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5220" y="1351975"/>
            <a:ext cx="4366080" cy="31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Google Shape;837;p50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5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39" name="Google Shape;839;p5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40" name="Google Shape;840;p5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41" name="Google Shape;841;p5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42" name="Google Shape;842;p5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50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44" name="Google Shape;844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51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5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52" name="Google Shape;852;p5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53" name="Google Shape;853;p5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54" name="Google Shape;854;p5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55" name="Google Shape;855;p5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51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57" name="Google Shape;857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51"/>
          <p:cNvSpPr/>
          <p:nvPr/>
        </p:nvSpPr>
        <p:spPr>
          <a:xfrm>
            <a:off x="6788400" y="1643727"/>
            <a:ext cx="1806900" cy="27819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52"/>
          <p:cNvSpPr/>
          <p:nvPr/>
        </p:nvSpPr>
        <p:spPr>
          <a:xfrm>
            <a:off x="449700" y="1594450"/>
            <a:ext cx="22521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52"/>
          <p:cNvSpPr txBox="1"/>
          <p:nvPr>
            <p:ph type="title"/>
          </p:nvPr>
        </p:nvSpPr>
        <p:spPr>
          <a:xfrm>
            <a:off x="855525" y="495550"/>
            <a:ext cx="63990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How you can educate your community!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66" name="Google Shape;866;p52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867" name="Google Shape;867;p5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68" name="Google Shape;868;p5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69" name="Google Shape;869;p52"/>
          <p:cNvGrpSpPr/>
          <p:nvPr/>
        </p:nvGrpSpPr>
        <p:grpSpPr>
          <a:xfrm>
            <a:off x="533702" y="1697613"/>
            <a:ext cx="199911" cy="199911"/>
            <a:chOff x="4558464" y="3950131"/>
            <a:chExt cx="282600" cy="282600"/>
          </a:xfrm>
        </p:grpSpPr>
        <p:sp>
          <p:nvSpPr>
            <p:cNvPr id="870" name="Google Shape;870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71" name="Google Shape;871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72" name="Google Shape;872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3" name="Google Shape;873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74" name="Google Shape;874;p52"/>
          <p:cNvSpPr txBox="1"/>
          <p:nvPr>
            <p:ph idx="1" type="body"/>
          </p:nvPr>
        </p:nvSpPr>
        <p:spPr>
          <a:xfrm>
            <a:off x="733625" y="1614875"/>
            <a:ext cx="18897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Host an educational presentation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with your group, ANC, community organization, or civic association — invite us in for our interactive 7-minute demo + Q&amp;A.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5" name="Google Shape;875;p52"/>
          <p:cNvSpPr/>
          <p:nvPr/>
        </p:nvSpPr>
        <p:spPr>
          <a:xfrm>
            <a:off x="2820838" y="1594450"/>
            <a:ext cx="31974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6" name="Google Shape;876;p52"/>
          <p:cNvGrpSpPr/>
          <p:nvPr/>
        </p:nvGrpSpPr>
        <p:grpSpPr>
          <a:xfrm>
            <a:off x="2904827" y="1697613"/>
            <a:ext cx="199911" cy="199911"/>
            <a:chOff x="4558464" y="3950131"/>
            <a:chExt cx="282600" cy="282600"/>
          </a:xfrm>
        </p:grpSpPr>
        <p:sp>
          <p:nvSpPr>
            <p:cNvPr id="877" name="Google Shape;877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78" name="Google Shape;878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79" name="Google Shape;879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0" name="Google Shape;880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81" name="Google Shape;881;p52"/>
          <p:cNvSpPr txBox="1"/>
          <p:nvPr>
            <p:ph idx="1" type="body"/>
          </p:nvPr>
        </p:nvSpPr>
        <p:spPr>
          <a:xfrm>
            <a:off x="3104775" y="1614875"/>
            <a:ext cx="2659800" cy="1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Share our materials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distribute flyers, social posts, and mock ballots to your networks to help educate your community.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Visit: </a:t>
            </a:r>
            <a:r>
              <a:rPr b="1" i="1" lang="en" sz="1500">
                <a:latin typeface="Lato"/>
                <a:ea typeface="Lato"/>
                <a:cs typeface="Lato"/>
                <a:sym typeface="Lato"/>
              </a:rPr>
              <a:t>rankthedistrict.org</a:t>
            </a:r>
            <a:endParaRPr b="1" i="1" sz="15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2" name="Google Shape;882;p52"/>
          <p:cNvSpPr/>
          <p:nvPr/>
        </p:nvSpPr>
        <p:spPr>
          <a:xfrm>
            <a:off x="6160575" y="1594450"/>
            <a:ext cx="25935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3" name="Google Shape;883;p52"/>
          <p:cNvGrpSpPr/>
          <p:nvPr/>
        </p:nvGrpSpPr>
        <p:grpSpPr>
          <a:xfrm>
            <a:off x="6244577" y="1697613"/>
            <a:ext cx="199911" cy="199911"/>
            <a:chOff x="4558464" y="3950131"/>
            <a:chExt cx="282600" cy="282600"/>
          </a:xfrm>
        </p:grpSpPr>
        <p:sp>
          <p:nvSpPr>
            <p:cNvPr id="884" name="Google Shape;884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85" name="Google Shape;885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86" name="Google Shape;886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7" name="Google Shape;887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88" name="Google Shape;888;p52"/>
          <p:cNvSpPr txBox="1"/>
          <p:nvPr>
            <p:ph idx="1" type="body"/>
          </p:nvPr>
        </p:nvSpPr>
        <p:spPr>
          <a:xfrm>
            <a:off x="6444500" y="1614875"/>
            <a:ext cx="2364600" cy="1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Encourage volunteering or serving as a Ward Captain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help us recruit, train and deploy field teams for door-knocking and tabling. Email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kenyatta@growdemocracydc.org</a:t>
            </a:r>
            <a:endParaRPr b="1" i="1"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9" name="Google Shape;889;p52"/>
          <p:cNvSpPr/>
          <p:nvPr/>
        </p:nvSpPr>
        <p:spPr>
          <a:xfrm>
            <a:off x="449700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0" name="Google Shape;890;p52"/>
          <p:cNvGrpSpPr/>
          <p:nvPr/>
        </p:nvGrpSpPr>
        <p:grpSpPr>
          <a:xfrm>
            <a:off x="533702" y="3396513"/>
            <a:ext cx="199911" cy="199911"/>
            <a:chOff x="4558464" y="3950131"/>
            <a:chExt cx="282600" cy="282600"/>
          </a:xfrm>
        </p:grpSpPr>
        <p:sp>
          <p:nvSpPr>
            <p:cNvPr id="891" name="Google Shape;891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92" name="Google Shape;892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93" name="Google Shape;893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4" name="Google Shape;894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95" name="Google Shape;895;p52"/>
          <p:cNvSpPr txBox="1"/>
          <p:nvPr>
            <p:ph idx="1" type="body"/>
          </p:nvPr>
        </p:nvSpPr>
        <p:spPr>
          <a:xfrm>
            <a:off x="733625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Connect us to your community partners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introduce us to local faith-based groups, schools, senior centers or youth programs that would benefit from RCV education.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6" name="Google Shape;896;p52"/>
          <p:cNvSpPr/>
          <p:nvPr/>
        </p:nvSpPr>
        <p:spPr>
          <a:xfrm>
            <a:off x="3869025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7" name="Google Shape;897;p52"/>
          <p:cNvGrpSpPr/>
          <p:nvPr/>
        </p:nvGrpSpPr>
        <p:grpSpPr>
          <a:xfrm>
            <a:off x="3953027" y="3396513"/>
            <a:ext cx="199911" cy="199911"/>
            <a:chOff x="4558464" y="3950131"/>
            <a:chExt cx="282600" cy="282600"/>
          </a:xfrm>
        </p:grpSpPr>
        <p:sp>
          <p:nvSpPr>
            <p:cNvPr id="898" name="Google Shape;898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99" name="Google Shape;899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00" name="Google Shape;900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1" name="Google Shape;901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02" name="Google Shape;902;p52"/>
          <p:cNvSpPr txBox="1"/>
          <p:nvPr>
            <p:ph idx="1" type="body"/>
          </p:nvPr>
        </p:nvSpPr>
        <p:spPr>
          <a:xfrm>
            <a:off x="4152950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Promote on your digital channels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— post about ranked-choice voting using our ready-made graphics and tag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@rankthedistrict;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help spread the message city-wide.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03" name="Google Shape;903;p52" title="Flower .png"/>
          <p:cNvPicPr preferRelativeResize="0"/>
          <p:nvPr/>
        </p:nvPicPr>
        <p:blipFill rotWithShape="1">
          <a:blip r:embed="rId4">
            <a:alphaModFix/>
          </a:blip>
          <a:srcRect b="55520" l="17207" r="24484" t="-2925"/>
          <a:stretch/>
        </p:blipFill>
        <p:spPr>
          <a:xfrm>
            <a:off x="6613075" y="3085825"/>
            <a:ext cx="2530924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53"/>
          <p:cNvSpPr/>
          <p:nvPr/>
        </p:nvSpPr>
        <p:spPr>
          <a:xfrm>
            <a:off x="2701875" y="1105850"/>
            <a:ext cx="14118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53"/>
          <p:cNvSpPr txBox="1"/>
          <p:nvPr>
            <p:ph type="title"/>
          </p:nvPr>
        </p:nvSpPr>
        <p:spPr>
          <a:xfrm>
            <a:off x="626925" y="495550"/>
            <a:ext cx="22284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Our 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Goals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524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  <a:highlight>
                <a:srgbClr val="F8F9FA"/>
              </a:highlight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0" name="Google Shape;910;p53"/>
          <p:cNvSpPr txBox="1"/>
          <p:nvPr>
            <p:ph idx="1" type="body"/>
          </p:nvPr>
        </p:nvSpPr>
        <p:spPr>
          <a:xfrm>
            <a:off x="2701875" y="998350"/>
            <a:ext cx="1535100" cy="3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Our work: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1" name="Google Shape;911;p53"/>
          <p:cNvSpPr/>
          <p:nvPr/>
        </p:nvSpPr>
        <p:spPr>
          <a:xfrm>
            <a:off x="481275" y="1473675"/>
            <a:ext cx="2090400" cy="31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53"/>
          <p:cNvSpPr txBox="1"/>
          <p:nvPr>
            <p:ph idx="1" type="body"/>
          </p:nvPr>
        </p:nvSpPr>
        <p:spPr>
          <a:xfrm>
            <a:off x="584625" y="1643450"/>
            <a:ext cx="20487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Grow Democracy DC Civic Education Fund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is the leading organization dedicated to educating DC voters about ranked choice voting, through our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Rank the District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project.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913" name="Google Shape;913;p53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914" name="Google Shape;914;p5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915" name="Google Shape;915;p5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16" name="Google Shape;916;p5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7" name="Google Shape;917;p53"/>
          <p:cNvCxnSpPr/>
          <p:nvPr/>
        </p:nvCxnSpPr>
        <p:spPr>
          <a:xfrm>
            <a:off x="2818675" y="23830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8" name="Google Shape;918;p53"/>
          <p:cNvCxnSpPr/>
          <p:nvPr/>
        </p:nvCxnSpPr>
        <p:spPr>
          <a:xfrm>
            <a:off x="2818675" y="30839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9" name="Google Shape;919;p53"/>
          <p:cNvCxnSpPr/>
          <p:nvPr/>
        </p:nvCxnSpPr>
        <p:spPr>
          <a:xfrm>
            <a:off x="2818675" y="374460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0" name="Google Shape;920;p53"/>
          <p:cNvSpPr txBox="1"/>
          <p:nvPr>
            <p:ph idx="1" type="body"/>
          </p:nvPr>
        </p:nvSpPr>
        <p:spPr>
          <a:xfrm>
            <a:off x="3199675" y="1473675"/>
            <a:ext cx="5640900" cy="32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Engage DC voters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through free in-person trainings, tabling, and community events across all 8 wards, with a </a:t>
            </a: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focus on seniors, hard to reach communities, youth, and folks with disabilities</a:t>
            </a:r>
            <a:b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sz="13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Help candidates understand how to run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in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Prepare election administrators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to smoothly run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Collaborate with community organizations 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to deliver accessible, culturally relevant education materials for their own educational programming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1" name="Google Shape;921;p53"/>
          <p:cNvSpPr/>
          <p:nvPr/>
        </p:nvSpPr>
        <p:spPr>
          <a:xfrm>
            <a:off x="2713625" y="158115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22" name="Google Shape;922;p53"/>
          <p:cNvSpPr/>
          <p:nvPr/>
        </p:nvSpPr>
        <p:spPr>
          <a:xfrm>
            <a:off x="2713625" y="245133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23" name="Google Shape;923;p53"/>
          <p:cNvSpPr/>
          <p:nvPr/>
        </p:nvSpPr>
        <p:spPr>
          <a:xfrm>
            <a:off x="2713625" y="3208907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24" name="Google Shape;924;p53"/>
          <p:cNvSpPr/>
          <p:nvPr/>
        </p:nvSpPr>
        <p:spPr>
          <a:xfrm>
            <a:off x="2713625" y="390732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04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444444"/>
      </a:dk1>
      <a:lt1>
        <a:srgbClr val="FFF8FA"/>
      </a:lt1>
      <a:dk2>
        <a:srgbClr val="444444"/>
      </a:dk2>
      <a:lt2>
        <a:srgbClr val="FFF8FA"/>
      </a:lt2>
      <a:accent1>
        <a:srgbClr val="0FA3B1"/>
      </a:accent1>
      <a:accent2>
        <a:srgbClr val="D3FFF7"/>
      </a:accent2>
      <a:accent3>
        <a:srgbClr val="AA4465"/>
      </a:accent3>
      <a:accent4>
        <a:srgbClr val="FFD3DB"/>
      </a:accent4>
      <a:accent5>
        <a:srgbClr val="004940"/>
      </a:accent5>
      <a:accent6>
        <a:srgbClr val="65000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