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Proxima Nova"/>
      <p:regular r:id="rId56"/>
      <p:bold r:id="rId57"/>
      <p:italic r:id="rId58"/>
      <p:boldItalic r:id="rId59"/>
    </p:embeddedFont>
    <p:embeddedFont>
      <p:font typeface="Caprasimo"/>
      <p:regular r:id="rId60"/>
    </p:embeddedFont>
    <p:embeddedFont>
      <p:font typeface="Playfair Display"/>
      <p:regular r:id="rId61"/>
      <p:bold r:id="rId62"/>
      <p:italic r:id="rId63"/>
      <p:boldItalic r:id="rId64"/>
    </p:embeddedFont>
    <p:embeddedFont>
      <p:font typeface="Lato"/>
      <p:regular r:id="rId65"/>
      <p:bold r:id="rId66"/>
      <p:italic r:id="rId67"/>
      <p:boldItalic r:id="rId68"/>
    </p:embeddedFont>
    <p:embeddedFont>
      <p:font typeface="Montserrat"/>
      <p:regular r:id="rId69"/>
      <p:bold r:id="rId70"/>
      <p:italic r:id="rId71"/>
      <p:boldItalic r:id="rId72"/>
    </p:embeddedFont>
    <p:embeddedFont>
      <p:font typeface="Proxima Nova Extrabold"/>
      <p:bold r:id="rId73"/>
    </p:embeddedFont>
    <p:embeddedFont>
      <p:font typeface="Proxima Nova Semibold"/>
      <p:regular r:id="rId74"/>
      <p:bold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ProximaNovaExtrabold-bold.fntdata"/><Relationship Id="rId72" Type="http://schemas.openxmlformats.org/officeDocument/2006/relationships/font" Target="fonts/Montserrat-boldItalic.fntdata"/><Relationship Id="rId31" Type="http://schemas.openxmlformats.org/officeDocument/2006/relationships/slide" Target="slides/slide26.xml"/><Relationship Id="rId75" Type="http://schemas.openxmlformats.org/officeDocument/2006/relationships/font" Target="fonts/ProximaNovaSemibold-bold.fntdata"/><Relationship Id="rId30" Type="http://schemas.openxmlformats.org/officeDocument/2006/relationships/slide" Target="slides/slide25.xml"/><Relationship Id="rId74" Type="http://schemas.openxmlformats.org/officeDocument/2006/relationships/font" Target="fonts/ProximaNovaSemibold-regular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76" Type="http://schemas.openxmlformats.org/officeDocument/2006/relationships/font" Target="fonts/ProximaNovaSemibold-boldItalic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Montserrat-italic.fntdata"/><Relationship Id="rId70" Type="http://schemas.openxmlformats.org/officeDocument/2006/relationships/font" Target="fonts/Montserrat-bold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PlayfairDisplay-bold.fntdata"/><Relationship Id="rId61" Type="http://schemas.openxmlformats.org/officeDocument/2006/relationships/font" Target="fonts/PlayfairDisplay-regular.fntdata"/><Relationship Id="rId20" Type="http://schemas.openxmlformats.org/officeDocument/2006/relationships/slide" Target="slides/slide15.xml"/><Relationship Id="rId64" Type="http://schemas.openxmlformats.org/officeDocument/2006/relationships/font" Target="fonts/PlayfairDisplay-boldItalic.fntdata"/><Relationship Id="rId63" Type="http://schemas.openxmlformats.org/officeDocument/2006/relationships/font" Target="fonts/PlayfairDisplay-italic.fntdata"/><Relationship Id="rId22" Type="http://schemas.openxmlformats.org/officeDocument/2006/relationships/slide" Target="slides/slide17.xml"/><Relationship Id="rId66" Type="http://schemas.openxmlformats.org/officeDocument/2006/relationships/font" Target="fonts/Lato-bold.fntdata"/><Relationship Id="rId21" Type="http://schemas.openxmlformats.org/officeDocument/2006/relationships/slide" Target="slides/slide16.xml"/><Relationship Id="rId65" Type="http://schemas.openxmlformats.org/officeDocument/2006/relationships/font" Target="fonts/Lato-regular.fntdata"/><Relationship Id="rId24" Type="http://schemas.openxmlformats.org/officeDocument/2006/relationships/slide" Target="slides/slide19.xml"/><Relationship Id="rId68" Type="http://schemas.openxmlformats.org/officeDocument/2006/relationships/font" Target="fonts/Lato-boldItalic.fntdata"/><Relationship Id="rId23" Type="http://schemas.openxmlformats.org/officeDocument/2006/relationships/slide" Target="slides/slide18.xml"/><Relationship Id="rId67" Type="http://schemas.openxmlformats.org/officeDocument/2006/relationships/font" Target="fonts/Lato-italic.fntdata"/><Relationship Id="rId60" Type="http://schemas.openxmlformats.org/officeDocument/2006/relationships/font" Target="fonts/Caprasimo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Montserrat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ProximaNova-bold.fntdata"/><Relationship Id="rId12" Type="http://schemas.openxmlformats.org/officeDocument/2006/relationships/slide" Target="slides/slide7.xml"/><Relationship Id="rId56" Type="http://schemas.openxmlformats.org/officeDocument/2006/relationships/font" Target="fonts/ProximaNova-regular.fntdata"/><Relationship Id="rId15" Type="http://schemas.openxmlformats.org/officeDocument/2006/relationships/slide" Target="slides/slide10.xml"/><Relationship Id="rId59" Type="http://schemas.openxmlformats.org/officeDocument/2006/relationships/font" Target="fonts/ProximaNova-boldItalic.fntdata"/><Relationship Id="rId14" Type="http://schemas.openxmlformats.org/officeDocument/2006/relationships/slide" Target="slides/slide9.xml"/><Relationship Id="rId58" Type="http://schemas.openxmlformats.org/officeDocument/2006/relationships/font" Target="fonts/ProximaNova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b0ba34ee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b0ba34ee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b0ba34ee2d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Grace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RCV Mock Election: Slide Time (1 minute)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 KEY DIFFERENCE BETWEEN RCV AND OUR OLD SYSTEM IS A CANDIDATE NEEDS AT LEAST 50%+1 TO WIN.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To count the votes we start by ONLY counting 1st choices, just like any other election.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Lets say we were in voting in a larger election. Lets go through the counting process. Do any of these candidate have a majority?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NO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So this is when ranked choice voting kicks in. We could have Chili Cheeseburger win with only 36%, that is nowhere near 50%. So...we move on to the next round.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9" name="Google Shape;129;g3b0ba34ee2d_0_1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b0ba34ee2d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Grace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RCV Mock Election: Slide Time (1 minute)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We eliminated the candidate with the fewest first choices which was our Red Enchiladas. So, I ranked Red Enchiladas as my first choice in this mock election - I loved a fried egg and that is what I’m looking for in my candidate. Now sadly Red Enchiladas didn’t have enough to be viable. But, fortunately for me, I ranked a 2nd choice on my ballot, Frito Pie!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Once we eliminate Red Enchiladas, voters who selected it as their first choice will have their vote immediately go to their 2nd choice.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As we can see, it looks like there were a lot of Enchiladas voters who had Breakfast Burritos or Frito Pies as their 2nd choice.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Do we have a candidate with a majority? NO.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So we repeat the process.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5" name="Google Shape;135;g3b0ba34ee2d_0_1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b0ba34ee2d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Grace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RCV Mock Election: Slide Time (1 minute)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Which candidate has the fewest votes now?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Indian Taco! Once we eliminate Indian Taco voters who selected it as their first choice will have their vote immediately go to their 2nd choice.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As we can see, it looks like there were a lot of Indian Taco voters had Breakfast Burritos or Frito Pies as their 2nd choice.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Do we have a candidate with a majority? NO.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So we repeat the process.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g3b0ba34ee2d_0_1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b0ba34ee2d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b0ba34ee2d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b0ba34ee2d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b0ba34ee2d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bfcf95af3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bfcf95af3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bfcf95af3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bfcf95af3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bfcf95af3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bfcf95af3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bfcf95af3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bfcf95af3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bfcf95af3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bfcf95af3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b0ba34ee2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b0ba34ee2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b0ba34ee2d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b0ba34ee2d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b0ba34ee2d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b0ba34ee2d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b0ba34ee2d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b0ba34ee2d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b0ba34ee2d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b0ba34ee2d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b0ba34ee2d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b0ba34ee2d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b0ba34ee2d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b0ba34ee2d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b0ba34ee2d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b0ba34ee2d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b0ba34ee2d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b0ba34ee2d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AI to update the look, but don’t love it lol. Shouldn’t be “1st candidate”, but just “Your Candidate”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b695b6ff8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3b695b6ff8e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b695b6ff8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br>
              <a:rPr b="1"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g3b695b6ff8e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b695b6ff8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b695b6ff8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bfcf95af3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bfcf95af3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b695b6ff8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4" name="Google Shape;254;g3b695b6ff8e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b695b6ff8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4" name="Google Shape;264;g3b695b6ff8e_0_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b695b6ff8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6" name="Google Shape;276;g3b695b6ff8e_0_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b695b6ff8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3b695b6ff8e_0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b695b6ff8e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0" name="Google Shape;290;g3b695b6ff8e_0_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b695b6ff8e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/>
          </a:p>
        </p:txBody>
      </p:sp>
      <p:sp>
        <p:nvSpPr>
          <p:cNvPr id="297" name="Google Shape;297;g3b695b6ff8e_0_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b695b6ff8e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/>
          </a:p>
        </p:txBody>
      </p:sp>
      <p:sp>
        <p:nvSpPr>
          <p:cNvPr id="311" name="Google Shape;311;g3b695b6ff8e_0_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b695b6ff8e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8" name="Google Shape;318;g3b695b6ff8e_0_1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b695b6ff8e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3" name="Google Shape;323;g3b695b6ff8e_0_1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b0ba34ee2d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b0ba34ee2d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bfcf95af3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bfcf95af3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b695b6ff8e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5" name="Google Shape;335;g3b695b6ff8e_0_2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b695b6ff8e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0" name="Google Shape;340;g3b695b6ff8e_0_2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b695b6ff8e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4" name="Google Shape;354;g3b695b6ff8e_0_2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b695b6ff8e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5" name="Google Shape;365;g3b695b6ff8e_0_2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b695b6ff8e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371" name="Google Shape;371;g3b695b6ff8e_0_2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b695b6ff8e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385" name="Google Shape;385;g3b695b6ff8e_0_2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bfcf95af3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bfcf95af3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b0ba34ee2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b0ba34ee2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b0ba34ee2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b0ba34ee2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b0ba34ee2d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b0ba34ee2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3d1edfda7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3d1edfda7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b0ba34ee2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b0ba34ee2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b0ba34ee2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b0ba34ee2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bfcf95af3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bfcf95af3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bfcf95af3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bfcf95af3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9.jpg"/><Relationship Id="rId4" Type="http://schemas.openxmlformats.org/officeDocument/2006/relationships/image" Target="../media/image23.png"/><Relationship Id="rId9" Type="http://schemas.openxmlformats.org/officeDocument/2006/relationships/image" Target="../media/image22.png"/><Relationship Id="rId5" Type="http://schemas.openxmlformats.org/officeDocument/2006/relationships/image" Target="../media/image16.png"/><Relationship Id="rId6" Type="http://schemas.openxmlformats.org/officeDocument/2006/relationships/image" Target="../media/image27.png"/><Relationship Id="rId7" Type="http://schemas.openxmlformats.org/officeDocument/2006/relationships/image" Target="../media/image42.png"/><Relationship Id="rId8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9.png"/><Relationship Id="rId4" Type="http://schemas.openxmlformats.org/officeDocument/2006/relationships/image" Target="../media/image18.png"/><Relationship Id="rId5" Type="http://schemas.openxmlformats.org/officeDocument/2006/relationships/image" Target="../media/image30.jpg"/><Relationship Id="rId6" Type="http://schemas.openxmlformats.org/officeDocument/2006/relationships/image" Target="../media/image28.png"/><Relationship Id="rId7" Type="http://schemas.openxmlformats.org/officeDocument/2006/relationships/image" Target="../media/image3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6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24.png"/><Relationship Id="rId7" Type="http://schemas.openxmlformats.org/officeDocument/2006/relationships/image" Target="../media/image31.png"/><Relationship Id="rId8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792600" y="744575"/>
            <a:ext cx="5510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Rank the District Train the Trainer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792600" y="2717225"/>
            <a:ext cx="5510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Ranked Choice Voting (RCV)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is coming to DC!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2" name="Google Shape;62;p14" title="Cherry Blossom Artwork_Full 4x.png"/>
          <p:cNvPicPr preferRelativeResize="0"/>
          <p:nvPr/>
        </p:nvPicPr>
        <p:blipFill rotWithShape="1">
          <a:blip r:embed="rId3">
            <a:alphaModFix/>
          </a:blip>
          <a:srcRect b="0" l="9824" r="4155" t="19556"/>
          <a:stretch/>
        </p:blipFill>
        <p:spPr>
          <a:xfrm flipH="1" rot="5400003">
            <a:off x="5268276" y="1273128"/>
            <a:ext cx="5156224" cy="260451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822000" y="4484625"/>
            <a:ext cx="545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Grow Democracy DC Civic Education Fund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/>
        </p:nvSpPr>
        <p:spPr>
          <a:xfrm>
            <a:off x="0" y="114300"/>
            <a:ext cx="90855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Proxima Nova Extrabold"/>
              <a:buNone/>
            </a:pPr>
            <a:r>
              <a:rPr i="0" lang="en" sz="3000" u="none" cap="none" strike="noStrik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HOW</a:t>
            </a:r>
            <a:r>
              <a:rPr lang="en" sz="3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DOES</a:t>
            </a:r>
            <a:r>
              <a:rPr i="0" lang="en" sz="3000" u="none" cap="none" strike="noStrik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RANKED </a:t>
            </a:r>
            <a:endParaRPr i="0" sz="3000" u="none" cap="none" strike="noStrike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Proxima Nova Extrabold"/>
              <a:buNone/>
            </a:pPr>
            <a:r>
              <a:rPr i="0" lang="en" sz="3000" u="none" cap="none" strike="noStrik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CHOICE VOTING WORK?</a:t>
            </a:r>
            <a:endParaRPr b="1" i="0" sz="30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2" name="Google Shape;132;p23" title="DC Round 1.png"/>
          <p:cNvPicPr preferRelativeResize="0"/>
          <p:nvPr/>
        </p:nvPicPr>
        <p:blipFill rotWithShape="1">
          <a:blip r:embed="rId3">
            <a:alphaModFix/>
          </a:blip>
          <a:srcRect b="0" l="0" r="0" t="11434"/>
          <a:stretch/>
        </p:blipFill>
        <p:spPr>
          <a:xfrm>
            <a:off x="970850" y="1096850"/>
            <a:ext cx="7143799" cy="36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/>
        </p:nvSpPr>
        <p:spPr>
          <a:xfrm>
            <a:off x="0" y="114300"/>
            <a:ext cx="90855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Proxima Nova Extrabold"/>
              <a:buNone/>
            </a:pPr>
            <a:r>
              <a:rPr i="0" lang="en" sz="3000" u="none" cap="none" strike="noStrik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HOW</a:t>
            </a:r>
            <a:r>
              <a:rPr lang="en" sz="3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DOES</a:t>
            </a:r>
            <a:r>
              <a:rPr i="0" lang="en" sz="3000" u="none" cap="none" strike="noStrik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RANKED </a:t>
            </a:r>
            <a:endParaRPr i="0" sz="3000" u="none" cap="none" strike="noStrike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Proxima Nova Extrabold"/>
              <a:buNone/>
            </a:pPr>
            <a:r>
              <a:rPr i="0" lang="en" sz="3000" u="none" cap="none" strike="noStrik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CHOICE VOTING WORK?</a:t>
            </a:r>
            <a:endParaRPr b="1" i="0" sz="30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8" name="Google Shape;138;p24" title="DC Round 2.png"/>
          <p:cNvPicPr preferRelativeResize="0"/>
          <p:nvPr/>
        </p:nvPicPr>
        <p:blipFill rotWithShape="1">
          <a:blip r:embed="rId3">
            <a:alphaModFix/>
          </a:blip>
          <a:srcRect b="0" l="0" r="0" t="11434"/>
          <a:stretch/>
        </p:blipFill>
        <p:spPr>
          <a:xfrm>
            <a:off x="997038" y="1086200"/>
            <a:ext cx="7149924" cy="36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/>
        </p:nvSpPr>
        <p:spPr>
          <a:xfrm>
            <a:off x="0" y="114300"/>
            <a:ext cx="90855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Proxima Nova Extrabold"/>
              <a:buNone/>
            </a:pPr>
            <a:r>
              <a:rPr i="0" lang="en" sz="3000" u="none" cap="none" strike="noStrik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HOW</a:t>
            </a:r>
            <a:r>
              <a:rPr lang="en" sz="3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DOES</a:t>
            </a:r>
            <a:r>
              <a:rPr i="0" lang="en" sz="3000" u="none" cap="none" strike="noStrik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RANKED </a:t>
            </a:r>
            <a:endParaRPr i="0" sz="3000" u="none" cap="none" strike="noStrike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Proxima Nova Extrabold"/>
              <a:buNone/>
            </a:pPr>
            <a:r>
              <a:rPr i="0" lang="en" sz="3000" u="none" cap="none" strike="noStrik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CHOICE VOTING WORK?</a:t>
            </a:r>
            <a:endParaRPr b="1" i="0" sz="30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4" name="Google Shape;144;p25" title="DC Round 3.png"/>
          <p:cNvPicPr preferRelativeResize="0"/>
          <p:nvPr/>
        </p:nvPicPr>
        <p:blipFill rotWithShape="1">
          <a:blip r:embed="rId3">
            <a:alphaModFix/>
          </a:blip>
          <a:srcRect b="0" l="0" r="0" t="11174"/>
          <a:stretch/>
        </p:blipFill>
        <p:spPr>
          <a:xfrm>
            <a:off x="986475" y="1128800"/>
            <a:ext cx="7171050" cy="369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ctrTitle"/>
          </p:nvPr>
        </p:nvSpPr>
        <p:spPr>
          <a:xfrm>
            <a:off x="1276750" y="1235175"/>
            <a:ext cx="6438600" cy="11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Frequently Asked Questions?</a:t>
            </a:r>
            <a:endParaRPr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title"/>
          </p:nvPr>
        </p:nvSpPr>
        <p:spPr>
          <a:xfrm>
            <a:off x="1012275" y="346425"/>
            <a:ext cx="6930900" cy="21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00">
                <a:latin typeface="Caprasimo"/>
                <a:ea typeface="Caprasimo"/>
                <a:cs typeface="Caprasimo"/>
                <a:sym typeface="Caprasimo"/>
              </a:rPr>
              <a:t>Do I have to rank every candidate?</a:t>
            </a:r>
            <a:endParaRPr sz="6000"/>
          </a:p>
        </p:txBody>
      </p:sp>
      <p:sp>
        <p:nvSpPr>
          <p:cNvPr id="155" name="Google Shape;155;p27"/>
          <p:cNvSpPr txBox="1"/>
          <p:nvPr>
            <p:ph type="title"/>
          </p:nvPr>
        </p:nvSpPr>
        <p:spPr>
          <a:xfrm>
            <a:off x="1106550" y="2669325"/>
            <a:ext cx="6930900" cy="21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No. You can rank as many or as few as you’d like, up to 5 candidates.</a:t>
            </a:r>
            <a:endParaRPr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454500" y="319050"/>
            <a:ext cx="8235000" cy="21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300">
                <a:latin typeface="Caprasimo"/>
                <a:ea typeface="Caprasimo"/>
                <a:cs typeface="Caprasimo"/>
                <a:sym typeface="Caprasimo"/>
              </a:rPr>
              <a:t>Does it hurt my 1st choice’s chances if I rank a 2nd choice?</a:t>
            </a:r>
            <a:endParaRPr sz="5300"/>
          </a:p>
        </p:txBody>
      </p:sp>
      <p:sp>
        <p:nvSpPr>
          <p:cNvPr id="161" name="Google Shape;161;p28"/>
          <p:cNvSpPr txBox="1"/>
          <p:nvPr>
            <p:ph type="title"/>
          </p:nvPr>
        </p:nvSpPr>
        <p:spPr>
          <a:xfrm>
            <a:off x="1106550" y="3100700"/>
            <a:ext cx="69309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No. Your backup choices will only matter IF your 1st choice is out of the race. </a:t>
            </a:r>
            <a:endParaRPr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1012275" y="346425"/>
            <a:ext cx="7487400" cy="21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00">
                <a:latin typeface="Caprasimo"/>
                <a:ea typeface="Caprasimo"/>
                <a:cs typeface="Caprasimo"/>
                <a:sym typeface="Caprasimo"/>
              </a:rPr>
              <a:t>What if I only like one candidate?</a:t>
            </a:r>
            <a:endParaRPr sz="6000"/>
          </a:p>
        </p:txBody>
      </p:sp>
      <p:sp>
        <p:nvSpPr>
          <p:cNvPr id="167" name="Google Shape;167;p29"/>
          <p:cNvSpPr txBox="1"/>
          <p:nvPr>
            <p:ph type="title"/>
          </p:nvPr>
        </p:nvSpPr>
        <p:spPr>
          <a:xfrm>
            <a:off x="358650" y="2651075"/>
            <a:ext cx="8426700" cy="21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If there is only one candidate that you like you can rank them 1st and leave the rest. HOWEVER, if they’re eliminated you don’t have any backups.</a:t>
            </a:r>
            <a:endParaRPr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294900" y="1413425"/>
            <a:ext cx="8554200" cy="21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00">
                <a:latin typeface="Caprasimo"/>
                <a:ea typeface="Caprasimo"/>
                <a:cs typeface="Caprasimo"/>
                <a:sym typeface="Caprasimo"/>
              </a:rPr>
              <a:t>What other questions have you heard?</a:t>
            </a:r>
            <a:endParaRPr sz="6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ctrTitle"/>
          </p:nvPr>
        </p:nvSpPr>
        <p:spPr>
          <a:xfrm>
            <a:off x="1816800" y="1235175"/>
            <a:ext cx="5510400" cy="11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Best Practices</a:t>
            </a:r>
            <a:endParaRPr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2553750" y="1003050"/>
            <a:ext cx="4036500" cy="30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000">
                <a:latin typeface="Caprasimo"/>
                <a:ea typeface="Caprasimo"/>
                <a:cs typeface="Caprasimo"/>
                <a:sym typeface="Caprasimo"/>
              </a:rPr>
              <a:t>Avoid Jargon</a:t>
            </a:r>
            <a:endParaRPr sz="8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Our goals</a:t>
            </a:r>
            <a:endParaRPr sz="2520"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Grow Democracy DC Civic Education Fund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is the leading nonprofit organization dedicated to educating the DC community about ranked choice voting.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Our work: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AutoNum type="arabicPeriod"/>
            </a:pP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Engage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DC voters 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through free in-person trainings, tabling, and community events across all 8 wards, with a </a:t>
            </a: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focus on seniors, low income communities, youth, and folks with disabilities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Help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candidates understand how to run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in a ranked choice election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Prepare election administrators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to smoothly run a ranked choice election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Collaborate with community organizations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to deliver accessible, culturally relevant education materials for their own educational programming</a:t>
            </a:r>
            <a:br>
              <a:rPr lang="en" sz="1100">
                <a:solidFill>
                  <a:srgbClr val="000000"/>
                </a:solidFill>
              </a:rPr>
            </a:br>
            <a:endParaRPr sz="15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/>
          <p:nvPr>
            <p:ph type="title"/>
          </p:nvPr>
        </p:nvSpPr>
        <p:spPr>
          <a:xfrm>
            <a:off x="1390675" y="571975"/>
            <a:ext cx="7088700" cy="3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100">
                <a:latin typeface="Caprasimo"/>
                <a:ea typeface="Caprasimo"/>
                <a:cs typeface="Caprasimo"/>
                <a:sym typeface="Caprasimo"/>
              </a:rPr>
              <a:t>Don’t get bogged down in theoreticals, ideology, or “moderation”</a:t>
            </a:r>
            <a:endParaRPr sz="5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1390675" y="571975"/>
            <a:ext cx="7088700" cy="3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000">
                <a:latin typeface="Caprasimo"/>
                <a:ea typeface="Caprasimo"/>
                <a:cs typeface="Caprasimo"/>
                <a:sym typeface="Caprasimo"/>
              </a:rPr>
              <a:t>“We rank things </a:t>
            </a:r>
            <a:r>
              <a:rPr lang="en" sz="8000">
                <a:latin typeface="Caprasimo"/>
                <a:ea typeface="Caprasimo"/>
                <a:cs typeface="Caprasimo"/>
                <a:sym typeface="Caprasimo"/>
              </a:rPr>
              <a:t>everyday</a:t>
            </a:r>
            <a:r>
              <a:rPr lang="en" sz="8000">
                <a:latin typeface="Caprasimo"/>
                <a:ea typeface="Caprasimo"/>
                <a:cs typeface="Caprasimo"/>
                <a:sym typeface="Caprasimo"/>
              </a:rPr>
              <a:t>!”</a:t>
            </a:r>
            <a:endParaRPr sz="8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/>
          <p:nvPr>
            <p:ph type="title"/>
          </p:nvPr>
        </p:nvSpPr>
        <p:spPr>
          <a:xfrm>
            <a:off x="293125" y="120025"/>
            <a:ext cx="4232700" cy="3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100">
                <a:latin typeface="Caprasimo"/>
                <a:ea typeface="Caprasimo"/>
                <a:cs typeface="Caprasimo"/>
                <a:sym typeface="Caprasimo"/>
              </a:rPr>
              <a:t>Show, don’t Tell</a:t>
            </a:r>
            <a:endParaRPr sz="51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●"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Voters tend to find RCV intuitive when they see a ballot.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●"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Mock elections are an effective campaign &amp; voter education tool (Rank Your Food, Rank Your Movies, etc.)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5100"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198" name="Google Shape;198;p35" title="Screenshot 2025-09-12 at 00.07.0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5975" y="1205900"/>
            <a:ext cx="3154501" cy="273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/>
          <p:nvPr>
            <p:ph type="title"/>
          </p:nvPr>
        </p:nvSpPr>
        <p:spPr>
          <a:xfrm>
            <a:off x="831125" y="539700"/>
            <a:ext cx="7088700" cy="3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100">
                <a:latin typeface="Caprasimo"/>
                <a:ea typeface="Caprasimo"/>
                <a:cs typeface="Caprasimo"/>
                <a:sym typeface="Caprasimo"/>
              </a:rPr>
              <a:t>It’s important to not “wing” it, but actually take the time now to practice and get it right.</a:t>
            </a:r>
            <a:endParaRPr sz="5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ctrTitle"/>
          </p:nvPr>
        </p:nvSpPr>
        <p:spPr>
          <a:xfrm>
            <a:off x="1816800" y="697152"/>
            <a:ext cx="5510400" cy="283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What is different about an RCV campaign?</a:t>
            </a:r>
            <a:endParaRPr sz="4088"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In an RCV election:</a:t>
            </a:r>
            <a:endParaRPr sz="2520"/>
          </a:p>
        </p:txBody>
      </p:sp>
      <p:sp>
        <p:nvSpPr>
          <p:cNvPr id="214" name="Google Shape;214;p38"/>
          <p:cNvSpPr txBox="1"/>
          <p:nvPr>
            <p:ph idx="1" type="body"/>
          </p:nvPr>
        </p:nvSpPr>
        <p:spPr>
          <a:xfrm>
            <a:off x="733800" y="1138375"/>
            <a:ext cx="8067600" cy="3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b="1" lang="en" sz="2300">
                <a:latin typeface="Lato"/>
                <a:ea typeface="Lato"/>
                <a:cs typeface="Lato"/>
                <a:sym typeface="Lato"/>
              </a:rPr>
              <a:t>A successful candidate should have... </a:t>
            </a:r>
            <a:endParaRPr b="1" sz="2300">
              <a:latin typeface="Lato"/>
              <a:ea typeface="Lato"/>
              <a:cs typeface="Lato"/>
              <a:sym typeface="Lato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○"/>
            </a:pPr>
            <a:r>
              <a:rPr b="1" lang="en" sz="2300">
                <a:latin typeface="Lato"/>
                <a:ea typeface="Lato"/>
                <a:cs typeface="Lato"/>
                <a:sym typeface="Lato"/>
              </a:rPr>
              <a:t>A large number of 1st choices </a:t>
            </a:r>
            <a:endParaRPr b="1" sz="2300">
              <a:latin typeface="Lato"/>
              <a:ea typeface="Lato"/>
              <a:cs typeface="Lato"/>
              <a:sym typeface="Lato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○"/>
            </a:pPr>
            <a:r>
              <a:rPr b="1" lang="en" sz="2300">
                <a:latin typeface="Lato"/>
                <a:ea typeface="Lato"/>
                <a:cs typeface="Lato"/>
                <a:sym typeface="Lato"/>
              </a:rPr>
              <a:t>Depending on the number of candidates, 2nd or 3rd choice on enough ballots from voters who prefer other candidates.</a:t>
            </a:r>
            <a:endParaRPr b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b="1" lang="en" sz="2300">
                <a:latin typeface="Lato"/>
                <a:ea typeface="Lato"/>
                <a:cs typeface="Lato"/>
                <a:sym typeface="Lato"/>
              </a:rPr>
              <a:t>Two important questions to ask:</a:t>
            </a:r>
            <a:endParaRPr b="1" sz="2300">
              <a:latin typeface="Lato"/>
              <a:ea typeface="Lato"/>
              <a:cs typeface="Lato"/>
              <a:sym typeface="Lato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○"/>
            </a:pPr>
            <a:r>
              <a:rPr b="1" lang="en" sz="2300">
                <a:latin typeface="Lato"/>
                <a:ea typeface="Lato"/>
                <a:cs typeface="Lato"/>
                <a:sym typeface="Lato"/>
              </a:rPr>
              <a:t>How can candidates maximize first choices?</a:t>
            </a:r>
            <a:endParaRPr b="1" sz="2300">
              <a:latin typeface="Lato"/>
              <a:ea typeface="Lato"/>
              <a:cs typeface="Lato"/>
              <a:sym typeface="Lato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○"/>
            </a:pPr>
            <a:r>
              <a:rPr b="1" lang="en" sz="2300">
                <a:latin typeface="Lato"/>
                <a:ea typeface="Lato"/>
                <a:cs typeface="Lato"/>
                <a:sym typeface="Lato"/>
              </a:rPr>
              <a:t>How can they be the 2nd, 3rd, etc choices of people who rank other candidates as a first choice?</a:t>
            </a:r>
            <a:endParaRPr b="1"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The old way:</a:t>
            </a:r>
            <a:endParaRPr sz="2520"/>
          </a:p>
        </p:txBody>
      </p:sp>
      <p:pic>
        <p:nvPicPr>
          <p:cNvPr id="220" name="Google Shape;2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500" y="785525"/>
            <a:ext cx="6085500" cy="4048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39"/>
          <p:cNvCxnSpPr/>
          <p:nvPr/>
        </p:nvCxnSpPr>
        <p:spPr>
          <a:xfrm>
            <a:off x="2603893" y="1450671"/>
            <a:ext cx="5086200" cy="2936400"/>
          </a:xfrm>
          <a:prstGeom prst="straightConnector1">
            <a:avLst/>
          </a:prstGeom>
          <a:noFill/>
          <a:ln cap="flat" cmpd="sng" w="18117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39"/>
          <p:cNvCxnSpPr/>
          <p:nvPr/>
        </p:nvCxnSpPr>
        <p:spPr>
          <a:xfrm flipH="1">
            <a:off x="2533671" y="1415282"/>
            <a:ext cx="5138100" cy="2966400"/>
          </a:xfrm>
          <a:prstGeom prst="straightConnector1">
            <a:avLst/>
          </a:prstGeom>
          <a:noFill/>
          <a:ln cap="flat" cmpd="sng" w="18117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39"/>
          <p:cNvSpPr txBox="1"/>
          <p:nvPr/>
        </p:nvSpPr>
        <p:spPr>
          <a:xfrm>
            <a:off x="4004648" y="6258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prasimo"/>
                <a:ea typeface="Caprasimo"/>
                <a:cs typeface="Caprasimo"/>
                <a:sym typeface="Caprasimo"/>
              </a:rPr>
              <a:t>Undecided</a:t>
            </a:r>
            <a:endParaRPr/>
          </a:p>
        </p:txBody>
      </p:sp>
      <p:sp>
        <p:nvSpPr>
          <p:cNvPr id="224" name="Google Shape;224;p39"/>
          <p:cNvSpPr txBox="1"/>
          <p:nvPr/>
        </p:nvSpPr>
        <p:spPr>
          <a:xfrm>
            <a:off x="2080500" y="42323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prasimo"/>
                <a:ea typeface="Caprasimo"/>
                <a:cs typeface="Caprasimo"/>
                <a:sym typeface="Caprasimo"/>
              </a:rPr>
              <a:t>Base</a:t>
            </a:r>
            <a:endParaRPr/>
          </a:p>
        </p:txBody>
      </p:sp>
      <p:sp>
        <p:nvSpPr>
          <p:cNvPr id="225" name="Google Shape;225;p39"/>
          <p:cNvSpPr txBox="1"/>
          <p:nvPr/>
        </p:nvSpPr>
        <p:spPr>
          <a:xfrm>
            <a:off x="7184146" y="42323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prasimo"/>
                <a:ea typeface="Caprasimo"/>
                <a:cs typeface="Caprasimo"/>
                <a:sym typeface="Caprasimo"/>
              </a:rPr>
              <a:t>Base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230" name="Google Shape;23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/>
          <p:nvPr/>
        </p:nvSpPr>
        <p:spPr>
          <a:xfrm>
            <a:off x="4538119" y="0"/>
            <a:ext cx="4605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8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First, determine EXPECTED TURNOUT in </a:t>
            </a:r>
            <a:r>
              <a:rPr b="1" lang="en" sz="1800" u="sng">
                <a:latin typeface="Proxima Nova"/>
                <a:ea typeface="Proxima Nova"/>
                <a:cs typeface="Proxima Nova"/>
                <a:sym typeface="Proxima Nova"/>
              </a:rPr>
              <a:t>Ward X</a:t>
            </a:r>
            <a:endParaRPr i="0" sz="1800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Use the average of 3 or more </a:t>
            </a:r>
            <a:r>
              <a:rPr b="0" i="0" lang="en" sz="18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similar</a:t>
            </a: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past elections*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Registered Voters = 50,000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Expected Turnout = 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53</a:t>
            </a: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% = 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26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,500</a:t>
            </a: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voters</a:t>
            </a:r>
            <a:endParaRPr b="0" i="0" sz="1800" u="sng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8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Other factors to take into account:</a:t>
            </a:r>
            <a:endParaRPr b="0" i="0" sz="1800" u="sng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66700" lvl="1" marL="596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▪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Hot (or dead) races above/below you on the ticket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66700" lvl="1" marL="596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▪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Highly visible/polarizing ballot initiatives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66700" lvl="1" marL="596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▪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Aggressive voter registration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c</a:t>
            </a: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ampaigns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66700" lvl="1" marL="596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▪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Current events or political climate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66700" lvl="1" marL="596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▪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Candidate/Issue Identity – race, age, ethnicity, gender etc.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1524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E71C"/>
              </a:buClr>
              <a:buSzPts val="1500"/>
              <a:buFont typeface="Noto Sans Symbols"/>
              <a:buNone/>
            </a:pPr>
            <a:r>
              <a:t/>
            </a:r>
            <a:endParaRPr b="0" i="0" sz="1800" u="sng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6" name="Google Shape;236;p41"/>
          <p:cNvSpPr txBox="1"/>
          <p:nvPr/>
        </p:nvSpPr>
        <p:spPr>
          <a:xfrm>
            <a:off x="198281" y="59138"/>
            <a:ext cx="33459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Expected Turnout</a:t>
            </a:r>
            <a:endParaRPr b="1" i="0" sz="3000" u="none" cap="none" strike="noStrike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7" name="Google Shape;2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313" y="891525"/>
            <a:ext cx="3554991" cy="174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313" y="2860498"/>
            <a:ext cx="3555000" cy="194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/>
          <p:nvPr/>
        </p:nvSpPr>
        <p:spPr>
          <a:xfrm>
            <a:off x="628650" y="196331"/>
            <a:ext cx="75213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Calculate your “win” number</a:t>
            </a:r>
            <a:endParaRPr b="1" i="0" sz="3100" u="none" cap="none" strike="noStrike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4" name="Google Shape;244;p42"/>
          <p:cNvSpPr/>
          <p:nvPr/>
        </p:nvSpPr>
        <p:spPr>
          <a:xfrm>
            <a:off x="628650" y="908888"/>
            <a:ext cx="7108800" cy="253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29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Expected Turnout</a:t>
            </a:r>
            <a:r>
              <a:rPr b="1" i="0" lang="en" sz="29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b="1" lang="en" sz="2900">
                <a:latin typeface="Proxima Nova"/>
                <a:ea typeface="Proxima Nova"/>
                <a:cs typeface="Proxima Nova"/>
                <a:sym typeface="Proxima Nova"/>
              </a:rPr>
              <a:t>26,500</a:t>
            </a:r>
            <a:r>
              <a:rPr b="1" i="0" lang="en" sz="29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voters</a:t>
            </a:r>
            <a:endParaRPr b="1" i="0" sz="2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2500" u="sng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25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Then, find your WIN NUMBER (50%+1): </a:t>
            </a:r>
            <a:endParaRPr b="1" i="0" sz="25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5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2500">
                <a:latin typeface="Proxima Nova"/>
                <a:ea typeface="Proxima Nova"/>
                <a:cs typeface="Proxima Nova"/>
                <a:sym typeface="Proxima Nova"/>
              </a:rPr>
              <a:t>26,500</a:t>
            </a:r>
            <a:r>
              <a:rPr b="1" i="0" lang="en" sz="25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÷ 2 + 1 vote = </a:t>
            </a:r>
            <a:r>
              <a:rPr b="1" lang="en" sz="2500">
                <a:latin typeface="Proxima Nova"/>
                <a:ea typeface="Proxima Nova"/>
                <a:cs typeface="Proxima Nova"/>
                <a:sym typeface="Proxima Nova"/>
              </a:rPr>
              <a:t>13,251</a:t>
            </a:r>
            <a:r>
              <a:rPr b="1" i="0" lang="en" sz="25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votes</a:t>
            </a:r>
            <a:endParaRPr b="1" i="0" sz="25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5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+ cushion (e.g. 5</a:t>
            </a:r>
            <a:r>
              <a:rPr b="1" lang="en" sz="2500"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r>
              <a:rPr b="1" i="0" lang="en" sz="25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%)</a:t>
            </a:r>
            <a:endParaRPr b="1" i="0" sz="25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5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= </a:t>
            </a:r>
            <a:r>
              <a:rPr b="1" lang="en" sz="2500" u="sng">
                <a:latin typeface="Proxima Nova"/>
                <a:ea typeface="Proxima Nova"/>
                <a:cs typeface="Proxima Nova"/>
                <a:sym typeface="Proxima Nova"/>
              </a:rPr>
              <a:t>14,310</a:t>
            </a:r>
            <a:r>
              <a:rPr b="1" i="0" lang="en" sz="25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Working Win Number</a:t>
            </a:r>
            <a:endParaRPr b="1" i="0" sz="25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5" name="Google Shape;245;p42"/>
          <p:cNvSpPr/>
          <p:nvPr/>
        </p:nvSpPr>
        <p:spPr>
          <a:xfrm>
            <a:off x="4891800" y="3585788"/>
            <a:ext cx="2845800" cy="1074300"/>
          </a:xfrm>
          <a:prstGeom prst="rect">
            <a:avLst/>
          </a:prstGeom>
          <a:solidFill>
            <a:srgbClr val="F8AC20"/>
          </a:solidFill>
          <a:ln>
            <a:noFill/>
          </a:ln>
          <a:effectLst>
            <a:outerShdw blurRad="38100" rotWithShape="0" algn="tl" dir="2700000" dist="28575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Your campaign needs to convince </a:t>
            </a:r>
            <a:r>
              <a:rPr b="1"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at least 14,000</a:t>
            </a:r>
            <a:r>
              <a:rPr b="1" i="0" lang="en" sz="1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people to vote for your candidate or issue to win</a:t>
            </a:r>
            <a:endParaRPr b="1" i="0" sz="1700" u="none" cap="none" strike="noStrik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6" name="Google Shape;246;p42"/>
          <p:cNvSpPr/>
          <p:nvPr/>
        </p:nvSpPr>
        <p:spPr>
          <a:xfrm flipH="1" rot="10800000">
            <a:off x="2655225" y="3585788"/>
            <a:ext cx="2016600" cy="601200"/>
          </a:xfrm>
          <a:prstGeom prst="bentArrow">
            <a:avLst>
              <a:gd fmla="val 16634" name="adj1"/>
              <a:gd fmla="val 24690" name="adj2"/>
              <a:gd fmla="val 22908" name="adj3"/>
              <a:gd fmla="val 37475" name="adj4"/>
            </a:avLst>
          </a:prstGeom>
          <a:solidFill>
            <a:schemeClr val="lt1"/>
          </a:solidFill>
          <a:ln>
            <a:noFill/>
          </a:ln>
          <a:effectLst>
            <a:outerShdw blurRad="30000" rotWithShape="0" dir="5400000" dist="17250">
              <a:srgbClr val="000000">
                <a:alpha val="345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3739075" y="1285875"/>
            <a:ext cx="2544300" cy="1979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 txBox="1"/>
          <p:nvPr>
            <p:ph type="ctrTitle"/>
          </p:nvPr>
        </p:nvSpPr>
        <p:spPr>
          <a:xfrm>
            <a:off x="1432800" y="815716"/>
            <a:ext cx="6278400" cy="283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How will this impact my campaign strategy</a:t>
            </a: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?</a:t>
            </a:r>
            <a:endParaRPr sz="4088"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4"/>
          <p:cNvSpPr txBox="1"/>
          <p:nvPr/>
        </p:nvSpPr>
        <p:spPr>
          <a:xfrm>
            <a:off x="348075" y="219469"/>
            <a:ext cx="35988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Campaign Planning</a:t>
            </a:r>
            <a:endParaRPr b="1" sz="3000">
              <a:solidFill>
                <a:srgbClr val="000000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7" name="Google Shape;257;p44"/>
          <p:cNvSpPr/>
          <p:nvPr/>
        </p:nvSpPr>
        <p:spPr>
          <a:xfrm>
            <a:off x="348075" y="1113844"/>
            <a:ext cx="3998100" cy="3522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26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Campaign plans are developed to determine how best to use these resources. Ranked choice voting may impact how you prioritize and strategize you efforts. </a:t>
            </a:r>
            <a:endParaRPr b="1" i="0" sz="2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8" name="Google Shape;25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2044" y="579525"/>
            <a:ext cx="1575713" cy="418749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4"/>
          <p:cNvSpPr txBox="1"/>
          <p:nvPr/>
        </p:nvSpPr>
        <p:spPr>
          <a:xfrm>
            <a:off x="6936047" y="1056689"/>
            <a:ext cx="1490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People </a:t>
            </a:r>
            <a:endParaRPr b="1"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44"/>
          <p:cNvSpPr txBox="1"/>
          <p:nvPr/>
        </p:nvSpPr>
        <p:spPr>
          <a:xfrm>
            <a:off x="6995435" y="2465769"/>
            <a:ext cx="1490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Time</a:t>
            </a:r>
            <a:endParaRPr b="1"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44"/>
          <p:cNvSpPr txBox="1"/>
          <p:nvPr/>
        </p:nvSpPr>
        <p:spPr>
          <a:xfrm>
            <a:off x="6995435" y="3908991"/>
            <a:ext cx="1490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Money</a:t>
            </a:r>
            <a:endParaRPr b="1"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5"/>
          <p:cNvSpPr txBox="1"/>
          <p:nvPr/>
        </p:nvSpPr>
        <p:spPr>
          <a:xfrm>
            <a:off x="182250" y="16231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3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Budget</a:t>
            </a:r>
            <a:endParaRPr b="1" i="0" sz="3800" u="none" cap="none" strike="noStrike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7" name="Google Shape;267;p45"/>
          <p:cNvSpPr txBox="1"/>
          <p:nvPr/>
        </p:nvSpPr>
        <p:spPr>
          <a:xfrm>
            <a:off x="4364531" y="0"/>
            <a:ext cx="47796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To win a ranked choice voting race you must build a winning coalition. </a:t>
            </a:r>
            <a:endParaRPr b="1" i="0" sz="21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Which means getting all those 1st choice votes from undecided voters AND all those 2nd and 3rd choice votes from people whose doors you wouldn’t plan on knocking in a traditional non RCV campaign.</a:t>
            </a:r>
            <a:endParaRPr b="0" i="0" sz="17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So how do you maximize your resources in a RCV race?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60350" lvl="0" marL="685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●"/>
            </a:pPr>
            <a:r>
              <a:rPr b="1"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PRIORITIZE FIELD AND DIRECT VOTER CONTACT</a:t>
            </a:r>
            <a:endParaRPr b="1"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603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●"/>
            </a:pPr>
            <a:r>
              <a:rPr b="1"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RANKED ENDORSEMENTS</a:t>
            </a:r>
            <a:endParaRPr b="1"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603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●"/>
            </a:pPr>
            <a:r>
              <a:rPr b="1"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CANDIDATE COALITION CAMPAIGNING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8" name="Google Shape;268;p45"/>
          <p:cNvSpPr/>
          <p:nvPr/>
        </p:nvSpPr>
        <p:spPr>
          <a:xfrm>
            <a:off x="196050" y="1482619"/>
            <a:ext cx="3822300" cy="3367200"/>
          </a:xfrm>
          <a:prstGeom prst="ellipse">
            <a:avLst/>
          </a:prstGeom>
          <a:solidFill>
            <a:srgbClr val="D9EAD3"/>
          </a:solidFill>
          <a:ln cap="flat" cmpd="sng" w="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30000" rotWithShape="0" dir="5400000" dist="17250">
              <a:srgbClr val="000000">
                <a:alpha val="345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5"/>
          <p:cNvSpPr/>
          <p:nvPr/>
        </p:nvSpPr>
        <p:spPr>
          <a:xfrm>
            <a:off x="511224" y="1804370"/>
            <a:ext cx="3240300" cy="2760000"/>
          </a:xfrm>
          <a:prstGeom prst="ellipse">
            <a:avLst/>
          </a:prstGeom>
          <a:solidFill>
            <a:srgbClr val="93C47D"/>
          </a:solidFill>
          <a:ln cap="flat" cmpd="sng" w="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30000" rotWithShape="0" dir="5400000" dist="17250">
              <a:srgbClr val="000000">
                <a:alpha val="345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5"/>
          <p:cNvSpPr/>
          <p:nvPr/>
        </p:nvSpPr>
        <p:spPr>
          <a:xfrm>
            <a:off x="981178" y="2138684"/>
            <a:ext cx="2326800" cy="2097900"/>
          </a:xfrm>
          <a:prstGeom prst="ellipse">
            <a:avLst/>
          </a:prstGeom>
          <a:solidFill>
            <a:srgbClr val="38761D"/>
          </a:solidFill>
          <a:ln cap="flat" cmpd="sng" w="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30000" rotWithShape="0" dir="5400000" dist="17250">
              <a:srgbClr val="000000">
                <a:alpha val="345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5"/>
          <p:cNvSpPr txBox="1"/>
          <p:nvPr/>
        </p:nvSpPr>
        <p:spPr>
          <a:xfrm>
            <a:off x="1160933" y="3013896"/>
            <a:ext cx="1945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Candidate</a:t>
            </a:r>
            <a:endParaRPr b="1" i="0" sz="15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2" name="Google Shape;272;p45"/>
          <p:cNvSpPr/>
          <p:nvPr/>
        </p:nvSpPr>
        <p:spPr>
          <a:xfrm rot="-2929968">
            <a:off x="2782496" y="3053079"/>
            <a:ext cx="863187" cy="1694906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5"/>
          <p:cNvSpPr txBox="1"/>
          <p:nvPr/>
        </p:nvSpPr>
        <p:spPr>
          <a:xfrm rot="2511062">
            <a:off x="2514453" y="3967213"/>
            <a:ext cx="1726179" cy="2105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intensity of support</a:t>
            </a:r>
            <a:endParaRPr b="1" i="0" sz="1100" u="none" cap="none" strike="noStrik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/>
          <p:nvPr/>
        </p:nvSpPr>
        <p:spPr>
          <a:xfrm>
            <a:off x="262406" y="172088"/>
            <a:ext cx="6390600" cy="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3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Research</a:t>
            </a:r>
            <a:endParaRPr b="1" i="0" sz="3800" u="none" cap="none" strike="noStrike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9" name="Google Shape;279;p46"/>
          <p:cNvSpPr txBox="1"/>
          <p:nvPr/>
        </p:nvSpPr>
        <p:spPr>
          <a:xfrm>
            <a:off x="4720013" y="0"/>
            <a:ext cx="44244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2900" u="none" cap="none" strike="noStrike">
                <a:solidFill>
                  <a:srgbClr val="FFFFFF"/>
                </a:solidFill>
                <a:highlight>
                  <a:srgbClr val="F8AC20"/>
                </a:highlight>
                <a:latin typeface="Proxima Nova"/>
                <a:ea typeface="Proxima Nova"/>
                <a:cs typeface="Proxima Nova"/>
                <a:sym typeface="Proxima Nova"/>
              </a:rPr>
              <a:t>Know the COMPETITION</a:t>
            </a:r>
            <a:endParaRPr b="1" i="0" sz="2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685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roxima Nova"/>
              <a:buChar char="●"/>
            </a:pPr>
            <a:r>
              <a:rPr b="1" lang="en" sz="2300">
                <a:latin typeface="Proxima Nova"/>
                <a:ea typeface="Proxima Nova"/>
                <a:cs typeface="Proxima Nova"/>
                <a:sym typeface="Proxima Nova"/>
              </a:rPr>
              <a:t>What issues are guiding this election?</a:t>
            </a:r>
            <a:endParaRPr b="1" sz="2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685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roxima Nova"/>
              <a:buChar char="●"/>
            </a:pPr>
            <a:r>
              <a:rPr b="1" i="0" lang="en" sz="2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Where do all the candidates stand on the issues?</a:t>
            </a:r>
            <a:endParaRPr b="1" i="0" sz="2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685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roxima Nova"/>
              <a:buChar char="●"/>
            </a:pPr>
            <a:r>
              <a:rPr b="1" i="0" lang="en" sz="2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How does the field of candidates align on your issues?  </a:t>
            </a:r>
            <a:endParaRPr b="1" i="0" sz="2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685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roxima Nova"/>
              <a:buChar char="●"/>
            </a:pPr>
            <a:r>
              <a:rPr b="1" i="0" lang="en" sz="2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Where can you find common ground?</a:t>
            </a:r>
            <a:endParaRPr b="1" i="0" sz="2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685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roxima Nova"/>
              <a:buChar char="●"/>
            </a:pPr>
            <a:r>
              <a:rPr b="1" i="0" lang="en" sz="2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Where do you stand out?</a:t>
            </a:r>
            <a:endParaRPr b="1" i="0" sz="2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0" name="Google Shape;280;p46"/>
          <p:cNvPicPr preferRelativeResize="0"/>
          <p:nvPr/>
        </p:nvPicPr>
        <p:blipFill rotWithShape="1">
          <a:blip r:embed="rId3">
            <a:alphaModFix/>
          </a:blip>
          <a:srcRect b="0" l="25999" r="14710" t="0"/>
          <a:stretch/>
        </p:blipFill>
        <p:spPr>
          <a:xfrm>
            <a:off x="369056" y="1265438"/>
            <a:ext cx="3712941" cy="3271951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/>
          <p:cNvSpPr txBox="1"/>
          <p:nvPr/>
        </p:nvSpPr>
        <p:spPr>
          <a:xfrm>
            <a:off x="310538" y="232725"/>
            <a:ext cx="6390600" cy="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3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Research</a:t>
            </a:r>
            <a:endParaRPr b="1" i="0" sz="3800" u="none" cap="none" strike="noStrike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6" name="Google Shape;286;p47"/>
          <p:cNvSpPr txBox="1"/>
          <p:nvPr/>
        </p:nvSpPr>
        <p:spPr>
          <a:xfrm>
            <a:off x="5791181" y="0"/>
            <a:ext cx="33528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roxima Nova"/>
              <a:buChar char="●"/>
            </a:pPr>
            <a:r>
              <a:rPr b="1" i="0" lang="en" sz="23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Who will be eliminated and in what order?</a:t>
            </a:r>
            <a:endParaRPr b="1" i="0" sz="23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roxima Nova"/>
              <a:buChar char="●"/>
            </a:pPr>
            <a:r>
              <a:rPr b="1" i="0" lang="en" sz="23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How do that candidate</a:t>
            </a:r>
            <a:r>
              <a:rPr b="1" lang="en" sz="2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’</a:t>
            </a:r>
            <a:r>
              <a:rPr b="1" i="0" lang="en" sz="23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 supporters feel about my candidacy?</a:t>
            </a:r>
            <a:endParaRPr b="1" i="0" sz="23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roxima Nova"/>
              <a:buChar char="●"/>
            </a:pPr>
            <a:r>
              <a:rPr b="1" i="0" lang="en" sz="23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issues do we align on? Where do we differ?</a:t>
            </a:r>
            <a:endParaRPr b="1" i="0" sz="23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7" name="Google Shape;287;p47" title="DC Round 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6825"/>
            <a:ext cx="5486382" cy="319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8"/>
          <p:cNvSpPr txBox="1"/>
          <p:nvPr/>
        </p:nvSpPr>
        <p:spPr>
          <a:xfrm>
            <a:off x="139106" y="120225"/>
            <a:ext cx="5602200" cy="5790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3000"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Targeting</a:t>
            </a:r>
            <a:endParaRPr b="1" i="0" sz="3000" u="none" cap="none" strike="noStrike">
              <a:solidFill>
                <a:srgbClr val="000000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3" name="Google Shape;293;p48"/>
          <p:cNvSpPr txBox="1"/>
          <p:nvPr/>
        </p:nvSpPr>
        <p:spPr>
          <a:xfrm>
            <a:off x="5296031" y="0"/>
            <a:ext cx="38481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Targeting is the process of prioritizing conversations with voters based on a combination of their likelihood to support your candidacy or to participate in the election. </a:t>
            </a:r>
            <a:endParaRPr b="0" i="0" sz="2300" u="none" cap="none" strike="noStrike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FFFFFF"/>
                </a:solidFill>
                <a:highlight>
                  <a:srgbClr val="F8AC20"/>
                </a:highlight>
                <a:latin typeface="Proxima Nova Semibold"/>
                <a:ea typeface="Proxima Nova Semibold"/>
                <a:cs typeface="Proxima Nova Semibold"/>
                <a:sym typeface="Proxima Nova Semibold"/>
              </a:rPr>
              <a:t>In a RCV election targeting should be tiered to prioritize 1st choice support then broaden to universes of likely lower ranking support.</a:t>
            </a:r>
            <a:r>
              <a:rPr b="0" i="0" lang="en" sz="1700" u="none" cap="none" strike="noStrike">
                <a:solidFill>
                  <a:srgbClr val="FFFFFF"/>
                </a:solidFill>
                <a:highlight>
                  <a:srgbClr val="F8AC20"/>
                </a:highlight>
                <a:latin typeface="Proxima Nova Semibold"/>
                <a:ea typeface="Proxima Nova Semibold"/>
                <a:cs typeface="Proxima Nova Semibold"/>
                <a:sym typeface="Proxima Nova Semibold"/>
              </a:rPr>
              <a:t>  </a:t>
            </a:r>
            <a:endParaRPr b="0" i="0" sz="2000" u="none" cap="none" strike="noStrike">
              <a:solidFill>
                <a:srgbClr val="FFFFFF"/>
              </a:solidFill>
              <a:highlight>
                <a:srgbClr val="F8AC20"/>
              </a:highlight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294" name="Google Shape;2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044" y="1406250"/>
            <a:ext cx="4680786" cy="258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9"/>
          <p:cNvSpPr/>
          <p:nvPr/>
        </p:nvSpPr>
        <p:spPr>
          <a:xfrm>
            <a:off x="899156" y="1317731"/>
            <a:ext cx="7398300" cy="3275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9"/>
          <p:cNvSpPr txBox="1"/>
          <p:nvPr/>
        </p:nvSpPr>
        <p:spPr>
          <a:xfrm>
            <a:off x="298519" y="269063"/>
            <a:ext cx="50568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How will you talk to voters?</a:t>
            </a:r>
            <a:endParaRPr b="1" i="0" sz="3000" u="none" cap="none" strike="noStrike">
              <a:solidFill>
                <a:srgbClr val="000000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1" name="Google Shape;301;p49"/>
          <p:cNvSpPr txBox="1"/>
          <p:nvPr/>
        </p:nvSpPr>
        <p:spPr>
          <a:xfrm>
            <a:off x="1151888" y="1750015"/>
            <a:ext cx="3057900" cy="20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Proxima Nova Semibold"/>
                <a:ea typeface="Proxima Nova Semibold"/>
                <a:cs typeface="Proxima Nova Semibold"/>
                <a:sym typeface="Proxima Nova Semibold"/>
              </a:rPr>
              <a:t>1 = Strong Support</a:t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Proxima Nova Semibold"/>
                <a:ea typeface="Proxima Nova Semibold"/>
                <a:cs typeface="Proxima Nova Semibold"/>
                <a:sym typeface="Proxima Nova Semibold"/>
              </a:rPr>
              <a:t>2 = Leaning Support</a:t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Proxima Nova Semibold"/>
                <a:ea typeface="Proxima Nova Semibold"/>
                <a:cs typeface="Proxima Nova Semibold"/>
                <a:sym typeface="Proxima Nova Semibold"/>
              </a:rPr>
              <a:t>3 = Undecided</a:t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Proxima Nova Semibold"/>
                <a:ea typeface="Proxima Nova Semibold"/>
                <a:cs typeface="Proxima Nova Semibold"/>
                <a:sym typeface="Proxima Nova Semibold"/>
              </a:rPr>
              <a:t>4 = Leaning another candidate</a:t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Proxima Nova Semibold"/>
                <a:ea typeface="Proxima Nova Semibold"/>
                <a:cs typeface="Proxima Nova Semibold"/>
                <a:sym typeface="Proxima Nova Semibold"/>
              </a:rPr>
              <a:t>5 = Another candidate’s #1</a:t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Proxima Nova Semibold"/>
                <a:ea typeface="Proxima Nova Semibold"/>
                <a:cs typeface="Proxima Nova Semibold"/>
                <a:sym typeface="Proxima Nova Semibold"/>
              </a:rPr>
              <a:t>6 = Opposes you</a:t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302" name="Google Shape;302;p49"/>
          <p:cNvSpPr/>
          <p:nvPr/>
        </p:nvSpPr>
        <p:spPr>
          <a:xfrm>
            <a:off x="2945606" y="1807158"/>
            <a:ext cx="2166300" cy="225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2B406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E71C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E7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9"/>
          <p:cNvSpPr txBox="1"/>
          <p:nvPr/>
        </p:nvSpPr>
        <p:spPr>
          <a:xfrm>
            <a:off x="5355169" y="1716400"/>
            <a:ext cx="2942100" cy="21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" sz="1400" u="none" cap="none" strike="noStrike">
                <a:latin typeface="Proxima Nova Semibold"/>
                <a:ea typeface="Proxima Nova Semibold"/>
                <a:cs typeface="Proxima Nova Semibold"/>
                <a:sym typeface="Proxima Nova Semibold"/>
              </a:rPr>
              <a:t>Volunteer, GOTV</a:t>
            </a:r>
            <a:endParaRPr i="0" sz="1400" u="none" cap="none" strike="noStrike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E71C"/>
              </a:buClr>
              <a:buSzPts val="1800"/>
              <a:buFont typeface="Arial"/>
              <a:buNone/>
            </a:pPr>
            <a:r>
              <a:t/>
            </a:r>
            <a:endParaRPr i="0" sz="1400" u="none" cap="none" strike="noStrike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E71C"/>
              </a:buClr>
              <a:buSzPts val="1800"/>
              <a:buFont typeface="Arial"/>
              <a:buNone/>
            </a:pPr>
            <a:r>
              <a:t/>
            </a:r>
            <a:endParaRPr i="0" sz="1800" u="none" cap="none" strike="noStrike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" sz="1400" u="none" cap="none" strike="noStrike">
                <a:latin typeface="Proxima Nova Semibold"/>
                <a:ea typeface="Proxima Nova Semibold"/>
                <a:cs typeface="Proxima Nova Semibold"/>
                <a:sym typeface="Proxima Nova Semibold"/>
              </a:rPr>
              <a:t>Persuasion to 1st choice</a:t>
            </a:r>
            <a:r>
              <a:rPr lang="en" sz="1400">
                <a:latin typeface="Proxima Nova Semibold"/>
                <a:ea typeface="Proxima Nova Semibold"/>
                <a:cs typeface="Proxima Nova Semibold"/>
                <a:sym typeface="Proxima Nova Semibold"/>
              </a:rPr>
              <a:t> or 2nd Choice</a:t>
            </a:r>
            <a:endParaRPr i="0" sz="1400" u="none" cap="none" strike="noStrike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E71C"/>
              </a:buClr>
              <a:buSzPts val="1800"/>
              <a:buFont typeface="Arial"/>
              <a:buNone/>
            </a:pPr>
            <a:r>
              <a:t/>
            </a:r>
            <a:endParaRPr i="0" sz="2700" u="none" cap="none" strike="noStrike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400">
                <a:latin typeface="Proxima Nova Semibold"/>
                <a:ea typeface="Proxima Nova Semibold"/>
                <a:cs typeface="Proxima Nova Semibold"/>
                <a:sym typeface="Proxima Nova Semibold"/>
              </a:rPr>
              <a:t>2nd or 3rd Choice </a:t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Off the list,</a:t>
            </a:r>
            <a:endParaRPr sz="1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304" name="Google Shape;304;p49"/>
          <p:cNvSpPr/>
          <p:nvPr/>
        </p:nvSpPr>
        <p:spPr>
          <a:xfrm>
            <a:off x="2948288" y="3932402"/>
            <a:ext cx="2170200" cy="298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 cap="flat" cmpd="sng" w="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E71C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E7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9"/>
          <p:cNvSpPr/>
          <p:nvPr/>
        </p:nvSpPr>
        <p:spPr>
          <a:xfrm rot="-785210">
            <a:off x="3759495" y="2975873"/>
            <a:ext cx="1229533" cy="188977"/>
          </a:xfrm>
          <a:prstGeom prst="rightArrow">
            <a:avLst>
              <a:gd fmla="val 50000" name="adj1"/>
              <a:gd fmla="val 42574" name="adj2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E71C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E7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9"/>
          <p:cNvSpPr/>
          <p:nvPr/>
        </p:nvSpPr>
        <p:spPr>
          <a:xfrm rot="162446">
            <a:off x="3023378" y="2259450"/>
            <a:ext cx="2121268" cy="261651"/>
          </a:xfrm>
          <a:prstGeom prst="rightArrow">
            <a:avLst>
              <a:gd fmla="val 50000" name="adj1"/>
              <a:gd fmla="val 42574" name="adj2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E71C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E7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9"/>
          <p:cNvSpPr/>
          <p:nvPr/>
        </p:nvSpPr>
        <p:spPr>
          <a:xfrm rot="27049">
            <a:off x="2966423" y="2595527"/>
            <a:ext cx="2135166" cy="261863"/>
          </a:xfrm>
          <a:prstGeom prst="rightArrow">
            <a:avLst>
              <a:gd fmla="val 50000" name="adj1"/>
              <a:gd fmla="val 42574" name="adj2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E71C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E7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9"/>
          <p:cNvSpPr/>
          <p:nvPr/>
        </p:nvSpPr>
        <p:spPr>
          <a:xfrm>
            <a:off x="3567863" y="3532350"/>
            <a:ext cx="1550400" cy="298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 cap="flat" cmpd="sng" w="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E71C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E71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/>
          <p:nvPr/>
        </p:nvSpPr>
        <p:spPr>
          <a:xfrm>
            <a:off x="121800" y="141413"/>
            <a:ext cx="63042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en" sz="30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How can your voter database help guide your RCV strategy?</a:t>
            </a:r>
            <a:endParaRPr b="1" i="0" sz="3000" u="none" cap="none" strike="noStrike">
              <a:solidFill>
                <a:srgbClr val="000000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4" name="Google Shape;314;p50"/>
          <p:cNvSpPr txBox="1"/>
          <p:nvPr/>
        </p:nvSpPr>
        <p:spPr>
          <a:xfrm>
            <a:off x="178959" y="3227793"/>
            <a:ext cx="8783100" cy="1014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23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Whether you are using a high or low tech tools to track your campaign’s progress - infusing RCV info into your tracking systems will improve your data and your ability to prioritize</a:t>
            </a:r>
            <a:endParaRPr b="1" sz="23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5" name="Google Shape;315;p50"/>
          <p:cNvPicPr preferRelativeResize="0"/>
          <p:nvPr/>
        </p:nvPicPr>
        <p:blipFill rotWithShape="1">
          <a:blip r:embed="rId3">
            <a:alphaModFix/>
          </a:blip>
          <a:srcRect b="0" l="0" r="9140" t="0"/>
          <a:stretch/>
        </p:blipFill>
        <p:spPr>
          <a:xfrm>
            <a:off x="178950" y="1616185"/>
            <a:ext cx="8783104" cy="1383009"/>
          </a:xfrm>
          <a:prstGeom prst="rect">
            <a:avLst/>
          </a:prstGeom>
          <a:noFill/>
          <a:ln cap="flat" cmpd="sng" w="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/>
          <p:nvPr/>
        </p:nvSpPr>
        <p:spPr>
          <a:xfrm>
            <a:off x="1145025" y="840150"/>
            <a:ext cx="6854100" cy="3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b="1" i="0" lang="en" sz="54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An effective field strategy incorporates </a:t>
            </a:r>
            <a:r>
              <a:rPr b="1" i="0" lang="en" sz="5400" u="none" cap="none" strike="noStrike">
                <a:solidFill>
                  <a:schemeClr val="lt1"/>
                </a:solidFill>
                <a:highlight>
                  <a:srgbClr val="F8E71C"/>
                </a:highlight>
                <a:latin typeface="Proxima Nova"/>
                <a:ea typeface="Proxima Nova"/>
                <a:cs typeface="Proxima Nova"/>
                <a:sym typeface="Proxima Nova"/>
              </a:rPr>
              <a:t>RCV education</a:t>
            </a:r>
            <a:r>
              <a:rPr b="1" i="0" lang="en" sz="54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into voter outreach.</a:t>
            </a:r>
            <a:endParaRPr b="1" i="0" sz="24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2"/>
          <p:cNvSpPr txBox="1"/>
          <p:nvPr/>
        </p:nvSpPr>
        <p:spPr>
          <a:xfrm>
            <a:off x="149231" y="128625"/>
            <a:ext cx="4510200" cy="8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Train your campaign staff and volunteers</a:t>
            </a:r>
            <a:endParaRPr b="1" i="0" sz="3000" u="none" cap="none" strike="noStrike">
              <a:solidFill>
                <a:srgbClr val="000000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6" name="Google Shape;326;p52"/>
          <p:cNvSpPr txBox="1"/>
          <p:nvPr/>
        </p:nvSpPr>
        <p:spPr>
          <a:xfrm>
            <a:off x="4659394" y="0"/>
            <a:ext cx="448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Always include a training on the basics of RCV and how this will effect your campaign. It is important that everybody in your campaign speaks about RCV to voters in a consistent way. Things to think about:</a:t>
            </a:r>
            <a:endParaRPr b="0" i="0" sz="1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85750" lvl="0" marL="3429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xima Nova"/>
              <a:buChar char="●"/>
            </a:pPr>
            <a:r>
              <a:rPr b="0" i="0" lang="en" sz="19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Everyone on your team MUST understand and be able to explain at a very basic level how RCV works. </a:t>
            </a:r>
            <a:endParaRPr b="0" i="0" sz="1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85750" lvl="0" marL="3429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xima Nova"/>
              <a:buChar char="●"/>
            </a:pPr>
            <a:r>
              <a:rPr b="0" i="0" lang="en" sz="19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All volunteers should be able to describe how a ballot works and point to resources that provide more information.</a:t>
            </a:r>
            <a:endParaRPr b="0" i="0" sz="21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7" name="Google Shape;327;p52"/>
          <p:cNvPicPr preferRelativeResize="0"/>
          <p:nvPr/>
        </p:nvPicPr>
        <p:blipFill rotWithShape="1">
          <a:blip r:embed="rId3">
            <a:alphaModFix/>
          </a:blip>
          <a:srcRect b="0" l="0" r="11637" t="0"/>
          <a:stretch/>
        </p:blipFill>
        <p:spPr>
          <a:xfrm>
            <a:off x="229781" y="1265062"/>
            <a:ext cx="3844799" cy="3100537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Today’s Training: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81" name="Google Shape;81;p17"/>
          <p:cNvGrpSpPr/>
          <p:nvPr/>
        </p:nvGrpSpPr>
        <p:grpSpPr>
          <a:xfrm>
            <a:off x="3645132" y="204439"/>
            <a:ext cx="5393983" cy="4667129"/>
            <a:chOff x="1826394" y="333237"/>
            <a:chExt cx="4845475" cy="4192534"/>
          </a:xfrm>
        </p:grpSpPr>
        <p:sp>
          <p:nvSpPr>
            <p:cNvPr id="82" name="Google Shape;82;p17"/>
            <p:cNvSpPr/>
            <p:nvPr/>
          </p:nvSpPr>
          <p:spPr>
            <a:xfrm>
              <a:off x="4695402" y="333237"/>
              <a:ext cx="1707900" cy="17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775" lIns="101775" spcFirstLastPara="1" rIns="101775" wrap="square" tIns="1017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9"/>
                <a:buFont typeface="Arial"/>
                <a:buNone/>
              </a:pPr>
              <a:r>
                <a:t/>
              </a:r>
              <a:endParaRPr b="0" i="0" sz="15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7"/>
            <p:cNvSpPr txBox="1"/>
            <p:nvPr/>
          </p:nvSpPr>
          <p:spPr>
            <a:xfrm>
              <a:off x="4403869" y="907319"/>
              <a:ext cx="2268000" cy="17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275" lIns="69275" spcFirstLastPara="1" rIns="69275" wrap="square" tIns="69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53"/>
                <a:buFont typeface="Arial"/>
                <a:buNone/>
              </a:pPr>
              <a:r>
                <a:rPr b="1" i="0" lang="en" sz="4875" u="none" cap="none" strike="noStrike">
                  <a:solidFill>
                    <a:schemeClr val="dk1"/>
                  </a:solidFill>
                  <a:latin typeface="Caprasimo"/>
                  <a:ea typeface="Caprasimo"/>
                  <a:cs typeface="Caprasimo"/>
                  <a:sym typeface="Caprasimo"/>
                </a:rPr>
                <a:t>Show</a:t>
              </a:r>
              <a:endParaRPr b="1" i="0" sz="4875" u="none" cap="none" strike="noStrike">
                <a:solidFill>
                  <a:schemeClr val="dk1"/>
                </a:solidFill>
                <a:latin typeface="Caprasimo"/>
                <a:ea typeface="Caprasimo"/>
                <a:cs typeface="Caprasimo"/>
                <a:sym typeface="Caprasimo"/>
              </a:endParaRPr>
            </a:p>
          </p:txBody>
        </p:sp>
        <p:sp>
          <p:nvSpPr>
            <p:cNvPr id="84" name="Google Shape;84;p17"/>
            <p:cNvSpPr/>
            <p:nvPr/>
          </p:nvSpPr>
          <p:spPr>
            <a:xfrm>
              <a:off x="3260898" y="2817871"/>
              <a:ext cx="1707900" cy="17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775" lIns="101775" spcFirstLastPara="1" rIns="101775" wrap="square" tIns="1017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9"/>
                <a:buFont typeface="Arial"/>
                <a:buNone/>
              </a:pPr>
              <a:r>
                <a:t/>
              </a:r>
              <a:endParaRPr b="0" i="0" sz="15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7"/>
            <p:cNvSpPr/>
            <p:nvPr/>
          </p:nvSpPr>
          <p:spPr>
            <a:xfrm>
              <a:off x="2097603" y="455354"/>
              <a:ext cx="4034400" cy="4034400"/>
            </a:xfrm>
            <a:custGeom>
              <a:rect b="b" l="l" r="r" t="t"/>
              <a:pathLst>
                <a:path extrusionOk="0" h="120000" w="120000">
                  <a:moveTo>
                    <a:pt x="32473" y="105755"/>
                  </a:moveTo>
                  <a:lnTo>
                    <a:pt x="32473" y="105755"/>
                  </a:lnTo>
                  <a:cubicBezTo>
                    <a:pt x="19125" y="97724"/>
                    <a:pt x="9949" y="84265"/>
                    <a:pt x="7351" y="68905"/>
                  </a:cubicBezTo>
                  <a:lnTo>
                    <a:pt x="812" y="69007"/>
                  </a:lnTo>
                  <a:lnTo>
                    <a:pt x="11562" y="60751"/>
                  </a:lnTo>
                  <a:lnTo>
                    <a:pt x="23922" y="68648"/>
                  </a:lnTo>
                  <a:lnTo>
                    <a:pt x="17398" y="68750"/>
                  </a:lnTo>
                  <a:lnTo>
                    <a:pt x="17398" y="68750"/>
                  </a:lnTo>
                  <a:cubicBezTo>
                    <a:pt x="19844" y="80658"/>
                    <a:pt x="27163" y="91000"/>
                    <a:pt x="37580" y="97267"/>
                  </a:cubicBezTo>
                  <a:close/>
                </a:path>
              </a:pathLst>
            </a:custGeom>
            <a:solidFill>
              <a:srgbClr val="D56B2F"/>
            </a:solidFill>
            <a:ln>
              <a:noFill/>
            </a:ln>
            <a:effectLst>
              <a:outerShdw blurRad="44529" rotWithShape="0" dir="5400000" dist="25604">
                <a:srgbClr val="000000">
                  <a:alpha val="34510"/>
                </a:srgbClr>
              </a:outerShdw>
            </a:effectLst>
          </p:spPr>
          <p:txBody>
            <a:bodyPr anchorCtr="0" anchor="ctr" bIns="101775" lIns="101775" spcFirstLastPara="1" rIns="101775" wrap="square" tIns="1017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9"/>
                <a:buFont typeface="Arial"/>
                <a:buNone/>
              </a:pPr>
              <a:r>
                <a:t/>
              </a:r>
              <a:endParaRPr b="0" i="0" sz="15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7"/>
            <p:cNvSpPr/>
            <p:nvPr/>
          </p:nvSpPr>
          <p:spPr>
            <a:xfrm>
              <a:off x="1826394" y="333237"/>
              <a:ext cx="1707900" cy="17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775" lIns="101775" spcFirstLastPara="1" rIns="101775" wrap="square" tIns="1017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9"/>
                <a:buFont typeface="Arial"/>
                <a:buNone/>
              </a:pPr>
              <a:r>
                <a:t/>
              </a:r>
              <a:endParaRPr b="0" i="0" sz="15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7"/>
            <p:cNvSpPr/>
            <p:nvPr/>
          </p:nvSpPr>
          <p:spPr>
            <a:xfrm>
              <a:off x="2097603" y="455354"/>
              <a:ext cx="4034400" cy="4034400"/>
            </a:xfrm>
            <a:custGeom>
              <a:rect b="b" l="l" r="r" t="t"/>
              <a:pathLst>
                <a:path extrusionOk="0" h="120000" w="120000">
                  <a:moveTo>
                    <a:pt x="41283" y="9991"/>
                  </a:moveTo>
                  <a:lnTo>
                    <a:pt x="41283" y="9991"/>
                  </a:lnTo>
                  <a:cubicBezTo>
                    <a:pt x="50751" y="6447"/>
                    <a:pt x="61031" y="5664"/>
                    <a:pt x="70926" y="7733"/>
                  </a:cubicBezTo>
                  <a:lnTo>
                    <a:pt x="73218" y="1608"/>
                  </a:lnTo>
                  <a:lnTo>
                    <a:pt x="76980" y="14629"/>
                  </a:lnTo>
                  <a:lnTo>
                    <a:pt x="65117" y="23254"/>
                  </a:lnTo>
                  <a:lnTo>
                    <a:pt x="67404" y="17144"/>
                  </a:lnTo>
                  <a:lnTo>
                    <a:pt x="67404" y="17144"/>
                  </a:lnTo>
                  <a:cubicBezTo>
                    <a:pt x="59800" y="15830"/>
                    <a:pt x="51983" y="16563"/>
                    <a:pt x="44756" y="19268"/>
                  </a:cubicBezTo>
                  <a:close/>
                </a:path>
              </a:pathLst>
            </a:custGeom>
            <a:solidFill>
              <a:srgbClr val="D56B2F"/>
            </a:solidFill>
            <a:ln>
              <a:noFill/>
            </a:ln>
            <a:effectLst>
              <a:outerShdw blurRad="44529" rotWithShape="0" dir="5400000" dist="25604">
                <a:srgbClr val="000000">
                  <a:alpha val="34510"/>
                </a:srgbClr>
              </a:outerShdw>
            </a:effectLst>
          </p:spPr>
          <p:txBody>
            <a:bodyPr anchorCtr="0" anchor="ctr" bIns="101775" lIns="101775" spcFirstLastPara="1" rIns="101775" wrap="square" tIns="1017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9"/>
                <a:buFont typeface="Arial"/>
                <a:buNone/>
              </a:pPr>
              <a:r>
                <a:t/>
              </a:r>
              <a:endParaRPr b="0" i="0" sz="15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7"/>
            <p:cNvSpPr/>
            <p:nvPr/>
          </p:nvSpPr>
          <p:spPr>
            <a:xfrm>
              <a:off x="2097603" y="455354"/>
              <a:ext cx="4034400" cy="4034400"/>
            </a:xfrm>
            <a:custGeom>
              <a:rect b="b" l="l" r="r" t="t"/>
              <a:pathLst>
                <a:path extrusionOk="0" h="120000" w="120000">
                  <a:moveTo>
                    <a:pt x="113391" y="60828"/>
                  </a:moveTo>
                  <a:lnTo>
                    <a:pt x="113391" y="60828"/>
                  </a:lnTo>
                  <a:cubicBezTo>
                    <a:pt x="113149" y="76404"/>
                    <a:pt x="106117" y="91098"/>
                    <a:pt x="94139" y="101058"/>
                  </a:cubicBezTo>
                  <a:lnTo>
                    <a:pt x="97510" y="106661"/>
                  </a:lnTo>
                  <a:lnTo>
                    <a:pt x="84973" y="101511"/>
                  </a:lnTo>
                  <a:lnTo>
                    <a:pt x="85596" y="86857"/>
                  </a:lnTo>
                  <a:lnTo>
                    <a:pt x="88959" y="92447"/>
                  </a:lnTo>
                  <a:cubicBezTo>
                    <a:pt x="98029" y="84352"/>
                    <a:pt x="103297" y="72830"/>
                    <a:pt x="103486" y="60675"/>
                  </a:cubicBezTo>
                  <a:close/>
                </a:path>
              </a:pathLst>
            </a:custGeom>
            <a:solidFill>
              <a:srgbClr val="D56B2F"/>
            </a:solidFill>
            <a:ln>
              <a:noFill/>
            </a:ln>
            <a:effectLst>
              <a:outerShdw blurRad="44529" rotWithShape="0" dir="5400000" dist="25604">
                <a:srgbClr val="000000">
                  <a:alpha val="34510"/>
                </a:srgbClr>
              </a:outerShdw>
            </a:effectLst>
          </p:spPr>
          <p:txBody>
            <a:bodyPr anchorCtr="0" anchor="ctr" bIns="101775" lIns="101775" spcFirstLastPara="1" rIns="101775" wrap="square" tIns="1017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9"/>
                <a:buFont typeface="Arial"/>
                <a:buNone/>
              </a:pPr>
              <a:r>
                <a:t/>
              </a:r>
              <a:endParaRPr b="0" i="0" sz="15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17"/>
          <p:cNvSpPr txBox="1"/>
          <p:nvPr/>
        </p:nvSpPr>
        <p:spPr>
          <a:xfrm>
            <a:off x="3217374" y="881783"/>
            <a:ext cx="2525100" cy="19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9275" lIns="69275" spcFirstLastPara="1" rIns="69275" wrap="square" tIns="69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3"/>
              <a:buFont typeface="Arial"/>
              <a:buNone/>
            </a:pPr>
            <a:r>
              <a:rPr b="1" lang="en" sz="4875">
                <a:solidFill>
                  <a:schemeClr val="dk1"/>
                </a:solidFill>
                <a:latin typeface="Caprasimo"/>
                <a:ea typeface="Caprasimo"/>
                <a:cs typeface="Caprasimo"/>
                <a:sym typeface="Caprasimo"/>
              </a:rPr>
              <a:t>Tell</a:t>
            </a:r>
            <a:endParaRPr b="1" i="0" sz="4875" u="none" cap="none" strike="noStrike">
              <a:solidFill>
                <a:schemeClr val="dk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4835994" y="3327363"/>
            <a:ext cx="2525100" cy="19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9275" lIns="69275" spcFirstLastPara="1" rIns="69275" wrap="square" tIns="69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3"/>
              <a:buFont typeface="Arial"/>
              <a:buNone/>
            </a:pPr>
            <a:r>
              <a:rPr b="1" lang="en" sz="4875">
                <a:solidFill>
                  <a:schemeClr val="dk1"/>
                </a:solidFill>
                <a:latin typeface="Caprasimo"/>
                <a:ea typeface="Caprasimo"/>
                <a:cs typeface="Caprasimo"/>
                <a:sym typeface="Caprasimo"/>
              </a:rPr>
              <a:t>Do</a:t>
            </a:r>
            <a:endParaRPr b="1" i="0" sz="4875" u="none" cap="none" strike="noStrike">
              <a:solidFill>
                <a:schemeClr val="dk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/>
          <p:nvPr>
            <p:ph type="ctrTitle"/>
          </p:nvPr>
        </p:nvSpPr>
        <p:spPr>
          <a:xfrm>
            <a:off x="1289400" y="824848"/>
            <a:ext cx="6565200" cy="283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How will this impact my communications strategy?</a:t>
            </a:r>
            <a:endParaRPr sz="4088"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4"/>
          <p:cNvSpPr txBox="1"/>
          <p:nvPr/>
        </p:nvSpPr>
        <p:spPr>
          <a:xfrm>
            <a:off x="954675" y="619556"/>
            <a:ext cx="7234800" cy="3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An effective RCV communications strategy incorporates asks for lower rankings </a:t>
            </a:r>
            <a:r>
              <a:rPr b="1" i="0" lang="en" sz="4500" u="none" cap="none" strike="noStrike">
                <a:solidFill>
                  <a:srgbClr val="FFFFFF"/>
                </a:solidFill>
                <a:highlight>
                  <a:srgbClr val="F8E71C"/>
                </a:highlight>
                <a:latin typeface="Proxima Nova"/>
                <a:ea typeface="Proxima Nova"/>
                <a:cs typeface="Proxima Nova"/>
                <a:sym typeface="Proxima Nova"/>
              </a:rPr>
              <a:t>everywhere</a:t>
            </a:r>
            <a:r>
              <a:rPr b="1" i="0" lang="en" sz="45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b="1" i="0" sz="4500" u="none" cap="none" strike="noStrik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5"/>
          <p:cNvSpPr txBox="1"/>
          <p:nvPr/>
        </p:nvSpPr>
        <p:spPr>
          <a:xfrm>
            <a:off x="171975" y="101981"/>
            <a:ext cx="74235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On your (and your fellow candidates’) lit...</a:t>
            </a:r>
            <a:endParaRPr b="1" i="0" sz="3000" u="none" cap="none" strike="noStrike">
              <a:solidFill>
                <a:srgbClr val="000000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43" name="Google Shape;343;p55"/>
          <p:cNvPicPr preferRelativeResize="0"/>
          <p:nvPr/>
        </p:nvPicPr>
        <p:blipFill rotWithShape="1">
          <a:blip r:embed="rId3">
            <a:alphaModFix/>
          </a:blip>
          <a:srcRect b="23293" l="21851" r="30740" t="1275"/>
          <a:stretch/>
        </p:blipFill>
        <p:spPr>
          <a:xfrm>
            <a:off x="5237456" y="944288"/>
            <a:ext cx="1610783" cy="3417448"/>
          </a:xfrm>
          <a:prstGeom prst="rect">
            <a:avLst/>
          </a:prstGeom>
          <a:noFill/>
          <a:ln cap="flat" cmpd="sng" w="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</p:pic>
      <p:pic>
        <p:nvPicPr>
          <p:cNvPr id="344" name="Google Shape;34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9880" y="944288"/>
            <a:ext cx="2447577" cy="1837106"/>
          </a:xfrm>
          <a:prstGeom prst="rect">
            <a:avLst/>
          </a:prstGeom>
          <a:noFill/>
          <a:ln cap="flat" cmpd="sng" w="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</p:pic>
      <p:pic>
        <p:nvPicPr>
          <p:cNvPr id="345" name="Google Shape;34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269" y="944269"/>
            <a:ext cx="2034620" cy="183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5"/>
          <p:cNvPicPr preferRelativeResize="0"/>
          <p:nvPr/>
        </p:nvPicPr>
        <p:blipFill rotWithShape="1">
          <a:blip r:embed="rId6">
            <a:alphaModFix/>
          </a:blip>
          <a:srcRect b="39584" l="0" r="0" t="0"/>
          <a:stretch/>
        </p:blipFill>
        <p:spPr>
          <a:xfrm>
            <a:off x="3202838" y="2781392"/>
            <a:ext cx="2034621" cy="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2838" y="3390007"/>
            <a:ext cx="2034620" cy="107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5" title="Screenshot 2025-06-18 at 8.51.33 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4095" y="2781385"/>
            <a:ext cx="1708733" cy="170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48242" y="944279"/>
            <a:ext cx="1708733" cy="170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48250" y="2653012"/>
            <a:ext cx="2038322" cy="170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5752" y="2781393"/>
            <a:ext cx="1368342" cy="170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"/>
          <p:cNvSpPr txBox="1"/>
          <p:nvPr/>
        </p:nvSpPr>
        <p:spPr>
          <a:xfrm>
            <a:off x="221869" y="390919"/>
            <a:ext cx="31893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Endorsements...</a:t>
            </a:r>
            <a:endParaRPr b="1" i="0" sz="3000" u="none" cap="none" strike="noStrike">
              <a:solidFill>
                <a:srgbClr val="000000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7" name="Google Shape;357;p56"/>
          <p:cNvSpPr txBox="1"/>
          <p:nvPr/>
        </p:nvSpPr>
        <p:spPr>
          <a:xfrm>
            <a:off x="221869" y="1318313"/>
            <a:ext cx="3189300" cy="3362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Many endorsing organizations will change their endorsement process, this is no longer a zero sum game. In other cities with RCV, we’ve seen:</a:t>
            </a:r>
            <a:endParaRPr b="1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79400" lvl="0" marL="3429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Top two endorsements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79400" lvl="0" marL="3429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Ranked endorsements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8" name="Google Shape;35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819" y="2486175"/>
            <a:ext cx="5248256" cy="1727024"/>
          </a:xfrm>
          <a:prstGeom prst="rect">
            <a:avLst/>
          </a:prstGeom>
          <a:noFill/>
          <a:ln cap="flat" cmpd="sng" w="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9" name="Google Shape;35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7828" y="4327500"/>
            <a:ext cx="5248241" cy="643219"/>
          </a:xfrm>
          <a:prstGeom prst="rect">
            <a:avLst/>
          </a:prstGeom>
          <a:noFill/>
          <a:ln cap="flat" cmpd="sng" w="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0" name="Google Shape;360;p56" title="IMG_323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2350" y="523594"/>
            <a:ext cx="1510874" cy="190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6" title="Screenshot 2025-06-18 at 8.56.42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7819" y="1144193"/>
            <a:ext cx="3737384" cy="1284870"/>
          </a:xfrm>
          <a:prstGeom prst="rect">
            <a:avLst/>
          </a:prstGeom>
          <a:noFill/>
          <a:ln cap="flat" cmpd="sng" w="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2" name="Google Shape;362;p56" title="Screenshot 2025-06-18 at 8.59.13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7819" y="111816"/>
            <a:ext cx="3737381" cy="973190"/>
          </a:xfrm>
          <a:prstGeom prst="rect">
            <a:avLst/>
          </a:prstGeom>
          <a:noFill/>
          <a:ln cap="flat" cmpd="sng" w="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7"/>
          <p:cNvSpPr txBox="1"/>
          <p:nvPr/>
        </p:nvSpPr>
        <p:spPr>
          <a:xfrm>
            <a:off x="853988" y="306338"/>
            <a:ext cx="75852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Messaging - Distinguish, don’t disparage.</a:t>
            </a:r>
            <a:endParaRPr b="1" i="0" sz="3000" u="none" cap="none" strike="noStrike">
              <a:solidFill>
                <a:srgbClr val="000000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8" name="Google Shape;368;p57"/>
          <p:cNvSpPr txBox="1"/>
          <p:nvPr/>
        </p:nvSpPr>
        <p:spPr>
          <a:xfrm>
            <a:off x="911138" y="1375988"/>
            <a:ext cx="7321800" cy="3112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 an RCV election you must give voters a reason to rank you as their 1st (or 2nd) choice. Telling voters to vote “against” other candidates is a losing strategy. </a:t>
            </a:r>
            <a:endParaRPr b="1" i="0" sz="2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Learning how to ask for a 2nd choice is essential to win - also those conversation</a:t>
            </a:r>
            <a:r>
              <a:rPr b="1" lang="en" sz="2300"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b="1" i="0" lang="en" sz="2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can help you govern, if elected.</a:t>
            </a:r>
            <a:endParaRPr b="1" i="0" sz="2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8"/>
          <p:cNvSpPr txBox="1"/>
          <p:nvPr/>
        </p:nvSpPr>
        <p:spPr>
          <a:xfrm>
            <a:off x="68381" y="98325"/>
            <a:ext cx="42933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Risks of going negative</a:t>
            </a:r>
            <a:endParaRPr b="1" i="0" sz="3000" u="none" cap="none" strike="noStrike">
              <a:solidFill>
                <a:srgbClr val="000000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4" name="Google Shape;374;p58"/>
          <p:cNvSpPr txBox="1"/>
          <p:nvPr/>
        </p:nvSpPr>
        <p:spPr>
          <a:xfrm>
            <a:off x="4538119" y="0"/>
            <a:ext cx="4605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You as a candidate determine the tone of your campaign. In an RCV election it is particularly important to instill that tone from the top down and weigh the risks before making changes. 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Your campaign should have guidelines and training on: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794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Understanding the vote-losing risks of going negative/the vote-getting benefits of staying positive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794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Talking points to find shared values with other candidate’s supporters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794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Social Media Etiquette - how to engage with those who support other candidates.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5" name="Google Shape;3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365" y="743484"/>
            <a:ext cx="2450953" cy="76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5969" y="1510996"/>
            <a:ext cx="2450962" cy="467353"/>
          </a:xfrm>
          <a:prstGeom prst="rect">
            <a:avLst/>
          </a:prstGeom>
          <a:noFill/>
          <a:ln cap="flat" cmpd="sng" w="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7" name="Google Shape;377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5969" y="1978343"/>
            <a:ext cx="2450963" cy="477180"/>
          </a:xfrm>
          <a:prstGeom prst="rect">
            <a:avLst/>
          </a:prstGeom>
          <a:noFill/>
          <a:ln cap="flat" cmpd="sng" w="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8" name="Google Shape;378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8163" y="2521763"/>
            <a:ext cx="2450964" cy="854476"/>
          </a:xfrm>
          <a:prstGeom prst="rect">
            <a:avLst/>
          </a:prstGeom>
          <a:noFill/>
          <a:ln cap="flat" cmpd="sng" w="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9" name="Google Shape;379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8163" y="4230914"/>
            <a:ext cx="2450958" cy="857828"/>
          </a:xfrm>
          <a:prstGeom prst="rect">
            <a:avLst/>
          </a:prstGeom>
          <a:noFill/>
          <a:ln cap="flat" cmpd="sng" w="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0" name="Google Shape;380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18163" y="3378764"/>
            <a:ext cx="2450963" cy="852150"/>
          </a:xfrm>
          <a:prstGeom prst="rect">
            <a:avLst/>
          </a:prstGeom>
          <a:noFill/>
          <a:ln cap="flat" cmpd="sng" w="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1" name="Google Shape;381;p58"/>
          <p:cNvSpPr txBox="1"/>
          <p:nvPr/>
        </p:nvSpPr>
        <p:spPr>
          <a:xfrm>
            <a:off x="68381" y="1426763"/>
            <a:ext cx="144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New York City</a:t>
            </a:r>
            <a:endParaRPr b="1" sz="1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2" name="Google Shape;382;p58"/>
          <p:cNvSpPr txBox="1"/>
          <p:nvPr/>
        </p:nvSpPr>
        <p:spPr>
          <a:xfrm>
            <a:off x="192938" y="3349313"/>
            <a:ext cx="1131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Alaska</a:t>
            </a:r>
            <a:endParaRPr b="1" sz="1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9"/>
          <p:cNvSpPr txBox="1"/>
          <p:nvPr/>
        </p:nvSpPr>
        <p:spPr>
          <a:xfrm>
            <a:off x="59794" y="72225"/>
            <a:ext cx="45051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Distinguish, Don’t Disparage</a:t>
            </a:r>
            <a:endParaRPr b="1" i="0" sz="2600" u="none" cap="none" strike="noStrike">
              <a:solidFill>
                <a:srgbClr val="000000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8" name="Google Shape;388;p59"/>
          <p:cNvSpPr txBox="1"/>
          <p:nvPr/>
        </p:nvSpPr>
        <p:spPr>
          <a:xfrm>
            <a:off x="4639050" y="0"/>
            <a:ext cx="45051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8575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xima Nova"/>
              <a:buChar char="●"/>
            </a:pPr>
            <a:r>
              <a:rPr b="1" i="0" lang="en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Is this piece intended to persuade or dissuade voters from supporting a candidate?</a:t>
            </a:r>
            <a:endParaRPr b="1" i="0" sz="2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Char char="●"/>
            </a:pPr>
            <a:r>
              <a:rPr b="1" i="0" lang="en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the core issue that we’re debating here?</a:t>
            </a:r>
            <a:endParaRPr b="1" i="0" sz="2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2400"/>
              <a:buFont typeface="Proxima Nova"/>
              <a:buChar char="●"/>
            </a:pPr>
            <a:r>
              <a:rPr b="1" i="0" lang="en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If this were used in a ranked choice voting election (it was), what are the risks of running this ad?</a:t>
            </a:r>
            <a:endParaRPr b="1" i="0" sz="2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89" name="Google Shape;389;p59"/>
          <p:cNvPicPr preferRelativeResize="0"/>
          <p:nvPr/>
        </p:nvPicPr>
        <p:blipFill rotWithShape="1">
          <a:blip r:embed="rId3">
            <a:alphaModFix/>
          </a:blip>
          <a:srcRect b="0" l="3391" r="0" t="0"/>
          <a:stretch/>
        </p:blipFill>
        <p:spPr>
          <a:xfrm>
            <a:off x="445556" y="822600"/>
            <a:ext cx="3344794" cy="2089519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</p:pic>
      <p:pic>
        <p:nvPicPr>
          <p:cNvPr id="390" name="Google Shape;39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499" y="3057264"/>
            <a:ext cx="3344794" cy="1709193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14288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0"/>
          <p:cNvSpPr txBox="1"/>
          <p:nvPr>
            <p:ph type="ctrTitle"/>
          </p:nvPr>
        </p:nvSpPr>
        <p:spPr>
          <a:xfrm>
            <a:off x="1816800" y="1034550"/>
            <a:ext cx="5510400" cy="25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Final Thought</a:t>
            </a:r>
            <a:endParaRPr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Ignoring RCV, in a RCV election, is a losing strategy.</a:t>
            </a:r>
            <a:endParaRPr sz="3300"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1"/>
          <p:cNvSpPr txBox="1"/>
          <p:nvPr>
            <p:ph type="ctrTitle"/>
          </p:nvPr>
        </p:nvSpPr>
        <p:spPr>
          <a:xfrm>
            <a:off x="1816800" y="1235175"/>
            <a:ext cx="5510400" cy="11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Thank you!</a:t>
            </a:r>
            <a:endParaRPr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How you can educate your community!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406" name="Google Shape;406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ato"/>
              <a:buChar char="●"/>
            </a:pPr>
            <a:r>
              <a:rPr b="1"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Host an educational presentation </a:t>
            </a:r>
            <a:r>
              <a:rPr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with your group, community organization or civic association — invite us in for our interactive 7-minute demo + Q&amp;A.</a:t>
            </a:r>
            <a:br>
              <a:rPr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1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ato"/>
              <a:buChar char="●"/>
            </a:pPr>
            <a:r>
              <a:rPr b="1"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Share our materials </a:t>
            </a:r>
            <a:r>
              <a:rPr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— distribute flyers, social posts, and mock ballots to your networks to help educate your community.</a:t>
            </a:r>
            <a:br>
              <a:rPr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1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ato"/>
              <a:buChar char="●"/>
            </a:pPr>
            <a:r>
              <a:rPr b="1"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Encourage volunteering or serving as a Ward Captain </a:t>
            </a:r>
            <a:r>
              <a:rPr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— help us recruit, train and deploy field teams for door-knocking and tabling. Email kenyatta@growdemocracydc.org</a:t>
            </a:r>
            <a:br>
              <a:rPr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1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ato"/>
              <a:buChar char="●"/>
            </a:pPr>
            <a:r>
              <a:rPr b="1"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Connect us to your community partners</a:t>
            </a:r>
            <a:r>
              <a:rPr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— introduce us to local faith-based groups, schools, senior centers or youth programs that would benefit from RCV education.</a:t>
            </a:r>
            <a:br>
              <a:rPr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1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ato"/>
              <a:buChar char="●"/>
            </a:pPr>
            <a:r>
              <a:rPr b="1"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Promote on your digital channels —</a:t>
            </a:r>
            <a:r>
              <a:rPr lang="en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post about ranked-choice voting using our ready-made graphics and tag @GrowDemocracyDC; help spread the message city-wide.</a:t>
            </a:r>
            <a:endParaRPr sz="1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ctrTitle"/>
          </p:nvPr>
        </p:nvSpPr>
        <p:spPr>
          <a:xfrm>
            <a:off x="1816800" y="1754975"/>
            <a:ext cx="5510400" cy="11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RCV 101</a:t>
            </a:r>
            <a:endParaRPr sz="8000"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3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Our most important task is to ensure that every voter enters the voting booth confident in using ranked choice voting.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Our bedrock is to 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meet voters where they are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2" name="Google Shape;412;p63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Voter education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413" name="Google Shape;413;p63"/>
          <p:cNvSpPr/>
          <p:nvPr/>
        </p:nvSpPr>
        <p:spPr>
          <a:xfrm>
            <a:off x="5021425" y="702900"/>
            <a:ext cx="3483600" cy="37377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63"/>
          <p:cNvSpPr txBox="1"/>
          <p:nvPr>
            <p:ph idx="1" type="body"/>
          </p:nvPr>
        </p:nvSpPr>
        <p:spPr>
          <a:xfrm>
            <a:off x="5368225" y="1225350"/>
            <a:ext cx="2790000" cy="26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Community events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Digital &amp; video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On-site sessions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Canvassing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Teach-ins, town halls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4980600" cy="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“</a:t>
            </a: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How does RCV work?”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Voter-Centered explanation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247935" y="1527368"/>
            <a:ext cx="4709700" cy="29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Rank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your favorite candidate 1st.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Rank your backup choices (2nd, 3rd, 4th, 5th) - 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only rank candidates you support!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If your first choice loses , your vote moves to your next choice.”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000">
                <a:latin typeface="Lato"/>
                <a:ea typeface="Lato"/>
                <a:cs typeface="Lato"/>
                <a:sym typeface="Lato"/>
              </a:rPr>
              <a:t>This repeats until a </a:t>
            </a:r>
            <a:r>
              <a:rPr b="1" lang="en" sz="2000">
                <a:latin typeface="Lato"/>
                <a:ea typeface="Lato"/>
                <a:cs typeface="Lato"/>
                <a:sym typeface="Lato"/>
              </a:rPr>
              <a:t>candidate</a:t>
            </a:r>
            <a:r>
              <a:rPr b="1" lang="en" sz="2000">
                <a:latin typeface="Lato"/>
                <a:ea typeface="Lato"/>
                <a:cs typeface="Lato"/>
                <a:sym typeface="Lato"/>
              </a:rPr>
              <a:t> wins with over 50%</a:t>
            </a:r>
            <a:endParaRPr b="1"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5021425" y="702900"/>
            <a:ext cx="3849300" cy="4130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9" title="DC Ward X 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175" y="1100147"/>
            <a:ext cx="3795849" cy="327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5982000" cy="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How to fill out your ballot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09" name="Google Shape;109;p20"/>
          <p:cNvSpPr/>
          <p:nvPr/>
        </p:nvSpPr>
        <p:spPr>
          <a:xfrm>
            <a:off x="2459925" y="1139450"/>
            <a:ext cx="3918900" cy="371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0" title="Filled Out DC Ward X .png"/>
          <p:cNvPicPr preferRelativeResize="0"/>
          <p:nvPr/>
        </p:nvPicPr>
        <p:blipFill rotWithShape="1">
          <a:blip r:embed="rId3">
            <a:alphaModFix/>
          </a:blip>
          <a:srcRect b="0" l="8642" r="0" t="0"/>
          <a:stretch/>
        </p:blipFill>
        <p:spPr>
          <a:xfrm>
            <a:off x="2466088" y="1152113"/>
            <a:ext cx="3906576" cy="36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178775"/>
            <a:ext cx="4980600" cy="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“What not to do!”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Voter-Centered explanation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16" name="Google Shape;116;p21"/>
          <p:cNvSpPr/>
          <p:nvPr/>
        </p:nvSpPr>
        <p:spPr>
          <a:xfrm>
            <a:off x="2577075" y="1256600"/>
            <a:ext cx="3864000" cy="3660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1" title="Over Vote DC Ward X 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5075" y="1225475"/>
            <a:ext cx="4275975" cy="3691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21"/>
          <p:cNvCxnSpPr/>
          <p:nvPr/>
        </p:nvCxnSpPr>
        <p:spPr>
          <a:xfrm rot="10800000">
            <a:off x="5143500" y="3673925"/>
            <a:ext cx="18423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01050" y="200075"/>
            <a:ext cx="4980600" cy="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“What not to do!”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Voter-Centered explanation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24" name="Google Shape;124;p22"/>
          <p:cNvSpPr/>
          <p:nvPr/>
        </p:nvSpPr>
        <p:spPr>
          <a:xfrm>
            <a:off x="2843300" y="1299175"/>
            <a:ext cx="3866700" cy="36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2" title="Bullet Vote DC Ward X 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275" y="1299175"/>
            <a:ext cx="4260726" cy="3610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22"/>
          <p:cNvCxnSpPr/>
          <p:nvPr/>
        </p:nvCxnSpPr>
        <p:spPr>
          <a:xfrm rot="10800000">
            <a:off x="6710000" y="3407700"/>
            <a:ext cx="18423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444444"/>
      </a:dk1>
      <a:lt1>
        <a:srgbClr val="FFF8FA"/>
      </a:lt1>
      <a:dk2>
        <a:srgbClr val="444444"/>
      </a:dk2>
      <a:lt2>
        <a:srgbClr val="FFF8FA"/>
      </a:lt2>
      <a:accent1>
        <a:srgbClr val="0FA3B1"/>
      </a:accent1>
      <a:accent2>
        <a:srgbClr val="D3FFF7"/>
      </a:accent2>
      <a:accent3>
        <a:srgbClr val="AA4465"/>
      </a:accent3>
      <a:accent4>
        <a:srgbClr val="FFD3DB"/>
      </a:accent4>
      <a:accent5>
        <a:srgbClr val="004940"/>
      </a:accent5>
      <a:accent6>
        <a:srgbClr val="65000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