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8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embeddedFontLst>
    <p:embeddedFont>
      <p:font typeface="Caprasimo" panose="020B0604020202020204" charset="0"/>
      <p:regular r:id="rId35"/>
    </p:embeddedFont>
    <p:embeddedFont>
      <p:font typeface="Inter" panose="020B0604020202020204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Lato Black" panose="020F0502020204030203" pitchFamily="34" charset="0"/>
      <p:bold r:id="rId44"/>
      <p:boldItalic r:id="rId45"/>
    </p:embeddedFont>
    <p:embeddedFont>
      <p:font typeface="Urbanist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BF058-DB10-4AD2-AE7C-6D1723114BCC}" v="12" dt="2026-03-20T17:38:24.033"/>
  </p1510:revLst>
</p1510:revInfo>
</file>

<file path=ppt/tableStyles.xml><?xml version="1.0" encoding="utf-8"?>
<a:tblStyleLst xmlns:a="http://schemas.openxmlformats.org/drawingml/2006/main" def="{E9009C44-7B8D-4453-B26D-E7C20BEEA93A}">
  <a:tblStyle styleId="{E9009C44-7B8D-4453-B26D-E7C20BEEA9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37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apin" userId="3cebe2cbba28da1e" providerId="LiveId" clId="{40CE07D8-075E-436C-857B-440D2D138375}"/>
    <pc:docChg chg="undo custSel addSld modSld">
      <pc:chgData name="ashley chapin" userId="3cebe2cbba28da1e" providerId="LiveId" clId="{40CE07D8-075E-436C-857B-440D2D138375}" dt="2026-03-20T19:11:43.563" v="297" actId="1038"/>
      <pc:docMkLst>
        <pc:docMk/>
      </pc:docMkLst>
      <pc:sldChg chg="modSp mod">
        <pc:chgData name="ashley chapin" userId="3cebe2cbba28da1e" providerId="LiveId" clId="{40CE07D8-075E-436C-857B-440D2D138375}" dt="2026-03-20T19:11:43.563" v="297" actId="1038"/>
        <pc:sldMkLst>
          <pc:docMk/>
          <pc:sldMk cId="0" sldId="256"/>
        </pc:sldMkLst>
        <pc:spChg chg="mod">
          <ac:chgData name="ashley chapin" userId="3cebe2cbba28da1e" providerId="LiveId" clId="{40CE07D8-075E-436C-857B-440D2D138375}" dt="2026-03-20T19:11:39.575" v="292" actId="14100"/>
          <ac:spMkLst>
            <pc:docMk/>
            <pc:sldMk cId="0" sldId="256"/>
            <ac:spMk id="56" creationId="{00000000-0000-0000-0000-000000000000}"/>
          </ac:spMkLst>
        </pc:spChg>
        <pc:spChg chg="mod">
          <ac:chgData name="ashley chapin" userId="3cebe2cbba28da1e" providerId="LiveId" clId="{40CE07D8-075E-436C-857B-440D2D138375}" dt="2026-03-20T19:11:43.563" v="297" actId="1038"/>
          <ac:spMkLst>
            <pc:docMk/>
            <pc:sldMk cId="0" sldId="256"/>
            <ac:spMk id="57" creationId="{00000000-0000-0000-0000-000000000000}"/>
          </ac:spMkLst>
        </pc:spChg>
      </pc:sldChg>
      <pc:sldChg chg="delSp modSp mod">
        <pc:chgData name="ashley chapin" userId="3cebe2cbba28da1e" providerId="LiveId" clId="{40CE07D8-075E-436C-857B-440D2D138375}" dt="2026-03-20T17:39:36.211" v="242" actId="1035"/>
        <pc:sldMkLst>
          <pc:docMk/>
          <pc:sldMk cId="0" sldId="259"/>
        </pc:sldMkLst>
        <pc:spChg chg="mod">
          <ac:chgData name="ashley chapin" userId="3cebe2cbba28da1e" providerId="LiveId" clId="{40CE07D8-075E-436C-857B-440D2D138375}" dt="2026-03-20T17:39:36.211" v="242" actId="1035"/>
          <ac:spMkLst>
            <pc:docMk/>
            <pc:sldMk cId="0" sldId="259"/>
            <ac:spMk id="118" creationId="{00000000-0000-0000-0000-000000000000}"/>
          </ac:spMkLst>
        </pc:spChg>
        <pc:spChg chg="mod">
          <ac:chgData name="ashley chapin" userId="3cebe2cbba28da1e" providerId="LiveId" clId="{40CE07D8-075E-436C-857B-440D2D138375}" dt="2026-03-20T17:30:00.644" v="17" actId="57"/>
          <ac:spMkLst>
            <pc:docMk/>
            <pc:sldMk cId="0" sldId="259"/>
            <ac:spMk id="124" creationId="{00000000-0000-0000-0000-000000000000}"/>
          </ac:spMkLst>
        </pc:spChg>
        <pc:picChg chg="del">
          <ac:chgData name="ashley chapin" userId="3cebe2cbba28da1e" providerId="LiveId" clId="{40CE07D8-075E-436C-857B-440D2D138375}" dt="2026-03-20T17:24:49.928" v="0" actId="478"/>
          <ac:picMkLst>
            <pc:docMk/>
            <pc:sldMk cId="0" sldId="259"/>
            <ac:picMk id="125" creationId="{00000000-0000-0000-0000-000000000000}"/>
          </ac:picMkLst>
        </pc:picChg>
      </pc:sldChg>
      <pc:sldChg chg="modSp mod">
        <pc:chgData name="ashley chapin" userId="3cebe2cbba28da1e" providerId="LiveId" clId="{40CE07D8-075E-436C-857B-440D2D138375}" dt="2026-03-20T17:41:06.420" v="249" actId="1035"/>
        <pc:sldMkLst>
          <pc:docMk/>
          <pc:sldMk cId="0" sldId="260"/>
        </pc:sldMkLst>
        <pc:spChg chg="mod">
          <ac:chgData name="ashley chapin" userId="3cebe2cbba28da1e" providerId="LiveId" clId="{40CE07D8-075E-436C-857B-440D2D138375}" dt="2026-03-20T17:41:06.420" v="249" actId="1035"/>
          <ac:spMkLst>
            <pc:docMk/>
            <pc:sldMk cId="0" sldId="260"/>
            <ac:spMk id="144" creationId="{00000000-0000-0000-0000-000000000000}"/>
          </ac:spMkLst>
        </pc:spChg>
      </pc:sldChg>
      <pc:sldChg chg="modSp mod">
        <pc:chgData name="ashley chapin" userId="3cebe2cbba28da1e" providerId="LiveId" clId="{40CE07D8-075E-436C-857B-440D2D138375}" dt="2026-03-20T17:41:12.451" v="254" actId="1035"/>
        <pc:sldMkLst>
          <pc:docMk/>
          <pc:sldMk cId="0" sldId="261"/>
        </pc:sldMkLst>
        <pc:spChg chg="mod">
          <ac:chgData name="ashley chapin" userId="3cebe2cbba28da1e" providerId="LiveId" clId="{40CE07D8-075E-436C-857B-440D2D138375}" dt="2026-03-20T17:41:12.451" v="254" actId="1035"/>
          <ac:spMkLst>
            <pc:docMk/>
            <pc:sldMk cId="0" sldId="261"/>
            <ac:spMk id="155" creationId="{00000000-0000-0000-0000-000000000000}"/>
          </ac:spMkLst>
        </pc:spChg>
      </pc:sldChg>
      <pc:sldChg chg="modSp mod">
        <pc:chgData name="ashley chapin" userId="3cebe2cbba28da1e" providerId="LiveId" clId="{40CE07D8-075E-436C-857B-440D2D138375}" dt="2026-03-20T17:41:19.024" v="259" actId="1035"/>
        <pc:sldMkLst>
          <pc:docMk/>
          <pc:sldMk cId="0" sldId="262"/>
        </pc:sldMkLst>
        <pc:spChg chg="mod">
          <ac:chgData name="ashley chapin" userId="3cebe2cbba28da1e" providerId="LiveId" clId="{40CE07D8-075E-436C-857B-440D2D138375}" dt="2026-03-20T17:41:19.024" v="259" actId="1035"/>
          <ac:spMkLst>
            <pc:docMk/>
            <pc:sldMk cId="0" sldId="262"/>
            <ac:spMk id="171" creationId="{00000000-0000-0000-0000-000000000000}"/>
          </ac:spMkLst>
        </pc:spChg>
      </pc:sldChg>
      <pc:sldChg chg="modSp mod">
        <pc:chgData name="ashley chapin" userId="3cebe2cbba28da1e" providerId="LiveId" clId="{40CE07D8-075E-436C-857B-440D2D138375}" dt="2026-03-20T17:41:30.302" v="262" actId="1036"/>
        <pc:sldMkLst>
          <pc:docMk/>
          <pc:sldMk cId="0" sldId="263"/>
        </pc:sldMkLst>
        <pc:spChg chg="mod">
          <ac:chgData name="ashley chapin" userId="3cebe2cbba28da1e" providerId="LiveId" clId="{40CE07D8-075E-436C-857B-440D2D138375}" dt="2026-03-20T17:41:30.302" v="262" actId="1036"/>
          <ac:spMkLst>
            <pc:docMk/>
            <pc:sldMk cId="0" sldId="263"/>
            <ac:spMk id="182" creationId="{00000000-0000-0000-0000-000000000000}"/>
          </ac:spMkLst>
        </pc:spChg>
      </pc:sldChg>
      <pc:sldChg chg="modSp mod">
        <pc:chgData name="ashley chapin" userId="3cebe2cbba28da1e" providerId="LiveId" clId="{40CE07D8-075E-436C-857B-440D2D138375}" dt="2026-03-20T17:27:30.884" v="1" actId="27636"/>
        <pc:sldMkLst>
          <pc:docMk/>
          <pc:sldMk cId="0" sldId="272"/>
        </pc:sldMkLst>
        <pc:spChg chg="mod">
          <ac:chgData name="ashley chapin" userId="3cebe2cbba28da1e" providerId="LiveId" clId="{40CE07D8-075E-436C-857B-440D2D138375}" dt="2026-03-20T17:27:30.884" v="1" actId="27636"/>
          <ac:spMkLst>
            <pc:docMk/>
            <pc:sldMk cId="0" sldId="272"/>
            <ac:spMk id="475" creationId="{00000000-0000-0000-0000-000000000000}"/>
          </ac:spMkLst>
        </pc:spChg>
      </pc:sldChg>
      <pc:sldChg chg="addSp delSp modSp add mod">
        <pc:chgData name="ashley chapin" userId="3cebe2cbba28da1e" providerId="LiveId" clId="{40CE07D8-075E-436C-857B-440D2D138375}" dt="2026-03-20T17:39:41.425" v="244" actId="1035"/>
        <pc:sldMkLst>
          <pc:docMk/>
          <pc:sldMk cId="2215814359" sldId="287"/>
        </pc:sldMkLst>
        <pc:spChg chg="mod">
          <ac:chgData name="ashley chapin" userId="3cebe2cbba28da1e" providerId="LiveId" clId="{40CE07D8-075E-436C-857B-440D2D138375}" dt="2026-03-20T17:39:41.425" v="244" actId="1035"/>
          <ac:spMkLst>
            <pc:docMk/>
            <pc:sldMk cId="2215814359" sldId="287"/>
            <ac:spMk id="118" creationId="{4A0FE46E-B34C-EC7A-DA80-E8C4CC075DC7}"/>
          </ac:spMkLst>
        </pc:spChg>
        <pc:grpChg chg="add del mod">
          <ac:chgData name="ashley chapin" userId="3cebe2cbba28da1e" providerId="LiveId" clId="{40CE07D8-075E-436C-857B-440D2D138375}" dt="2026-03-20T17:36:34.086" v="138" actId="478"/>
          <ac:grpSpMkLst>
            <pc:docMk/>
            <pc:sldMk cId="2215814359" sldId="287"/>
            <ac:grpSpMk id="9" creationId="{F0C434F0-3AF3-1045-1552-5D8E3A3CEA1E}"/>
          </ac:grpSpMkLst>
        </pc:grpChg>
        <pc:grpChg chg="add del mod">
          <ac:chgData name="ashley chapin" userId="3cebe2cbba28da1e" providerId="LiveId" clId="{40CE07D8-075E-436C-857B-440D2D138375}" dt="2026-03-20T17:37:04.159" v="174" actId="478"/>
          <ac:grpSpMkLst>
            <pc:docMk/>
            <pc:sldMk cId="2215814359" sldId="287"/>
            <ac:grpSpMk id="11" creationId="{336D0790-5F63-A4E8-17A4-6F112AE97231}"/>
          </ac:grpSpMkLst>
        </pc:grpChg>
        <pc:grpChg chg="add del mod">
          <ac:chgData name="ashley chapin" userId="3cebe2cbba28da1e" providerId="LiveId" clId="{40CE07D8-075E-436C-857B-440D2D138375}" dt="2026-03-20T17:37:26.058" v="191" actId="478"/>
          <ac:grpSpMkLst>
            <pc:docMk/>
            <pc:sldMk cId="2215814359" sldId="287"/>
            <ac:grpSpMk id="17" creationId="{CE3201EE-E2B3-6BD6-B065-A2FC4E170EEC}"/>
          </ac:grpSpMkLst>
        </pc:grpChg>
        <pc:grpChg chg="add del mod">
          <ac:chgData name="ashley chapin" userId="3cebe2cbba28da1e" providerId="LiveId" clId="{40CE07D8-075E-436C-857B-440D2D138375}" dt="2026-03-20T17:37:42.152" v="196" actId="478"/>
          <ac:grpSpMkLst>
            <pc:docMk/>
            <pc:sldMk cId="2215814359" sldId="287"/>
            <ac:grpSpMk id="23" creationId="{0CA4E359-8C37-E04D-FED4-385EEA57DF44}"/>
          </ac:grpSpMkLst>
        </pc:grpChg>
        <pc:grpChg chg="add del mod">
          <ac:chgData name="ashley chapin" userId="3cebe2cbba28da1e" providerId="LiveId" clId="{40CE07D8-075E-436C-857B-440D2D138375}" dt="2026-03-20T17:37:44.247" v="197" actId="165"/>
          <ac:grpSpMkLst>
            <pc:docMk/>
            <pc:sldMk cId="2215814359" sldId="287"/>
            <ac:grpSpMk id="29" creationId="{D6481E2E-60C9-AD95-DC9C-6B6D001F4BC8}"/>
          </ac:grpSpMkLst>
        </pc:grpChg>
        <pc:grpChg chg="add mod">
          <ac:chgData name="ashley chapin" userId="3cebe2cbba28da1e" providerId="LiveId" clId="{40CE07D8-075E-436C-857B-440D2D138375}" dt="2026-03-20T17:38:24.033" v="240" actId="164"/>
          <ac:grpSpMkLst>
            <pc:docMk/>
            <pc:sldMk cId="2215814359" sldId="287"/>
            <ac:grpSpMk id="34" creationId="{990515CA-64AE-0B1E-7EFD-3176A3F0E7F9}"/>
          </ac:grpSpMkLst>
        </pc:grpChg>
        <pc:picChg chg="add mod modCrop">
          <ac:chgData name="ashley chapin" userId="3cebe2cbba28da1e" providerId="LiveId" clId="{40CE07D8-075E-436C-857B-440D2D138375}" dt="2026-03-20T17:38:24.033" v="240" actId="164"/>
          <ac:picMkLst>
            <pc:docMk/>
            <pc:sldMk cId="2215814359" sldId="287"/>
            <ac:picMk id="2" creationId="{B71E8FBE-C628-96E9-8996-797255BE60BB}"/>
          </ac:picMkLst>
        </pc:picChg>
        <pc:picChg chg="add mod">
          <ac:chgData name="ashley chapin" userId="3cebe2cbba28da1e" providerId="LiveId" clId="{40CE07D8-075E-436C-857B-440D2D138375}" dt="2026-03-20T17:38:24.033" v="240" actId="164"/>
          <ac:picMkLst>
            <pc:docMk/>
            <pc:sldMk cId="2215814359" sldId="287"/>
            <ac:picMk id="10" creationId="{0758D6D9-B55A-99A6-5F53-C8250A89D29C}"/>
          </ac:picMkLst>
        </pc:picChg>
        <pc:picChg chg="add mod">
          <ac:chgData name="ashley chapin" userId="3cebe2cbba28da1e" providerId="LiveId" clId="{40CE07D8-075E-436C-857B-440D2D138375}" dt="2026-03-20T17:38:24.033" v="240" actId="164"/>
          <ac:picMkLst>
            <pc:docMk/>
            <pc:sldMk cId="2215814359" sldId="287"/>
            <ac:picMk id="16" creationId="{071F867E-F396-EB9D-0FCD-1FB4D484472D}"/>
          </ac:picMkLst>
        </pc:picChg>
        <pc:picChg chg="add mod">
          <ac:chgData name="ashley chapin" userId="3cebe2cbba28da1e" providerId="LiveId" clId="{40CE07D8-075E-436C-857B-440D2D138375}" dt="2026-03-20T17:38:24.033" v="240" actId="164"/>
          <ac:picMkLst>
            <pc:docMk/>
            <pc:sldMk cId="2215814359" sldId="287"/>
            <ac:picMk id="22" creationId="{916DB377-CFA0-A3C4-CBEA-C515B3E4319C}"/>
          </ac:picMkLst>
        </pc:picChg>
        <pc:picChg chg="add mod">
          <ac:chgData name="ashley chapin" userId="3cebe2cbba28da1e" providerId="LiveId" clId="{40CE07D8-075E-436C-857B-440D2D138375}" dt="2026-03-20T17:38:24.033" v="240" actId="164"/>
          <ac:picMkLst>
            <pc:docMk/>
            <pc:sldMk cId="2215814359" sldId="287"/>
            <ac:picMk id="28" creationId="{F2C2A31A-9F3C-A132-3598-48A7805B8BC2}"/>
          </ac:picMkLst>
        </pc:picChg>
        <pc:picChg chg="mod">
          <ac:chgData name="ashley chapin" userId="3cebe2cbba28da1e" providerId="LiveId" clId="{40CE07D8-075E-436C-857B-440D2D138375}" dt="2026-03-20T17:38:24.033" v="240" actId="164"/>
          <ac:picMkLst>
            <pc:docMk/>
            <pc:sldMk cId="2215814359" sldId="287"/>
            <ac:picMk id="132" creationId="{BF59CDA6-E71E-1911-3AAC-4D8EA9DDB072}"/>
          </ac:picMkLst>
        </pc:picChg>
        <pc:cxnChg chg="add mod">
          <ac:chgData name="ashley chapin" userId="3cebe2cbba28da1e" providerId="LiveId" clId="{40CE07D8-075E-436C-857B-440D2D138375}" dt="2026-03-20T17:36:11.240" v="132" actId="164"/>
          <ac:cxnSpMkLst>
            <pc:docMk/>
            <pc:sldMk cId="2215814359" sldId="287"/>
            <ac:cxnSpMk id="4" creationId="{FA387A25-7B6F-17A1-FD6E-C3FCD169C0C3}"/>
          </ac:cxnSpMkLst>
        </pc:cxnChg>
        <pc:cxnChg chg="add mod">
          <ac:chgData name="ashley chapin" userId="3cebe2cbba28da1e" providerId="LiveId" clId="{40CE07D8-075E-436C-857B-440D2D138375}" dt="2026-03-20T17:36:11.240" v="132" actId="164"/>
          <ac:cxnSpMkLst>
            <pc:docMk/>
            <pc:sldMk cId="2215814359" sldId="287"/>
            <ac:cxnSpMk id="5" creationId="{861C8C9A-9BDB-E512-C581-11E62ED6C8BD}"/>
          </ac:cxnSpMkLst>
        </pc:cxnChg>
        <pc:cxnChg chg="add mod">
          <ac:chgData name="ashley chapin" userId="3cebe2cbba28da1e" providerId="LiveId" clId="{40CE07D8-075E-436C-857B-440D2D138375}" dt="2026-03-20T17:36:11.240" v="132" actId="164"/>
          <ac:cxnSpMkLst>
            <pc:docMk/>
            <pc:sldMk cId="2215814359" sldId="287"/>
            <ac:cxnSpMk id="6" creationId="{27FFA60B-1D72-3DD5-B2FB-7793BD5EC1D4}"/>
          </ac:cxnSpMkLst>
        </pc:cxnChg>
        <pc:cxnChg chg="add mod">
          <ac:chgData name="ashley chapin" userId="3cebe2cbba28da1e" providerId="LiveId" clId="{40CE07D8-075E-436C-857B-440D2D138375}" dt="2026-03-20T17:36:11.240" v="132" actId="164"/>
          <ac:cxnSpMkLst>
            <pc:docMk/>
            <pc:sldMk cId="2215814359" sldId="287"/>
            <ac:cxnSpMk id="8" creationId="{0C51BE25-03F6-FF35-201A-0E4CEA6D9F8A}"/>
          </ac:cxnSpMkLst>
        </pc:cxnChg>
        <pc:cxnChg chg="mod">
          <ac:chgData name="ashley chapin" userId="3cebe2cbba28da1e" providerId="LiveId" clId="{40CE07D8-075E-436C-857B-440D2D138375}" dt="2026-03-20T17:36:40.362" v="157" actId="1036"/>
          <ac:cxnSpMkLst>
            <pc:docMk/>
            <pc:sldMk cId="2215814359" sldId="287"/>
            <ac:cxnSpMk id="12" creationId="{22DD23BE-6390-88C6-E7A4-4CA909CCB1AE}"/>
          </ac:cxnSpMkLst>
        </pc:cxnChg>
        <pc:cxnChg chg="mod">
          <ac:chgData name="ashley chapin" userId="3cebe2cbba28da1e" providerId="LiveId" clId="{40CE07D8-075E-436C-857B-440D2D138375}" dt="2026-03-20T17:36:18.078" v="133"/>
          <ac:cxnSpMkLst>
            <pc:docMk/>
            <pc:sldMk cId="2215814359" sldId="287"/>
            <ac:cxnSpMk id="13" creationId="{7AC20392-E671-7521-C4EF-A4240FBD507A}"/>
          </ac:cxnSpMkLst>
        </pc:cxnChg>
        <pc:cxnChg chg="mod">
          <ac:chgData name="ashley chapin" userId="3cebe2cbba28da1e" providerId="LiveId" clId="{40CE07D8-075E-436C-857B-440D2D138375}" dt="2026-03-20T17:36:18.078" v="133"/>
          <ac:cxnSpMkLst>
            <pc:docMk/>
            <pc:sldMk cId="2215814359" sldId="287"/>
            <ac:cxnSpMk id="14" creationId="{805DA184-E566-9618-504D-BBBD17056784}"/>
          </ac:cxnSpMkLst>
        </pc:cxnChg>
        <pc:cxnChg chg="mod">
          <ac:chgData name="ashley chapin" userId="3cebe2cbba28da1e" providerId="LiveId" clId="{40CE07D8-075E-436C-857B-440D2D138375}" dt="2026-03-20T17:36:18.078" v="133"/>
          <ac:cxnSpMkLst>
            <pc:docMk/>
            <pc:sldMk cId="2215814359" sldId="287"/>
            <ac:cxnSpMk id="15" creationId="{D3BDE655-F1C4-4365-EFB6-3865E03E4771}"/>
          </ac:cxnSpMkLst>
        </pc:cxnChg>
        <pc:cxnChg chg="mod">
          <ac:chgData name="ashley chapin" userId="3cebe2cbba28da1e" providerId="LiveId" clId="{40CE07D8-075E-436C-857B-440D2D138375}" dt="2026-03-20T17:36:52.637" v="165"/>
          <ac:cxnSpMkLst>
            <pc:docMk/>
            <pc:sldMk cId="2215814359" sldId="287"/>
            <ac:cxnSpMk id="18" creationId="{A42E83B8-13C7-B226-0ECA-6B6CEAB249FA}"/>
          </ac:cxnSpMkLst>
        </pc:cxnChg>
        <pc:cxnChg chg="mod">
          <ac:chgData name="ashley chapin" userId="3cebe2cbba28da1e" providerId="LiveId" clId="{40CE07D8-075E-436C-857B-440D2D138375}" dt="2026-03-20T17:36:52.637" v="165"/>
          <ac:cxnSpMkLst>
            <pc:docMk/>
            <pc:sldMk cId="2215814359" sldId="287"/>
            <ac:cxnSpMk id="19" creationId="{2D68B135-8D48-696A-C148-9429876C3788}"/>
          </ac:cxnSpMkLst>
        </pc:cxnChg>
        <pc:cxnChg chg="mod">
          <ac:chgData name="ashley chapin" userId="3cebe2cbba28da1e" providerId="LiveId" clId="{40CE07D8-075E-436C-857B-440D2D138375}" dt="2026-03-20T17:36:52.637" v="165"/>
          <ac:cxnSpMkLst>
            <pc:docMk/>
            <pc:sldMk cId="2215814359" sldId="287"/>
            <ac:cxnSpMk id="20" creationId="{2F6B2F1B-E1D0-33FB-CA22-089361C5DB70}"/>
          </ac:cxnSpMkLst>
        </pc:cxnChg>
        <pc:cxnChg chg="mod">
          <ac:chgData name="ashley chapin" userId="3cebe2cbba28da1e" providerId="LiveId" clId="{40CE07D8-075E-436C-857B-440D2D138375}" dt="2026-03-20T17:36:52.637" v="165"/>
          <ac:cxnSpMkLst>
            <pc:docMk/>
            <pc:sldMk cId="2215814359" sldId="287"/>
            <ac:cxnSpMk id="21" creationId="{C77976E7-B4F1-7239-3545-AFFA40518B4B}"/>
          </ac:cxnSpMkLst>
        </pc:cxnChg>
        <pc:cxnChg chg="mod">
          <ac:chgData name="ashley chapin" userId="3cebe2cbba28da1e" providerId="LiveId" clId="{40CE07D8-075E-436C-857B-440D2D138375}" dt="2026-03-20T17:37:15.584" v="175"/>
          <ac:cxnSpMkLst>
            <pc:docMk/>
            <pc:sldMk cId="2215814359" sldId="287"/>
            <ac:cxnSpMk id="24" creationId="{28D353FA-BF9B-3EE0-1349-7BA67E8B1509}"/>
          </ac:cxnSpMkLst>
        </pc:cxnChg>
        <pc:cxnChg chg="mod">
          <ac:chgData name="ashley chapin" userId="3cebe2cbba28da1e" providerId="LiveId" clId="{40CE07D8-075E-436C-857B-440D2D138375}" dt="2026-03-20T17:37:15.584" v="175"/>
          <ac:cxnSpMkLst>
            <pc:docMk/>
            <pc:sldMk cId="2215814359" sldId="287"/>
            <ac:cxnSpMk id="25" creationId="{1D8F186E-8DD0-C57E-B017-F2129209C4FD}"/>
          </ac:cxnSpMkLst>
        </pc:cxnChg>
        <pc:cxnChg chg="mod">
          <ac:chgData name="ashley chapin" userId="3cebe2cbba28da1e" providerId="LiveId" clId="{40CE07D8-075E-436C-857B-440D2D138375}" dt="2026-03-20T17:37:15.584" v="175"/>
          <ac:cxnSpMkLst>
            <pc:docMk/>
            <pc:sldMk cId="2215814359" sldId="287"/>
            <ac:cxnSpMk id="26" creationId="{E35E0DF4-B13B-BA81-DAFE-3BEA6CA84519}"/>
          </ac:cxnSpMkLst>
        </pc:cxnChg>
        <pc:cxnChg chg="mod">
          <ac:chgData name="ashley chapin" userId="3cebe2cbba28da1e" providerId="LiveId" clId="{40CE07D8-075E-436C-857B-440D2D138375}" dt="2026-03-20T17:37:15.584" v="175"/>
          <ac:cxnSpMkLst>
            <pc:docMk/>
            <pc:sldMk cId="2215814359" sldId="287"/>
            <ac:cxnSpMk id="27" creationId="{D0F084D6-7F78-1E04-910A-302B175A3E1C}"/>
          </ac:cxnSpMkLst>
        </pc:cxnChg>
        <pc:cxnChg chg="del mod topLvl">
          <ac:chgData name="ashley chapin" userId="3cebe2cbba28da1e" providerId="LiveId" clId="{40CE07D8-075E-436C-857B-440D2D138375}" dt="2026-03-20T17:38:05.138" v="237" actId="478"/>
          <ac:cxnSpMkLst>
            <pc:docMk/>
            <pc:sldMk cId="2215814359" sldId="287"/>
            <ac:cxnSpMk id="30" creationId="{1637F47A-6E2B-388C-7F4D-4B4EE6786E3C}"/>
          </ac:cxnSpMkLst>
        </pc:cxnChg>
        <pc:cxnChg chg="del mod topLvl">
          <ac:chgData name="ashley chapin" userId="3cebe2cbba28da1e" providerId="LiveId" clId="{40CE07D8-075E-436C-857B-440D2D138375}" dt="2026-03-20T17:38:04.267" v="236" actId="478"/>
          <ac:cxnSpMkLst>
            <pc:docMk/>
            <pc:sldMk cId="2215814359" sldId="287"/>
            <ac:cxnSpMk id="31" creationId="{4495CB12-8E41-D84A-E7C2-C100612C6C3B}"/>
          </ac:cxnSpMkLst>
        </pc:cxnChg>
        <pc:cxnChg chg="del mod topLvl">
          <ac:chgData name="ashley chapin" userId="3cebe2cbba28da1e" providerId="LiveId" clId="{40CE07D8-075E-436C-857B-440D2D138375}" dt="2026-03-20T17:38:07.376" v="239" actId="478"/>
          <ac:cxnSpMkLst>
            <pc:docMk/>
            <pc:sldMk cId="2215814359" sldId="287"/>
            <ac:cxnSpMk id="32" creationId="{F2424578-2E1D-DA02-2D59-96DCAC235517}"/>
          </ac:cxnSpMkLst>
        </pc:cxnChg>
        <pc:cxnChg chg="del mod topLvl">
          <ac:chgData name="ashley chapin" userId="3cebe2cbba28da1e" providerId="LiveId" clId="{40CE07D8-075E-436C-857B-440D2D138375}" dt="2026-03-20T17:38:06.406" v="238" actId="478"/>
          <ac:cxnSpMkLst>
            <pc:docMk/>
            <pc:sldMk cId="2215814359" sldId="287"/>
            <ac:cxnSpMk id="33" creationId="{4469BB13-7B34-AC76-3205-856AB6C8E83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ionresults.dcboe.org/election_results/2024-General-Electio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ionresults.dcboe.org/election_results/2024-General-Electio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ionresults.dcboe.org/election_results/2024-General-Electio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d1edfda7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3d1edfda7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FAQs: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Election results</a:t>
            </a:r>
            <a:r>
              <a:rPr lang="en"/>
              <a:t> by ward: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8abe3469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8abe3469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bf67035e7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bf67035e7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bf67035e7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bf67035e7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bf67035e7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bf67035e7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bf67035e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bf67035e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954afdca45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954afdca45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a277dfa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a277dfa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bfdefd0d50_2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bfdefd0d50_2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FAQs: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Election results</a:t>
            </a:r>
            <a:r>
              <a:rPr lang="en"/>
              <a:t> by ward: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bfdefd0d5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bfdefd0d5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FAQs: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Election results</a:t>
            </a:r>
            <a:r>
              <a:rPr lang="en"/>
              <a:t> by ward: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d1edfda7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3d1edfda7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bfdefd0d50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bfdefd0d50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bfdefd0d50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bfdefd0d50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bfdefd0d50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bfdefd0d50_2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bfdefd0d50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bfdefd0d50_2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bfdefd0d50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bfdefd0d50_2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bfdefd0d50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bfdefd0d50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bfdefd0d50_2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bfdefd0d50_2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bfdefd0d50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bfdefd0d50_2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bfdefd0d50_2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bfdefd0d50_2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bfdefd0d50_2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bfdefd0d50_2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3d1edfda7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3d1edfda7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bfdefd0d50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bfdefd0d50_2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bfdefd0d50_2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bfdefd0d50_2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bfdefd0d50_2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bfdefd0d50_2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d1edfda7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d1edfda7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982E726C-8E1D-3ACC-EAC3-85C2CF103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d1edfda71_0_30:notes">
            <a:extLst>
              <a:ext uri="{FF2B5EF4-FFF2-40B4-BE49-F238E27FC236}">
                <a16:creationId xmlns:a16="http://schemas.microsoft.com/office/drawing/2014/main" id="{14453EF4-7371-C453-4B9A-439032F69E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d1edfda71_0_30:notes">
            <a:extLst>
              <a:ext uri="{FF2B5EF4-FFF2-40B4-BE49-F238E27FC236}">
                <a16:creationId xmlns:a16="http://schemas.microsoft.com/office/drawing/2014/main" id="{396880C5-CEC6-C06B-DD9C-1161A73449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99699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af0c7d7d7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af0c7d7d7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54afdca45_1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954afdca45_1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954afdca45_1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954afdca45_1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954afdca45_1_1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954afdca45_1_1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52925" y="1832036"/>
            <a:ext cx="5789400" cy="139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381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RANK THE DISTRICT</a:t>
            </a:r>
            <a:endParaRPr sz="59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72125" y="3223736"/>
            <a:ext cx="36165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Ranked Choice Voting (RCV) is coming to DC!</a:t>
            </a:r>
            <a:endParaRPr sz="2054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54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613100" y="4096300"/>
            <a:ext cx="1234750" cy="2511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614975" y="4027100"/>
            <a:ext cx="1251925" cy="38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</a:t>
            </a:r>
            <a:r>
              <a:rPr lang="en" sz="1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ankthedistrict.org</a:t>
            </a:r>
            <a:endParaRPr sz="10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" name="Google Shape;58;p13" title="Flower .png"/>
          <p:cNvPicPr preferRelativeResize="0"/>
          <p:nvPr/>
        </p:nvPicPr>
        <p:blipFill rotWithShape="1">
          <a:blip r:embed="rId4">
            <a:alphaModFix/>
          </a:blip>
          <a:srcRect l="-14728" t="-2925" r="24483" b="55520"/>
          <a:stretch/>
        </p:blipFill>
        <p:spPr>
          <a:xfrm>
            <a:off x="5226950" y="3085825"/>
            <a:ext cx="3917051" cy="205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125" y="700026"/>
            <a:ext cx="1952748" cy="90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ctrTitle"/>
          </p:nvPr>
        </p:nvSpPr>
        <p:spPr>
          <a:xfrm>
            <a:off x="1535550" y="1382525"/>
            <a:ext cx="6072900" cy="11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QUESTIONS?</a:t>
            </a:r>
            <a:endParaRPr sz="56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90" name="Google Shape;190;p21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 title="Flower .png"/>
          <p:cNvPicPr preferRelativeResize="0"/>
          <p:nvPr/>
        </p:nvPicPr>
        <p:blipFill rotWithShape="1">
          <a:blip r:embed="rId5">
            <a:alphaModFix/>
          </a:blip>
          <a:srcRect l="-2448" t="44272" r="7947" b="19243"/>
          <a:stretch/>
        </p:blipFill>
        <p:spPr>
          <a:xfrm>
            <a:off x="3267750" y="0"/>
            <a:ext cx="4101873" cy="158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 title="GettyImages-1502936688.jpg"/>
          <p:cNvPicPr preferRelativeResize="0"/>
          <p:nvPr/>
        </p:nvPicPr>
        <p:blipFill rotWithShape="1">
          <a:blip r:embed="rId6">
            <a:alphaModFix/>
          </a:blip>
          <a:srcRect t="21122" b="32791"/>
          <a:stretch/>
        </p:blipFill>
        <p:spPr>
          <a:xfrm>
            <a:off x="1592700" y="2520275"/>
            <a:ext cx="5958600" cy="1830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3" name="Google Shape;193;p21" title="Flower .png"/>
          <p:cNvPicPr preferRelativeResize="0"/>
          <p:nvPr/>
        </p:nvPicPr>
        <p:blipFill rotWithShape="1">
          <a:blip r:embed="rId5">
            <a:alphaModFix/>
          </a:blip>
          <a:srcRect t="36334" r="28295" b="14170"/>
          <a:stretch/>
        </p:blipFill>
        <p:spPr>
          <a:xfrm rot="10800000">
            <a:off x="-1" y="2995199"/>
            <a:ext cx="3112376" cy="214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685475" y="-1616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F1F1F"/>
                </a:solidFill>
                <a:latin typeface="Caprasimo"/>
                <a:ea typeface="Caprasimo"/>
                <a:cs typeface="Caprasimo"/>
                <a:sym typeface="Caprasimo"/>
              </a:rPr>
              <a:t>Resultados y tabulación</a:t>
            </a:r>
            <a:endParaRPr sz="3400"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99" name="Google Shape;199;p22" title="0-4.png"/>
          <p:cNvPicPr preferRelativeResize="0"/>
          <p:nvPr/>
        </p:nvPicPr>
        <p:blipFill rotWithShape="1">
          <a:blip r:embed="rId4">
            <a:alphaModFix/>
          </a:blip>
          <a:srcRect t="40898"/>
          <a:stretch/>
        </p:blipFill>
        <p:spPr>
          <a:xfrm>
            <a:off x="9623325" y="819477"/>
            <a:ext cx="4765473" cy="2251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>
            <a:spLocks noGrp="1"/>
          </p:cNvSpPr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Results &amp; Tabulation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201" name="Google Shape;201;p22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202" name="Google Shape;202;p22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203" name="Google Shape;203;p22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04" name="Google Shape;204;p22"/>
          <p:cNvSpPr txBox="1">
            <a:spLocks noGrp="1"/>
          </p:cNvSpPr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Round 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1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of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05" name="Google Shape;205;p22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body" idx="1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spcFirstLastPara="1" wrap="square" lIns="103800" tIns="103800" rIns="103800" bIns="103800" anchor="t" anchorCtr="0">
            <a:noAutofit/>
          </a:bodyPr>
          <a:lstStyle/>
          <a:p>
            <a:pPr marL="0" marR="216305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2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DC SPORTS: </a:t>
            </a:r>
            <a:endParaRPr sz="1862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216305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2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Rank Your Favorite Team</a:t>
            </a:r>
            <a:endParaRPr sz="1862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07" name="Google Shape;207;p22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2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Winner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4188896" y="1364315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Commanders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Votes to Win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11" name="Google Shape;211;p22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of 143 votes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Candidates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22"/>
          <p:cNvSpPr/>
          <p:nvPr/>
        </p:nvSpPr>
        <p:spPr>
          <a:xfrm rot="5400000">
            <a:off x="1997926" y="1076888"/>
            <a:ext cx="443100" cy="373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5" name="Google Shape;215;p22"/>
          <p:cNvSpPr/>
          <p:nvPr/>
        </p:nvSpPr>
        <p:spPr>
          <a:xfrm rot="5400000">
            <a:off x="2796524" y="-199600"/>
            <a:ext cx="443100" cy="5333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6" name="Google Shape;216;p22"/>
          <p:cNvSpPr/>
          <p:nvPr/>
        </p:nvSpPr>
        <p:spPr>
          <a:xfrm rot="5400000">
            <a:off x="1807425" y="1745588"/>
            <a:ext cx="443100" cy="3356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7" name="Google Shape;217;p22"/>
          <p:cNvSpPr/>
          <p:nvPr/>
        </p:nvSpPr>
        <p:spPr>
          <a:xfrm rot="5400000">
            <a:off x="870000" y="3161288"/>
            <a:ext cx="443100" cy="1481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8" name="Google Shape;218;p22"/>
          <p:cNvSpPr/>
          <p:nvPr/>
        </p:nvSpPr>
        <p:spPr>
          <a:xfrm rot="5400000">
            <a:off x="438825" y="4070588"/>
            <a:ext cx="443100" cy="618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4613371" y="2303447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Commanders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3105449" y="2768450"/>
            <a:ext cx="92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Mystics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2900700" y="3259225"/>
            <a:ext cx="77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Wizards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2" name="Google Shape;222;p22"/>
          <p:cNvSpPr txBox="1"/>
          <p:nvPr/>
        </p:nvSpPr>
        <p:spPr>
          <a:xfrm>
            <a:off x="969825" y="3724850"/>
            <a:ext cx="848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Capitals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969825" y="4223500"/>
            <a:ext cx="101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Nationals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1771575" y="37342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16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3680225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31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41668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39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5707150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52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228" name="Google Shape;228;p22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Google Shape;229;p22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22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22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1771575" y="4178553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240" name="Google Shape;240;p22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41" name="Google Shape;241;p22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votes to win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2" name="Google Shape;242;p22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3" title="0-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5736" y="188700"/>
            <a:ext cx="5160790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3"/>
          <p:cNvSpPr/>
          <p:nvPr/>
        </p:nvSpPr>
        <p:spPr>
          <a:xfrm rot="5400000">
            <a:off x="2239950" y="834950"/>
            <a:ext cx="443100" cy="4221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9" name="Google Shape;249;p23"/>
          <p:cNvSpPr/>
          <p:nvPr/>
        </p:nvSpPr>
        <p:spPr>
          <a:xfrm rot="5400000">
            <a:off x="2796524" y="-199600"/>
            <a:ext cx="443100" cy="5333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0" name="Google Shape;250;p23"/>
          <p:cNvSpPr/>
          <p:nvPr/>
        </p:nvSpPr>
        <p:spPr>
          <a:xfrm rot="5400000">
            <a:off x="1807425" y="1745588"/>
            <a:ext cx="443100" cy="3356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1" name="Google Shape;251;p23"/>
          <p:cNvSpPr/>
          <p:nvPr/>
        </p:nvSpPr>
        <p:spPr>
          <a:xfrm rot="5400000">
            <a:off x="870000" y="3161288"/>
            <a:ext cx="443100" cy="1481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2" name="Google Shape;252;p23"/>
          <p:cNvSpPr txBox="1"/>
          <p:nvPr/>
        </p:nvSpPr>
        <p:spPr>
          <a:xfrm>
            <a:off x="4613371" y="2303447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Commanders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3" name="Google Shape;253;p23"/>
          <p:cNvSpPr txBox="1"/>
          <p:nvPr/>
        </p:nvSpPr>
        <p:spPr>
          <a:xfrm>
            <a:off x="3462175" y="2768463"/>
            <a:ext cx="1041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Mystics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4" name="Google Shape;254;p23"/>
          <p:cNvSpPr txBox="1"/>
          <p:nvPr/>
        </p:nvSpPr>
        <p:spPr>
          <a:xfrm>
            <a:off x="2900700" y="3259225"/>
            <a:ext cx="77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Wizards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5" name="Google Shape;255;p23"/>
          <p:cNvSpPr txBox="1"/>
          <p:nvPr/>
        </p:nvSpPr>
        <p:spPr>
          <a:xfrm>
            <a:off x="871725" y="3724850"/>
            <a:ext cx="946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Capitals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433275" y="422350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Nationals (Eliminated)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7" name="Google Shape;257;p23"/>
          <p:cNvSpPr txBox="1"/>
          <p:nvPr/>
        </p:nvSpPr>
        <p:spPr>
          <a:xfrm>
            <a:off x="1771575" y="37342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17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58" name="Google Shape;258;p23"/>
          <p:cNvSpPr txBox="1"/>
          <p:nvPr/>
        </p:nvSpPr>
        <p:spPr>
          <a:xfrm>
            <a:off x="3680225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31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59" name="Google Shape;259;p23"/>
          <p:cNvSpPr txBox="1"/>
          <p:nvPr/>
        </p:nvSpPr>
        <p:spPr>
          <a:xfrm>
            <a:off x="45478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42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60" name="Google Shape;260;p23"/>
          <p:cNvSpPr txBox="1"/>
          <p:nvPr/>
        </p:nvSpPr>
        <p:spPr>
          <a:xfrm>
            <a:off x="5707150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53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261" name="Google Shape;261;p23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2" name="Google Shape;262;p23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23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23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p23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p23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23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23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p23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72" name="Google Shape;272;p23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73" name="Google Shape;273;p23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3"/>
          <p:cNvSpPr txBox="1"/>
          <p:nvPr/>
        </p:nvSpPr>
        <p:spPr>
          <a:xfrm>
            <a:off x="2059623" y="3777804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+1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23"/>
          <p:cNvSpPr txBox="1"/>
          <p:nvPr/>
        </p:nvSpPr>
        <p:spPr>
          <a:xfrm>
            <a:off x="4876048" y="2791329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+3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5998337" y="2304361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+1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23"/>
          <p:cNvSpPr txBox="1"/>
          <p:nvPr/>
        </p:nvSpPr>
        <p:spPr>
          <a:xfrm>
            <a:off x="1983423" y="4223504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-5</a:t>
            </a:r>
            <a:endParaRPr sz="90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23"/>
          <p:cNvSpPr txBox="1">
            <a:spLocks noGrp="1"/>
          </p:cNvSpPr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Results &amp; Tabulation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279" name="Google Shape;279;p23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280" name="Google Shape;280;p23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281" name="Google Shape;281;p23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82" name="Google Shape;282;p23"/>
          <p:cNvSpPr txBox="1">
            <a:spLocks noGrp="1"/>
          </p:cNvSpPr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Round 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2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of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83" name="Google Shape;283;p23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3"/>
          <p:cNvSpPr txBox="1">
            <a:spLocks noGrp="1"/>
          </p:cNvSpPr>
          <p:nvPr>
            <p:ph type="body" idx="1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spcFirstLastPara="1" wrap="square" lIns="103800" tIns="103800" rIns="103800" bIns="103800" anchor="t" anchorCtr="0">
            <a:noAutofit/>
          </a:bodyPr>
          <a:lstStyle/>
          <a:p>
            <a:pPr marL="0" marR="216305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2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DC SPORTS: </a:t>
            </a:r>
            <a:endParaRPr sz="1862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216305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2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Rank Your Favorite Team</a:t>
            </a:r>
            <a:endParaRPr sz="1862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85" name="Google Shape;285;p23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3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Winner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87" name="Google Shape;287;p23"/>
          <p:cNvSpPr txBox="1"/>
          <p:nvPr/>
        </p:nvSpPr>
        <p:spPr>
          <a:xfrm>
            <a:off x="4188896" y="1364315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Commanders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23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Votes to Win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89" name="Google Shape;289;p23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of 143 votes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Candidates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91" name="Google Shape;291;p23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votes to win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4" title="Round 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3325" y="97714"/>
            <a:ext cx="5160787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/>
          <p:nvPr/>
        </p:nvSpPr>
        <p:spPr>
          <a:xfrm rot="5400000">
            <a:off x="2585875" y="489050"/>
            <a:ext cx="443100" cy="4912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99" name="Google Shape;299;p24"/>
          <p:cNvSpPr/>
          <p:nvPr/>
        </p:nvSpPr>
        <p:spPr>
          <a:xfrm rot="5400000">
            <a:off x="2899300" y="-302350"/>
            <a:ext cx="443100" cy="553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00" name="Google Shape;300;p24"/>
          <p:cNvSpPr/>
          <p:nvPr/>
        </p:nvSpPr>
        <p:spPr>
          <a:xfrm rot="5400000">
            <a:off x="1971750" y="1581350"/>
            <a:ext cx="443100" cy="3684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4778304" y="2303447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Commanders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4300375" y="2768463"/>
            <a:ext cx="1041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Mystics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3" name="Google Shape;303;p24"/>
          <p:cNvSpPr txBox="1"/>
          <p:nvPr/>
        </p:nvSpPr>
        <p:spPr>
          <a:xfrm>
            <a:off x="3281700" y="3259225"/>
            <a:ext cx="77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Wizards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4" name="Google Shape;304;p24"/>
          <p:cNvSpPr txBox="1"/>
          <p:nvPr/>
        </p:nvSpPr>
        <p:spPr>
          <a:xfrm>
            <a:off x="433275" y="422350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Nationals (Eliminated)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5" name="Google Shape;305;p24"/>
          <p:cNvSpPr txBox="1"/>
          <p:nvPr/>
        </p:nvSpPr>
        <p:spPr>
          <a:xfrm>
            <a:off x="4036500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38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52336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49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5884616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56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308" name="Google Shape;308;p24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24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24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24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4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24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24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p24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9" name="Google Shape;319;p24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20" name="Google Shape;320;p24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 txBox="1"/>
          <p:nvPr/>
        </p:nvSpPr>
        <p:spPr>
          <a:xfrm>
            <a:off x="5561848" y="2791329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+7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24"/>
          <p:cNvSpPr txBox="1"/>
          <p:nvPr/>
        </p:nvSpPr>
        <p:spPr>
          <a:xfrm>
            <a:off x="6175803" y="2304361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+3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1831023" y="3772804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-17</a:t>
            </a:r>
            <a:endParaRPr sz="90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24"/>
          <p:cNvSpPr txBox="1"/>
          <p:nvPr/>
        </p:nvSpPr>
        <p:spPr>
          <a:xfrm>
            <a:off x="433275" y="375735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Capitals (Eliminated)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25" name="Google Shape;325;p24"/>
          <p:cNvSpPr txBox="1"/>
          <p:nvPr/>
        </p:nvSpPr>
        <p:spPr>
          <a:xfrm>
            <a:off x="4378265" y="3278304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+7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24"/>
          <p:cNvSpPr txBox="1">
            <a:spLocks noGrp="1"/>
          </p:cNvSpPr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Results &amp; Tabulation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327" name="Google Shape;327;p24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328" name="Google Shape;328;p24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329" name="Google Shape;329;p24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30" name="Google Shape;330;p24"/>
          <p:cNvSpPr txBox="1">
            <a:spLocks noGrp="1"/>
          </p:cNvSpPr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Round 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3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of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31" name="Google Shape;331;p24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"/>
          <p:cNvSpPr txBox="1">
            <a:spLocks noGrp="1"/>
          </p:cNvSpPr>
          <p:nvPr>
            <p:ph type="body" idx="1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spcFirstLastPara="1" wrap="square" lIns="103800" tIns="103800" rIns="103800" bIns="103800" anchor="t" anchorCtr="0">
            <a:noAutofit/>
          </a:bodyPr>
          <a:lstStyle/>
          <a:p>
            <a:pPr marL="0" marR="216305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2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DC SPORTS: </a:t>
            </a:r>
            <a:endParaRPr sz="1862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216305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2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Rank Your Favorite Team</a:t>
            </a:r>
            <a:endParaRPr sz="1862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33" name="Google Shape;333;p24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4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Winner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5" name="Google Shape;335;p24"/>
          <p:cNvSpPr txBox="1"/>
          <p:nvPr/>
        </p:nvSpPr>
        <p:spPr>
          <a:xfrm>
            <a:off x="4188896" y="1364315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Commanders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6" name="Google Shape;336;p24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Votes to Win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7" name="Google Shape;337;p24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of 143 votes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24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Candidates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9" name="Google Shape;339;p24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24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votes to win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5"/>
          <p:cNvSpPr txBox="1">
            <a:spLocks noGrp="1"/>
          </p:cNvSpPr>
          <p:nvPr>
            <p:ph type="title"/>
          </p:nvPr>
        </p:nvSpPr>
        <p:spPr>
          <a:xfrm>
            <a:off x="9836700" y="603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F1F1F"/>
                </a:solidFill>
                <a:latin typeface="Caprasimo"/>
                <a:ea typeface="Caprasimo"/>
                <a:cs typeface="Caprasimo"/>
                <a:sym typeface="Caprasimo"/>
              </a:rPr>
              <a:t>Resultados y tabulación</a:t>
            </a:r>
            <a:endParaRPr sz="34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46" name="Google Shape;346;p25"/>
          <p:cNvSpPr txBox="1">
            <a:spLocks noGrp="1"/>
          </p:cNvSpPr>
          <p:nvPr>
            <p:ph type="body" idx="1"/>
          </p:nvPr>
        </p:nvSpPr>
        <p:spPr>
          <a:xfrm>
            <a:off x="9836700" y="131122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Ronda 4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7" name="Google Shape;347;p25" title="0-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74298" y="1176477"/>
            <a:ext cx="5174202" cy="413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5"/>
          <p:cNvSpPr/>
          <p:nvPr/>
        </p:nvSpPr>
        <p:spPr>
          <a:xfrm rot="5400000">
            <a:off x="3387250" y="-312400"/>
            <a:ext cx="443100" cy="6515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49" name="Google Shape;349;p25"/>
          <p:cNvSpPr/>
          <p:nvPr/>
        </p:nvSpPr>
        <p:spPr>
          <a:xfrm rot="5400000">
            <a:off x="3707700" y="-1110700"/>
            <a:ext cx="443100" cy="7155900"/>
          </a:xfrm>
          <a:prstGeom prst="roundRect">
            <a:avLst>
              <a:gd name="adj" fmla="val 16667"/>
            </a:avLst>
          </a:prstGeom>
          <a:solidFill>
            <a:srgbClr val="84DC5D"/>
          </a:solidFill>
          <a:ln>
            <a:noFill/>
          </a:ln>
        </p:spPr>
        <p:txBody>
          <a:bodyPr spcFirstLastPara="1" wrap="square" lIns="104300" tIns="104300" rIns="104300" bIns="10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50" name="Google Shape;350;p25"/>
          <p:cNvSpPr txBox="1"/>
          <p:nvPr/>
        </p:nvSpPr>
        <p:spPr>
          <a:xfrm>
            <a:off x="6149904" y="2303447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Commanders</a:t>
            </a:r>
            <a:endParaRPr sz="11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1" name="Google Shape;351;p25"/>
          <p:cNvSpPr txBox="1"/>
          <p:nvPr/>
        </p:nvSpPr>
        <p:spPr>
          <a:xfrm>
            <a:off x="6025266" y="2768463"/>
            <a:ext cx="1041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Mystics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2" name="Google Shape;352;p25"/>
          <p:cNvSpPr txBox="1"/>
          <p:nvPr/>
        </p:nvSpPr>
        <p:spPr>
          <a:xfrm>
            <a:off x="433275" y="422350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Nationals (Eliminated)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6768016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68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54" name="Google Shape;354;p25"/>
          <p:cNvSpPr txBox="1"/>
          <p:nvPr/>
        </p:nvSpPr>
        <p:spPr>
          <a:xfrm>
            <a:off x="7421149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75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355" name="Google Shape;355;p25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6" name="Google Shape;356;p25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25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25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25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25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25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25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25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25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5" name="Google Shape;365;p25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6" name="Google Shape;366;p25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67" name="Google Shape;367;p25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5"/>
          <p:cNvSpPr txBox="1"/>
          <p:nvPr/>
        </p:nvSpPr>
        <p:spPr>
          <a:xfrm>
            <a:off x="7174171" y="2791329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+19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25"/>
          <p:cNvSpPr txBox="1"/>
          <p:nvPr/>
        </p:nvSpPr>
        <p:spPr>
          <a:xfrm>
            <a:off x="7712336" y="2304361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+19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25"/>
          <p:cNvSpPr txBox="1"/>
          <p:nvPr/>
        </p:nvSpPr>
        <p:spPr>
          <a:xfrm>
            <a:off x="433275" y="375735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Capitals (Eliminated)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1" name="Google Shape;371;p25"/>
          <p:cNvSpPr txBox="1"/>
          <p:nvPr/>
        </p:nvSpPr>
        <p:spPr>
          <a:xfrm>
            <a:off x="1831023" y="3300629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-38</a:t>
            </a:r>
            <a:endParaRPr sz="90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25"/>
          <p:cNvSpPr txBox="1"/>
          <p:nvPr/>
        </p:nvSpPr>
        <p:spPr>
          <a:xfrm>
            <a:off x="433275" y="3285175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Wizards (Eliminated)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3" name="Google Shape;373;p25"/>
          <p:cNvSpPr txBox="1">
            <a:spLocks noGrp="1"/>
          </p:cNvSpPr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Results &amp; Tabulation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374" name="Google Shape;374;p25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375" name="Google Shape;375;p25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376" name="Google Shape;376;p25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77" name="Google Shape;377;p25"/>
          <p:cNvSpPr txBox="1">
            <a:spLocks noGrp="1"/>
          </p:cNvSpPr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Round 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4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of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78" name="Google Shape;378;p25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5"/>
          <p:cNvSpPr txBox="1">
            <a:spLocks noGrp="1"/>
          </p:cNvSpPr>
          <p:nvPr>
            <p:ph type="body" idx="1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spcFirstLastPara="1" wrap="square" lIns="103800" tIns="103800" rIns="103800" bIns="103800" anchor="t" anchorCtr="0">
            <a:noAutofit/>
          </a:bodyPr>
          <a:lstStyle/>
          <a:p>
            <a:pPr marL="0" marR="216305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2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DC SPORTS: </a:t>
            </a:r>
            <a:endParaRPr sz="1862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216305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2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Rank Your Favorite Team</a:t>
            </a:r>
            <a:endParaRPr sz="1862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80" name="Google Shape;380;p25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5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Winner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82" name="Google Shape;382;p25"/>
          <p:cNvSpPr txBox="1"/>
          <p:nvPr/>
        </p:nvSpPr>
        <p:spPr>
          <a:xfrm>
            <a:off x="4188896" y="1364315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Commanders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25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Votes to Win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84" name="Google Shape;384;p25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of 143 votes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5" name="Google Shape;385;p25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Candidates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86" name="Google Shape;386;p25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25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votes to win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"/>
          <p:cNvSpPr txBox="1">
            <a:spLocks noGrp="1"/>
          </p:cNvSpPr>
          <p:nvPr>
            <p:ph type="title"/>
          </p:nvPr>
        </p:nvSpPr>
        <p:spPr>
          <a:xfrm>
            <a:off x="311700" y="-3144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solidFill>
                  <a:srgbClr val="1F1F1F"/>
                </a:solidFill>
                <a:latin typeface="Caprasimo"/>
                <a:ea typeface="Caprasimo"/>
                <a:cs typeface="Caprasimo"/>
                <a:sym typeface="Caprasimo"/>
              </a:rPr>
              <a:t>Clasifica tu equipo deportivo favorito de DC</a:t>
            </a:r>
            <a:endParaRPr sz="2400"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393" name="Google Shape;393;p26" title="DC outline_cherry blossom pink.png"/>
          <p:cNvPicPr preferRelativeResize="0"/>
          <p:nvPr/>
        </p:nvPicPr>
        <p:blipFill rotWithShape="1">
          <a:blip r:embed="rId4">
            <a:alphaModFix/>
          </a:blip>
          <a:srcRect l="16777" t="9685" r="14181" b="10468"/>
          <a:stretch/>
        </p:blipFill>
        <p:spPr>
          <a:xfrm>
            <a:off x="6876725" y="-319425"/>
            <a:ext cx="3249777" cy="377055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6"/>
          <p:cNvSpPr txBox="1">
            <a:spLocks noGrp="1"/>
          </p:cNvSpPr>
          <p:nvPr>
            <p:ph type="body" idx="1"/>
          </p:nvPr>
        </p:nvSpPr>
        <p:spPr>
          <a:xfrm>
            <a:off x="1034700" y="3677175"/>
            <a:ext cx="3537300" cy="873300"/>
          </a:xfrm>
          <a:prstGeom prst="rect">
            <a:avLst/>
          </a:prstGeom>
        </p:spPr>
        <p:txBody>
          <a:bodyPr spcFirstLastPara="1" wrap="square" lIns="80700" tIns="80700" rIns="80700" bIns="8070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Mock ballot can be accessed by scanning the QR code below:</a:t>
            </a:r>
            <a:endParaRPr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5" name="Google Shape;395;p26"/>
          <p:cNvSpPr txBox="1">
            <a:spLocks noGrp="1"/>
          </p:cNvSpPr>
          <p:nvPr>
            <p:ph type="title"/>
          </p:nvPr>
        </p:nvSpPr>
        <p:spPr>
          <a:xfrm>
            <a:off x="893850" y="1042275"/>
            <a:ext cx="3433200" cy="25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Rank Your Favorite DC Sports Team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396" name="Google Shape;396;p26"/>
          <p:cNvGrpSpPr/>
          <p:nvPr/>
        </p:nvGrpSpPr>
        <p:grpSpPr>
          <a:xfrm rot="-2700000">
            <a:off x="552740" y="1202691"/>
            <a:ext cx="515095" cy="515095"/>
            <a:chOff x="2286821" y="819761"/>
            <a:chExt cx="515100" cy="515100"/>
          </a:xfrm>
        </p:grpSpPr>
        <p:sp>
          <p:nvSpPr>
            <p:cNvPr id="397" name="Google Shape;397;p26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398" name="Google Shape;398;p26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399" name="Google Shape;399;p26" title="teams_ballo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8" y="1363550"/>
            <a:ext cx="2661300" cy="2661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"/>
          <p:cNvSpPr txBox="1">
            <a:spLocks noGrp="1"/>
          </p:cNvSpPr>
          <p:nvPr>
            <p:ph type="title"/>
          </p:nvPr>
        </p:nvSpPr>
        <p:spPr>
          <a:xfrm>
            <a:off x="2704100" y="754789"/>
            <a:ext cx="5649600" cy="1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The value of ranked 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choice voting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405" name="Google Shape;405;p27"/>
          <p:cNvCxnSpPr/>
          <p:nvPr/>
        </p:nvCxnSpPr>
        <p:spPr>
          <a:xfrm>
            <a:off x="2497892" y="1259446"/>
            <a:ext cx="0" cy="38958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06" name="Google Shape;406;p27"/>
          <p:cNvGrpSpPr/>
          <p:nvPr/>
        </p:nvGrpSpPr>
        <p:grpSpPr>
          <a:xfrm rot="2700000">
            <a:off x="2240390" y="819766"/>
            <a:ext cx="515095" cy="515095"/>
            <a:chOff x="2286821" y="819761"/>
            <a:chExt cx="515100" cy="515100"/>
          </a:xfrm>
        </p:grpSpPr>
        <p:sp>
          <p:nvSpPr>
            <p:cNvPr id="407" name="Google Shape;407;p27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408" name="Google Shape;408;p27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4"/>
            </a:solidFill>
            <a:ln w="18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409" name="Google Shape;409;p27" title="GettyImages-1372606873.jpg"/>
          <p:cNvPicPr preferRelativeResize="0"/>
          <p:nvPr/>
        </p:nvPicPr>
        <p:blipFill rotWithShape="1">
          <a:blip r:embed="rId4">
            <a:alphaModFix/>
          </a:blip>
          <a:srcRect l="44247" r="26266"/>
          <a:stretch/>
        </p:blipFill>
        <p:spPr>
          <a:xfrm>
            <a:off x="517825" y="741600"/>
            <a:ext cx="1615800" cy="3660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10" name="Google Shape;410;p27"/>
          <p:cNvGrpSpPr/>
          <p:nvPr/>
        </p:nvGrpSpPr>
        <p:grpSpPr>
          <a:xfrm>
            <a:off x="2790327" y="1796046"/>
            <a:ext cx="199911" cy="199911"/>
            <a:chOff x="4558464" y="3950131"/>
            <a:chExt cx="282600" cy="282600"/>
          </a:xfrm>
        </p:grpSpPr>
        <p:sp>
          <p:nvSpPr>
            <p:cNvPr id="411" name="Google Shape;411;p27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12" name="Google Shape;412;p27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13" name="Google Shape;413;p27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27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15" name="Google Shape;415;p27"/>
          <p:cNvGrpSpPr/>
          <p:nvPr/>
        </p:nvGrpSpPr>
        <p:grpSpPr>
          <a:xfrm>
            <a:off x="2790327" y="3087388"/>
            <a:ext cx="199911" cy="199911"/>
            <a:chOff x="4558464" y="3950131"/>
            <a:chExt cx="282600" cy="282600"/>
          </a:xfrm>
        </p:grpSpPr>
        <p:sp>
          <p:nvSpPr>
            <p:cNvPr id="416" name="Google Shape;416;p27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17" name="Google Shape;417;p27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18" name="Google Shape;418;p27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27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0" name="Google Shape;420;p27"/>
          <p:cNvGrpSpPr/>
          <p:nvPr/>
        </p:nvGrpSpPr>
        <p:grpSpPr>
          <a:xfrm>
            <a:off x="2790327" y="3992852"/>
            <a:ext cx="199911" cy="199911"/>
            <a:chOff x="4558464" y="3950131"/>
            <a:chExt cx="282600" cy="282600"/>
          </a:xfrm>
        </p:grpSpPr>
        <p:sp>
          <p:nvSpPr>
            <p:cNvPr id="421" name="Google Shape;421;p27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22" name="Google Shape;422;p27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23" name="Google Shape;423;p27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27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425" name="Google Shape;425;p27" title="Rank the District - Dark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7"/>
          <p:cNvSpPr txBox="1">
            <a:spLocks noGrp="1"/>
          </p:cNvSpPr>
          <p:nvPr>
            <p:ph type="body" idx="1"/>
          </p:nvPr>
        </p:nvSpPr>
        <p:spPr>
          <a:xfrm>
            <a:off x="3086500" y="1683000"/>
            <a:ext cx="5512500" cy="28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 Black"/>
                <a:ea typeface="Lato Black"/>
                <a:cs typeface="Lato Black"/>
                <a:sym typeface="Lato Black"/>
              </a:rPr>
              <a:t>More choices for voters.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Vote your values - the candidate you truly want, not worrying about the “lesser evils” or “splitting the vote”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 Black"/>
                <a:ea typeface="Lato Black"/>
                <a:cs typeface="Lato Black"/>
                <a:sym typeface="Lato Black"/>
              </a:rPr>
              <a:t>Positive campaigning.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Encourages coalition-building, highlighting shared values, and cross-endorsements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 Black"/>
                <a:ea typeface="Lato Black"/>
                <a:cs typeface="Lato Black"/>
                <a:sym typeface="Lato Black"/>
              </a:rPr>
              <a:t>Majority support. </a:t>
            </a:r>
            <a:r>
              <a:rPr lang="en" sz="1600"/>
              <a:t>Winners must earn more than 50% - makes it easier to hold unpopular politicians accountable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"/>
          <p:cNvSpPr/>
          <p:nvPr/>
        </p:nvSpPr>
        <p:spPr>
          <a:xfrm>
            <a:off x="449700" y="1594450"/>
            <a:ext cx="2252100" cy="1546500"/>
          </a:xfrm>
          <a:prstGeom prst="roundRect">
            <a:avLst>
              <a:gd name="adj" fmla="val 995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8"/>
          <p:cNvSpPr txBox="1">
            <a:spLocks noGrp="1"/>
          </p:cNvSpPr>
          <p:nvPr>
            <p:ph type="title"/>
          </p:nvPr>
        </p:nvSpPr>
        <p:spPr>
          <a:xfrm>
            <a:off x="855525" y="495550"/>
            <a:ext cx="63990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How you can educate your community!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433" name="Google Shape;433;p28"/>
          <p:cNvGrpSpPr/>
          <p:nvPr/>
        </p:nvGrpSpPr>
        <p:grpSpPr>
          <a:xfrm rot="-2700000">
            <a:off x="461165" y="541216"/>
            <a:ext cx="515095" cy="515095"/>
            <a:chOff x="2286821" y="819761"/>
            <a:chExt cx="515100" cy="515100"/>
          </a:xfrm>
        </p:grpSpPr>
        <p:sp>
          <p:nvSpPr>
            <p:cNvPr id="434" name="Google Shape;434;p28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435" name="Google Shape;435;p28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36" name="Google Shape;436;p28"/>
          <p:cNvGrpSpPr/>
          <p:nvPr/>
        </p:nvGrpSpPr>
        <p:grpSpPr>
          <a:xfrm>
            <a:off x="533702" y="1697613"/>
            <a:ext cx="199911" cy="199911"/>
            <a:chOff x="4558464" y="3950131"/>
            <a:chExt cx="282600" cy="282600"/>
          </a:xfrm>
        </p:grpSpPr>
        <p:sp>
          <p:nvSpPr>
            <p:cNvPr id="437" name="Google Shape;437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38" name="Google Shape;438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39" name="Google Shape;439;p28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41" name="Google Shape;441;p28"/>
          <p:cNvSpPr txBox="1">
            <a:spLocks noGrp="1"/>
          </p:cNvSpPr>
          <p:nvPr>
            <p:ph type="body" idx="1"/>
          </p:nvPr>
        </p:nvSpPr>
        <p:spPr>
          <a:xfrm>
            <a:off x="733625" y="1614875"/>
            <a:ext cx="1889700" cy="14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 Black"/>
                <a:ea typeface="Lato Black"/>
                <a:cs typeface="Lato Black"/>
                <a:sym typeface="Lato Black"/>
              </a:rPr>
              <a:t>Host an educational presentation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with your group, ANC, community organization, or civic association — invite us in for our interactive 7-minute demo + Q&amp;A.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28"/>
          <p:cNvSpPr/>
          <p:nvPr/>
        </p:nvSpPr>
        <p:spPr>
          <a:xfrm>
            <a:off x="2820838" y="1594450"/>
            <a:ext cx="3197400" cy="1546500"/>
          </a:xfrm>
          <a:prstGeom prst="roundRect">
            <a:avLst>
              <a:gd name="adj" fmla="val 995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" name="Google Shape;443;p28"/>
          <p:cNvGrpSpPr/>
          <p:nvPr/>
        </p:nvGrpSpPr>
        <p:grpSpPr>
          <a:xfrm>
            <a:off x="2904827" y="1697613"/>
            <a:ext cx="199911" cy="199911"/>
            <a:chOff x="4558464" y="3950131"/>
            <a:chExt cx="282600" cy="282600"/>
          </a:xfrm>
        </p:grpSpPr>
        <p:sp>
          <p:nvSpPr>
            <p:cNvPr id="444" name="Google Shape;444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45" name="Google Shape;445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46" name="Google Shape;446;p28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48" name="Google Shape;448;p28"/>
          <p:cNvSpPr txBox="1">
            <a:spLocks noGrp="1"/>
          </p:cNvSpPr>
          <p:nvPr>
            <p:ph type="body" idx="1"/>
          </p:nvPr>
        </p:nvSpPr>
        <p:spPr>
          <a:xfrm>
            <a:off x="3104775" y="1614875"/>
            <a:ext cx="2659800" cy="13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 Black"/>
                <a:ea typeface="Lato Black"/>
                <a:cs typeface="Lato Black"/>
                <a:sym typeface="Lato Black"/>
              </a:rPr>
              <a:t>Share our materials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— distribute flyers, social posts, and mock ballots to your networks to help educate your community. You can also attend a future training for trainers, candidates, and staff: </a:t>
            </a:r>
            <a:r>
              <a:rPr lang="en" sz="1200" b="1" i="1">
                <a:latin typeface="Lato"/>
                <a:ea typeface="Lato"/>
                <a:cs typeface="Lato"/>
                <a:sym typeface="Lato"/>
              </a:rPr>
              <a:t>dcrcv.com/trainings</a:t>
            </a:r>
            <a:endParaRPr sz="1200" b="1" i="1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9" name="Google Shape;449;p28"/>
          <p:cNvSpPr/>
          <p:nvPr/>
        </p:nvSpPr>
        <p:spPr>
          <a:xfrm>
            <a:off x="6160575" y="1594450"/>
            <a:ext cx="2593500" cy="1546500"/>
          </a:xfrm>
          <a:prstGeom prst="roundRect">
            <a:avLst>
              <a:gd name="adj" fmla="val 995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28"/>
          <p:cNvGrpSpPr/>
          <p:nvPr/>
        </p:nvGrpSpPr>
        <p:grpSpPr>
          <a:xfrm>
            <a:off x="6244577" y="1697613"/>
            <a:ext cx="199911" cy="199911"/>
            <a:chOff x="4558464" y="3950131"/>
            <a:chExt cx="282600" cy="282600"/>
          </a:xfrm>
        </p:grpSpPr>
        <p:sp>
          <p:nvSpPr>
            <p:cNvPr id="451" name="Google Shape;451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52" name="Google Shape;452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53" name="Google Shape;453;p28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5" name="Google Shape;455;p28"/>
          <p:cNvSpPr txBox="1">
            <a:spLocks noGrp="1"/>
          </p:cNvSpPr>
          <p:nvPr>
            <p:ph type="body" idx="1"/>
          </p:nvPr>
        </p:nvSpPr>
        <p:spPr>
          <a:xfrm>
            <a:off x="6444500" y="1614875"/>
            <a:ext cx="2364600" cy="1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 Black"/>
                <a:ea typeface="Lato Black"/>
                <a:cs typeface="Lato Black"/>
                <a:sym typeface="Lato Black"/>
              </a:rPr>
              <a:t>Encourage volunteering or serving as a Ward Captain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— help us recruit, train and deploy field teams for door-knocking and tabling. Email </a:t>
            </a:r>
            <a:r>
              <a:rPr lang="en" sz="1200" b="1" i="1">
                <a:latin typeface="Lato"/>
                <a:ea typeface="Lato"/>
                <a:cs typeface="Lato"/>
                <a:sym typeface="Lato"/>
              </a:rPr>
              <a:t>kenyatta@growdemocracydc.org</a:t>
            </a:r>
            <a:endParaRPr sz="1200" b="1" i="1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6" name="Google Shape;456;p28"/>
          <p:cNvSpPr/>
          <p:nvPr/>
        </p:nvSpPr>
        <p:spPr>
          <a:xfrm>
            <a:off x="449700" y="3293350"/>
            <a:ext cx="3309300" cy="1219800"/>
          </a:xfrm>
          <a:prstGeom prst="roundRect">
            <a:avLst>
              <a:gd name="adj" fmla="val 995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28"/>
          <p:cNvGrpSpPr/>
          <p:nvPr/>
        </p:nvGrpSpPr>
        <p:grpSpPr>
          <a:xfrm>
            <a:off x="533702" y="3396513"/>
            <a:ext cx="199911" cy="199911"/>
            <a:chOff x="4558464" y="3950131"/>
            <a:chExt cx="282600" cy="282600"/>
          </a:xfrm>
        </p:grpSpPr>
        <p:sp>
          <p:nvSpPr>
            <p:cNvPr id="458" name="Google Shape;458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59" name="Google Shape;459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60" name="Google Shape;460;p28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62" name="Google Shape;462;p28"/>
          <p:cNvSpPr txBox="1">
            <a:spLocks noGrp="1"/>
          </p:cNvSpPr>
          <p:nvPr>
            <p:ph type="body" idx="1"/>
          </p:nvPr>
        </p:nvSpPr>
        <p:spPr>
          <a:xfrm>
            <a:off x="733625" y="3313775"/>
            <a:ext cx="2798700" cy="10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 Black"/>
                <a:ea typeface="Lato Black"/>
                <a:cs typeface="Lato Black"/>
                <a:sym typeface="Lato Black"/>
              </a:rPr>
              <a:t>Connect us to your community partners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— introduce us to local faith-based groups, schools, senior centers or youth programs that would benefit from RCV education.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3" name="Google Shape;463;p28"/>
          <p:cNvSpPr/>
          <p:nvPr/>
        </p:nvSpPr>
        <p:spPr>
          <a:xfrm>
            <a:off x="3869025" y="3293350"/>
            <a:ext cx="3309300" cy="1219800"/>
          </a:xfrm>
          <a:prstGeom prst="roundRect">
            <a:avLst>
              <a:gd name="adj" fmla="val 995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>
            <a:off x="3953027" y="3396513"/>
            <a:ext cx="199911" cy="199911"/>
            <a:chOff x="4558464" y="3950131"/>
            <a:chExt cx="282600" cy="282600"/>
          </a:xfrm>
        </p:grpSpPr>
        <p:sp>
          <p:nvSpPr>
            <p:cNvPr id="465" name="Google Shape;465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66" name="Google Shape;466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67" name="Google Shape;467;p28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69" name="Google Shape;469;p28"/>
          <p:cNvSpPr txBox="1">
            <a:spLocks noGrp="1"/>
          </p:cNvSpPr>
          <p:nvPr>
            <p:ph type="body" idx="1"/>
          </p:nvPr>
        </p:nvSpPr>
        <p:spPr>
          <a:xfrm>
            <a:off x="4152950" y="3313775"/>
            <a:ext cx="2798700" cy="10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 Black"/>
                <a:ea typeface="Lato Black"/>
                <a:cs typeface="Lato Black"/>
                <a:sym typeface="Lato Black"/>
              </a:rPr>
              <a:t>Promote on your digital channels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— post about ranked-choice voting using our ready-made graphics and tag </a:t>
            </a:r>
            <a:r>
              <a:rPr lang="en" sz="1200" b="1" i="1">
                <a:latin typeface="Lato"/>
                <a:ea typeface="Lato"/>
                <a:cs typeface="Lato"/>
                <a:sym typeface="Lato"/>
              </a:rPr>
              <a:t>@rankthedistrict;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help spread the message city-wide.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0" name="Google Shape;470;p28" title="Flower .png"/>
          <p:cNvPicPr preferRelativeResize="0"/>
          <p:nvPr/>
        </p:nvPicPr>
        <p:blipFill rotWithShape="1">
          <a:blip r:embed="rId4">
            <a:alphaModFix/>
          </a:blip>
          <a:srcRect l="17207" t="-2925" r="24484" b="55520"/>
          <a:stretch/>
        </p:blipFill>
        <p:spPr>
          <a:xfrm>
            <a:off x="6613075" y="3085825"/>
            <a:ext cx="2530924" cy="205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9"/>
          <p:cNvSpPr txBox="1">
            <a:spLocks noGrp="1"/>
          </p:cNvSpPr>
          <p:nvPr>
            <p:ph type="ctrTitle"/>
          </p:nvPr>
        </p:nvSpPr>
        <p:spPr>
          <a:xfrm>
            <a:off x="715075" y="384075"/>
            <a:ext cx="5510400" cy="11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152400" marR="1905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Thank you!</a:t>
            </a:r>
            <a:endParaRPr sz="55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476" name="Google Shape;476;p29" title="rTDwebs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813" y="1494375"/>
            <a:ext cx="2526900" cy="2526900"/>
          </a:xfrm>
          <a:prstGeom prst="roundRect">
            <a:avLst>
              <a:gd name="adj" fmla="val 13030"/>
            </a:avLst>
          </a:prstGeom>
          <a:noFill/>
          <a:ln>
            <a:noFill/>
          </a:ln>
        </p:spPr>
      </p:pic>
      <p:grpSp>
        <p:nvGrpSpPr>
          <p:cNvPr id="477" name="Google Shape;477;p29"/>
          <p:cNvGrpSpPr/>
          <p:nvPr/>
        </p:nvGrpSpPr>
        <p:grpSpPr>
          <a:xfrm rot="2700000">
            <a:off x="772395" y="681670"/>
            <a:ext cx="515095" cy="515095"/>
            <a:chOff x="2286821" y="819761"/>
            <a:chExt cx="515100" cy="515100"/>
          </a:xfrm>
        </p:grpSpPr>
        <p:sp>
          <p:nvSpPr>
            <p:cNvPr id="478" name="Google Shape;478;p29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479" name="Google Shape;479;p29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5"/>
            </a:solidFill>
            <a:ln w="181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480" name="Google Shape;480;p29" title="Flower .png"/>
          <p:cNvPicPr preferRelativeResize="0"/>
          <p:nvPr/>
        </p:nvPicPr>
        <p:blipFill rotWithShape="1">
          <a:blip r:embed="rId5">
            <a:alphaModFix/>
          </a:blip>
          <a:srcRect l="-14728" t="-2925" r="24483" b="55520"/>
          <a:stretch/>
        </p:blipFill>
        <p:spPr>
          <a:xfrm>
            <a:off x="5226950" y="3085825"/>
            <a:ext cx="3917051" cy="205767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9"/>
          <p:cNvSpPr/>
          <p:nvPr/>
        </p:nvSpPr>
        <p:spPr>
          <a:xfrm>
            <a:off x="1473063" y="4198325"/>
            <a:ext cx="4011600" cy="2511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9"/>
          <p:cNvSpPr txBox="1"/>
          <p:nvPr/>
        </p:nvSpPr>
        <p:spPr>
          <a:xfrm>
            <a:off x="1455888" y="4143049"/>
            <a:ext cx="393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Learn more at </a:t>
            </a:r>
            <a:r>
              <a:rPr lang="en" sz="1200" i="1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Rank the District</a:t>
            </a:r>
            <a:endParaRPr sz="1200" i="1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5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0"/>
          <p:cNvSpPr txBox="1">
            <a:spLocks noGrp="1"/>
          </p:cNvSpPr>
          <p:nvPr>
            <p:ph type="ctrTitle"/>
          </p:nvPr>
        </p:nvSpPr>
        <p:spPr>
          <a:xfrm>
            <a:off x="1816800" y="1604400"/>
            <a:ext cx="55104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RCV “201”</a:t>
            </a:r>
            <a:endParaRPr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2704100" y="754763"/>
            <a:ext cx="56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How did we get here?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2949925" y="1655400"/>
            <a:ext cx="5649600" cy="25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 Black"/>
                <a:ea typeface="Lato Black"/>
                <a:cs typeface="Lato Black"/>
                <a:sym typeface="Lato Black"/>
              </a:rPr>
              <a:t>January 2024: Initiative 83 began collecting signatures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to put the question of RCV and semi-open primaries to the voters.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endParaRPr sz="14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 Black"/>
                <a:ea typeface="Lato Black"/>
                <a:cs typeface="Lato Black"/>
                <a:sym typeface="Lato Black"/>
              </a:rPr>
              <a:t>November 2024: DC Voters overwhelmingly voted YES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winning with 73% of the vote.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 Black"/>
                <a:ea typeface="Lato Black"/>
                <a:cs typeface="Lato Black"/>
                <a:sym typeface="Lato Black"/>
              </a:rPr>
              <a:t>July 2025: DC Council funded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Ranked Choice Voting implementation.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endParaRPr sz="140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 Black"/>
                <a:ea typeface="Lato Black"/>
                <a:cs typeface="Lato Black"/>
                <a:sym typeface="Lato Black"/>
              </a:rPr>
              <a:t>June 2026: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Will be the </a:t>
            </a:r>
            <a:r>
              <a:rPr lang="en" sz="1400" b="1">
                <a:latin typeface="Lato"/>
                <a:ea typeface="Lato"/>
                <a:cs typeface="Lato"/>
                <a:sym typeface="Lato"/>
              </a:rPr>
              <a:t>first election using RCV in DC.</a:t>
            </a:r>
            <a:endParaRPr sz="1400"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6" name="Google Shape;66;p14"/>
          <p:cNvCxnSpPr/>
          <p:nvPr/>
        </p:nvCxnSpPr>
        <p:spPr>
          <a:xfrm>
            <a:off x="2497892" y="1259446"/>
            <a:ext cx="0" cy="38958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" name="Google Shape;67;p14"/>
          <p:cNvGrpSpPr/>
          <p:nvPr/>
        </p:nvGrpSpPr>
        <p:grpSpPr>
          <a:xfrm rot="2700000">
            <a:off x="2240326" y="819739"/>
            <a:ext cx="515148" cy="515148"/>
            <a:chOff x="2286767" y="819761"/>
            <a:chExt cx="515153" cy="515153"/>
          </a:xfrm>
        </p:grpSpPr>
        <p:sp>
          <p:nvSpPr>
            <p:cNvPr id="68" name="Google Shape;68;p14"/>
            <p:cNvSpPr/>
            <p:nvPr/>
          </p:nvSpPr>
          <p:spPr>
            <a:xfrm rot="5400000">
              <a:off x="2286767" y="819761"/>
              <a:ext cx="515153" cy="5151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69" name="Google Shape;69;p14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4"/>
            </a:solidFill>
            <a:ln w="181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70" name="Google Shape;70;p14" title="GettyImages-2205572921.jpg"/>
          <p:cNvPicPr preferRelativeResize="0"/>
          <p:nvPr/>
        </p:nvPicPr>
        <p:blipFill rotWithShape="1">
          <a:blip r:embed="rId4">
            <a:alphaModFix/>
          </a:blip>
          <a:srcRect l="18594" t="16847" r="56940"/>
          <a:stretch/>
        </p:blipFill>
        <p:spPr>
          <a:xfrm>
            <a:off x="517825" y="741600"/>
            <a:ext cx="1615800" cy="3660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71" name="Google Shape;71;p14"/>
          <p:cNvGrpSpPr/>
          <p:nvPr/>
        </p:nvGrpSpPr>
        <p:grpSpPr>
          <a:xfrm>
            <a:off x="2790327" y="1774313"/>
            <a:ext cx="199911" cy="199911"/>
            <a:chOff x="4558464" y="3950131"/>
            <a:chExt cx="282600" cy="282600"/>
          </a:xfrm>
        </p:grpSpPr>
        <p:sp>
          <p:nvSpPr>
            <p:cNvPr id="72" name="Google Shape;72;p14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73" name="Google Shape;73;p14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74" name="Google Shape;74;p14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14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6" name="Google Shape;76;p14"/>
          <p:cNvGrpSpPr/>
          <p:nvPr/>
        </p:nvGrpSpPr>
        <p:grpSpPr>
          <a:xfrm>
            <a:off x="2790327" y="2553988"/>
            <a:ext cx="199911" cy="199911"/>
            <a:chOff x="4558464" y="3950131"/>
            <a:chExt cx="282600" cy="282600"/>
          </a:xfrm>
        </p:grpSpPr>
        <p:sp>
          <p:nvSpPr>
            <p:cNvPr id="77" name="Google Shape;77;p14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78" name="Google Shape;78;p14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79" name="Google Shape;79;p14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14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1" name="Google Shape;81;p14"/>
          <p:cNvGrpSpPr/>
          <p:nvPr/>
        </p:nvGrpSpPr>
        <p:grpSpPr>
          <a:xfrm>
            <a:off x="2790327" y="3390496"/>
            <a:ext cx="199911" cy="199911"/>
            <a:chOff x="4558464" y="3950131"/>
            <a:chExt cx="282600" cy="282600"/>
          </a:xfrm>
        </p:grpSpPr>
        <p:sp>
          <p:nvSpPr>
            <p:cNvPr id="82" name="Google Shape;82;p14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83" name="Google Shape;83;p14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84" name="Google Shape;84;p14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14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" name="Google Shape;86;p14"/>
          <p:cNvGrpSpPr/>
          <p:nvPr/>
        </p:nvGrpSpPr>
        <p:grpSpPr>
          <a:xfrm>
            <a:off x="2790327" y="3954938"/>
            <a:ext cx="199911" cy="199911"/>
            <a:chOff x="4558464" y="3950131"/>
            <a:chExt cx="282600" cy="282600"/>
          </a:xfrm>
        </p:grpSpPr>
        <p:sp>
          <p:nvSpPr>
            <p:cNvPr id="87" name="Google Shape;87;p14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4675" tIns="64675" rIns="64675" bIns="6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88" name="Google Shape;88;p14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89" name="Google Shape;89;p14"/>
              <p:cNvCxnSpPr/>
              <p:nvPr/>
            </p:nvCxnSpPr>
            <p:spPr>
              <a:xfrm rot="-5400000" flipH="1">
                <a:off x="498725" y="2069800"/>
                <a:ext cx="103500" cy="10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14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EEEE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91" name="Google Shape;91;p14" title="Rank the District - Dark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1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Which </a:t>
            </a:r>
            <a:r>
              <a:rPr lang="en" sz="3000" u="sng">
                <a:latin typeface="Caprasimo"/>
                <a:ea typeface="Caprasimo"/>
                <a:cs typeface="Caprasimo"/>
                <a:sym typeface="Caprasimo"/>
              </a:rPr>
              <a:t>offices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 does RCV apply to?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493" name="Google Shape;493;p31"/>
          <p:cNvSpPr txBox="1">
            <a:spLocks noGrp="1"/>
          </p:cNvSpPr>
          <p:nvPr>
            <p:ph type="body" idx="1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Starting in June, RCV will be used for ALL public offices, both federal and local.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Yes, this includes presidential elections!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Party offices (i.e. state committee) are excluded from RCV.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Races must involve three or more candidates for RCV to be used.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2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Which </a:t>
            </a:r>
            <a:r>
              <a:rPr lang="en" sz="3000" u="sng">
                <a:latin typeface="Caprasimo"/>
                <a:ea typeface="Caprasimo"/>
                <a:cs typeface="Caprasimo"/>
                <a:sym typeface="Caprasimo"/>
              </a:rPr>
              <a:t>elections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 does RCV apply to?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499" name="Google Shape;499;p32"/>
          <p:cNvSpPr txBox="1">
            <a:spLocks noGrp="1"/>
          </p:cNvSpPr>
          <p:nvPr>
            <p:ph type="body" idx="1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Starting in June, RCV will be used for all DC elections: primaries, generals, AND specials.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Nothing about the “structure” of our party-nominating elections (primaries) will change.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Nonpartisan offices such as State Board of Education and ANCs will also be elected via RCV in general elections.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The two simultaneously-elected At-Large Council seats will use RCV in general elections.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How does RCV work in the At-Large race?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505" name="Google Shape;505;p33"/>
          <p:cNvSpPr txBox="1">
            <a:spLocks noGrp="1"/>
          </p:cNvSpPr>
          <p:nvPr>
            <p:ph type="body" idx="1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 more “choose two” - the At-Large seats will appear on the ballot just like every other RCV contest, where you can rank up to five.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Tabulation simply continues until two candidates remain, instead of stopping when someone gets 50%.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NOT a system that involves fractions (such as STV/PR).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NOT a sequential system that removes winners and re-tabulates.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4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graphicFrame>
        <p:nvGraphicFramePr>
          <p:cNvPr id="511" name="Google Shape;511;p34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33.3%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Foxtrot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10.0%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5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graphicFrame>
        <p:nvGraphicFramePr>
          <p:cNvPr id="517" name="Google Shape;517;p35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33.3%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750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10.0%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graphicFrame>
        <p:nvGraphicFramePr>
          <p:cNvPr id="523" name="Google Shape;523;p36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2900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14.0%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7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graphicFrame>
        <p:nvGraphicFramePr>
          <p:cNvPr id="529" name="Google Shape;529;p37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2900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1050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14.0%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8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graphicFrame>
        <p:nvGraphicFramePr>
          <p:cNvPr id="535" name="Google Shape;535;p38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9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541" name="Google Shape;541;p39"/>
          <p:cNvSpPr txBox="1">
            <a:spLocks noGrp="1"/>
          </p:cNvSpPr>
          <p:nvPr>
            <p:ph type="body" idx="1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For single-winner, we would stop here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42" name="Google Shape;542;p39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3800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50.7%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0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548" name="Google Shape;548;p40"/>
          <p:cNvSpPr txBox="1">
            <a:spLocks noGrp="1"/>
          </p:cNvSpPr>
          <p:nvPr>
            <p:ph type="body" idx="1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49" name="Google Shape;549;p40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3800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50.7%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1150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15.3%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2701875" y="1105850"/>
            <a:ext cx="1411800" cy="2511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626925" y="495550"/>
            <a:ext cx="22284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Our 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152400" marR="1905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Goals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152400" marR="1524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highlight>
                <a:srgbClr val="F8F9FA"/>
              </a:highlight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2701875" y="998350"/>
            <a:ext cx="1535100" cy="3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905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Our work:</a:t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481275" y="1473675"/>
            <a:ext cx="2090400" cy="3162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584625" y="1643450"/>
            <a:ext cx="2048700" cy="2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Grow Democracy DC Civic Education Fund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is the leading organization dedicated to educating DC voters about ranked choice voting, through our </a:t>
            </a: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Rank the District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project.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2700000">
            <a:off x="461165" y="541216"/>
            <a:ext cx="515095" cy="515095"/>
            <a:chOff x="2286821" y="819761"/>
            <a:chExt cx="515100" cy="515100"/>
          </a:xfrm>
        </p:grpSpPr>
        <p:sp>
          <p:nvSpPr>
            <p:cNvPr id="102" name="Google Shape;102;p15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103" name="Google Shape;103;p15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04" name="Google Shape;104;p15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15"/>
          <p:cNvCxnSpPr/>
          <p:nvPr/>
        </p:nvCxnSpPr>
        <p:spPr>
          <a:xfrm>
            <a:off x="2818675" y="2383050"/>
            <a:ext cx="5895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5"/>
          <p:cNvCxnSpPr/>
          <p:nvPr/>
        </p:nvCxnSpPr>
        <p:spPr>
          <a:xfrm>
            <a:off x="2818675" y="3083950"/>
            <a:ext cx="5895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5"/>
          <p:cNvCxnSpPr/>
          <p:nvPr/>
        </p:nvCxnSpPr>
        <p:spPr>
          <a:xfrm>
            <a:off x="2818675" y="3744600"/>
            <a:ext cx="5895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3199675" y="1473675"/>
            <a:ext cx="5640900" cy="32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Engage DC voters</a:t>
            </a: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through free in-person trainings, tabling, and community events across all 8 wards, with a </a:t>
            </a:r>
            <a:r>
              <a:rPr lang="en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focus on seniors, hard to reach communities, youth, and folks with disabilities</a:t>
            </a:r>
            <a:br>
              <a:rPr lang="en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</a:br>
            <a:endParaRPr sz="1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Help candidates understand how to run</a:t>
            </a: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in a ranked choice election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Prepare election administrators</a:t>
            </a: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to smoothly run a ranked choice election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Collaborate with community organizations </a:t>
            </a: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to deliver accessible, culturally relevant education materials for their own educational programming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2713625" y="158115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01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2713625" y="245133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02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2713625" y="3208907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03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2713625" y="390732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04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1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2520"/>
          </a:p>
        </p:txBody>
      </p:sp>
      <p:sp>
        <p:nvSpPr>
          <p:cNvPr id="555" name="Google Shape;555;p41"/>
          <p:cNvSpPr txBox="1">
            <a:spLocks noGrp="1"/>
          </p:cNvSpPr>
          <p:nvPr>
            <p:ph type="body" idx="1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56" name="Google Shape;556;p41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4150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2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562" name="Google Shape;562;p42"/>
          <p:cNvSpPr txBox="1">
            <a:spLocks noGrp="1"/>
          </p:cNvSpPr>
          <p:nvPr>
            <p:ph type="body" idx="1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63" name="Google Shape;563;p42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4150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23.3%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Bravo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1600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21.3%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3"/>
          <p:cNvSpPr txBox="1">
            <a:spLocks noGrp="1"/>
          </p:cNvSpPr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569" name="Google Shape;569;p43"/>
          <p:cNvSpPr txBox="1">
            <a:spLocks noGrp="1"/>
          </p:cNvSpPr>
          <p:nvPr>
            <p:ph type="body" idx="1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70" name="Google Shape;570;p43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{E9009C44-7B8D-4453-B26D-E7C20BEEA93A}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Candidate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Votes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Percentage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4850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64.7%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Charlie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2650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Bravo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1910449" y="4553832"/>
            <a:ext cx="6455100" cy="393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8" name="Google Shape;118;p16"/>
          <p:cNvSpPr txBox="1"/>
          <p:nvPr/>
        </p:nvSpPr>
        <p:spPr>
          <a:xfrm>
            <a:off x="2146729" y="4448562"/>
            <a:ext cx="628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This repeats until a candidate wins with over 50%.</a:t>
            </a:r>
            <a:endParaRPr sz="21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9" name="Google Shape;119;p16"/>
          <p:cNvCxnSpPr/>
          <p:nvPr/>
        </p:nvCxnSpPr>
        <p:spPr>
          <a:xfrm>
            <a:off x="2038075" y="2186025"/>
            <a:ext cx="3075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16"/>
          <p:cNvCxnSpPr/>
          <p:nvPr/>
        </p:nvCxnSpPr>
        <p:spPr>
          <a:xfrm>
            <a:off x="2038075" y="3313850"/>
            <a:ext cx="3075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6"/>
          <p:cNvCxnSpPr>
            <a:stCxn id="122" idx="7"/>
            <a:endCxn id="123" idx="4"/>
          </p:cNvCxnSpPr>
          <p:nvPr/>
        </p:nvCxnSpPr>
        <p:spPr>
          <a:xfrm>
            <a:off x="2136387" y="982423"/>
            <a:ext cx="10500" cy="29601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2419075" y="1507600"/>
            <a:ext cx="27603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Lato Black"/>
                <a:ea typeface="Lato Black"/>
                <a:cs typeface="Lato Black"/>
                <a:sym typeface="Lato Black"/>
              </a:rPr>
              <a:t>Vote your favorite 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candidate 1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st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. 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Lato Black"/>
                <a:ea typeface="Lato Black"/>
                <a:cs typeface="Lato Black"/>
                <a:sym typeface="Lato Black"/>
              </a:rPr>
              <a:t>Rank your backup choices </a:t>
            </a:r>
            <a:endParaRPr sz="1400" dirty="0">
              <a:latin typeface="Lato Black"/>
              <a:ea typeface="Lato Black"/>
              <a:cs typeface="Lato Black"/>
              <a:sym typeface="Lato Black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Lato"/>
                <a:ea typeface="Lato"/>
                <a:cs typeface="Lato"/>
                <a:sym typeface="Lato"/>
              </a:rPr>
              <a:t>(2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nd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, 3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rd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, 4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, 5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) - you don’t have to rank more than 1!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Lato Black"/>
                <a:ea typeface="Lato Black"/>
                <a:cs typeface="Lato Black"/>
                <a:sym typeface="Lato Black"/>
              </a:rPr>
              <a:t>Your vote stays with your 1</a:t>
            </a:r>
            <a:r>
              <a:rPr lang="en" sz="1400" baseline="30000" dirty="0">
                <a:latin typeface="Lato Black"/>
                <a:ea typeface="Lato Black"/>
                <a:cs typeface="Lato Black"/>
                <a:sym typeface="Lato Black"/>
              </a:rPr>
              <a:t>st</a:t>
            </a:r>
            <a:r>
              <a:rPr lang="en" sz="1400" dirty="0">
                <a:latin typeface="Lato Black"/>
                <a:ea typeface="Lato Black"/>
                <a:cs typeface="Lato Black"/>
                <a:sym typeface="Lato Black"/>
              </a:rPr>
              <a:t> choice. If they’re in last place, your vote moves to your next choice.</a:t>
            </a:r>
            <a:endParaRPr sz="1400" dirty="0">
              <a:latin typeface="Lato Black"/>
              <a:ea typeface="Lato Black"/>
              <a:cs typeface="Lato Black"/>
              <a:sym typeface="Lato Black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1933025" y="1582438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01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1933025" y="2376418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02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1933025" y="3514994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03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2445475" y="336685"/>
            <a:ext cx="44958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How do I 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rank my ballot?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38100" lvl="0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(clearest, simplest explanation)</a:t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29" name="Google Shape;129;p16"/>
          <p:cNvGrpSpPr/>
          <p:nvPr/>
        </p:nvGrpSpPr>
        <p:grpSpPr>
          <a:xfrm rot="2700000">
            <a:off x="1878840" y="467328"/>
            <a:ext cx="515095" cy="515095"/>
            <a:chOff x="2286821" y="819761"/>
            <a:chExt cx="515100" cy="515100"/>
          </a:xfrm>
        </p:grpSpPr>
        <p:sp>
          <p:nvSpPr>
            <p:cNvPr id="122" name="Google Shape;122;p16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130" name="Google Shape;130;p16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31" name="Google Shape;131;p16" title="Rank the District - Dark - transparent - Fin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 title="FY26_RTD-sample-ballo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1429" y="1612100"/>
            <a:ext cx="3671700" cy="273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>
          <a:extLst>
            <a:ext uri="{FF2B5EF4-FFF2-40B4-BE49-F238E27FC236}">
              <a16:creationId xmlns:a16="http://schemas.microsoft.com/office/drawing/2014/main" id="{6CD8A12C-88DC-2934-6642-F62ABA93A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>
            <a:extLst>
              <a:ext uri="{FF2B5EF4-FFF2-40B4-BE49-F238E27FC236}">
                <a16:creationId xmlns:a16="http://schemas.microsoft.com/office/drawing/2014/main" id="{EB87A850-1C86-EC72-D0D4-995A133545BC}"/>
              </a:ext>
            </a:extLst>
          </p:cNvPr>
          <p:cNvSpPr/>
          <p:nvPr/>
        </p:nvSpPr>
        <p:spPr>
          <a:xfrm>
            <a:off x="1910449" y="4553832"/>
            <a:ext cx="6455100" cy="393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8" name="Google Shape;118;p16">
            <a:extLst>
              <a:ext uri="{FF2B5EF4-FFF2-40B4-BE49-F238E27FC236}">
                <a16:creationId xmlns:a16="http://schemas.microsoft.com/office/drawing/2014/main" id="{4A0FE46E-B34C-EC7A-DA80-E8C4CC075DC7}"/>
              </a:ext>
            </a:extLst>
          </p:cNvPr>
          <p:cNvSpPr txBox="1"/>
          <p:nvPr/>
        </p:nvSpPr>
        <p:spPr>
          <a:xfrm>
            <a:off x="2146729" y="4448562"/>
            <a:ext cx="628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This repeats until a candidate wins with over 50%.</a:t>
            </a:r>
            <a:endParaRPr sz="21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9" name="Google Shape;119;p16">
            <a:extLst>
              <a:ext uri="{FF2B5EF4-FFF2-40B4-BE49-F238E27FC236}">
                <a16:creationId xmlns:a16="http://schemas.microsoft.com/office/drawing/2014/main" id="{FA1FF07A-F545-1300-D367-48192E6C98F8}"/>
              </a:ext>
            </a:extLst>
          </p:cNvPr>
          <p:cNvCxnSpPr/>
          <p:nvPr/>
        </p:nvCxnSpPr>
        <p:spPr>
          <a:xfrm>
            <a:off x="2038075" y="2186025"/>
            <a:ext cx="3075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16">
            <a:extLst>
              <a:ext uri="{FF2B5EF4-FFF2-40B4-BE49-F238E27FC236}">
                <a16:creationId xmlns:a16="http://schemas.microsoft.com/office/drawing/2014/main" id="{0CE73C07-DF32-A2BE-F5C6-D57D5107FD41}"/>
              </a:ext>
            </a:extLst>
          </p:cNvPr>
          <p:cNvCxnSpPr/>
          <p:nvPr/>
        </p:nvCxnSpPr>
        <p:spPr>
          <a:xfrm>
            <a:off x="2038075" y="3313850"/>
            <a:ext cx="3075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6">
            <a:extLst>
              <a:ext uri="{FF2B5EF4-FFF2-40B4-BE49-F238E27FC236}">
                <a16:creationId xmlns:a16="http://schemas.microsoft.com/office/drawing/2014/main" id="{CE934E3D-E2A2-7638-1FC6-66A178869F87}"/>
              </a:ext>
            </a:extLst>
          </p:cNvPr>
          <p:cNvCxnSpPr>
            <a:stCxn id="122" idx="7"/>
            <a:endCxn id="123" idx="4"/>
          </p:cNvCxnSpPr>
          <p:nvPr/>
        </p:nvCxnSpPr>
        <p:spPr>
          <a:xfrm>
            <a:off x="2136387" y="982423"/>
            <a:ext cx="10500" cy="29601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58473C96-F9BC-1482-40A2-716C453D1C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19075" y="1507600"/>
            <a:ext cx="27603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Lato Black"/>
                <a:ea typeface="Lato Black"/>
                <a:cs typeface="Lato Black"/>
                <a:sym typeface="Lato Black"/>
              </a:rPr>
              <a:t>Vote your favorite 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candidate 1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st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. 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Lato Black"/>
                <a:ea typeface="Lato Black"/>
                <a:cs typeface="Lato Black"/>
                <a:sym typeface="Lato Black"/>
              </a:rPr>
              <a:t>Rank your backup choices </a:t>
            </a:r>
            <a:endParaRPr sz="1400" dirty="0">
              <a:latin typeface="Lato Black"/>
              <a:ea typeface="Lato Black"/>
              <a:cs typeface="Lato Black"/>
              <a:sym typeface="Lato Black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Lato"/>
                <a:ea typeface="Lato"/>
                <a:cs typeface="Lato"/>
                <a:sym typeface="Lato"/>
              </a:rPr>
              <a:t>(2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nd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, 3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rd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, 4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, 5</a:t>
            </a:r>
            <a:r>
              <a:rPr lang="en" sz="1400" baseline="30000" dirty="0"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" sz="1400" dirty="0">
                <a:latin typeface="Lato"/>
                <a:ea typeface="Lato"/>
                <a:cs typeface="Lato"/>
                <a:sym typeface="Lato"/>
              </a:rPr>
              <a:t>) - you don’t have to rank more than 1!</a:t>
            </a: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Lato Black"/>
                <a:ea typeface="Lato Black"/>
                <a:cs typeface="Lato Black"/>
                <a:sym typeface="Lato Black"/>
              </a:rPr>
              <a:t>Your vote stays with your 1</a:t>
            </a:r>
            <a:r>
              <a:rPr lang="en" sz="1400" baseline="30000" dirty="0">
                <a:latin typeface="Lato Black"/>
                <a:ea typeface="Lato Black"/>
                <a:cs typeface="Lato Black"/>
                <a:sym typeface="Lato Black"/>
              </a:rPr>
              <a:t>st</a:t>
            </a:r>
            <a:r>
              <a:rPr lang="en" sz="1400" dirty="0">
                <a:latin typeface="Lato Black"/>
                <a:ea typeface="Lato Black"/>
                <a:cs typeface="Lato Black"/>
                <a:sym typeface="Lato Black"/>
              </a:rPr>
              <a:t> choice. If they’re in last place, your vote moves to your next choice.</a:t>
            </a:r>
            <a:endParaRPr sz="1400" dirty="0">
              <a:latin typeface="Lato Black"/>
              <a:ea typeface="Lato Black"/>
              <a:cs typeface="Lato Black"/>
              <a:sym typeface="Lato Black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C37B2A34-3972-3EF5-8C6F-459A7B90BFFE}"/>
              </a:ext>
            </a:extLst>
          </p:cNvPr>
          <p:cNvSpPr/>
          <p:nvPr/>
        </p:nvSpPr>
        <p:spPr>
          <a:xfrm>
            <a:off x="1933025" y="1582438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01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7" name="Google Shape;127;p16">
            <a:extLst>
              <a:ext uri="{FF2B5EF4-FFF2-40B4-BE49-F238E27FC236}">
                <a16:creationId xmlns:a16="http://schemas.microsoft.com/office/drawing/2014/main" id="{841A70DD-1732-E093-3781-F85665E17BD8}"/>
              </a:ext>
            </a:extLst>
          </p:cNvPr>
          <p:cNvSpPr/>
          <p:nvPr/>
        </p:nvSpPr>
        <p:spPr>
          <a:xfrm>
            <a:off x="1933025" y="2376418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02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13B31E28-8B13-19F6-3DB4-E0BAD4FB33E3}"/>
              </a:ext>
            </a:extLst>
          </p:cNvPr>
          <p:cNvSpPr/>
          <p:nvPr/>
        </p:nvSpPr>
        <p:spPr>
          <a:xfrm>
            <a:off x="1933025" y="3514994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03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2100EC37-70E0-FC94-64B2-7F5B18A64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5475" y="336685"/>
            <a:ext cx="44958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How do I 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rank my ballot?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38100" lvl="0" indent="0" algn="l" rtl="0">
              <a:lnSpc>
                <a:spcPct val="7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(clearest, simplest explanation)</a:t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29" name="Google Shape;129;p16">
            <a:extLst>
              <a:ext uri="{FF2B5EF4-FFF2-40B4-BE49-F238E27FC236}">
                <a16:creationId xmlns:a16="http://schemas.microsoft.com/office/drawing/2014/main" id="{BE70D1D4-BC38-C1DB-F68E-33DF63F453E4}"/>
              </a:ext>
            </a:extLst>
          </p:cNvPr>
          <p:cNvGrpSpPr/>
          <p:nvPr/>
        </p:nvGrpSpPr>
        <p:grpSpPr>
          <a:xfrm rot="2700000">
            <a:off x="1878840" y="467328"/>
            <a:ext cx="515095" cy="515095"/>
            <a:chOff x="2286821" y="819761"/>
            <a:chExt cx="515100" cy="515100"/>
          </a:xfrm>
        </p:grpSpPr>
        <p:sp>
          <p:nvSpPr>
            <p:cNvPr id="122" name="Google Shape;122;p16">
              <a:extLst>
                <a:ext uri="{FF2B5EF4-FFF2-40B4-BE49-F238E27FC236}">
                  <a16:creationId xmlns:a16="http://schemas.microsoft.com/office/drawing/2014/main" id="{156CB8B9-9590-5CDD-FBCA-4D468F69D102}"/>
                </a:ext>
              </a:extLst>
            </p:cNvPr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130" name="Google Shape;130;p16">
              <a:extLst>
                <a:ext uri="{FF2B5EF4-FFF2-40B4-BE49-F238E27FC236}">
                  <a16:creationId xmlns:a16="http://schemas.microsoft.com/office/drawing/2014/main" id="{81AF40F0-BAC3-3B3D-D529-4E0A4111B4E0}"/>
                </a:ext>
              </a:extLst>
            </p:cNvPr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31" name="Google Shape;131;p16" title="Rank the District - Dark - transparent - Final.png">
            <a:extLst>
              <a:ext uri="{FF2B5EF4-FFF2-40B4-BE49-F238E27FC236}">
                <a16:creationId xmlns:a16="http://schemas.microsoft.com/office/drawing/2014/main" id="{03796C66-8F81-E585-F21D-24A92EA161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90515CA-64AE-0B1E-7EFD-3176A3F0E7F9}"/>
              </a:ext>
            </a:extLst>
          </p:cNvPr>
          <p:cNvGrpSpPr/>
          <p:nvPr/>
        </p:nvGrpSpPr>
        <p:grpSpPr>
          <a:xfrm>
            <a:off x="5251429" y="1612100"/>
            <a:ext cx="3671700" cy="2731800"/>
            <a:chOff x="5251429" y="1612100"/>
            <a:chExt cx="3671700" cy="2731800"/>
          </a:xfrm>
        </p:grpSpPr>
        <p:pic>
          <p:nvPicPr>
            <p:cNvPr id="132" name="Google Shape;132;p16" title="FY26_RTD-sample-ballot.png">
              <a:extLst>
                <a:ext uri="{FF2B5EF4-FFF2-40B4-BE49-F238E27FC236}">
                  <a16:creationId xmlns:a16="http://schemas.microsoft.com/office/drawing/2014/main" id="{BF59CDA6-E71E-1911-3AAC-4D8EA9DDB07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51429" y="1612100"/>
              <a:ext cx="3671700" cy="2731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" name="Google Shape;132;p16" title="FY26_RTD-sample-ballot.png">
              <a:extLst>
                <a:ext uri="{FF2B5EF4-FFF2-40B4-BE49-F238E27FC236}">
                  <a16:creationId xmlns:a16="http://schemas.microsoft.com/office/drawing/2014/main" id="{B71E8FBE-C628-96E9-8996-797255BE60B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rcRect l="34815" t="43960" r="56086" b="45115"/>
            <a:stretch>
              <a:fillRect/>
            </a:stretch>
          </p:blipFill>
          <p:spPr>
            <a:xfrm>
              <a:off x="6527075" y="2465647"/>
              <a:ext cx="334100" cy="29845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" name="Google Shape;132;p16" title="FY26_RTD-sample-ballot.png">
              <a:extLst>
                <a:ext uri="{FF2B5EF4-FFF2-40B4-BE49-F238E27FC236}">
                  <a16:creationId xmlns:a16="http://schemas.microsoft.com/office/drawing/2014/main" id="{0758D6D9-B55A-99A6-5F53-C8250A89D29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rcRect l="34815" t="43960" r="56086" b="45115"/>
            <a:stretch>
              <a:fillRect/>
            </a:stretch>
          </p:blipFill>
          <p:spPr>
            <a:xfrm>
              <a:off x="6938875" y="3156471"/>
              <a:ext cx="334100" cy="29845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6" name="Google Shape;132;p16" title="FY26_RTD-sample-ballot.png">
              <a:extLst>
                <a:ext uri="{FF2B5EF4-FFF2-40B4-BE49-F238E27FC236}">
                  <a16:creationId xmlns:a16="http://schemas.microsoft.com/office/drawing/2014/main" id="{071F867E-F396-EB9D-0FCD-1FB4D484472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rcRect l="34815" t="43960" r="56086" b="45115"/>
            <a:stretch>
              <a:fillRect/>
            </a:stretch>
          </p:blipFill>
          <p:spPr>
            <a:xfrm>
              <a:off x="7348450" y="2125101"/>
              <a:ext cx="334100" cy="29845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" name="Google Shape;132;p16" title="FY26_RTD-sample-ballot.png">
              <a:extLst>
                <a:ext uri="{FF2B5EF4-FFF2-40B4-BE49-F238E27FC236}">
                  <a16:creationId xmlns:a16="http://schemas.microsoft.com/office/drawing/2014/main" id="{916DB377-CFA0-A3C4-CBEA-C515B3E4319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rcRect l="34815" t="43960" r="56086" b="45115"/>
            <a:stretch>
              <a:fillRect/>
            </a:stretch>
          </p:blipFill>
          <p:spPr>
            <a:xfrm>
              <a:off x="7763340" y="2810069"/>
              <a:ext cx="334100" cy="29845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8" name="Google Shape;132;p16" title="FY26_RTD-sample-ballot.png">
              <a:extLst>
                <a:ext uri="{FF2B5EF4-FFF2-40B4-BE49-F238E27FC236}">
                  <a16:creationId xmlns:a16="http://schemas.microsoft.com/office/drawing/2014/main" id="{F2C2A31A-9F3C-A132-3598-48A7805B8BC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rcRect l="34815" t="43960" r="56086" b="45115"/>
            <a:stretch>
              <a:fillRect/>
            </a:stretch>
          </p:blipFill>
          <p:spPr>
            <a:xfrm>
              <a:off x="8173104" y="3497581"/>
              <a:ext cx="334100" cy="29845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2215814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 title="ChatGPT Image Feb 24, 2026, 05_30_16 PM.png"/>
          <p:cNvPicPr preferRelativeResize="0"/>
          <p:nvPr/>
        </p:nvPicPr>
        <p:blipFill rotWithShape="1">
          <a:blip r:embed="rId4">
            <a:alphaModFix/>
          </a:blip>
          <a:srcRect t="1877" b="1867"/>
          <a:stretch/>
        </p:blipFill>
        <p:spPr>
          <a:xfrm>
            <a:off x="4362575" y="1356163"/>
            <a:ext cx="4356600" cy="2795700"/>
          </a:xfrm>
          <a:prstGeom prst="roundRect">
            <a:avLst>
              <a:gd name="adj" fmla="val 9852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893850" y="1410275"/>
            <a:ext cx="34686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What NOT to do! 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1905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152400" marR="1524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FFFFFF"/>
              </a:solidFill>
              <a:highlight>
                <a:srgbClr val="F8F9FA"/>
              </a:highlight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39" name="Google Shape;139;p17"/>
          <p:cNvGrpSpPr/>
          <p:nvPr/>
        </p:nvGrpSpPr>
        <p:grpSpPr>
          <a:xfrm rot="-2700000">
            <a:off x="552740" y="1570691"/>
            <a:ext cx="515095" cy="515095"/>
            <a:chOff x="2286821" y="819761"/>
            <a:chExt cx="515100" cy="515100"/>
          </a:xfrm>
        </p:grpSpPr>
        <p:sp>
          <p:nvSpPr>
            <p:cNvPr id="140" name="Google Shape;140;p17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141" name="Google Shape;141;p17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1022125" y="2651725"/>
            <a:ext cx="3083100" cy="10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Don’t choose more than one candidate in the same column. 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704900" y="4374825"/>
            <a:ext cx="4011600" cy="2511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687725" y="4287799"/>
            <a:ext cx="393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Remember, only rank a candidate if you support them! </a:t>
            </a:r>
            <a:endParaRPr sz="12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5" name="Google Shape;145;p17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8"/>
          <p:cNvGrpSpPr/>
          <p:nvPr/>
        </p:nvGrpSpPr>
        <p:grpSpPr>
          <a:xfrm rot="-2700000">
            <a:off x="552740" y="1570691"/>
            <a:ext cx="515095" cy="515095"/>
            <a:chOff x="2286821" y="819761"/>
            <a:chExt cx="515100" cy="515100"/>
          </a:xfrm>
        </p:grpSpPr>
        <p:sp>
          <p:nvSpPr>
            <p:cNvPr id="151" name="Google Shape;151;p18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152" name="Google Shape;152;p18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53" name="Google Shape;153;p18"/>
          <p:cNvSpPr txBox="1">
            <a:spLocks noGrp="1"/>
          </p:cNvSpPr>
          <p:nvPr>
            <p:ph type="title"/>
          </p:nvPr>
        </p:nvSpPr>
        <p:spPr>
          <a:xfrm>
            <a:off x="1022125" y="2651725"/>
            <a:ext cx="2822100" cy="10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Don’t rank the candidates more than once. 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704900" y="4374825"/>
            <a:ext cx="4011600" cy="2511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687725" y="4287800"/>
            <a:ext cx="417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Remember, only rank a candidate if you support them! </a:t>
            </a:r>
            <a:endParaRPr sz="12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6" name="Google Shape;156;p18" title="ChatGPT Image Feb 24, 2026, 07_25_20 PM.png"/>
          <p:cNvPicPr preferRelativeResize="0"/>
          <p:nvPr/>
        </p:nvPicPr>
        <p:blipFill rotWithShape="1">
          <a:blip r:embed="rId4">
            <a:alphaModFix/>
          </a:blip>
          <a:srcRect t="1867" b="1877"/>
          <a:stretch/>
        </p:blipFill>
        <p:spPr>
          <a:xfrm>
            <a:off x="4362575" y="1356163"/>
            <a:ext cx="4356600" cy="2795700"/>
          </a:xfrm>
          <a:prstGeom prst="roundRect">
            <a:avLst>
              <a:gd name="adj" fmla="val 9852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18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893850" y="1410275"/>
            <a:ext cx="34686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What NOT to do! 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>
            <a:off x="893850" y="1410275"/>
            <a:ext cx="34686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What not to do! </a:t>
            </a:r>
            <a:endParaRPr sz="43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152400" marR="1524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dk2"/>
              </a:solidFill>
              <a:highlight>
                <a:srgbClr val="F8F9FA"/>
              </a:highlight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3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64" name="Google Shape;164;p19"/>
          <p:cNvGrpSpPr/>
          <p:nvPr/>
        </p:nvGrpSpPr>
        <p:grpSpPr>
          <a:xfrm rot="-2700000">
            <a:off x="552740" y="1570691"/>
            <a:ext cx="515095" cy="515095"/>
            <a:chOff x="2286821" y="819761"/>
            <a:chExt cx="515100" cy="515100"/>
          </a:xfrm>
        </p:grpSpPr>
        <p:sp>
          <p:nvSpPr>
            <p:cNvPr id="165" name="Google Shape;165;p19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166" name="Google Shape;166;p19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1022125" y="2651725"/>
            <a:ext cx="3083100" cy="10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Caprasimo"/>
                <a:ea typeface="Caprasimo"/>
                <a:cs typeface="Caprasimo"/>
                <a:sym typeface="Caprasimo"/>
              </a:rPr>
              <a:t>Skipping is allowed, but it’s best to rank in order. </a:t>
            </a:r>
            <a:endParaRPr sz="2400">
              <a:solidFill>
                <a:schemeClr val="accent3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>
              <a:solidFill>
                <a:schemeClr val="accent3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68" name="Google Shape;168;p19" title="ChatGPT Image Feb 24, 2026, 07_30_52 PM.png"/>
          <p:cNvPicPr preferRelativeResize="0"/>
          <p:nvPr/>
        </p:nvPicPr>
        <p:blipFill rotWithShape="1">
          <a:blip r:embed="rId4">
            <a:alphaModFix/>
          </a:blip>
          <a:srcRect t="1867" b="1877"/>
          <a:stretch/>
        </p:blipFill>
        <p:spPr>
          <a:xfrm>
            <a:off x="4362575" y="1356163"/>
            <a:ext cx="4356600" cy="2795700"/>
          </a:xfrm>
          <a:prstGeom prst="roundRect">
            <a:avLst>
              <a:gd name="adj" fmla="val 985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19" title="Rank the District - Dark - transparent - Fin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/>
          <p:nvPr/>
        </p:nvSpPr>
        <p:spPr>
          <a:xfrm>
            <a:off x="704900" y="4374825"/>
            <a:ext cx="4011600" cy="2511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687725" y="4287800"/>
            <a:ext cx="417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Remember, only rank a candidate if you support them! </a:t>
            </a:r>
            <a:endParaRPr sz="12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899650" y="1531700"/>
            <a:ext cx="3723900" cy="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905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What to do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1905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152400" marR="1524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FFFFFF"/>
              </a:solidFill>
              <a:highlight>
                <a:srgbClr val="F8F9FA"/>
              </a:highlight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77" name="Google Shape;177;p20"/>
          <p:cNvGrpSpPr/>
          <p:nvPr/>
        </p:nvGrpSpPr>
        <p:grpSpPr>
          <a:xfrm rot="-2700000">
            <a:off x="552740" y="1570691"/>
            <a:ext cx="515095" cy="515095"/>
            <a:chOff x="2286821" y="819761"/>
            <a:chExt cx="515100" cy="515100"/>
          </a:xfrm>
        </p:grpSpPr>
        <p:sp>
          <p:nvSpPr>
            <p:cNvPr id="178" name="Google Shape;178;p20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/>
            </a:p>
          </p:txBody>
        </p:sp>
        <p:sp>
          <p:nvSpPr>
            <p:cNvPr id="179" name="Google Shape;179;p20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avLst/>
              <a:gdLst/>
              <a:ahLst/>
              <a:cxnLst/>
              <a:rect l="l" t="t" r="r" b="b"/>
              <a:pathLst>
                <a:path w="32645" h="32645" extrusionOk="0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w="181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075" tIns="87075" rIns="87075" bIns="87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996650" y="2247875"/>
            <a:ext cx="3374700" cy="10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Each choice is in a different column and a different row.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marR="381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704900" y="4374825"/>
            <a:ext cx="3918600" cy="2511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687725" y="4292098"/>
            <a:ext cx="418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Remember, only rank a candidate if you support them! </a:t>
            </a:r>
            <a:endParaRPr sz="1200" b="1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3" name="Google Shape;183;p20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 title="FY26_RTD-sample-ballot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3550" y="1464009"/>
            <a:ext cx="3962700" cy="2948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444444"/>
      </a:dk1>
      <a:lt1>
        <a:srgbClr val="FFF8FA"/>
      </a:lt1>
      <a:dk2>
        <a:srgbClr val="444444"/>
      </a:dk2>
      <a:lt2>
        <a:srgbClr val="FFF8FA"/>
      </a:lt2>
      <a:accent1>
        <a:srgbClr val="0FA3B1"/>
      </a:accent1>
      <a:accent2>
        <a:srgbClr val="D3FFF7"/>
      </a:accent2>
      <a:accent3>
        <a:srgbClr val="AA4465"/>
      </a:accent3>
      <a:accent4>
        <a:srgbClr val="FFD3DB"/>
      </a:accent4>
      <a:accent5>
        <a:srgbClr val="004940"/>
      </a:accent5>
      <a:accent6>
        <a:srgbClr val="65000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1884</Words>
  <Application>Microsoft Office PowerPoint</Application>
  <PresentationFormat>On-screen Show (16:9)</PresentationFormat>
  <Paragraphs>468</Paragraphs>
  <Slides>32</Slides>
  <Notes>32</Notes>
  <HiddenSlides>14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Inter</vt:lpstr>
      <vt:lpstr>Urbanist</vt:lpstr>
      <vt:lpstr>Caprasimo</vt:lpstr>
      <vt:lpstr>Lato Black</vt:lpstr>
      <vt:lpstr>Lato</vt:lpstr>
      <vt:lpstr>Arial</vt:lpstr>
      <vt:lpstr>Simple Light</vt:lpstr>
      <vt:lpstr>RANK THE DISTRICT</vt:lpstr>
      <vt:lpstr>How did we get here? </vt:lpstr>
      <vt:lpstr>Our  Goals  </vt:lpstr>
      <vt:lpstr>How do I  rank my ballot? (clearest, simplest explanation)</vt:lpstr>
      <vt:lpstr>How do I  rank my ballot? (clearest, simplest explanation)</vt:lpstr>
      <vt:lpstr>What NOT to do!    </vt:lpstr>
      <vt:lpstr>Don’t rank the candidates more than once.  </vt:lpstr>
      <vt:lpstr>What not to do!   </vt:lpstr>
      <vt:lpstr>What to do   </vt:lpstr>
      <vt:lpstr>QUESTIONS?</vt:lpstr>
      <vt:lpstr>Resultados y tabulación</vt:lpstr>
      <vt:lpstr>Results &amp; Tabulation</vt:lpstr>
      <vt:lpstr>Results &amp; Tabulation</vt:lpstr>
      <vt:lpstr>Resultados y tabulación </vt:lpstr>
      <vt:lpstr>Clasifica tu equipo deportivo favorito de DC</vt:lpstr>
      <vt:lpstr>The value of ranked  choice voting </vt:lpstr>
      <vt:lpstr>How you can educate your community!</vt:lpstr>
      <vt:lpstr>Thank you!</vt:lpstr>
      <vt:lpstr>RCV “201”</vt:lpstr>
      <vt:lpstr>Which offices does RCV apply to? </vt:lpstr>
      <vt:lpstr>Which elections does RCV apply to? </vt:lpstr>
      <vt:lpstr>How does RCV work in the At-Large race? </vt:lpstr>
      <vt:lpstr>Two-winner RCV (for At-Large) </vt:lpstr>
      <vt:lpstr>Two-winner RCV (for At-Large) </vt:lpstr>
      <vt:lpstr>Two-winner RCV (for At-Large) </vt:lpstr>
      <vt:lpstr>Two-winner RCV (for At-Large) </vt:lpstr>
      <vt:lpstr>Two-winner RCV (for At-Large) </vt:lpstr>
      <vt:lpstr>Two-winner RCV (for At-Large) </vt:lpstr>
      <vt:lpstr>Two-winner RCV (for At-Large) </vt:lpstr>
      <vt:lpstr>Two-winner RCV (for At-Large)</vt:lpstr>
      <vt:lpstr>Two-winner RCV (for At-Large) </vt:lpstr>
      <vt:lpstr>Two-winner RCV (for At-Large)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ashley chapin</dc:creator>
  <cp:lastModifiedBy>ashley chapin</cp:lastModifiedBy>
  <cp:revision>1</cp:revision>
  <dcterms:modified xsi:type="dcterms:W3CDTF">2026-03-20T19:11:51Z</dcterms:modified>
</cp:coreProperties>
</file>