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embeddedFontLst>
    <p:embeddedFont>
      <p:font typeface="Caprasimo"/>
      <p:regular r:id="rId39"/>
    </p:embeddedFont>
    <p:embeddedFont>
      <p:font typeface="Lato"/>
      <p:regular r:id="rId40"/>
      <p:bold r:id="rId41"/>
      <p:italic r:id="rId42"/>
      <p:boldItalic r:id="rId43"/>
    </p:embeddedFont>
    <p:embeddedFont>
      <p:font typeface="Inter"/>
      <p:regular r:id="rId44"/>
      <p:bold r:id="rId45"/>
      <p:italic r:id="rId46"/>
      <p:boldItalic r:id="rId47"/>
    </p:embeddedFont>
    <p:embeddedFont>
      <p:font typeface="Urbanist"/>
      <p:regular r:id="rId48"/>
      <p:bold r:id="rId49"/>
      <p:italic r:id="rId50"/>
      <p:boldItalic r:id="rId51"/>
    </p:embeddedFont>
    <p:embeddedFont>
      <p:font typeface="Lato Black"/>
      <p:bold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E37A2A9-D417-4A65-AB14-C62D4B661E5A}">
  <a:tblStyle styleId="{FE37A2A9-D417-4A65-AB14-C62D4B661E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regular.fntdata"/><Relationship Id="rId42" Type="http://schemas.openxmlformats.org/officeDocument/2006/relationships/font" Target="fonts/Lato-italic.fntdata"/><Relationship Id="rId41" Type="http://schemas.openxmlformats.org/officeDocument/2006/relationships/font" Target="fonts/Lato-bold.fntdata"/><Relationship Id="rId44" Type="http://schemas.openxmlformats.org/officeDocument/2006/relationships/font" Target="fonts/Inter-regular.fntdata"/><Relationship Id="rId43" Type="http://schemas.openxmlformats.org/officeDocument/2006/relationships/font" Target="fonts/Lato-boldItalic.fntdata"/><Relationship Id="rId46" Type="http://schemas.openxmlformats.org/officeDocument/2006/relationships/font" Target="fonts/Inter-italic.fntdata"/><Relationship Id="rId45" Type="http://schemas.openxmlformats.org/officeDocument/2006/relationships/font" Target="fonts/Inter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Urbanist-regular.fntdata"/><Relationship Id="rId47" Type="http://schemas.openxmlformats.org/officeDocument/2006/relationships/font" Target="fonts/Inter-boldItalic.fntdata"/><Relationship Id="rId49" Type="http://schemas.openxmlformats.org/officeDocument/2006/relationships/font" Target="fonts/Urbanist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Caprasimo-regular.fntdata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Urbanist-boldItalic.fntdata"/><Relationship Id="rId50" Type="http://schemas.openxmlformats.org/officeDocument/2006/relationships/font" Target="fonts/Urbanist-italic.fntdata"/><Relationship Id="rId53" Type="http://schemas.openxmlformats.org/officeDocument/2006/relationships/font" Target="fonts/LatoBlack-boldItalic.fntdata"/><Relationship Id="rId52" Type="http://schemas.openxmlformats.org/officeDocument/2006/relationships/font" Target="fonts/LatoBlack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ionresults.dcboe.org/election_results/2024-General-Election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3d1edfda71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3d1edfda71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bf67035e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bf67035e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8abe3469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8abe3469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bf67035e7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bf67035e7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bf67035e7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bf67035e7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bf67035e7d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bf67035e7d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a277dfa0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a277dfa0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bfdefd0d50_2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bfdefd0d50_2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3d1edfda7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3d1edfda7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bfdefd0d5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bfdefd0d5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FAQs: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Election results</a:t>
            </a:r>
            <a:r>
              <a:rPr lang="en"/>
              <a:t> by ward: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79.6 – 20.4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25.0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71.3 – 28.7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68.5 – 31.5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71.1 – 28.9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75.1 – 24.9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69.9 – 30.1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72.0 – 28.0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here to partner with your office in hopes to strategies on how to educate your constituents. You know them best.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3d1edfda7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3d1edfda7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bfdefd0d50_2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bfdefd0d50_2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bfdefd0d50_2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bfdefd0d50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bfdefd0d50_2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bfdefd0d50_2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bfdefd0d50_2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bfdefd0d50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bfdefd0d50_2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bfdefd0d50_2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bfdefd0d50_2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bfdefd0d50_2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bfdefd0d50_2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bfdefd0d50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bfdefd0d50_2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bfdefd0d50_2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bfdefd0d50_2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bfdefd0d50_2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bfdefd0d50_2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bfdefd0d50_2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3d1edfda7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3d1edfda7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bfdefd0d50_2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bfdefd0d50_2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bfdefd0d50_2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bfdefd0d50_2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bfdefd0d50_2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bfdefd0d50_2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af0c7d7d7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af0c7d7d7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954afdca45_1_1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954afdca45_1_1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954afdca45_1_1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954afdca45_1_1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954afdca45_1_1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954afdca45_1_1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d9d227e9d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d9d227e9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954afdca45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954afdca45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28.jpg"/><Relationship Id="rId6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hyperlink" Target="http://rankthedistrict.org" TargetMode="External"/><Relationship Id="rId5" Type="http://schemas.openxmlformats.org/officeDocument/2006/relationships/hyperlink" Target="mailto:kenyatta@growdemocracydc.org" TargetMode="External"/><Relationship Id="rId6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30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2.jp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552925" y="1694125"/>
            <a:ext cx="5789400" cy="139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ORDENA EL DISTRITO</a:t>
            </a:r>
            <a:endParaRPr sz="59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672125" y="3085825"/>
            <a:ext cx="4320000" cy="7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08571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055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¡La votación por orden de preferencia (RCV) llega a DC!</a:t>
            </a:r>
            <a:endParaRPr sz="194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613100" y="4096300"/>
            <a:ext cx="4177500" cy="2511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595925" y="4052500"/>
            <a:ext cx="426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Fondo de Educación Cívica de DC para el Crecimiento de la Democracia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" name="Google Shape;58;p13" title="Flower .png"/>
          <p:cNvPicPr preferRelativeResize="0"/>
          <p:nvPr/>
        </p:nvPicPr>
        <p:blipFill rotWithShape="1">
          <a:blip r:embed="rId4">
            <a:alphaModFix/>
          </a:blip>
          <a:srcRect b="55520" l="-14728" r="24483" t="-2925"/>
          <a:stretch/>
        </p:blipFill>
        <p:spPr>
          <a:xfrm>
            <a:off x="5226950" y="3085825"/>
            <a:ext cx="3917051" cy="205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125" y="700026"/>
            <a:ext cx="1952748" cy="90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"/>
          <p:cNvSpPr txBox="1"/>
          <p:nvPr>
            <p:ph type="ctrTitle"/>
          </p:nvPr>
        </p:nvSpPr>
        <p:spPr>
          <a:xfrm>
            <a:off x="1535550" y="1461450"/>
            <a:ext cx="6072900" cy="11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¿PREGUNTAS?</a:t>
            </a:r>
            <a:endParaRPr sz="56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217" name="Google Shape;217;p22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 title="GettyImages-1502936688.jpg"/>
          <p:cNvPicPr preferRelativeResize="0"/>
          <p:nvPr/>
        </p:nvPicPr>
        <p:blipFill rotWithShape="1">
          <a:blip r:embed="rId5">
            <a:alphaModFix/>
          </a:blip>
          <a:srcRect b="32791" l="0" r="0" t="21122"/>
          <a:stretch/>
        </p:blipFill>
        <p:spPr>
          <a:xfrm>
            <a:off x="1592700" y="2520275"/>
            <a:ext cx="5958600" cy="183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219" name="Google Shape;219;p22" title="Flower .png"/>
          <p:cNvPicPr preferRelativeResize="0"/>
          <p:nvPr/>
        </p:nvPicPr>
        <p:blipFill rotWithShape="1">
          <a:blip r:embed="rId6">
            <a:alphaModFix/>
          </a:blip>
          <a:srcRect b="14170" l="0" r="28295" t="36334"/>
          <a:stretch/>
        </p:blipFill>
        <p:spPr>
          <a:xfrm rot="10800000">
            <a:off x="-1" y="2995199"/>
            <a:ext cx="3112376" cy="214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 title="Flower .png"/>
          <p:cNvPicPr preferRelativeResize="0"/>
          <p:nvPr/>
        </p:nvPicPr>
        <p:blipFill rotWithShape="1">
          <a:blip r:embed="rId6">
            <a:alphaModFix/>
          </a:blip>
          <a:srcRect b="19243" l="-2448" r="7947" t="44272"/>
          <a:stretch/>
        </p:blipFill>
        <p:spPr>
          <a:xfrm>
            <a:off x="3267750" y="0"/>
            <a:ext cx="4101873" cy="1583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 txBox="1"/>
          <p:nvPr>
            <p:ph type="title"/>
          </p:nvPr>
        </p:nvSpPr>
        <p:spPr>
          <a:xfrm>
            <a:off x="311700" y="-314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solidFill>
                  <a:srgbClr val="1F1F1F"/>
                </a:solidFill>
                <a:latin typeface="Caprasimo"/>
                <a:ea typeface="Caprasimo"/>
                <a:cs typeface="Caprasimo"/>
                <a:sym typeface="Caprasimo"/>
              </a:rPr>
              <a:t>Clasifica tu equipo deportivo favorito de DC</a:t>
            </a:r>
            <a:endParaRPr sz="2400"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226" name="Google Shape;226;p23" title="DC outline_cherry blossom pink.png"/>
          <p:cNvPicPr preferRelativeResize="0"/>
          <p:nvPr/>
        </p:nvPicPr>
        <p:blipFill rotWithShape="1">
          <a:blip r:embed="rId4">
            <a:alphaModFix/>
          </a:blip>
          <a:srcRect b="10468" l="16777" r="14181" t="9685"/>
          <a:stretch/>
        </p:blipFill>
        <p:spPr>
          <a:xfrm>
            <a:off x="6876725" y="-319425"/>
            <a:ext cx="3249777" cy="377055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3"/>
          <p:cNvSpPr txBox="1"/>
          <p:nvPr>
            <p:ph idx="1" type="body"/>
          </p:nvPr>
        </p:nvSpPr>
        <p:spPr>
          <a:xfrm>
            <a:off x="1034700" y="3677175"/>
            <a:ext cx="3537300" cy="873300"/>
          </a:xfrm>
          <a:prstGeom prst="rect">
            <a:avLst/>
          </a:prstGeom>
        </p:spPr>
        <p:txBody>
          <a:bodyPr anchorCtr="0" anchor="t" bIns="80700" lIns="80700" spcFirstLastPara="1" rIns="80700" wrap="square" tIns="80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Accede a la votación simulada escaneando el código QR:</a:t>
            </a:r>
            <a:endParaRPr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8" name="Google Shape;228;p23" title="teams_ballo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5063" y="1465725"/>
            <a:ext cx="2661300" cy="2661300"/>
          </a:xfrm>
          <a:prstGeom prst="roundRect">
            <a:avLst>
              <a:gd fmla="val 12856" name="adj"/>
            </a:avLst>
          </a:prstGeom>
          <a:noFill/>
          <a:ln>
            <a:noFill/>
          </a:ln>
        </p:spPr>
      </p:pic>
      <p:sp>
        <p:nvSpPr>
          <p:cNvPr id="229" name="Google Shape;229;p23"/>
          <p:cNvSpPr txBox="1"/>
          <p:nvPr>
            <p:ph type="title"/>
          </p:nvPr>
        </p:nvSpPr>
        <p:spPr>
          <a:xfrm>
            <a:off x="893850" y="1042275"/>
            <a:ext cx="4423200" cy="25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Ordena a tu equipo deportivo favorito de DC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230" name="Google Shape;230;p23"/>
          <p:cNvGrpSpPr/>
          <p:nvPr/>
        </p:nvGrpSpPr>
        <p:grpSpPr>
          <a:xfrm rot="-2700000">
            <a:off x="552740" y="1202691"/>
            <a:ext cx="515095" cy="515095"/>
            <a:chOff x="2286821" y="819761"/>
            <a:chExt cx="515100" cy="515100"/>
          </a:xfrm>
        </p:grpSpPr>
        <p:sp>
          <p:nvSpPr>
            <p:cNvPr id="231" name="Google Shape;231;p23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232" name="Google Shape;232;p23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"/>
          <p:cNvSpPr txBox="1"/>
          <p:nvPr>
            <p:ph type="title"/>
          </p:nvPr>
        </p:nvSpPr>
        <p:spPr>
          <a:xfrm>
            <a:off x="685475" y="-1616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>
                <a:solidFill>
                  <a:srgbClr val="1F1F1F"/>
                </a:solidFill>
                <a:latin typeface="Caprasimo"/>
                <a:ea typeface="Caprasimo"/>
                <a:cs typeface="Caprasimo"/>
                <a:sym typeface="Caprasimo"/>
              </a:rPr>
              <a:t>Resultados y tabulación</a:t>
            </a:r>
            <a:endParaRPr sz="3400"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38" name="Google Shape;238;p24"/>
          <p:cNvSpPr txBox="1"/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Resultados </a:t>
            </a:r>
            <a:b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y tabulación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239" name="Google Shape;239;p24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240" name="Google Shape;240;p24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241" name="Google Shape;241;p24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242" name="Google Shape;242;p24"/>
          <p:cNvSpPr txBox="1"/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Ronda 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1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de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43" name="Google Shape;243;p24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4"/>
          <p:cNvSpPr txBox="1"/>
          <p:nvPr>
            <p:ph idx="1" type="body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anchorCtr="0" anchor="t" bIns="103800" lIns="103800" spcFirstLastPara="1" rIns="103800" wrap="square" tIns="103800">
            <a:noAutofit/>
          </a:bodyPr>
          <a:lstStyle/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3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Equipos deportivos de DC: ordena a tu equipo favorito</a:t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45" name="Google Shape;245;p24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4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Ganador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47" name="Google Shape;247;p24"/>
          <p:cNvSpPr txBox="1"/>
          <p:nvPr/>
        </p:nvSpPr>
        <p:spPr>
          <a:xfrm>
            <a:off x="4076239" y="1364325"/>
            <a:ext cx="135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Los Commanders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24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Votos para ganar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49" name="Google Shape;249;p24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de 143 votos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p24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51" name="Google Shape;251;p24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p24"/>
          <p:cNvSpPr/>
          <p:nvPr/>
        </p:nvSpPr>
        <p:spPr>
          <a:xfrm rot="5400000">
            <a:off x="1997926" y="1076888"/>
            <a:ext cx="443100" cy="3737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3" name="Google Shape;253;p24"/>
          <p:cNvSpPr/>
          <p:nvPr/>
        </p:nvSpPr>
        <p:spPr>
          <a:xfrm rot="5400000">
            <a:off x="2796524" y="-199600"/>
            <a:ext cx="443100" cy="533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4" name="Google Shape;254;p24"/>
          <p:cNvSpPr/>
          <p:nvPr/>
        </p:nvSpPr>
        <p:spPr>
          <a:xfrm rot="5400000">
            <a:off x="1807425" y="1745588"/>
            <a:ext cx="443100" cy="335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5" name="Google Shape;255;p24"/>
          <p:cNvSpPr/>
          <p:nvPr/>
        </p:nvSpPr>
        <p:spPr>
          <a:xfrm rot="5400000">
            <a:off x="870000" y="3161288"/>
            <a:ext cx="443100" cy="148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6" name="Google Shape;256;p24"/>
          <p:cNvSpPr/>
          <p:nvPr/>
        </p:nvSpPr>
        <p:spPr>
          <a:xfrm rot="5400000">
            <a:off x="438825" y="4070588"/>
            <a:ext cx="443100" cy="618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4383151" y="2303450"/>
            <a:ext cx="135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Commanders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58" name="Google Shape;258;p24"/>
          <p:cNvSpPr txBox="1"/>
          <p:nvPr/>
        </p:nvSpPr>
        <p:spPr>
          <a:xfrm>
            <a:off x="2860450" y="2768450"/>
            <a:ext cx="116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Mystics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59" name="Google Shape;259;p24"/>
          <p:cNvSpPr txBox="1"/>
          <p:nvPr/>
        </p:nvSpPr>
        <p:spPr>
          <a:xfrm>
            <a:off x="2505600" y="3259225"/>
            <a:ext cx="116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Wizards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60" name="Google Shape;260;p24"/>
          <p:cNvSpPr txBox="1"/>
          <p:nvPr/>
        </p:nvSpPr>
        <p:spPr>
          <a:xfrm>
            <a:off x="691425" y="3724850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Capitals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61" name="Google Shape;261;p24"/>
          <p:cNvSpPr txBox="1"/>
          <p:nvPr/>
        </p:nvSpPr>
        <p:spPr>
          <a:xfrm>
            <a:off x="969825" y="4223500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Los Nationals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62" name="Google Shape;262;p24"/>
          <p:cNvSpPr txBox="1"/>
          <p:nvPr/>
        </p:nvSpPr>
        <p:spPr>
          <a:xfrm>
            <a:off x="1771575" y="37342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16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63" name="Google Shape;263;p24"/>
          <p:cNvSpPr txBox="1"/>
          <p:nvPr/>
        </p:nvSpPr>
        <p:spPr>
          <a:xfrm>
            <a:off x="3680225" y="3236125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31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64" name="Google Shape;264;p24"/>
          <p:cNvSpPr txBox="1"/>
          <p:nvPr/>
        </p:nvSpPr>
        <p:spPr>
          <a:xfrm>
            <a:off x="4166825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39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65" name="Google Shape;265;p24"/>
          <p:cNvSpPr txBox="1"/>
          <p:nvPr/>
        </p:nvSpPr>
        <p:spPr>
          <a:xfrm>
            <a:off x="5707150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52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266" name="Google Shape;266;p24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Google Shape;267;p24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p24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9" name="Google Shape;269;p24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0" name="Google Shape;270;p24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24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3" name="Google Shape;273;p24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4" name="Google Shape;274;p24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24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p24"/>
          <p:cNvSpPr txBox="1"/>
          <p:nvPr/>
        </p:nvSpPr>
        <p:spPr>
          <a:xfrm>
            <a:off x="1922073" y="4205111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278" name="Google Shape;278;p24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79" name="Google Shape;279;p24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votos para ganar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0" name="Google Shape;280;p24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/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Resultados </a:t>
            </a:r>
            <a:b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y tabulación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286" name="Google Shape;286;p25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287" name="Google Shape;287;p25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288" name="Google Shape;288;p25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289" name="Google Shape;289;p25"/>
          <p:cNvSpPr txBox="1"/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Ronda 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2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de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90" name="Google Shape;290;p25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5"/>
          <p:cNvSpPr txBox="1"/>
          <p:nvPr>
            <p:ph idx="1" type="body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anchorCtr="0" anchor="t" bIns="103800" lIns="103800" spcFirstLastPara="1" rIns="103800" wrap="square" tIns="103800">
            <a:noAutofit/>
          </a:bodyPr>
          <a:lstStyle/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3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Equipos deportivos de DC: ordena a tu equipo favorito</a:t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292" name="Google Shape;292;p25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5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Ganador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94" name="Google Shape;294;p25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Votos para ganar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95" name="Google Shape;295;p25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de 143 votos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p25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97" name="Google Shape;297;p25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25"/>
          <p:cNvSpPr/>
          <p:nvPr/>
        </p:nvSpPr>
        <p:spPr>
          <a:xfrm rot="5400000">
            <a:off x="2239950" y="834950"/>
            <a:ext cx="443100" cy="4221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99" name="Google Shape;299;p25"/>
          <p:cNvSpPr/>
          <p:nvPr/>
        </p:nvSpPr>
        <p:spPr>
          <a:xfrm rot="5400000">
            <a:off x="2796524" y="-199600"/>
            <a:ext cx="443100" cy="533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00" name="Google Shape;300;p25"/>
          <p:cNvSpPr/>
          <p:nvPr/>
        </p:nvSpPr>
        <p:spPr>
          <a:xfrm rot="5400000">
            <a:off x="1807425" y="1745588"/>
            <a:ext cx="443100" cy="335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01" name="Google Shape;301;p25"/>
          <p:cNvSpPr/>
          <p:nvPr/>
        </p:nvSpPr>
        <p:spPr>
          <a:xfrm rot="5400000">
            <a:off x="870000" y="3161288"/>
            <a:ext cx="443100" cy="1481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02" name="Google Shape;302;p25"/>
          <p:cNvSpPr txBox="1"/>
          <p:nvPr/>
        </p:nvSpPr>
        <p:spPr>
          <a:xfrm>
            <a:off x="433275" y="4223500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Los Nationals eliminados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03" name="Google Shape;303;p25"/>
          <p:cNvSpPr txBox="1"/>
          <p:nvPr/>
        </p:nvSpPr>
        <p:spPr>
          <a:xfrm>
            <a:off x="1771575" y="37342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17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04" name="Google Shape;304;p25"/>
          <p:cNvSpPr txBox="1"/>
          <p:nvPr/>
        </p:nvSpPr>
        <p:spPr>
          <a:xfrm>
            <a:off x="3680225" y="3236125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31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05" name="Google Shape;305;p25"/>
          <p:cNvSpPr txBox="1"/>
          <p:nvPr/>
        </p:nvSpPr>
        <p:spPr>
          <a:xfrm>
            <a:off x="4547825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42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06" name="Google Shape;306;p25"/>
          <p:cNvSpPr txBox="1"/>
          <p:nvPr/>
        </p:nvSpPr>
        <p:spPr>
          <a:xfrm>
            <a:off x="5707150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53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307" name="Google Shape;307;p25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8" name="Google Shape;308;p25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9" name="Google Shape;309;p25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25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25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" name="Google Shape;312;p25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25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25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25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6" name="Google Shape;316;p25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25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8" name="Google Shape;318;p25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19" name="Google Shape;319;p25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votos para ganar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0" name="Google Shape;320;p25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5"/>
          <p:cNvSpPr txBox="1"/>
          <p:nvPr/>
        </p:nvSpPr>
        <p:spPr>
          <a:xfrm>
            <a:off x="4383151" y="2303450"/>
            <a:ext cx="135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Commanders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22" name="Google Shape;322;p25"/>
          <p:cNvSpPr txBox="1"/>
          <p:nvPr/>
        </p:nvSpPr>
        <p:spPr>
          <a:xfrm>
            <a:off x="3453590" y="2768450"/>
            <a:ext cx="116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Mystics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23" name="Google Shape;323;p25"/>
          <p:cNvSpPr txBox="1"/>
          <p:nvPr/>
        </p:nvSpPr>
        <p:spPr>
          <a:xfrm>
            <a:off x="2611834" y="3259225"/>
            <a:ext cx="116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Wizards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24" name="Google Shape;324;p25"/>
          <p:cNvSpPr txBox="1"/>
          <p:nvPr/>
        </p:nvSpPr>
        <p:spPr>
          <a:xfrm>
            <a:off x="691425" y="3724850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Capitals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25" name="Google Shape;325;p25"/>
          <p:cNvSpPr txBox="1"/>
          <p:nvPr/>
        </p:nvSpPr>
        <p:spPr>
          <a:xfrm>
            <a:off x="2210124" y="3756588"/>
            <a:ext cx="728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+1</a:t>
            </a:r>
            <a:endParaRPr b="1" sz="1100">
              <a:solidFill>
                <a:srgbClr val="1F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326;p25"/>
          <p:cNvSpPr txBox="1"/>
          <p:nvPr/>
        </p:nvSpPr>
        <p:spPr>
          <a:xfrm>
            <a:off x="5026546" y="2791329"/>
            <a:ext cx="51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+3</a:t>
            </a:r>
            <a:endParaRPr b="1" sz="1100">
              <a:solidFill>
                <a:srgbClr val="1F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327;p25"/>
          <p:cNvSpPr txBox="1"/>
          <p:nvPr/>
        </p:nvSpPr>
        <p:spPr>
          <a:xfrm>
            <a:off x="6148836" y="2283150"/>
            <a:ext cx="51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+</a:t>
            </a:r>
            <a:r>
              <a:rPr b="1"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1" sz="1100">
              <a:solidFill>
                <a:srgbClr val="1F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8" name="Google Shape;328;p25"/>
          <p:cNvSpPr txBox="1"/>
          <p:nvPr/>
        </p:nvSpPr>
        <p:spPr>
          <a:xfrm>
            <a:off x="2133921" y="4223504"/>
            <a:ext cx="51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-5</a:t>
            </a:r>
            <a:endParaRPr b="1" sz="1100">
              <a:solidFill>
                <a:srgbClr val="1F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25"/>
          <p:cNvSpPr txBox="1"/>
          <p:nvPr/>
        </p:nvSpPr>
        <p:spPr>
          <a:xfrm>
            <a:off x="4076239" y="1364325"/>
            <a:ext cx="135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Los Commanders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"/>
          <p:cNvSpPr txBox="1"/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Resultados </a:t>
            </a:r>
            <a:b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y tabulación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335" name="Google Shape;335;p26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336" name="Google Shape;336;p26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337" name="Google Shape;337;p26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338" name="Google Shape;338;p26"/>
          <p:cNvSpPr txBox="1"/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Ronda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 3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de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39" name="Google Shape;339;p26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6"/>
          <p:cNvSpPr txBox="1"/>
          <p:nvPr>
            <p:ph idx="1" type="body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anchorCtr="0" anchor="t" bIns="103800" lIns="103800" spcFirstLastPara="1" rIns="103800" wrap="square" tIns="103800">
            <a:noAutofit/>
          </a:bodyPr>
          <a:lstStyle/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3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Equipos deportivos de DC: ordena a tu equipo favorito</a:t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41" name="Google Shape;341;p26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6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Ganador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43" name="Google Shape;343;p26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Votos para ganar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44" name="Google Shape;344;p26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de 143 votos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5" name="Google Shape;345;p26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46" name="Google Shape;346;p26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7" name="Google Shape;347;p26"/>
          <p:cNvSpPr/>
          <p:nvPr/>
        </p:nvSpPr>
        <p:spPr>
          <a:xfrm rot="5400000">
            <a:off x="2585875" y="489050"/>
            <a:ext cx="443100" cy="4912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48" name="Google Shape;348;p26"/>
          <p:cNvSpPr/>
          <p:nvPr/>
        </p:nvSpPr>
        <p:spPr>
          <a:xfrm rot="5400000">
            <a:off x="2899300" y="-302350"/>
            <a:ext cx="443100" cy="553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49" name="Google Shape;349;p26"/>
          <p:cNvSpPr/>
          <p:nvPr/>
        </p:nvSpPr>
        <p:spPr>
          <a:xfrm rot="5400000">
            <a:off x="1971750" y="1581350"/>
            <a:ext cx="443100" cy="3684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433275" y="4223500"/>
            <a:ext cx="2374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Los Nationals </a:t>
            </a: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eliminados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1" name="Google Shape;351;p26"/>
          <p:cNvSpPr txBox="1"/>
          <p:nvPr/>
        </p:nvSpPr>
        <p:spPr>
          <a:xfrm>
            <a:off x="4036500" y="3236125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38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52" name="Google Shape;352;p26"/>
          <p:cNvSpPr txBox="1"/>
          <p:nvPr/>
        </p:nvSpPr>
        <p:spPr>
          <a:xfrm>
            <a:off x="5233625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49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53" name="Google Shape;353;p26"/>
          <p:cNvSpPr txBox="1"/>
          <p:nvPr/>
        </p:nvSpPr>
        <p:spPr>
          <a:xfrm>
            <a:off x="5884616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56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354" name="Google Shape;354;p26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5" name="Google Shape;355;p26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6" name="Google Shape;356;p26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7" name="Google Shape;357;p26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8" name="Google Shape;358;p26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26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0" name="Google Shape;360;p26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1" name="Google Shape;361;p26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2" name="Google Shape;362;p26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26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4" name="Google Shape;364;p26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5" name="Google Shape;365;p26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66" name="Google Shape;366;p26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votos para ganar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7" name="Google Shape;367;p26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6"/>
          <p:cNvSpPr txBox="1"/>
          <p:nvPr/>
        </p:nvSpPr>
        <p:spPr>
          <a:xfrm>
            <a:off x="433275" y="3757350"/>
            <a:ext cx="2374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Los Capitals eliminados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69" name="Google Shape;369;p26"/>
          <p:cNvSpPr txBox="1"/>
          <p:nvPr/>
        </p:nvSpPr>
        <p:spPr>
          <a:xfrm>
            <a:off x="4551355" y="2303450"/>
            <a:ext cx="135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Commanders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0" name="Google Shape;370;p26"/>
          <p:cNvSpPr txBox="1"/>
          <p:nvPr/>
        </p:nvSpPr>
        <p:spPr>
          <a:xfrm>
            <a:off x="4161818" y="2768450"/>
            <a:ext cx="116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Mystics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1" name="Google Shape;371;p26"/>
          <p:cNvSpPr txBox="1"/>
          <p:nvPr/>
        </p:nvSpPr>
        <p:spPr>
          <a:xfrm>
            <a:off x="2939389" y="3259225"/>
            <a:ext cx="116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Wizards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2" name="Google Shape;372;p26"/>
          <p:cNvSpPr txBox="1"/>
          <p:nvPr/>
        </p:nvSpPr>
        <p:spPr>
          <a:xfrm>
            <a:off x="5685788" y="2791329"/>
            <a:ext cx="51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+7</a:t>
            </a:r>
            <a:endParaRPr b="1" sz="1100">
              <a:solidFill>
                <a:srgbClr val="1F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3" name="Google Shape;373;p26"/>
          <p:cNvSpPr txBox="1"/>
          <p:nvPr/>
        </p:nvSpPr>
        <p:spPr>
          <a:xfrm>
            <a:off x="6299743" y="2283150"/>
            <a:ext cx="51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+3</a:t>
            </a:r>
            <a:endParaRPr b="1" sz="1100">
              <a:solidFill>
                <a:srgbClr val="1F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4" name="Google Shape;374;p26"/>
          <p:cNvSpPr txBox="1"/>
          <p:nvPr/>
        </p:nvSpPr>
        <p:spPr>
          <a:xfrm>
            <a:off x="2096608" y="3772804"/>
            <a:ext cx="51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-17</a:t>
            </a:r>
            <a:endParaRPr b="1" sz="1100">
              <a:solidFill>
                <a:srgbClr val="1F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5" name="Google Shape;375;p26"/>
          <p:cNvSpPr txBox="1"/>
          <p:nvPr/>
        </p:nvSpPr>
        <p:spPr>
          <a:xfrm>
            <a:off x="4502205" y="3278304"/>
            <a:ext cx="51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+7</a:t>
            </a:r>
            <a:endParaRPr b="1" sz="1100">
              <a:solidFill>
                <a:srgbClr val="1F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6" name="Google Shape;376;p26"/>
          <p:cNvSpPr txBox="1"/>
          <p:nvPr/>
        </p:nvSpPr>
        <p:spPr>
          <a:xfrm>
            <a:off x="4076239" y="1364325"/>
            <a:ext cx="135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Los Commanders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"/>
          <p:cNvSpPr txBox="1"/>
          <p:nvPr>
            <p:ph type="title"/>
          </p:nvPr>
        </p:nvSpPr>
        <p:spPr>
          <a:xfrm>
            <a:off x="704775" y="506000"/>
            <a:ext cx="37284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Resultados </a:t>
            </a:r>
            <a:b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4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y tabulación</a:t>
            </a:r>
            <a:endParaRPr sz="34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382" name="Google Shape;382;p27"/>
          <p:cNvGrpSpPr/>
          <p:nvPr/>
        </p:nvGrpSpPr>
        <p:grpSpPr>
          <a:xfrm rot="-2700000">
            <a:off x="363665" y="666416"/>
            <a:ext cx="515095" cy="515095"/>
            <a:chOff x="2286821" y="819761"/>
            <a:chExt cx="515100" cy="515100"/>
          </a:xfrm>
        </p:grpSpPr>
        <p:sp>
          <p:nvSpPr>
            <p:cNvPr id="383" name="Google Shape;383;p27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384" name="Google Shape;384;p27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385" name="Google Shape;385;p27"/>
          <p:cNvSpPr txBox="1"/>
          <p:nvPr>
            <p:ph type="title"/>
          </p:nvPr>
        </p:nvSpPr>
        <p:spPr>
          <a:xfrm>
            <a:off x="871725" y="1369400"/>
            <a:ext cx="3083100" cy="3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Ronda</a:t>
            </a:r>
            <a:r>
              <a:rPr lang="en" sz="2400">
                <a:solidFill>
                  <a:schemeClr val="accent4"/>
                </a:solidFill>
                <a:latin typeface="Caprasimo"/>
                <a:ea typeface="Caprasimo"/>
                <a:cs typeface="Caprasimo"/>
                <a:sym typeface="Caprasimo"/>
              </a:rPr>
              <a:t> 4</a:t>
            </a: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 de 4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86" name="Google Shape;386;p27"/>
          <p:cNvSpPr/>
          <p:nvPr/>
        </p:nvSpPr>
        <p:spPr>
          <a:xfrm>
            <a:off x="3954825" y="470900"/>
            <a:ext cx="4805700" cy="7284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7"/>
          <p:cNvSpPr txBox="1"/>
          <p:nvPr>
            <p:ph idx="1" type="body"/>
          </p:nvPr>
        </p:nvSpPr>
        <p:spPr>
          <a:xfrm>
            <a:off x="4277399" y="516700"/>
            <a:ext cx="4245000" cy="533700"/>
          </a:xfrm>
          <a:prstGeom prst="rect">
            <a:avLst/>
          </a:prstGeom>
        </p:spPr>
        <p:txBody>
          <a:bodyPr anchorCtr="0" anchor="t" bIns="103800" lIns="103800" spcFirstLastPara="1" rIns="103800" wrap="square" tIns="103800">
            <a:noAutofit/>
          </a:bodyPr>
          <a:lstStyle/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3">
                <a:solidFill>
                  <a:schemeClr val="accent5"/>
                </a:solidFill>
                <a:latin typeface="Caprasimo"/>
                <a:ea typeface="Caprasimo"/>
                <a:cs typeface="Caprasimo"/>
                <a:sym typeface="Caprasimo"/>
              </a:rPr>
              <a:t>Equipos deportivos de DC: ordena a tu equipo favorito</a:t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216305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3">
              <a:solidFill>
                <a:schemeClr val="accent5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88" name="Google Shape;388;p27"/>
          <p:cNvSpPr/>
          <p:nvPr/>
        </p:nvSpPr>
        <p:spPr>
          <a:xfrm>
            <a:off x="3954825" y="1251250"/>
            <a:ext cx="4805700" cy="4800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7"/>
          <p:cNvSpPr txBox="1"/>
          <p:nvPr/>
        </p:nvSpPr>
        <p:spPr>
          <a:xfrm>
            <a:off x="4188896" y="1207972"/>
            <a:ext cx="1127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Ganador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90" name="Google Shape;390;p27"/>
          <p:cNvSpPr txBox="1"/>
          <p:nvPr/>
        </p:nvSpPr>
        <p:spPr>
          <a:xfrm>
            <a:off x="5433053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Votos para ganar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91" name="Google Shape;391;p27"/>
          <p:cNvSpPr txBox="1"/>
          <p:nvPr/>
        </p:nvSpPr>
        <p:spPr>
          <a:xfrm>
            <a:off x="5493200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72 de 143 votos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Google Shape;392;p27"/>
          <p:cNvSpPr txBox="1"/>
          <p:nvPr/>
        </p:nvSpPr>
        <p:spPr>
          <a:xfrm>
            <a:off x="6964728" y="12079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Candidatos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93" name="Google Shape;393;p27"/>
          <p:cNvSpPr txBox="1"/>
          <p:nvPr/>
        </p:nvSpPr>
        <p:spPr>
          <a:xfrm>
            <a:off x="7024875" y="1385625"/>
            <a:ext cx="175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Google Shape;394;p27"/>
          <p:cNvSpPr/>
          <p:nvPr/>
        </p:nvSpPr>
        <p:spPr>
          <a:xfrm rot="5400000">
            <a:off x="3387250" y="-312400"/>
            <a:ext cx="443100" cy="6515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95" name="Google Shape;395;p27"/>
          <p:cNvSpPr/>
          <p:nvPr/>
        </p:nvSpPr>
        <p:spPr>
          <a:xfrm rot="5400000">
            <a:off x="3707700" y="-1110700"/>
            <a:ext cx="443100" cy="7155900"/>
          </a:xfrm>
          <a:prstGeom prst="roundRect">
            <a:avLst>
              <a:gd fmla="val 16667" name="adj"/>
            </a:avLst>
          </a:prstGeom>
          <a:solidFill>
            <a:srgbClr val="84DC5D"/>
          </a:solidFill>
          <a:ln>
            <a:noFill/>
          </a:ln>
        </p:spPr>
        <p:txBody>
          <a:bodyPr anchorCtr="0" anchor="ctr" bIns="104300" lIns="104300" spcFirstLastPara="1" rIns="104300" wrap="square" tIns="104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97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96" name="Google Shape;396;p27"/>
          <p:cNvSpPr txBox="1"/>
          <p:nvPr/>
        </p:nvSpPr>
        <p:spPr>
          <a:xfrm>
            <a:off x="6768016" y="274535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68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397" name="Google Shape;397;p27"/>
          <p:cNvSpPr txBox="1"/>
          <p:nvPr/>
        </p:nvSpPr>
        <p:spPr>
          <a:xfrm>
            <a:off x="7421149" y="2245700"/>
            <a:ext cx="5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75</a:t>
            </a:r>
            <a:endParaRPr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398" name="Google Shape;398;p27"/>
          <p:cNvCxnSpPr/>
          <p:nvPr/>
        </p:nvCxnSpPr>
        <p:spPr>
          <a:xfrm>
            <a:off x="350925" y="2065425"/>
            <a:ext cx="84321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9" name="Google Shape;399;p27"/>
          <p:cNvSpPr txBox="1"/>
          <p:nvPr/>
        </p:nvSpPr>
        <p:spPr>
          <a:xfrm>
            <a:off x="351200" y="1850672"/>
            <a:ext cx="223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0" name="Google Shape;400;p27"/>
          <p:cNvSpPr txBox="1"/>
          <p:nvPr/>
        </p:nvSpPr>
        <p:spPr>
          <a:xfrm>
            <a:off x="84744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90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p27"/>
          <p:cNvSpPr txBox="1"/>
          <p:nvPr/>
        </p:nvSpPr>
        <p:spPr>
          <a:xfrm>
            <a:off x="7643325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80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2" name="Google Shape;402;p27"/>
          <p:cNvSpPr txBox="1"/>
          <p:nvPr/>
        </p:nvSpPr>
        <p:spPr>
          <a:xfrm>
            <a:off x="68609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3" name="Google Shape;403;p27"/>
          <p:cNvSpPr txBox="1"/>
          <p:nvPr/>
        </p:nvSpPr>
        <p:spPr>
          <a:xfrm>
            <a:off x="6078538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4" name="Google Shape;404;p27"/>
          <p:cNvSpPr txBox="1"/>
          <p:nvPr/>
        </p:nvSpPr>
        <p:spPr>
          <a:xfrm>
            <a:off x="51923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5" name="Google Shape;405;p27"/>
          <p:cNvSpPr txBox="1"/>
          <p:nvPr/>
        </p:nvSpPr>
        <p:spPr>
          <a:xfrm>
            <a:off x="4098563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Google Shape;406;p27"/>
          <p:cNvSpPr txBox="1"/>
          <p:nvPr/>
        </p:nvSpPr>
        <p:spPr>
          <a:xfrm>
            <a:off x="310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p27"/>
          <p:cNvSpPr txBox="1"/>
          <p:nvPr/>
        </p:nvSpPr>
        <p:spPr>
          <a:xfrm>
            <a:off x="191100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p27"/>
          <p:cNvSpPr txBox="1"/>
          <p:nvPr/>
        </p:nvSpPr>
        <p:spPr>
          <a:xfrm>
            <a:off x="985450" y="1850675"/>
            <a:ext cx="51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sz="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09" name="Google Shape;409;p27"/>
          <p:cNvCxnSpPr/>
          <p:nvPr/>
        </p:nvCxnSpPr>
        <p:spPr>
          <a:xfrm>
            <a:off x="7194538" y="2103070"/>
            <a:ext cx="0" cy="2679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10" name="Google Shape;410;p27"/>
          <p:cNvSpPr txBox="1"/>
          <p:nvPr/>
        </p:nvSpPr>
        <p:spPr>
          <a:xfrm rot="5400000">
            <a:off x="6728149" y="4134662"/>
            <a:ext cx="127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72 votos para ganar</a:t>
            </a:r>
            <a:endParaRPr sz="9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1" name="Google Shape;411;p27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5323" y="4314486"/>
            <a:ext cx="784957" cy="364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7"/>
          <p:cNvSpPr txBox="1"/>
          <p:nvPr/>
        </p:nvSpPr>
        <p:spPr>
          <a:xfrm>
            <a:off x="433275" y="3285175"/>
            <a:ext cx="187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Los Wizards eliminados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3" name="Google Shape;413;p27"/>
          <p:cNvSpPr txBox="1"/>
          <p:nvPr/>
        </p:nvSpPr>
        <p:spPr>
          <a:xfrm>
            <a:off x="433275" y="4223500"/>
            <a:ext cx="2374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Los Nationals eliminados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4" name="Google Shape;414;p27"/>
          <p:cNvSpPr txBox="1"/>
          <p:nvPr/>
        </p:nvSpPr>
        <p:spPr>
          <a:xfrm>
            <a:off x="433275" y="3757350"/>
            <a:ext cx="2374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  <a:latin typeface="Lato Black"/>
                <a:ea typeface="Lato Black"/>
                <a:cs typeface="Lato Black"/>
                <a:sym typeface="Lato Black"/>
              </a:rPr>
              <a:t>Los Capitals eliminadas</a:t>
            </a:r>
            <a:endParaRPr sz="1100">
              <a:solidFill>
                <a:schemeClr val="accent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5" name="Google Shape;415;p27"/>
          <p:cNvSpPr txBox="1"/>
          <p:nvPr/>
        </p:nvSpPr>
        <p:spPr>
          <a:xfrm>
            <a:off x="5941251" y="2303450"/>
            <a:ext cx="135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Los Commanders</a:t>
            </a:r>
            <a:endParaRPr sz="11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6" name="Google Shape;416;p27"/>
          <p:cNvSpPr txBox="1"/>
          <p:nvPr/>
        </p:nvSpPr>
        <p:spPr>
          <a:xfrm>
            <a:off x="5551714" y="2768450"/>
            <a:ext cx="116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Lato Black"/>
                <a:ea typeface="Lato Black"/>
                <a:cs typeface="Lato Black"/>
                <a:sym typeface="Lato Black"/>
              </a:rPr>
              <a:t>Los Mystics</a:t>
            </a:r>
            <a:endParaRPr sz="1100">
              <a:solidFill>
                <a:schemeClr val="accent6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7" name="Google Shape;417;p27"/>
          <p:cNvSpPr txBox="1"/>
          <p:nvPr/>
        </p:nvSpPr>
        <p:spPr>
          <a:xfrm>
            <a:off x="7289258" y="2791329"/>
            <a:ext cx="51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+19</a:t>
            </a:r>
            <a:endParaRPr b="1" sz="1100">
              <a:solidFill>
                <a:srgbClr val="1F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8" name="Google Shape;418;p27"/>
          <p:cNvSpPr txBox="1"/>
          <p:nvPr/>
        </p:nvSpPr>
        <p:spPr>
          <a:xfrm>
            <a:off x="7827423" y="2293755"/>
            <a:ext cx="51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+19</a:t>
            </a:r>
            <a:endParaRPr b="1" sz="1100">
              <a:solidFill>
                <a:srgbClr val="1F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9" name="Google Shape;419;p27"/>
          <p:cNvSpPr txBox="1"/>
          <p:nvPr/>
        </p:nvSpPr>
        <p:spPr>
          <a:xfrm>
            <a:off x="2105461" y="3300629"/>
            <a:ext cx="514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F1F1F"/>
                </a:solidFill>
                <a:latin typeface="Lato"/>
                <a:ea typeface="Lato"/>
                <a:cs typeface="Lato"/>
                <a:sym typeface="Lato"/>
              </a:rPr>
              <a:t>-38</a:t>
            </a:r>
            <a:endParaRPr b="1" sz="1100">
              <a:solidFill>
                <a:srgbClr val="1F1F1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0" name="Google Shape;420;p27"/>
          <p:cNvSpPr txBox="1"/>
          <p:nvPr/>
        </p:nvSpPr>
        <p:spPr>
          <a:xfrm>
            <a:off x="4076239" y="1364325"/>
            <a:ext cx="1357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Los Commanders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8"/>
          <p:cNvSpPr/>
          <p:nvPr/>
        </p:nvSpPr>
        <p:spPr>
          <a:xfrm>
            <a:off x="449700" y="1594450"/>
            <a:ext cx="2252100" cy="1546500"/>
          </a:xfrm>
          <a:prstGeom prst="roundRect">
            <a:avLst>
              <a:gd fmla="val 995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8"/>
          <p:cNvSpPr txBox="1"/>
          <p:nvPr>
            <p:ph type="title"/>
          </p:nvPr>
        </p:nvSpPr>
        <p:spPr>
          <a:xfrm>
            <a:off x="855525" y="495550"/>
            <a:ext cx="6399000" cy="9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¡Cómo puedes educar </a:t>
            </a:r>
            <a:b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a tu comunidad!</a:t>
            </a: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427" name="Google Shape;427;p28"/>
          <p:cNvGrpSpPr/>
          <p:nvPr/>
        </p:nvGrpSpPr>
        <p:grpSpPr>
          <a:xfrm rot="-2700000">
            <a:off x="461165" y="541216"/>
            <a:ext cx="515095" cy="515095"/>
            <a:chOff x="2286821" y="819761"/>
            <a:chExt cx="515100" cy="515100"/>
          </a:xfrm>
        </p:grpSpPr>
        <p:sp>
          <p:nvSpPr>
            <p:cNvPr id="428" name="Google Shape;428;p28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429" name="Google Shape;429;p28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430" name="Google Shape;430;p28"/>
          <p:cNvGrpSpPr/>
          <p:nvPr/>
        </p:nvGrpSpPr>
        <p:grpSpPr>
          <a:xfrm>
            <a:off x="533702" y="1697613"/>
            <a:ext cx="199911" cy="199911"/>
            <a:chOff x="4558464" y="3950131"/>
            <a:chExt cx="282600" cy="282600"/>
          </a:xfrm>
        </p:grpSpPr>
        <p:sp>
          <p:nvSpPr>
            <p:cNvPr id="431" name="Google Shape;431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32" name="Google Shape;432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33" name="Google Shape;433;p28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34" name="Google Shape;434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35" name="Google Shape;435;p28"/>
          <p:cNvSpPr txBox="1"/>
          <p:nvPr>
            <p:ph idx="1" type="body"/>
          </p:nvPr>
        </p:nvSpPr>
        <p:spPr>
          <a:xfrm>
            <a:off x="718775" y="1614875"/>
            <a:ext cx="2171100" cy="14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Organiza una presentación educativa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con tu grupo, ANC, organización comunitaria o asociación cívica – invítanos para compartir nuestra presentación interactiva de 7 minutos + segmento de preguntas y respuestas.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6" name="Google Shape;436;p28"/>
          <p:cNvSpPr/>
          <p:nvPr/>
        </p:nvSpPr>
        <p:spPr>
          <a:xfrm>
            <a:off x="2815748" y="1594450"/>
            <a:ext cx="2593500" cy="1546500"/>
          </a:xfrm>
          <a:prstGeom prst="roundRect">
            <a:avLst>
              <a:gd fmla="val 995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7" name="Google Shape;437;p28"/>
          <p:cNvGrpSpPr/>
          <p:nvPr/>
        </p:nvGrpSpPr>
        <p:grpSpPr>
          <a:xfrm>
            <a:off x="2904827" y="1697613"/>
            <a:ext cx="199911" cy="199911"/>
            <a:chOff x="4558464" y="3950131"/>
            <a:chExt cx="282600" cy="282600"/>
          </a:xfrm>
        </p:grpSpPr>
        <p:sp>
          <p:nvSpPr>
            <p:cNvPr id="438" name="Google Shape;438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39" name="Google Shape;439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40" name="Google Shape;440;p28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1" name="Google Shape;441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42" name="Google Shape;442;p28"/>
          <p:cNvSpPr txBox="1"/>
          <p:nvPr>
            <p:ph idx="1" type="body"/>
          </p:nvPr>
        </p:nvSpPr>
        <p:spPr>
          <a:xfrm>
            <a:off x="3104775" y="1608000"/>
            <a:ext cx="2304600" cy="14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Comparte nuestros materiales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—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distribuye volantes, publicaciones en redes sociales, y simulacros para practicar RCV en tus redes.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Encuentra estos materiales en: </a:t>
            </a:r>
            <a:r>
              <a:rPr b="1" i="1" lang="en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rankthedistrict.org</a:t>
            </a:r>
            <a:r>
              <a:rPr b="1" i="1"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i="1"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28"/>
          <p:cNvSpPr/>
          <p:nvPr/>
        </p:nvSpPr>
        <p:spPr>
          <a:xfrm>
            <a:off x="5523176" y="1594450"/>
            <a:ext cx="3268800" cy="1546500"/>
          </a:xfrm>
          <a:prstGeom prst="roundRect">
            <a:avLst>
              <a:gd fmla="val 995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4" name="Google Shape;444;p28"/>
          <p:cNvGrpSpPr/>
          <p:nvPr/>
        </p:nvGrpSpPr>
        <p:grpSpPr>
          <a:xfrm>
            <a:off x="5607172" y="1697613"/>
            <a:ext cx="199911" cy="199911"/>
            <a:chOff x="4558464" y="3950131"/>
            <a:chExt cx="282600" cy="282600"/>
          </a:xfrm>
        </p:grpSpPr>
        <p:sp>
          <p:nvSpPr>
            <p:cNvPr id="445" name="Google Shape;445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46" name="Google Shape;446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47" name="Google Shape;447;p28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8" name="Google Shape;448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49" name="Google Shape;449;p28"/>
          <p:cNvSpPr txBox="1"/>
          <p:nvPr>
            <p:ph idx="1" type="body"/>
          </p:nvPr>
        </p:nvSpPr>
        <p:spPr>
          <a:xfrm>
            <a:off x="5795250" y="1604650"/>
            <a:ext cx="2996700" cy="1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Fomenta el voluntariado o el servicio como Capitán de Distrito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—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ayúdanos a reclutar, capacitar y desplegar equipos de campo para visitas puerta a puerta y presentación de proyectos. Correo electrónico para </a:t>
            </a: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iniciar </a:t>
            </a: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voluntariado en Rank The District/Grow Democracy </a:t>
            </a:r>
            <a:r>
              <a:rPr b="1" i="1"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kenyatta@growdemocracydc.org</a:t>
            </a:r>
            <a:endParaRPr b="1" i="1"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0" name="Google Shape;450;p28"/>
          <p:cNvSpPr/>
          <p:nvPr/>
        </p:nvSpPr>
        <p:spPr>
          <a:xfrm>
            <a:off x="449700" y="3293350"/>
            <a:ext cx="3309300" cy="1219800"/>
          </a:xfrm>
          <a:prstGeom prst="roundRect">
            <a:avLst>
              <a:gd fmla="val 995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1" name="Google Shape;451;p28"/>
          <p:cNvGrpSpPr/>
          <p:nvPr/>
        </p:nvGrpSpPr>
        <p:grpSpPr>
          <a:xfrm>
            <a:off x="533702" y="3396513"/>
            <a:ext cx="199911" cy="199911"/>
            <a:chOff x="4558464" y="3950131"/>
            <a:chExt cx="282600" cy="282600"/>
          </a:xfrm>
        </p:grpSpPr>
        <p:sp>
          <p:nvSpPr>
            <p:cNvPr id="452" name="Google Shape;452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53" name="Google Shape;453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54" name="Google Shape;454;p28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5" name="Google Shape;455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56" name="Google Shape;456;p28"/>
          <p:cNvSpPr txBox="1"/>
          <p:nvPr>
            <p:ph idx="1" type="body"/>
          </p:nvPr>
        </p:nvSpPr>
        <p:spPr>
          <a:xfrm>
            <a:off x="733625" y="3313775"/>
            <a:ext cx="3025500" cy="10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Conéctanos con tus colaboradores locales </a:t>
            </a:r>
            <a:r>
              <a:rPr lang="en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—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ayúdanos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a conectar con grupos religiosos locales, escuelas, centros para personas mayores o programas para jóvenes, que se beneficiarían de la educación sobre RCV.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7" name="Google Shape;457;p28"/>
          <p:cNvSpPr/>
          <p:nvPr/>
        </p:nvSpPr>
        <p:spPr>
          <a:xfrm>
            <a:off x="3897650" y="3293350"/>
            <a:ext cx="3309300" cy="1219800"/>
          </a:xfrm>
          <a:prstGeom prst="roundRect">
            <a:avLst>
              <a:gd fmla="val 995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8" name="Google Shape;458;p28"/>
          <p:cNvGrpSpPr/>
          <p:nvPr/>
        </p:nvGrpSpPr>
        <p:grpSpPr>
          <a:xfrm>
            <a:off x="3953027" y="3396513"/>
            <a:ext cx="199911" cy="199911"/>
            <a:chOff x="4558464" y="3950131"/>
            <a:chExt cx="282600" cy="282600"/>
          </a:xfrm>
        </p:grpSpPr>
        <p:sp>
          <p:nvSpPr>
            <p:cNvPr id="459" name="Google Shape;459;p28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460" name="Google Shape;460;p28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461" name="Google Shape;461;p28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62" name="Google Shape;462;p28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463" name="Google Shape;463;p28"/>
          <p:cNvSpPr txBox="1"/>
          <p:nvPr>
            <p:ph idx="1" type="body"/>
          </p:nvPr>
        </p:nvSpPr>
        <p:spPr>
          <a:xfrm>
            <a:off x="4152950" y="3293350"/>
            <a:ext cx="2996700" cy="10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Promoción desde tus canales digitales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—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publica sobre la votación por orden de preferencia (RCV) usando nuestros gráficos listos para compartir </a:t>
            </a:r>
            <a:r>
              <a:rPr b="1" lang="en" sz="1100">
                <a:latin typeface="Lato"/>
                <a:ea typeface="Lato"/>
                <a:cs typeface="Lato"/>
                <a:sym typeface="Lato"/>
              </a:rPr>
              <a:t>y etiqueta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a </a:t>
            </a:r>
            <a:r>
              <a:rPr b="1" i="1" lang="en" sz="1100">
                <a:latin typeface="Lato"/>
                <a:ea typeface="Lato"/>
                <a:cs typeface="Lato"/>
                <a:sym typeface="Lato"/>
              </a:rPr>
              <a:t>@rankthedistrict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; ayuda a difundir el mensaje en toda la ciudad.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4" name="Google Shape;464;p28" title="Flower .png"/>
          <p:cNvPicPr preferRelativeResize="0"/>
          <p:nvPr/>
        </p:nvPicPr>
        <p:blipFill rotWithShape="1">
          <a:blip r:embed="rId6">
            <a:alphaModFix/>
          </a:blip>
          <a:srcRect b="55520" l="-14728" r="24483" t="-2925"/>
          <a:stretch/>
        </p:blipFill>
        <p:spPr>
          <a:xfrm>
            <a:off x="5226950" y="3085825"/>
            <a:ext cx="3917051" cy="205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9"/>
          <p:cNvSpPr txBox="1"/>
          <p:nvPr>
            <p:ph type="ctrTitle"/>
          </p:nvPr>
        </p:nvSpPr>
        <p:spPr>
          <a:xfrm>
            <a:off x="715075" y="384075"/>
            <a:ext cx="5510400" cy="11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152400" marR="1905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¡Gracias!</a:t>
            </a:r>
            <a:endParaRPr sz="55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470" name="Google Shape;470;p29" title="rTDwebs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6813" y="1494375"/>
            <a:ext cx="2526900" cy="2526900"/>
          </a:xfrm>
          <a:prstGeom prst="roundRect">
            <a:avLst>
              <a:gd fmla="val 13030" name="adj"/>
            </a:avLst>
          </a:prstGeom>
          <a:noFill/>
          <a:ln>
            <a:noFill/>
          </a:ln>
        </p:spPr>
      </p:pic>
      <p:pic>
        <p:nvPicPr>
          <p:cNvPr id="471" name="Google Shape;471;p29" title="Flower .png"/>
          <p:cNvPicPr preferRelativeResize="0"/>
          <p:nvPr/>
        </p:nvPicPr>
        <p:blipFill rotWithShape="1">
          <a:blip r:embed="rId5">
            <a:alphaModFix/>
          </a:blip>
          <a:srcRect b="55520" l="-14728" r="24483" t="-2925"/>
          <a:stretch/>
        </p:blipFill>
        <p:spPr>
          <a:xfrm>
            <a:off x="5226950" y="3085825"/>
            <a:ext cx="3917051" cy="205767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9"/>
          <p:cNvSpPr/>
          <p:nvPr/>
        </p:nvSpPr>
        <p:spPr>
          <a:xfrm>
            <a:off x="1473063" y="4198325"/>
            <a:ext cx="4011600" cy="2511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29"/>
          <p:cNvSpPr txBox="1"/>
          <p:nvPr/>
        </p:nvSpPr>
        <p:spPr>
          <a:xfrm>
            <a:off x="1455888" y="4143049"/>
            <a:ext cx="393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Obtén más información en: </a:t>
            </a:r>
            <a:r>
              <a:rPr b="1" i="1" lang="en"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RankTheDistrict.org</a:t>
            </a:r>
            <a:endParaRPr b="1" i="1" sz="12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0"/>
          <p:cNvSpPr/>
          <p:nvPr/>
        </p:nvSpPr>
        <p:spPr>
          <a:xfrm>
            <a:off x="3387675" y="818650"/>
            <a:ext cx="2048700" cy="2511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0"/>
          <p:cNvSpPr txBox="1"/>
          <p:nvPr>
            <p:ph type="title"/>
          </p:nvPr>
        </p:nvSpPr>
        <p:spPr>
          <a:xfrm>
            <a:off x="779325" y="495550"/>
            <a:ext cx="2887200" cy="8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marR="1905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Nuestros </a:t>
            </a: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152400" marR="1905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objetivos</a:t>
            </a: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152400" marR="1524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FFFFFF"/>
              </a:solidFill>
              <a:highlight>
                <a:srgbClr val="F8F9FA"/>
              </a:highlight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7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480" name="Google Shape;480;p30"/>
          <p:cNvSpPr txBox="1"/>
          <p:nvPr>
            <p:ph idx="1" type="body"/>
          </p:nvPr>
        </p:nvSpPr>
        <p:spPr>
          <a:xfrm>
            <a:off x="3387675" y="711150"/>
            <a:ext cx="5481300" cy="3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905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 Nuestro trabajo:</a:t>
            </a:r>
            <a:endParaRPr sz="12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405075" y="1473675"/>
            <a:ext cx="1956000" cy="31629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0"/>
          <p:cNvSpPr txBox="1"/>
          <p:nvPr>
            <p:ph idx="1" type="body"/>
          </p:nvPr>
        </p:nvSpPr>
        <p:spPr>
          <a:xfrm>
            <a:off x="508425" y="1643450"/>
            <a:ext cx="1773000" cy="28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El Fondo de Educación Cívica Grow Democracy DC es la organización líder dedicada a educar a los votantes de DC sobre la votación por orden de preferencia, a través de nuestro proyecto Rank the District.</a:t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83" name="Google Shape;483;p30"/>
          <p:cNvGrpSpPr/>
          <p:nvPr/>
        </p:nvGrpSpPr>
        <p:grpSpPr>
          <a:xfrm rot="-2700000">
            <a:off x="461165" y="541216"/>
            <a:ext cx="515095" cy="515095"/>
            <a:chOff x="2286821" y="819761"/>
            <a:chExt cx="515100" cy="515100"/>
          </a:xfrm>
        </p:grpSpPr>
        <p:sp>
          <p:nvSpPr>
            <p:cNvPr id="484" name="Google Shape;484;p30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485" name="Google Shape;485;p30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486" name="Google Shape;486;p30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7" name="Google Shape;487;p30"/>
          <p:cNvCxnSpPr/>
          <p:nvPr/>
        </p:nvCxnSpPr>
        <p:spPr>
          <a:xfrm>
            <a:off x="3047275" y="2469982"/>
            <a:ext cx="53106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8" name="Google Shape;488;p30"/>
          <p:cNvCxnSpPr/>
          <p:nvPr/>
        </p:nvCxnSpPr>
        <p:spPr>
          <a:xfrm>
            <a:off x="3047275" y="3243326"/>
            <a:ext cx="53106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9" name="Google Shape;489;p30"/>
          <p:cNvCxnSpPr/>
          <p:nvPr/>
        </p:nvCxnSpPr>
        <p:spPr>
          <a:xfrm>
            <a:off x="3047275" y="3980176"/>
            <a:ext cx="53106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0" name="Google Shape;490;p30"/>
          <p:cNvSpPr txBox="1"/>
          <p:nvPr>
            <p:ph idx="1" type="body"/>
          </p:nvPr>
        </p:nvSpPr>
        <p:spPr>
          <a:xfrm>
            <a:off x="3036475" y="1253175"/>
            <a:ext cx="6026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Llegar a los votantes de DC mediante capacitaciones gratuitas presenciales, presentaciones y eventos comunitarios en los 8 distritos, con énfasis en las personas mayores, comunidades de difícil alcance, jóvenes y personas con discapacidades.</a:t>
            </a:r>
            <a:b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Ayudar a los candidatos y candidatas a entender cómo participar en una elección con votación por orden de preferencia.</a:t>
            </a:r>
            <a:b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Preparar a los administradores electorales para llevar a cabo con éxito una elección con votación por orden de preferencia.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Colaborar con organizaciones comunitarias para distribuir materiales educativos accesibles y culturalmente relevantes, para uso en su propia programación.</a:t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300">
                <a:solidFill>
                  <a:srgbClr val="FFFFFF"/>
                </a:solidFill>
              </a:rPr>
            </a:br>
            <a:endParaRPr sz="13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1" name="Google Shape;491;p30"/>
          <p:cNvSpPr/>
          <p:nvPr/>
        </p:nvSpPr>
        <p:spPr>
          <a:xfrm>
            <a:off x="2485025" y="1504950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01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492" name="Google Shape;492;p30"/>
          <p:cNvSpPr/>
          <p:nvPr/>
        </p:nvSpPr>
        <p:spPr>
          <a:xfrm>
            <a:off x="2485025" y="2603730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02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493" name="Google Shape;493;p30"/>
          <p:cNvSpPr/>
          <p:nvPr/>
        </p:nvSpPr>
        <p:spPr>
          <a:xfrm>
            <a:off x="2485025" y="3285107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03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494" name="Google Shape;494;p30"/>
          <p:cNvSpPr/>
          <p:nvPr/>
        </p:nvSpPr>
        <p:spPr>
          <a:xfrm>
            <a:off x="2485025" y="3983520"/>
            <a:ext cx="427500" cy="427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04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5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1"/>
          <p:cNvSpPr txBox="1"/>
          <p:nvPr>
            <p:ph type="ctrTitle"/>
          </p:nvPr>
        </p:nvSpPr>
        <p:spPr>
          <a:xfrm>
            <a:off x="1816800" y="1604400"/>
            <a:ext cx="55104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RCV “201”</a:t>
            </a:r>
            <a:endParaRPr>
              <a:solidFill>
                <a:schemeClr val="lt1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 title="Rank the District - Dark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type="title"/>
          </p:nvPr>
        </p:nvSpPr>
        <p:spPr>
          <a:xfrm>
            <a:off x="1443600" y="1502244"/>
            <a:ext cx="625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Ranked Choice Voting (RCV)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66" name="Google Shape;66;p14"/>
          <p:cNvSpPr txBox="1"/>
          <p:nvPr>
            <p:ph type="title"/>
          </p:nvPr>
        </p:nvSpPr>
        <p:spPr>
          <a:xfrm>
            <a:off x="1082250" y="2940300"/>
            <a:ext cx="697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Votación por Orden de Preferencia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(o </a:t>
            </a:r>
            <a:r>
              <a:rPr lang="en" sz="2400">
                <a:latin typeface="Caprasimo"/>
                <a:ea typeface="Caprasimo"/>
                <a:cs typeface="Caprasimo"/>
                <a:sym typeface="Caprasimo"/>
              </a:rPr>
              <a:t>Votación por Clasificación)</a:t>
            </a:r>
            <a:endParaRPr sz="24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67" name="Google Shape;67;p14"/>
          <p:cNvGrpSpPr/>
          <p:nvPr/>
        </p:nvGrpSpPr>
        <p:grpSpPr>
          <a:xfrm>
            <a:off x="1533550" y="1276874"/>
            <a:ext cx="662407" cy="369300"/>
            <a:chOff x="781200" y="1945168"/>
            <a:chExt cx="662407" cy="369300"/>
          </a:xfrm>
        </p:grpSpPr>
        <p:sp>
          <p:nvSpPr>
            <p:cNvPr id="68" name="Google Shape;68;p14"/>
            <p:cNvSpPr/>
            <p:nvPr/>
          </p:nvSpPr>
          <p:spPr>
            <a:xfrm>
              <a:off x="781200" y="2018764"/>
              <a:ext cx="662400" cy="2391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4"/>
            <p:cNvSpPr txBox="1"/>
            <p:nvPr/>
          </p:nvSpPr>
          <p:spPr>
            <a:xfrm>
              <a:off x="781207" y="1945168"/>
              <a:ext cx="66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38100" rtl="0" algn="ctr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Inglés</a:t>
              </a:r>
              <a:endParaRPr b="1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0" name="Google Shape;70;p14"/>
          <p:cNvGrpSpPr/>
          <p:nvPr/>
        </p:nvGrpSpPr>
        <p:grpSpPr>
          <a:xfrm>
            <a:off x="900875" y="2698550"/>
            <a:ext cx="849909" cy="369300"/>
            <a:chOff x="320300" y="3042000"/>
            <a:chExt cx="849909" cy="369300"/>
          </a:xfrm>
        </p:grpSpPr>
        <p:sp>
          <p:nvSpPr>
            <p:cNvPr id="71" name="Google Shape;71;p14"/>
            <p:cNvSpPr/>
            <p:nvPr/>
          </p:nvSpPr>
          <p:spPr>
            <a:xfrm>
              <a:off x="320300" y="3115595"/>
              <a:ext cx="849900" cy="2391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4"/>
            <p:cNvSpPr txBox="1"/>
            <p:nvPr/>
          </p:nvSpPr>
          <p:spPr>
            <a:xfrm>
              <a:off x="320309" y="3042000"/>
              <a:ext cx="849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38100" rtl="0" algn="ctr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Español</a:t>
              </a:r>
              <a:endParaRPr b="1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73" name="Google Shape;73;p14"/>
          <p:cNvSpPr/>
          <p:nvPr/>
        </p:nvSpPr>
        <p:spPr>
          <a:xfrm>
            <a:off x="4417050" y="2257800"/>
            <a:ext cx="309900" cy="627900"/>
          </a:xfrm>
          <a:prstGeom prst="upDown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2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Which </a:t>
            </a:r>
            <a:r>
              <a:rPr lang="en" sz="3000" u="sng">
                <a:latin typeface="Caprasimo"/>
                <a:ea typeface="Caprasimo"/>
                <a:cs typeface="Caprasimo"/>
                <a:sym typeface="Caprasimo"/>
              </a:rPr>
              <a:t>offices</a:t>
            </a: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 does RCV apply to?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05" name="Google Shape;505;p32"/>
          <p:cNvSpPr txBox="1"/>
          <p:nvPr>
            <p:ph idx="1" type="body"/>
          </p:nvPr>
        </p:nvSpPr>
        <p:spPr>
          <a:xfrm>
            <a:off x="733800" y="1418125"/>
            <a:ext cx="8067600" cy="33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Starting in June, RCV will be used for ALL public offices, both federal and local.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Yes, this includes presidential elections!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Party offices (i.e. state committee) are excluded from RCV.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Races must involve three or more candidates for RCV to be used.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3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Which </a:t>
            </a:r>
            <a:r>
              <a:rPr lang="en" sz="3000" u="sng">
                <a:latin typeface="Caprasimo"/>
                <a:ea typeface="Caprasimo"/>
                <a:cs typeface="Caprasimo"/>
                <a:sym typeface="Caprasimo"/>
              </a:rPr>
              <a:t>elections</a:t>
            </a: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 does RCV apply to?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11" name="Google Shape;511;p33"/>
          <p:cNvSpPr txBox="1"/>
          <p:nvPr>
            <p:ph idx="1" type="body"/>
          </p:nvPr>
        </p:nvSpPr>
        <p:spPr>
          <a:xfrm>
            <a:off x="733800" y="1418125"/>
            <a:ext cx="8067600" cy="33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Starting in June, RCV will be used for all DC elections: primaries, generals, AND specials.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Nothing about the “structure” of our party-nominating elections (primaries) will change.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Nonpartisan offices such as State Board of Education and ANCs will also be elected via RCV in general elections.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The two simultaneously-elected At-Large Council seats will use RCV in general elections.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4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How does RCV work in the At-Large race?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17" name="Google Shape;517;p34"/>
          <p:cNvSpPr txBox="1"/>
          <p:nvPr>
            <p:ph idx="1" type="body"/>
          </p:nvPr>
        </p:nvSpPr>
        <p:spPr>
          <a:xfrm>
            <a:off x="733800" y="1418125"/>
            <a:ext cx="8067600" cy="33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 more “choose two” - the At-Large seats will appear on the ballot just like every other RCV contest, where you can rank up to five.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Tabulation simply continues until two candidates remain, instead of stopping when someone gets 50%.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NOT a system that involves fractions (such as STV/PR).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NOT a sequential system </a:t>
            </a:r>
            <a:r>
              <a:rPr lang="en" sz="2300">
                <a:latin typeface="Lato"/>
                <a:ea typeface="Lato"/>
                <a:cs typeface="Lato"/>
                <a:sym typeface="Lato"/>
              </a:rPr>
              <a:t>that</a:t>
            </a:r>
            <a:r>
              <a:rPr lang="en" sz="2300">
                <a:latin typeface="Lato"/>
                <a:ea typeface="Lato"/>
                <a:cs typeface="Lato"/>
                <a:sym typeface="Lato"/>
              </a:rPr>
              <a:t> removes winners and re-tabulates.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5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</a:t>
            </a: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graphicFrame>
        <p:nvGraphicFramePr>
          <p:cNvPr id="523" name="Google Shape;523;p35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{FE37A2A9-D417-4A65-AB14-C62D4B661E5A}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Delta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Foxtrot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6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graphicFrame>
        <p:nvGraphicFramePr>
          <p:cNvPr id="529" name="Google Shape;529;p36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{FE37A2A9-D417-4A65-AB14-C62D4B661E5A}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Delta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750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10.0%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7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graphicFrame>
        <p:nvGraphicFramePr>
          <p:cNvPr id="535" name="Google Shape;535;p37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{FE37A2A9-D417-4A65-AB14-C62D4B661E5A}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2900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Delta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8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graphicFrame>
        <p:nvGraphicFramePr>
          <p:cNvPr id="541" name="Google Shape;541;p38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{FE37A2A9-D417-4A65-AB14-C62D4B661E5A}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2900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16.0%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1050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14.0%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9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graphicFrame>
        <p:nvGraphicFramePr>
          <p:cNvPr id="547" name="Google Shape;547;p39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{FE37A2A9-D417-4A65-AB14-C62D4B661E5A}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Alpha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53" name="Google Shape;553;p40"/>
          <p:cNvSpPr txBox="1"/>
          <p:nvPr>
            <p:ph idx="1" type="body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For single-winner, we would stop here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54" name="Google Shape;554;p40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{FE37A2A9-D417-4A65-AB14-C62D4B661E5A}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3800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50.7%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Echo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1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60" name="Google Shape;560;p41"/>
          <p:cNvSpPr txBox="1"/>
          <p:nvPr>
            <p:ph idx="1" type="body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61" name="Google Shape;561;p41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{FE37A2A9-D417-4A65-AB14-C62D4B661E5A}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3800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50.7%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16.7%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1150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15.3%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15"/>
          <p:cNvGrpSpPr/>
          <p:nvPr/>
        </p:nvGrpSpPr>
        <p:grpSpPr>
          <a:xfrm>
            <a:off x="1922620" y="4511636"/>
            <a:ext cx="6436968" cy="503400"/>
            <a:chOff x="1772150" y="4337775"/>
            <a:chExt cx="3341102" cy="503400"/>
          </a:xfrm>
        </p:grpSpPr>
        <p:sp>
          <p:nvSpPr>
            <p:cNvPr id="79" name="Google Shape;79;p15"/>
            <p:cNvSpPr/>
            <p:nvPr/>
          </p:nvSpPr>
          <p:spPr>
            <a:xfrm>
              <a:off x="1772150" y="4337775"/>
              <a:ext cx="3341100" cy="5034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5"/>
            <p:cNvSpPr txBox="1"/>
            <p:nvPr/>
          </p:nvSpPr>
          <p:spPr>
            <a:xfrm>
              <a:off x="1772152" y="4404814"/>
              <a:ext cx="3341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3810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Este proceso se repite hasta que un candidato obtenga </a:t>
              </a:r>
              <a:r>
                <a:rPr lang="en">
                  <a:solidFill>
                    <a:schemeClr val="accent4"/>
                  </a:solidFill>
                  <a:latin typeface="Lato"/>
                  <a:ea typeface="Lato"/>
                  <a:cs typeface="Lato"/>
                  <a:sym typeface="Lato"/>
                </a:rPr>
                <a:t>más del 50%</a:t>
              </a:r>
              <a:r>
                <a:rPr lang="en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 de los votos.</a:t>
              </a:r>
              <a:endPara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81" name="Google Shape;81;p15"/>
          <p:cNvCxnSpPr/>
          <p:nvPr/>
        </p:nvCxnSpPr>
        <p:spPr>
          <a:xfrm>
            <a:off x="2038075" y="2186025"/>
            <a:ext cx="30753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" name="Google Shape;82;p15"/>
          <p:cNvCxnSpPr/>
          <p:nvPr/>
        </p:nvCxnSpPr>
        <p:spPr>
          <a:xfrm>
            <a:off x="2075775" y="3475186"/>
            <a:ext cx="30753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3" name="Google Shape;83;p15"/>
          <p:cNvCxnSpPr>
            <a:stCxn id="84" idx="7"/>
            <a:endCxn id="85" idx="4"/>
          </p:cNvCxnSpPr>
          <p:nvPr/>
        </p:nvCxnSpPr>
        <p:spPr>
          <a:xfrm>
            <a:off x="2136387" y="982423"/>
            <a:ext cx="0" cy="29697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2410050" y="1387800"/>
            <a:ext cx="2821200" cy="30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Primero, vota por tu candidato/a   preferido/a.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Ordena tus demás opciones 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en orden de preferencia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(2.</a:t>
            </a:r>
            <a:r>
              <a:rPr baseline="30000" lang="en" sz="1400"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, 3.</a:t>
            </a:r>
            <a:r>
              <a:rPr baseline="30000" lang="en" sz="1400"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, 4.</a:t>
            </a:r>
            <a:r>
              <a:rPr baseline="30000" lang="en" sz="1400"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, 5.</a:t>
            </a:r>
            <a:r>
              <a:rPr baseline="30000" lang="en" sz="1400"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) 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Lato"/>
                <a:ea typeface="Lato"/>
                <a:cs typeface="Lato"/>
                <a:sym typeface="Lato"/>
              </a:rPr>
              <a:t>Si tu primera opción no alcanza 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más</a:t>
            </a:r>
            <a:r>
              <a:rPr lang="en" sz="1400">
                <a:latin typeface="Lato"/>
                <a:ea typeface="Lato"/>
                <a:cs typeface="Lato"/>
                <a:sym typeface="Lato"/>
              </a:rPr>
              <a:t> del 50% de votos, tu voto se transferirá a tu segunda opción.</a:t>
            </a:r>
            <a:endParaRPr sz="14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1933025" y="1519000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01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88" name="Google Shape;88;p15"/>
          <p:cNvSpPr/>
          <p:nvPr/>
        </p:nvSpPr>
        <p:spPr>
          <a:xfrm>
            <a:off x="1933025" y="2225855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02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1922625" y="3524744"/>
            <a:ext cx="427500" cy="42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6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03</a:t>
            </a:r>
            <a:endParaRPr sz="1706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89" name="Google Shape;89;p15"/>
          <p:cNvSpPr txBox="1"/>
          <p:nvPr>
            <p:ph type="title"/>
          </p:nvPr>
        </p:nvSpPr>
        <p:spPr>
          <a:xfrm>
            <a:off x="2445475" y="369591"/>
            <a:ext cx="4721100" cy="10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¿Cómo votar con RCV?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marR="38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(explicación más clara y sencilla)</a:t>
            </a: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90" name="Google Shape;90;p15"/>
          <p:cNvGrpSpPr/>
          <p:nvPr/>
        </p:nvGrpSpPr>
        <p:grpSpPr>
          <a:xfrm rot="2700000">
            <a:off x="1878840" y="467328"/>
            <a:ext cx="515095" cy="515095"/>
            <a:chOff x="2286821" y="819761"/>
            <a:chExt cx="515100" cy="515100"/>
          </a:xfrm>
        </p:grpSpPr>
        <p:sp>
          <p:nvSpPr>
            <p:cNvPr id="84" name="Google Shape;84;p15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91" name="Google Shape;91;p15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92" name="Google Shape;92;p15" title="Rank the District - Dark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 title="Mock Ballot (8.5x11)_Spanish version_filled.png"/>
          <p:cNvPicPr preferRelativeResize="0"/>
          <p:nvPr/>
        </p:nvPicPr>
        <p:blipFill rotWithShape="1">
          <a:blip r:embed="rId5">
            <a:alphaModFix/>
          </a:blip>
          <a:srcRect b="23162" l="3327" r="40857" t="17079"/>
          <a:stretch/>
        </p:blipFill>
        <p:spPr>
          <a:xfrm>
            <a:off x="5378836" y="1462825"/>
            <a:ext cx="3553500" cy="2939100"/>
          </a:xfrm>
          <a:prstGeom prst="roundRect">
            <a:avLst>
              <a:gd fmla="val 9852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94" name="Google Shape;94;p15"/>
          <p:cNvGrpSpPr/>
          <p:nvPr/>
        </p:nvGrpSpPr>
        <p:grpSpPr>
          <a:xfrm>
            <a:off x="2212260" y="3007872"/>
            <a:ext cx="2979927" cy="407704"/>
            <a:chOff x="1772150" y="4337775"/>
            <a:chExt cx="3341100" cy="503400"/>
          </a:xfrm>
        </p:grpSpPr>
        <p:sp>
          <p:nvSpPr>
            <p:cNvPr id="95" name="Google Shape;95;p15"/>
            <p:cNvSpPr/>
            <p:nvPr/>
          </p:nvSpPr>
          <p:spPr>
            <a:xfrm>
              <a:off x="1772150" y="4337775"/>
              <a:ext cx="3341100" cy="503400"/>
            </a:xfrm>
            <a:prstGeom prst="roundRect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74050" lIns="74050" spcFirstLastPara="1" rIns="74050" wrap="square" tIns="740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34"/>
            </a:p>
          </p:txBody>
        </p:sp>
        <p:sp>
          <p:nvSpPr>
            <p:cNvPr id="96" name="Google Shape;96;p15"/>
            <p:cNvSpPr txBox="1"/>
            <p:nvPr/>
          </p:nvSpPr>
          <p:spPr>
            <a:xfrm>
              <a:off x="1852400" y="4383079"/>
              <a:ext cx="31806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4050" lIns="74050" spcFirstLastPara="1" rIns="74050" wrap="square" tIns="74050">
              <a:spAutoFit/>
            </a:bodyPr>
            <a:lstStyle/>
            <a:p>
              <a:pPr indent="0" lvl="0" marL="0" marR="30860" rtl="0" algn="l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¡Elige solo a los candidatos que apoyas!</a:t>
              </a:r>
              <a:endPara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2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2520"/>
          </a:p>
        </p:txBody>
      </p:sp>
      <p:sp>
        <p:nvSpPr>
          <p:cNvPr id="567" name="Google Shape;567;p42"/>
          <p:cNvSpPr txBox="1"/>
          <p:nvPr>
            <p:ph idx="1" type="body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68" name="Google Shape;568;p42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{FE37A2A9-D417-4A65-AB14-C62D4B661E5A}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4150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55.3%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Bravo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3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74" name="Google Shape;574;p43"/>
          <p:cNvSpPr txBox="1"/>
          <p:nvPr>
            <p:ph idx="1" type="body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75" name="Google Shape;575;p43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{FE37A2A9-D417-4A65-AB14-C62D4B661E5A}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4150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55.3%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Charlie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23.3%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Bravo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1600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21.3%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4"/>
          <p:cNvSpPr txBox="1"/>
          <p:nvPr>
            <p:ph type="title"/>
          </p:nvPr>
        </p:nvSpPr>
        <p:spPr>
          <a:xfrm>
            <a:off x="379200" y="433750"/>
            <a:ext cx="842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>
                <a:latin typeface="Caprasimo"/>
                <a:ea typeface="Caprasimo"/>
                <a:cs typeface="Caprasimo"/>
                <a:sym typeface="Caprasimo"/>
              </a:rPr>
              <a:t>Two-winner RCV (for At-Large)</a:t>
            </a:r>
            <a:endParaRPr sz="3000"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81" name="Google Shape;581;p44"/>
          <p:cNvSpPr txBox="1"/>
          <p:nvPr>
            <p:ph idx="1" type="body"/>
          </p:nvPr>
        </p:nvSpPr>
        <p:spPr>
          <a:xfrm>
            <a:off x="733800" y="4309850"/>
            <a:ext cx="806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For At-Large, continue eliminations until two remain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82" name="Google Shape;582;p44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{FE37A2A9-D417-4A65-AB14-C62D4B661E5A}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Candidate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Votes</a:t>
                      </a:r>
                      <a:endParaRPr b="1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Percentage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Alpha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4850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64.7%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Charlie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2650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93C47D"/>
                          </a:highlight>
                        </a:rPr>
                        <a:t>35.3%</a:t>
                      </a:r>
                      <a:endParaRPr>
                        <a:highlight>
                          <a:srgbClr val="93C47D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Bravo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Echo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Delta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Foxtrot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 title="ChatGPT Image Feb 24, 2026, 05_30_16 PM.png"/>
          <p:cNvPicPr preferRelativeResize="0"/>
          <p:nvPr/>
        </p:nvPicPr>
        <p:blipFill rotWithShape="1">
          <a:blip r:embed="rId4">
            <a:alphaModFix/>
          </a:blip>
          <a:srcRect b="1867" l="0" r="0" t="1877"/>
          <a:stretch/>
        </p:blipFill>
        <p:spPr>
          <a:xfrm>
            <a:off x="5015019" y="1356175"/>
            <a:ext cx="3704100" cy="2377200"/>
          </a:xfrm>
          <a:prstGeom prst="roundRect">
            <a:avLst>
              <a:gd fmla="val 9852" name="adj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2" name="Google Shape;102;p16"/>
          <p:cNvSpPr txBox="1"/>
          <p:nvPr>
            <p:ph type="title"/>
          </p:nvPr>
        </p:nvSpPr>
        <p:spPr>
          <a:xfrm>
            <a:off x="1079125" y="1188475"/>
            <a:ext cx="40116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¡Cómo evitar errores al votar!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03" name="Google Shape;103;p16"/>
          <p:cNvGrpSpPr/>
          <p:nvPr/>
        </p:nvGrpSpPr>
        <p:grpSpPr>
          <a:xfrm rot="-2700000">
            <a:off x="552740" y="1256491"/>
            <a:ext cx="515095" cy="515095"/>
            <a:chOff x="2286821" y="819761"/>
            <a:chExt cx="515100" cy="515100"/>
          </a:xfrm>
        </p:grpSpPr>
        <p:sp>
          <p:nvSpPr>
            <p:cNvPr id="104" name="Google Shape;104;p16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05" name="Google Shape;105;p16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06" name="Google Shape;106;p16"/>
          <p:cNvSpPr txBox="1"/>
          <p:nvPr>
            <p:ph type="title"/>
          </p:nvPr>
        </p:nvSpPr>
        <p:spPr>
          <a:xfrm>
            <a:off x="1207400" y="3016250"/>
            <a:ext cx="3083100" cy="10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No elijas más de un candidato en la misma columna.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07" name="Google Shape;107;p16"/>
          <p:cNvGrpSpPr/>
          <p:nvPr/>
        </p:nvGrpSpPr>
        <p:grpSpPr>
          <a:xfrm>
            <a:off x="707617" y="4254737"/>
            <a:ext cx="4712265" cy="369194"/>
            <a:chOff x="704900" y="4361030"/>
            <a:chExt cx="4063349" cy="278700"/>
          </a:xfrm>
        </p:grpSpPr>
        <p:sp>
          <p:nvSpPr>
            <p:cNvPr id="108" name="Google Shape;108;p16"/>
            <p:cNvSpPr/>
            <p:nvPr/>
          </p:nvSpPr>
          <p:spPr>
            <a:xfrm>
              <a:off x="704900" y="4374825"/>
              <a:ext cx="4011600" cy="2511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6"/>
            <p:cNvSpPr txBox="1"/>
            <p:nvPr/>
          </p:nvSpPr>
          <p:spPr>
            <a:xfrm>
              <a:off x="831049" y="4361030"/>
              <a:ext cx="39372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38100" rtl="0" algn="ctr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  <a:t>Recuerda, ¡es posible votar solo por un candidato!</a:t>
              </a:r>
              <a:endParaRPr b="1"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10" name="Google Shape;110;p16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7"/>
          <p:cNvGrpSpPr/>
          <p:nvPr/>
        </p:nvGrpSpPr>
        <p:grpSpPr>
          <a:xfrm rot="-2700000">
            <a:off x="552740" y="1295166"/>
            <a:ext cx="515095" cy="515095"/>
            <a:chOff x="2286821" y="819761"/>
            <a:chExt cx="515100" cy="515100"/>
          </a:xfrm>
        </p:grpSpPr>
        <p:sp>
          <p:nvSpPr>
            <p:cNvPr id="116" name="Google Shape;116;p17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17" name="Google Shape;117;p17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18" name="Google Shape;118;p17" title="ChatGPT Image Feb 24, 2026, 07_25_20 PM.png"/>
          <p:cNvPicPr preferRelativeResize="0"/>
          <p:nvPr/>
        </p:nvPicPr>
        <p:blipFill rotWithShape="1">
          <a:blip r:embed="rId4">
            <a:alphaModFix/>
          </a:blip>
          <a:srcRect b="1877" l="0" r="0" t="1867"/>
          <a:stretch/>
        </p:blipFill>
        <p:spPr>
          <a:xfrm>
            <a:off x="4933475" y="1356175"/>
            <a:ext cx="3785700" cy="2429100"/>
          </a:xfrm>
          <a:prstGeom prst="roundRect">
            <a:avLst>
              <a:gd fmla="val 9852" name="adj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9" name="Google Shape;119;p17" title="Rank the District - Light - transparent - Final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>
            <p:ph type="title"/>
          </p:nvPr>
        </p:nvSpPr>
        <p:spPr>
          <a:xfrm>
            <a:off x="1079125" y="1188475"/>
            <a:ext cx="40116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¡Cómo evitar errores al votar!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21" name="Google Shape;121;p17"/>
          <p:cNvSpPr txBox="1"/>
          <p:nvPr>
            <p:ph type="title"/>
          </p:nvPr>
        </p:nvSpPr>
        <p:spPr>
          <a:xfrm>
            <a:off x="1079125" y="3016250"/>
            <a:ext cx="3083100" cy="10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No marques a los candidatos más de una vez.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22" name="Google Shape;122;p17"/>
          <p:cNvGrpSpPr/>
          <p:nvPr/>
        </p:nvGrpSpPr>
        <p:grpSpPr>
          <a:xfrm>
            <a:off x="711388" y="4237313"/>
            <a:ext cx="4161454" cy="369194"/>
            <a:chOff x="968317" y="4361017"/>
            <a:chExt cx="3819600" cy="278700"/>
          </a:xfrm>
        </p:grpSpPr>
        <p:sp>
          <p:nvSpPr>
            <p:cNvPr id="123" name="Google Shape;123;p17"/>
            <p:cNvSpPr/>
            <p:nvPr/>
          </p:nvSpPr>
          <p:spPr>
            <a:xfrm>
              <a:off x="968340" y="4374822"/>
              <a:ext cx="3682200" cy="2511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7"/>
            <p:cNvSpPr txBox="1"/>
            <p:nvPr/>
          </p:nvSpPr>
          <p:spPr>
            <a:xfrm>
              <a:off x="968317" y="4361017"/>
              <a:ext cx="38196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38100" rtl="0" algn="ctr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  <a:t>Recuerda, ¡es posible votar solo por un candidato!</a:t>
              </a:r>
              <a:endParaRPr b="1"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8"/>
          <p:cNvGrpSpPr/>
          <p:nvPr/>
        </p:nvGrpSpPr>
        <p:grpSpPr>
          <a:xfrm rot="-2700000">
            <a:off x="544090" y="1130641"/>
            <a:ext cx="515095" cy="515095"/>
            <a:chOff x="2286821" y="819761"/>
            <a:chExt cx="515100" cy="515100"/>
          </a:xfrm>
        </p:grpSpPr>
        <p:sp>
          <p:nvSpPr>
            <p:cNvPr id="130" name="Google Shape;130;p18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31" name="Google Shape;131;p18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32" name="Google Shape;132;p18"/>
          <p:cNvSpPr txBox="1"/>
          <p:nvPr>
            <p:ph type="title"/>
          </p:nvPr>
        </p:nvSpPr>
        <p:spPr>
          <a:xfrm>
            <a:off x="1022125" y="2957875"/>
            <a:ext cx="3846900" cy="15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Caprasimo"/>
                <a:ea typeface="Caprasimo"/>
                <a:cs typeface="Caprasimo"/>
                <a:sym typeface="Caprasimo"/>
              </a:rPr>
              <a:t>Puedes dejar columnas en blanco, pero no es recomendable </a:t>
            </a:r>
            <a:r>
              <a:rPr lang="en" sz="2400">
                <a:solidFill>
                  <a:schemeClr val="lt1"/>
                </a:solidFill>
                <a:latin typeface="Caprasimo"/>
                <a:ea typeface="Caprasimo"/>
                <a:cs typeface="Caprasimo"/>
                <a:sym typeface="Caprasimo"/>
              </a:rPr>
              <a:t>(para evitar problemas técnicos con tus opciones de 2 a 5)</a:t>
            </a:r>
            <a:r>
              <a:rPr lang="en" sz="2400">
                <a:solidFill>
                  <a:schemeClr val="accent3"/>
                </a:solidFill>
                <a:latin typeface="Caprasimo"/>
                <a:ea typeface="Caprasimo"/>
                <a:cs typeface="Caprasimo"/>
                <a:sym typeface="Caprasimo"/>
              </a:rPr>
              <a:t>.</a:t>
            </a:r>
            <a:endParaRPr sz="2400">
              <a:solidFill>
                <a:schemeClr val="accent3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3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3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133" name="Google Shape;133;p18" title="ChatGPT Image Feb 24, 2026, 07_30_52 PM.png"/>
          <p:cNvPicPr preferRelativeResize="0"/>
          <p:nvPr/>
        </p:nvPicPr>
        <p:blipFill rotWithShape="1">
          <a:blip r:embed="rId4">
            <a:alphaModFix/>
          </a:blip>
          <a:srcRect b="1877" l="0" r="0" t="1867"/>
          <a:stretch/>
        </p:blipFill>
        <p:spPr>
          <a:xfrm>
            <a:off x="5014966" y="1356173"/>
            <a:ext cx="3704100" cy="2377200"/>
          </a:xfrm>
          <a:prstGeom prst="roundRect">
            <a:avLst>
              <a:gd fmla="val 9852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18" title="Rank the District - Dark - transparent - Final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>
            <p:ph type="title"/>
          </p:nvPr>
        </p:nvSpPr>
        <p:spPr>
          <a:xfrm>
            <a:off x="1022125" y="980650"/>
            <a:ext cx="40116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¡Cómo evitar errores al votar!</a:t>
            </a:r>
            <a:endParaRPr sz="43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36" name="Google Shape;136;p18"/>
          <p:cNvGrpSpPr/>
          <p:nvPr/>
        </p:nvGrpSpPr>
        <p:grpSpPr>
          <a:xfrm>
            <a:off x="4684562" y="4091553"/>
            <a:ext cx="4147054" cy="369194"/>
            <a:chOff x="704900" y="4361030"/>
            <a:chExt cx="4063349" cy="278700"/>
          </a:xfrm>
        </p:grpSpPr>
        <p:sp>
          <p:nvSpPr>
            <p:cNvPr id="137" name="Google Shape;137;p18"/>
            <p:cNvSpPr/>
            <p:nvPr/>
          </p:nvSpPr>
          <p:spPr>
            <a:xfrm>
              <a:off x="704900" y="4374825"/>
              <a:ext cx="4011600" cy="2511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8"/>
            <p:cNvSpPr txBox="1"/>
            <p:nvPr/>
          </p:nvSpPr>
          <p:spPr>
            <a:xfrm>
              <a:off x="831049" y="4361030"/>
              <a:ext cx="39372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38100" rtl="0" algn="ctr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  <a:t>Recuerda, ¡es posible votar solo por un candidato!</a:t>
              </a:r>
              <a:endParaRPr b="1"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9"/>
          <p:cNvGrpSpPr/>
          <p:nvPr/>
        </p:nvGrpSpPr>
        <p:grpSpPr>
          <a:xfrm rot="-2700000">
            <a:off x="552740" y="1337041"/>
            <a:ext cx="515095" cy="515095"/>
            <a:chOff x="2286821" y="819761"/>
            <a:chExt cx="515100" cy="515100"/>
          </a:xfrm>
        </p:grpSpPr>
        <p:sp>
          <p:nvSpPr>
            <p:cNvPr id="144" name="Google Shape;144;p19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45" name="Google Shape;145;p19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2"/>
            </a:solidFill>
            <a:ln cap="flat" cmpd="sng" w="181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46" name="Google Shape;146;p19"/>
          <p:cNvSpPr txBox="1"/>
          <p:nvPr>
            <p:ph type="title"/>
          </p:nvPr>
        </p:nvSpPr>
        <p:spPr>
          <a:xfrm>
            <a:off x="1022125" y="2973975"/>
            <a:ext cx="3083100" cy="10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2"/>
                </a:solidFill>
                <a:latin typeface="Caprasimo"/>
                <a:ea typeface="Caprasimo"/>
                <a:cs typeface="Caprasimo"/>
                <a:sym typeface="Caprasimo"/>
              </a:rPr>
              <a:t>Cada candidato aparece en una columna y una fila diferente.</a:t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chemeClr val="accent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pic>
        <p:nvPicPr>
          <p:cNvPr id="147" name="Google Shape;147;p19" title="Rank the District - Light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>
            <p:ph type="title"/>
          </p:nvPr>
        </p:nvSpPr>
        <p:spPr>
          <a:xfrm>
            <a:off x="1079125" y="1188475"/>
            <a:ext cx="4011600" cy="1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  <a:latin typeface="Caprasimo"/>
                <a:ea typeface="Caprasimo"/>
                <a:cs typeface="Caprasimo"/>
                <a:sym typeface="Caprasimo"/>
              </a:rPr>
              <a:t>¡Cómo evitar errores al votar!</a:t>
            </a:r>
            <a:endParaRPr sz="4300">
              <a:solidFill>
                <a:srgbClr val="FFFFFF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grpSp>
        <p:nvGrpSpPr>
          <p:cNvPr id="149" name="Google Shape;149;p19"/>
          <p:cNvGrpSpPr/>
          <p:nvPr/>
        </p:nvGrpSpPr>
        <p:grpSpPr>
          <a:xfrm>
            <a:off x="744687" y="4232941"/>
            <a:ext cx="4094239" cy="369194"/>
            <a:chOff x="704900" y="4361021"/>
            <a:chExt cx="4011600" cy="278700"/>
          </a:xfrm>
        </p:grpSpPr>
        <p:sp>
          <p:nvSpPr>
            <p:cNvPr id="150" name="Google Shape;150;p19"/>
            <p:cNvSpPr/>
            <p:nvPr/>
          </p:nvSpPr>
          <p:spPr>
            <a:xfrm>
              <a:off x="704900" y="4374825"/>
              <a:ext cx="4011600" cy="2511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9"/>
            <p:cNvSpPr txBox="1"/>
            <p:nvPr/>
          </p:nvSpPr>
          <p:spPr>
            <a:xfrm>
              <a:off x="742020" y="4361021"/>
              <a:ext cx="3937200" cy="27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38100" rtl="0" algn="ctr">
                <a:lnSpc>
                  <a:spcPct val="12857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accent6"/>
                  </a:solidFill>
                  <a:latin typeface="Lato"/>
                  <a:ea typeface="Lato"/>
                  <a:cs typeface="Lato"/>
                  <a:sym typeface="Lato"/>
                </a:rPr>
                <a:t>Recuerda, ¡es posible votar solo por un candidato!</a:t>
              </a:r>
              <a:endParaRPr b="1" sz="12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52" name="Google Shape;152;p19" title="Mock Ballot (8.5x11)_Spanish version_filled.png"/>
          <p:cNvPicPr preferRelativeResize="0"/>
          <p:nvPr/>
        </p:nvPicPr>
        <p:blipFill rotWithShape="1">
          <a:blip r:embed="rId5">
            <a:alphaModFix/>
          </a:blip>
          <a:srcRect b="23162" l="3327" r="40857" t="17079"/>
          <a:stretch/>
        </p:blipFill>
        <p:spPr>
          <a:xfrm>
            <a:off x="5030611" y="1432100"/>
            <a:ext cx="3553500" cy="2939100"/>
          </a:xfrm>
          <a:prstGeom prst="roundRect">
            <a:avLst>
              <a:gd fmla="val 9852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>
            <p:ph type="title"/>
          </p:nvPr>
        </p:nvSpPr>
        <p:spPr>
          <a:xfrm>
            <a:off x="2704100" y="754763"/>
            <a:ext cx="564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¿Cómo llegamos aquí?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sp>
        <p:nvSpPr>
          <p:cNvPr id="158" name="Google Shape;158;p20"/>
          <p:cNvSpPr txBox="1"/>
          <p:nvPr>
            <p:ph idx="1" type="body"/>
          </p:nvPr>
        </p:nvSpPr>
        <p:spPr>
          <a:xfrm>
            <a:off x="2949925" y="1350600"/>
            <a:ext cx="5953500" cy="30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Enero de 2024: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La Iniciativa 83 comenzó a colectar firmas para llevar a las urnas la pregunta de RCV.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Noviembre de 2024: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Los votantes de DC apoyaron la medida por un amplio margen: el SÍ ganó con el 73% de los votos.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Julio de 2025: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El Consejo de DC financió la implementación del sistema de votación por orden de preferencia.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Junio ​​16 de 2026: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Será la primera elección en DC que use RCV.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9" name="Google Shape;159;p20"/>
          <p:cNvCxnSpPr/>
          <p:nvPr/>
        </p:nvCxnSpPr>
        <p:spPr>
          <a:xfrm>
            <a:off x="2497892" y="1259446"/>
            <a:ext cx="0" cy="38958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60" name="Google Shape;160;p20"/>
          <p:cNvGrpSpPr/>
          <p:nvPr/>
        </p:nvGrpSpPr>
        <p:grpSpPr>
          <a:xfrm rot="2700000">
            <a:off x="2240390" y="819766"/>
            <a:ext cx="515095" cy="515095"/>
            <a:chOff x="2286821" y="819761"/>
            <a:chExt cx="515100" cy="515100"/>
          </a:xfrm>
        </p:grpSpPr>
        <p:sp>
          <p:nvSpPr>
            <p:cNvPr id="161" name="Google Shape;161;p20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62" name="Google Shape;162;p20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81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63" name="Google Shape;163;p20"/>
          <p:cNvGrpSpPr/>
          <p:nvPr/>
        </p:nvGrpSpPr>
        <p:grpSpPr>
          <a:xfrm>
            <a:off x="2790327" y="1469513"/>
            <a:ext cx="199911" cy="199911"/>
            <a:chOff x="4558464" y="3950131"/>
            <a:chExt cx="282600" cy="282600"/>
          </a:xfrm>
        </p:grpSpPr>
        <p:sp>
          <p:nvSpPr>
            <p:cNvPr id="164" name="Google Shape;164;p20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165" name="Google Shape;165;p20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166" name="Google Shape;166;p20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7" name="Google Shape;167;p20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168" name="Google Shape;168;p20"/>
          <p:cNvGrpSpPr/>
          <p:nvPr/>
        </p:nvGrpSpPr>
        <p:grpSpPr>
          <a:xfrm>
            <a:off x="2790327" y="2343528"/>
            <a:ext cx="199911" cy="199911"/>
            <a:chOff x="4558464" y="3950131"/>
            <a:chExt cx="282600" cy="282600"/>
          </a:xfrm>
        </p:grpSpPr>
        <p:sp>
          <p:nvSpPr>
            <p:cNvPr id="169" name="Google Shape;169;p20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170" name="Google Shape;170;p20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171" name="Google Shape;171;p20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2" name="Google Shape;172;p20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173" name="Google Shape;173;p20"/>
          <p:cNvGrpSpPr/>
          <p:nvPr/>
        </p:nvGrpSpPr>
        <p:grpSpPr>
          <a:xfrm>
            <a:off x="2790327" y="3234503"/>
            <a:ext cx="199911" cy="199911"/>
            <a:chOff x="4558464" y="3950131"/>
            <a:chExt cx="282600" cy="282600"/>
          </a:xfrm>
        </p:grpSpPr>
        <p:sp>
          <p:nvSpPr>
            <p:cNvPr id="174" name="Google Shape;174;p20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175" name="Google Shape;175;p20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176" name="Google Shape;176;p20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7" name="Google Shape;177;p20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178" name="Google Shape;178;p20"/>
          <p:cNvGrpSpPr/>
          <p:nvPr/>
        </p:nvGrpSpPr>
        <p:grpSpPr>
          <a:xfrm>
            <a:off x="2790327" y="4090822"/>
            <a:ext cx="199911" cy="199911"/>
            <a:chOff x="4558464" y="3950131"/>
            <a:chExt cx="282600" cy="282600"/>
          </a:xfrm>
        </p:grpSpPr>
        <p:sp>
          <p:nvSpPr>
            <p:cNvPr id="179" name="Google Shape;179;p20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180" name="Google Shape;180;p20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181" name="Google Shape;181;p20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2" name="Google Shape;182;p20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pic>
        <p:nvPicPr>
          <p:cNvPr id="183" name="Google Shape;183;p20" title="Rank the District - Dark - transparent - Fina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 title="GettyImages-2205572921.jpg"/>
          <p:cNvPicPr preferRelativeResize="0"/>
          <p:nvPr/>
        </p:nvPicPr>
        <p:blipFill rotWithShape="1">
          <a:blip r:embed="rId5">
            <a:alphaModFix/>
          </a:blip>
          <a:srcRect b="0" l="18594" r="56940" t="16847"/>
          <a:stretch/>
        </p:blipFill>
        <p:spPr>
          <a:xfrm>
            <a:off x="517825" y="741600"/>
            <a:ext cx="1615800" cy="366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/>
          <p:nvPr>
            <p:ph type="title"/>
          </p:nvPr>
        </p:nvSpPr>
        <p:spPr>
          <a:xfrm>
            <a:off x="2704100" y="754789"/>
            <a:ext cx="5649600" cy="12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El valor de la votación</a:t>
            </a:r>
            <a:b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</a:br>
            <a:r>
              <a:rPr lang="en" sz="3000">
                <a:solidFill>
                  <a:schemeClr val="dk2"/>
                </a:solidFill>
                <a:latin typeface="Caprasimo"/>
                <a:ea typeface="Caprasimo"/>
                <a:cs typeface="Caprasimo"/>
                <a:sym typeface="Caprasimo"/>
              </a:rPr>
              <a:t>por orden de preferencia</a:t>
            </a:r>
            <a:endParaRPr sz="30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500">
              <a:solidFill>
                <a:schemeClr val="dk2"/>
              </a:solidFill>
              <a:latin typeface="Caprasimo"/>
              <a:ea typeface="Caprasimo"/>
              <a:cs typeface="Caprasimo"/>
              <a:sym typeface="Caprasimo"/>
            </a:endParaRPr>
          </a:p>
        </p:txBody>
      </p:sp>
      <p:cxnSp>
        <p:nvCxnSpPr>
          <p:cNvPr id="190" name="Google Shape;190;p21"/>
          <p:cNvCxnSpPr/>
          <p:nvPr/>
        </p:nvCxnSpPr>
        <p:spPr>
          <a:xfrm>
            <a:off x="2497892" y="1259446"/>
            <a:ext cx="0" cy="38958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91" name="Google Shape;191;p21"/>
          <p:cNvGrpSpPr/>
          <p:nvPr/>
        </p:nvGrpSpPr>
        <p:grpSpPr>
          <a:xfrm rot="2700000">
            <a:off x="2240390" y="819766"/>
            <a:ext cx="515095" cy="515095"/>
            <a:chOff x="2286821" y="819761"/>
            <a:chExt cx="515100" cy="515100"/>
          </a:xfrm>
        </p:grpSpPr>
        <p:sp>
          <p:nvSpPr>
            <p:cNvPr id="192" name="Google Shape;192;p21"/>
            <p:cNvSpPr/>
            <p:nvPr/>
          </p:nvSpPr>
          <p:spPr>
            <a:xfrm rot="5400000">
              <a:off x="2286821" y="819761"/>
              <a:ext cx="515100" cy="5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/>
            </a:p>
          </p:txBody>
        </p:sp>
        <p:sp>
          <p:nvSpPr>
            <p:cNvPr id="193" name="Google Shape;193;p21"/>
            <p:cNvSpPr/>
            <p:nvPr/>
          </p:nvSpPr>
          <p:spPr>
            <a:xfrm rot="5400000">
              <a:off x="2414045" y="947040"/>
              <a:ext cx="260670" cy="260589"/>
            </a:xfrm>
            <a:custGeom>
              <a:rect b="b" l="l" r="r" t="t"/>
              <a:pathLst>
                <a:path extrusionOk="0" h="32645" w="32645">
                  <a:moveTo>
                    <a:pt x="2512" y="0"/>
                  </a:moveTo>
                  <a:lnTo>
                    <a:pt x="2512" y="5023"/>
                  </a:lnTo>
                  <a:lnTo>
                    <a:pt x="24107" y="5023"/>
                  </a:lnTo>
                  <a:lnTo>
                    <a:pt x="1" y="29129"/>
                  </a:lnTo>
                  <a:lnTo>
                    <a:pt x="3516" y="32644"/>
                  </a:lnTo>
                  <a:lnTo>
                    <a:pt x="27623" y="8538"/>
                  </a:lnTo>
                  <a:lnTo>
                    <a:pt x="27623" y="30133"/>
                  </a:lnTo>
                  <a:lnTo>
                    <a:pt x="32645" y="30133"/>
                  </a:lnTo>
                  <a:lnTo>
                    <a:pt x="32645" y="0"/>
                  </a:lnTo>
                  <a:close/>
                </a:path>
              </a:pathLst>
            </a:custGeom>
            <a:solidFill>
              <a:schemeClr val="accent4"/>
            </a:solidFill>
            <a:ln cap="flat" cmpd="sng" w="181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7075" lIns="87075" spcFirstLastPara="1" rIns="87075" wrap="square" tIns="870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33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94" name="Google Shape;194;p21" title="GettyImages-1372606873.jpg"/>
          <p:cNvPicPr preferRelativeResize="0"/>
          <p:nvPr/>
        </p:nvPicPr>
        <p:blipFill rotWithShape="1">
          <a:blip r:embed="rId4">
            <a:alphaModFix/>
          </a:blip>
          <a:srcRect b="0" l="41735" r="28779" t="0"/>
          <a:stretch/>
        </p:blipFill>
        <p:spPr>
          <a:xfrm>
            <a:off x="517825" y="741600"/>
            <a:ext cx="1615800" cy="366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195" name="Google Shape;195;p21"/>
          <p:cNvGrpSpPr/>
          <p:nvPr/>
        </p:nvGrpSpPr>
        <p:grpSpPr>
          <a:xfrm>
            <a:off x="2790327" y="1926713"/>
            <a:ext cx="199911" cy="199911"/>
            <a:chOff x="4558464" y="3950131"/>
            <a:chExt cx="282600" cy="282600"/>
          </a:xfrm>
        </p:grpSpPr>
        <p:sp>
          <p:nvSpPr>
            <p:cNvPr id="196" name="Google Shape;196;p21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197" name="Google Shape;197;p21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198" name="Google Shape;198;p21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9" name="Google Shape;199;p21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200" name="Google Shape;200;p21"/>
          <p:cNvGrpSpPr/>
          <p:nvPr/>
        </p:nvGrpSpPr>
        <p:grpSpPr>
          <a:xfrm>
            <a:off x="2790327" y="3041920"/>
            <a:ext cx="199911" cy="199911"/>
            <a:chOff x="4558464" y="3950131"/>
            <a:chExt cx="282600" cy="282600"/>
          </a:xfrm>
        </p:grpSpPr>
        <p:sp>
          <p:nvSpPr>
            <p:cNvPr id="201" name="Google Shape;201;p21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202" name="Google Shape;202;p21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203" name="Google Shape;203;p21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04" name="Google Shape;204;p21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205" name="Google Shape;205;p21"/>
          <p:cNvGrpSpPr/>
          <p:nvPr/>
        </p:nvGrpSpPr>
        <p:grpSpPr>
          <a:xfrm>
            <a:off x="2790327" y="3875632"/>
            <a:ext cx="199911" cy="199911"/>
            <a:chOff x="4558464" y="3950131"/>
            <a:chExt cx="282600" cy="282600"/>
          </a:xfrm>
        </p:grpSpPr>
        <p:sp>
          <p:nvSpPr>
            <p:cNvPr id="206" name="Google Shape;206;p21"/>
            <p:cNvSpPr/>
            <p:nvPr/>
          </p:nvSpPr>
          <p:spPr>
            <a:xfrm rot="-5400000">
              <a:off x="4558464" y="3950131"/>
              <a:ext cx="282600" cy="282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64675" lIns="64675" spcFirstLastPara="1" rIns="64675" wrap="square" tIns="64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9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207" name="Google Shape;207;p21"/>
            <p:cNvGrpSpPr/>
            <p:nvPr/>
          </p:nvGrpSpPr>
          <p:grpSpPr>
            <a:xfrm rot="-5400000">
              <a:off x="4642088" y="4054593"/>
              <a:ext cx="141588" cy="73485"/>
              <a:chOff x="498725" y="2069800"/>
              <a:chExt cx="205200" cy="106500"/>
            </a:xfrm>
          </p:grpSpPr>
          <p:cxnSp>
            <p:nvCxnSpPr>
              <p:cNvPr id="208" name="Google Shape;208;p21"/>
              <p:cNvCxnSpPr/>
              <p:nvPr/>
            </p:nvCxnSpPr>
            <p:spPr>
              <a:xfrm flipH="1" rot="-5400000">
                <a:off x="498725" y="2069800"/>
                <a:ext cx="103500" cy="103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09" name="Google Shape;209;p21"/>
              <p:cNvCxnSpPr/>
              <p:nvPr/>
            </p:nvCxnSpPr>
            <p:spPr>
              <a:xfrm rot="5400000">
                <a:off x="596825" y="2069200"/>
                <a:ext cx="106500" cy="107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EEEEE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pic>
        <p:nvPicPr>
          <p:cNvPr id="210" name="Google Shape;210;p21" title="Rank the District - Dark - transparent - Final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4138" y="475684"/>
            <a:ext cx="1535027" cy="712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/>
          <p:nvPr>
            <p:ph idx="1" type="body"/>
          </p:nvPr>
        </p:nvSpPr>
        <p:spPr>
          <a:xfrm>
            <a:off x="3093725" y="1774325"/>
            <a:ext cx="5838600" cy="28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Más opciones para los votantes</a:t>
            </a: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.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Vota según tus valores: elige al candidato que realmente apoyas, sin preocuparte por elegir al "menos peor" ni por la división del voto.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Campañas positivas.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Fomenta la creación de coaliciones, destacando valores compartidos y el respaldo mutuo.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Apoyo mayoritario.</a:t>
            </a:r>
            <a:r>
              <a:rPr lang="en" sz="1500"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lang="en" sz="1500"/>
              <a:t> El candidato ganador debe obtener más del 50% de los votos, esto facilita exigirle cuentas a los politicos poco populares.</a:t>
            </a:r>
            <a:endParaRPr b="1"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444444"/>
      </a:dk1>
      <a:lt1>
        <a:srgbClr val="FFF8FA"/>
      </a:lt1>
      <a:dk2>
        <a:srgbClr val="444444"/>
      </a:dk2>
      <a:lt2>
        <a:srgbClr val="FFF8FA"/>
      </a:lt2>
      <a:accent1>
        <a:srgbClr val="0FA3B1"/>
      </a:accent1>
      <a:accent2>
        <a:srgbClr val="D3FFF7"/>
      </a:accent2>
      <a:accent3>
        <a:srgbClr val="AA4465"/>
      </a:accent3>
      <a:accent4>
        <a:srgbClr val="FFD3DB"/>
      </a:accent4>
      <a:accent5>
        <a:srgbClr val="004940"/>
      </a:accent5>
      <a:accent6>
        <a:srgbClr val="65000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