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y="5143500" cx="9144000"/>
  <p:notesSz cx="6858000" cy="9144000"/>
  <p:embeddedFontLst>
    <p:embeddedFont>
      <p:font typeface="Caprasimo"/>
      <p:regular r:id="rId48"/>
    </p:embeddedFont>
    <p:embeddedFont>
      <p:font typeface="Lato"/>
      <p:regular r:id="rId49"/>
      <p:bold r:id="rId50"/>
      <p:italic r:id="rId51"/>
      <p:boldItalic r:id="rId52"/>
    </p:embeddedFont>
    <p:embeddedFont>
      <p:font typeface="Montserrat"/>
      <p:regular r:id="rId53"/>
      <p:bold r:id="rId54"/>
      <p:italic r:id="rId55"/>
      <p:boldItalic r:id="rId56"/>
    </p:embeddedFont>
    <p:embeddedFont>
      <p:font typeface="Inter"/>
      <p:regular r:id="rId57"/>
      <p:bold r:id="rId58"/>
      <p:italic r:id="rId59"/>
      <p:boldItalic r:id="rId60"/>
    </p:embeddedFont>
    <p:embeddedFont>
      <p:font typeface="Urbanist"/>
      <p:regular r:id="rId61"/>
      <p:bold r:id="rId62"/>
      <p:italic r:id="rId63"/>
      <p:boldItalic r:id="rId64"/>
    </p:embeddedFont>
    <p:embeddedFont>
      <p:font typeface="Lato Black"/>
      <p:bold r:id="rId65"/>
      <p:boldItalic r:id="rId6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CC4D256-96F7-4222-B60C-DBA23D7A191D}">
  <a:tblStyle styleId="{1CC4D256-96F7-4222-B60C-DBA23D7A191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Caprasimo-regular.fntdata"/><Relationship Id="rId47" Type="http://schemas.openxmlformats.org/officeDocument/2006/relationships/slide" Target="slides/slide41.xml"/><Relationship Id="rId49" Type="http://schemas.openxmlformats.org/officeDocument/2006/relationships/font" Target="fonts/Lato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Urbanist-bold.fntdata"/><Relationship Id="rId61" Type="http://schemas.openxmlformats.org/officeDocument/2006/relationships/font" Target="fonts/Urbanist-regular.fntdata"/><Relationship Id="rId20" Type="http://schemas.openxmlformats.org/officeDocument/2006/relationships/slide" Target="slides/slide14.xml"/><Relationship Id="rId64" Type="http://schemas.openxmlformats.org/officeDocument/2006/relationships/font" Target="fonts/Urbanist-boldItalic.fntdata"/><Relationship Id="rId63" Type="http://schemas.openxmlformats.org/officeDocument/2006/relationships/font" Target="fonts/Urbanist-italic.fntdata"/><Relationship Id="rId22" Type="http://schemas.openxmlformats.org/officeDocument/2006/relationships/slide" Target="slides/slide16.xml"/><Relationship Id="rId66" Type="http://schemas.openxmlformats.org/officeDocument/2006/relationships/font" Target="fonts/LatoBlack-boldItalic.fntdata"/><Relationship Id="rId21" Type="http://schemas.openxmlformats.org/officeDocument/2006/relationships/slide" Target="slides/slide15.xml"/><Relationship Id="rId65" Type="http://schemas.openxmlformats.org/officeDocument/2006/relationships/font" Target="fonts/LatoBlack-bold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Inter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Lato-italic.fntdata"/><Relationship Id="rId50" Type="http://schemas.openxmlformats.org/officeDocument/2006/relationships/font" Target="fonts/Lato-bold.fntdata"/><Relationship Id="rId53" Type="http://schemas.openxmlformats.org/officeDocument/2006/relationships/font" Target="fonts/Montserrat-regular.fntdata"/><Relationship Id="rId52" Type="http://schemas.openxmlformats.org/officeDocument/2006/relationships/font" Target="fonts/Lato-boldItalic.fntdata"/><Relationship Id="rId11" Type="http://schemas.openxmlformats.org/officeDocument/2006/relationships/slide" Target="slides/slide5.xml"/><Relationship Id="rId55" Type="http://schemas.openxmlformats.org/officeDocument/2006/relationships/font" Target="fonts/Montserrat-italic.fntdata"/><Relationship Id="rId10" Type="http://schemas.openxmlformats.org/officeDocument/2006/relationships/slide" Target="slides/slide4.xml"/><Relationship Id="rId54" Type="http://schemas.openxmlformats.org/officeDocument/2006/relationships/font" Target="fonts/Montserrat-bold.fntdata"/><Relationship Id="rId13" Type="http://schemas.openxmlformats.org/officeDocument/2006/relationships/slide" Target="slides/slide7.xml"/><Relationship Id="rId57" Type="http://schemas.openxmlformats.org/officeDocument/2006/relationships/font" Target="fonts/Inter-regular.fntdata"/><Relationship Id="rId12" Type="http://schemas.openxmlformats.org/officeDocument/2006/relationships/slide" Target="slides/slide6.xml"/><Relationship Id="rId56" Type="http://schemas.openxmlformats.org/officeDocument/2006/relationships/font" Target="fonts/Montserrat-boldItalic.fntdata"/><Relationship Id="rId15" Type="http://schemas.openxmlformats.org/officeDocument/2006/relationships/slide" Target="slides/slide9.xml"/><Relationship Id="rId59" Type="http://schemas.openxmlformats.org/officeDocument/2006/relationships/font" Target="fonts/Inter-italic.fntdata"/><Relationship Id="rId14" Type="http://schemas.openxmlformats.org/officeDocument/2006/relationships/slide" Target="slides/slide8.xml"/><Relationship Id="rId58" Type="http://schemas.openxmlformats.org/officeDocument/2006/relationships/font" Target="fonts/Inter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0aee76baf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0aee76baf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98410a866f2ff18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98410a866f2ff1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bca4f4a26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fbca4f4a26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bca4f4a26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fbca4f4a26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3d1edfda7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3d1edfda7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If your favorite comes in last, your vote simply counts for your next choice. (rephrase)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e4df8181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e4df8181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a69ecaa21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fa69ecaa21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a6a43b1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a6a43b1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a69ecaa21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fa69ecaa21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a7a112198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fa7a112198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a7a112198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fa7a112198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fa7a112198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fa7a112198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fa69ecaa21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fa69ecaa21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fa7a112198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fa7a112198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fa7a112198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fa7a112198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fa7a112198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fa7a112198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fa7a112198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fa7a112198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fa7a112198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fa7a112198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3d1edfda71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3d1edfda71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</a:t>
            </a:r>
            <a:r>
              <a:rPr lang="en"/>
              <a:t>strategies</a:t>
            </a:r>
            <a:r>
              <a:rPr lang="en"/>
              <a:t>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bfdefd0d50_2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bfdefd0d50_2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3fa69ecaa2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3fa69ecaa2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h3691e3887c2f1af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h3691e3887c2f1af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h3691e3887c2f1af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h3691e3887c2f1af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h3691e3887c2f1af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h3691e3887c2f1af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h3691e3887c2f1afe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h3691e3887c2f1afe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h3691e3887c2f1afe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h3691e3887c2f1afe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h3691e3887c2f1afe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h3691e3887c2f1afe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h3691e3887c2f1afe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h3691e3887c2f1afe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h3691e3887c2f1afe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h3691e3887c2f1afe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h3691e3887c2f1afe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h3691e3887c2f1afe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h3691e3887c2f1afe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h3691e3887c2f1afe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h3691e3887c2f1afe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h3691e3887c2f1afe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h3691e3887c2f1afe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h3691e3887c2f1afe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h3691e3887c2f1afe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h3691e3887c2f1afe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h3691e3887c2f1afe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h3691e3887c2f1afe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h3691e3887c2f1afe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h3691e3887c2f1afe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h3691e3887c2f1afe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h3691e3887c2f1afe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h3691e3887c2f1afe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h3691e3887c2f1afe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h3691e3887c2f1afe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h3691e3887c2f1afe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h3691e3887c2f1afe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h3691e3887c2f1afe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h3691e3887c2f1afe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h3691e3887c2f1afe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Relationship Id="rId6" Type="http://schemas.openxmlformats.org/officeDocument/2006/relationships/image" Target="../media/image1.png"/><Relationship Id="rId7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24.png"/><Relationship Id="rId5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24.png"/><Relationship Id="rId5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24.png"/><Relationship Id="rId5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24.png"/><Relationship Id="rId6" Type="http://schemas.openxmlformats.org/officeDocument/2006/relationships/image" Target="../media/image4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24.png"/><Relationship Id="rId5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45.png"/><Relationship Id="rId6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Relationship Id="rId6" Type="http://schemas.openxmlformats.org/officeDocument/2006/relationships/image" Target="../media/image4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Relationship Id="rId6" Type="http://schemas.openxmlformats.org/officeDocument/2006/relationships/image" Target="../media/image4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Relationship Id="rId4" Type="http://schemas.openxmlformats.org/officeDocument/2006/relationships/image" Target="../media/image40.png"/><Relationship Id="rId5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Relationship Id="rId4" Type="http://schemas.openxmlformats.org/officeDocument/2006/relationships/image" Target="../media/image49.png"/><Relationship Id="rId5" Type="http://schemas.openxmlformats.org/officeDocument/2006/relationships/image" Target="../media/image1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Relationship Id="rId4" Type="http://schemas.openxmlformats.org/officeDocument/2006/relationships/image" Target="../media/image18.png"/><Relationship Id="rId5" Type="http://schemas.openxmlformats.org/officeDocument/2006/relationships/image" Target="../media/image2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Relationship Id="rId4" Type="http://schemas.openxmlformats.org/officeDocument/2006/relationships/image" Target="../media/image48.jpg"/><Relationship Id="rId5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Relationship Id="rId4" Type="http://schemas.openxmlformats.org/officeDocument/2006/relationships/image" Target="../media/image47.jpg"/><Relationship Id="rId5" Type="http://schemas.openxmlformats.org/officeDocument/2006/relationships/image" Target="../media/image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7.png"/><Relationship Id="rId4" Type="http://schemas.openxmlformats.org/officeDocument/2006/relationships/image" Target="../media/image35.png"/><Relationship Id="rId5" Type="http://schemas.openxmlformats.org/officeDocument/2006/relationships/image" Target="../media/image1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7.png"/><Relationship Id="rId4" Type="http://schemas.openxmlformats.org/officeDocument/2006/relationships/image" Target="../media/image15.png"/><Relationship Id="rId5" Type="http://schemas.openxmlformats.org/officeDocument/2006/relationships/image" Target="../media/image2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7.png"/><Relationship Id="rId4" Type="http://schemas.openxmlformats.org/officeDocument/2006/relationships/image" Target="../media/image15.png"/><Relationship Id="rId5" Type="http://schemas.openxmlformats.org/officeDocument/2006/relationships/image" Target="../media/image2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4.png"/><Relationship Id="rId4" Type="http://schemas.openxmlformats.org/officeDocument/2006/relationships/image" Target="../media/image33.png"/><Relationship Id="rId5" Type="http://schemas.openxmlformats.org/officeDocument/2006/relationships/image" Target="../media/image1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4.png"/><Relationship Id="rId4" Type="http://schemas.openxmlformats.org/officeDocument/2006/relationships/image" Target="../media/image15.png"/><Relationship Id="rId5" Type="http://schemas.openxmlformats.org/officeDocument/2006/relationships/image" Target="../media/image3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4.png"/><Relationship Id="rId4" Type="http://schemas.openxmlformats.org/officeDocument/2006/relationships/image" Target="../media/image15.png"/><Relationship Id="rId5" Type="http://schemas.openxmlformats.org/officeDocument/2006/relationships/image" Target="../media/image3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4.png"/><Relationship Id="rId4" Type="http://schemas.openxmlformats.org/officeDocument/2006/relationships/image" Target="../media/image15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4.png"/><Relationship Id="rId4" Type="http://schemas.openxmlformats.org/officeDocument/2006/relationships/image" Target="../media/image50.png"/><Relationship Id="rId5" Type="http://schemas.openxmlformats.org/officeDocument/2006/relationships/image" Target="../media/image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3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3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36.png"/><Relationship Id="rId6" Type="http://schemas.openxmlformats.org/officeDocument/2006/relationships/image" Target="../media/image4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36.png"/><Relationship Id="rId6" Type="http://schemas.openxmlformats.org/officeDocument/2006/relationships/image" Target="../media/image4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36.png"/><Relationship Id="rId6" Type="http://schemas.openxmlformats.org/officeDocument/2006/relationships/image" Target="../media/image4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4.png"/><Relationship Id="rId4" Type="http://schemas.openxmlformats.org/officeDocument/2006/relationships/image" Target="../media/image1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478875" y="1650463"/>
            <a:ext cx="6754200" cy="139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 sz="461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Ranked Choice Voting (RCV) Refresher</a:t>
            </a:r>
            <a:endParaRPr sz="461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672125" y="3357238"/>
            <a:ext cx="4208700" cy="4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2055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Preparing for the General Election</a:t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613100" y="4096300"/>
            <a:ext cx="26424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595925" y="4052500"/>
            <a:ext cx="2642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RankTheDistrict.org   |   @rankthedistrict</a:t>
            </a:r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8" name="Google Shape;58;p13" title="Flower .png"/>
          <p:cNvPicPr preferRelativeResize="0"/>
          <p:nvPr/>
        </p:nvPicPr>
        <p:blipFill rotWithShape="1">
          <a:blip r:embed="rId4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2125" y="700026"/>
            <a:ext cx="1952748" cy="906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5" name="Google Shape;65;p1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762328" y="2243428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Delegate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" name="Google Shape;68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837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>
            <p:ph idx="4294967295" type="body"/>
          </p:nvPr>
        </p:nvSpPr>
        <p:spPr>
          <a:xfrm>
            <a:off x="413962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Denise Rosado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0" name="Google Shape;70;p14"/>
          <p:cNvSpPr txBox="1"/>
          <p:nvPr>
            <p:ph idx="4294967295" type="body"/>
          </p:nvPr>
        </p:nvSpPr>
        <p:spPr>
          <a:xfrm>
            <a:off x="413962" y="342526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White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" name="Google Shape;71;p14"/>
          <p:cNvSpPr txBox="1"/>
          <p:nvPr>
            <p:ph idx="4294967295" type="body"/>
          </p:nvPr>
        </p:nvSpPr>
        <p:spPr>
          <a:xfrm>
            <a:off x="413962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Kymone Freeman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" name="Google Shape;72;p14"/>
          <p:cNvSpPr txBox="1"/>
          <p:nvPr>
            <p:ph idx="4294967295" type="body"/>
          </p:nvPr>
        </p:nvSpPr>
        <p:spPr>
          <a:xfrm>
            <a:off x="413962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3205050" y="2243425"/>
            <a:ext cx="250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Mayor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4916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>
            <p:ph idx="4294967295" type="body"/>
          </p:nvPr>
        </p:nvSpPr>
        <p:spPr>
          <a:xfrm>
            <a:off x="3205041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Rhonda Hamilton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" name="Google Shape;76;p14"/>
          <p:cNvSpPr txBox="1"/>
          <p:nvPr>
            <p:ph idx="4294967295" type="body"/>
          </p:nvPr>
        </p:nvSpPr>
        <p:spPr>
          <a:xfrm>
            <a:off x="3205041" y="3425276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Janeese L. George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" name="Google Shape;77;p14"/>
          <p:cNvSpPr txBox="1"/>
          <p:nvPr>
            <p:ph idx="4294967295" type="body"/>
          </p:nvPr>
        </p:nvSpPr>
        <p:spPr>
          <a:xfrm>
            <a:off x="3205041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L. Gross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" name="Google Shape;78;p14"/>
          <p:cNvSpPr txBox="1"/>
          <p:nvPr>
            <p:ph idx="4294967295" type="body"/>
          </p:nvPr>
        </p:nvSpPr>
        <p:spPr>
          <a:xfrm>
            <a:off x="3205041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9" name="Google Shape;79;p14" title="Blank Ballot - 5 candidate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63719" y="2656201"/>
            <a:ext cx="2823074" cy="201257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5963818" y="2109522"/>
            <a:ext cx="2823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(Two Winner) At-Large Councilmembers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4"/>
          <p:cNvSpPr txBox="1"/>
          <p:nvPr>
            <p:ph idx="4294967295" type="body"/>
          </p:nvPr>
        </p:nvSpPr>
        <p:spPr>
          <a:xfrm>
            <a:off x="5996141" y="303595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Oye Owolewa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2" name="Google Shape;82;p14"/>
          <p:cNvSpPr txBox="1"/>
          <p:nvPr>
            <p:ph idx="4294967295" type="body"/>
          </p:nvPr>
        </p:nvSpPr>
        <p:spPr>
          <a:xfrm>
            <a:off x="5998884" y="33616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Darryl Moch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14"/>
          <p:cNvSpPr txBox="1"/>
          <p:nvPr>
            <p:ph idx="4294967295" type="body"/>
          </p:nvPr>
        </p:nvSpPr>
        <p:spPr>
          <a:xfrm>
            <a:off x="5998884" y="36873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Darrell Green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" name="Google Shape;84;p14"/>
          <p:cNvSpPr txBox="1"/>
          <p:nvPr>
            <p:ph idx="4294967295" type="body"/>
          </p:nvPr>
        </p:nvSpPr>
        <p:spPr>
          <a:xfrm>
            <a:off x="5996141" y="43387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" name="Google Shape;85;p14"/>
          <p:cNvSpPr txBox="1"/>
          <p:nvPr>
            <p:ph idx="4294967295" type="body"/>
          </p:nvPr>
        </p:nvSpPr>
        <p:spPr>
          <a:xfrm>
            <a:off x="5998884" y="40130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Elissa Silverman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87" name="Google Shape;87;p14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3 or more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93" name="Google Shape;93;p1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96" name="Google Shape;96;p15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864752" y="2403539"/>
            <a:ext cx="176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Council Chair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8106" y="2864007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>
            <p:ph idx="4294967295" type="body"/>
          </p:nvPr>
        </p:nvSpPr>
        <p:spPr>
          <a:xfrm>
            <a:off x="1062577" y="2909507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Phil Mendelson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" name="Google Shape;100;p15"/>
          <p:cNvSpPr txBox="1"/>
          <p:nvPr>
            <p:ph idx="4294967295" type="body"/>
          </p:nvPr>
        </p:nvSpPr>
        <p:spPr>
          <a:xfrm>
            <a:off x="1062577" y="3262175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Abi. Prudent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" name="Google Shape;101;p15"/>
          <p:cNvSpPr txBox="1"/>
          <p:nvPr>
            <p:ph idx="4294967295" type="body"/>
          </p:nvPr>
        </p:nvSpPr>
        <p:spPr>
          <a:xfrm>
            <a:off x="1062577" y="3614850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2" name="Google Shape;102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7556" y="2864011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>
            <p:ph idx="4294967295" type="body"/>
          </p:nvPr>
        </p:nvSpPr>
        <p:spPr>
          <a:xfrm>
            <a:off x="2952027" y="2909511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Manuel Rivera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" name="Google Shape;104;p15"/>
          <p:cNvSpPr txBox="1"/>
          <p:nvPr>
            <p:ph idx="4294967295" type="body"/>
          </p:nvPr>
        </p:nvSpPr>
        <p:spPr>
          <a:xfrm>
            <a:off x="2952027" y="326217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Brian Schwalb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5" name="Google Shape;105;p15"/>
          <p:cNvSpPr txBox="1"/>
          <p:nvPr>
            <p:ph idx="4294967295" type="body"/>
          </p:nvPr>
        </p:nvSpPr>
        <p:spPr>
          <a:xfrm>
            <a:off x="2952027" y="361485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6" name="Google Shape;106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7006" y="2863994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>
            <p:ph idx="4294967295" type="body"/>
          </p:nvPr>
        </p:nvSpPr>
        <p:spPr>
          <a:xfrm>
            <a:off x="4841477" y="2909494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Simmons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" name="Google Shape;108;p15"/>
          <p:cNvSpPr txBox="1"/>
          <p:nvPr>
            <p:ph idx="4294967295" type="body"/>
          </p:nvPr>
        </p:nvSpPr>
        <p:spPr>
          <a:xfrm>
            <a:off x="4841477" y="3262162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Paul Strauss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9" name="Google Shape;109;p15"/>
          <p:cNvSpPr txBox="1"/>
          <p:nvPr>
            <p:ph idx="4294967295" type="body"/>
          </p:nvPr>
        </p:nvSpPr>
        <p:spPr>
          <a:xfrm>
            <a:off x="4841477" y="3614837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0" name="Google Shape;110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06456" y="2863999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>
            <p:ph idx="4294967295" type="body"/>
          </p:nvPr>
        </p:nvSpPr>
        <p:spPr>
          <a:xfrm>
            <a:off x="6730927" y="2909499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Ciprian Ivanof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" name="Google Shape;112;p15"/>
          <p:cNvSpPr txBox="1"/>
          <p:nvPr>
            <p:ph idx="4294967295" type="body"/>
          </p:nvPr>
        </p:nvSpPr>
        <p:spPr>
          <a:xfrm>
            <a:off x="6730927" y="326216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Franklin Garcia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" name="Google Shape;113;p15"/>
          <p:cNvSpPr txBox="1"/>
          <p:nvPr>
            <p:ph idx="4294967295" type="body"/>
          </p:nvPr>
        </p:nvSpPr>
        <p:spPr>
          <a:xfrm>
            <a:off x="6730927" y="361484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2927606" y="2304307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Attorney General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4817006" y="2334232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Senator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6512248" y="2326082"/>
            <a:ext cx="17670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</a:t>
            </a:r>
            <a:r>
              <a:rPr lang="en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Representative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3051750" y="4167625"/>
            <a:ext cx="304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Initiative 86 </a:t>
            </a:r>
            <a:r>
              <a:rPr lang="en" sz="1465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—</a:t>
            </a: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Yes / No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Ward 7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23" name="Google Shape;123;p1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graphicFrame>
        <p:nvGraphicFramePr>
          <p:cNvPr id="126" name="Google Shape;126;p16"/>
          <p:cNvGraphicFramePr/>
          <p:nvPr/>
        </p:nvGraphicFramePr>
        <p:xfrm>
          <a:off x="2896775" y="2259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{1CC4D256-96F7-4222-B60C-DBA23D7A191D}</a:tableStyleId>
              </a:tblPr>
              <a:tblGrid>
                <a:gridCol w="1119875"/>
                <a:gridCol w="2230575"/>
              </a:tblGrid>
              <a:tr h="3065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Ward 7 ANC races</a:t>
                      </a:r>
                      <a:endParaRPr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 hMerge="1"/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7B07   7C06   7D04,6   7E02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Candidate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7B02-4,6,8,9   7C01-5,7,9   7D01,2,5,7,-9   7E07   7F02-6,7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7B01,5   7C08   7D03   7E01,3-6   7F01,8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27" name="Google Shape;127;p16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" name="Google Shape;132;p17"/>
          <p:cNvCxnSpPr/>
          <p:nvPr/>
        </p:nvCxnSpPr>
        <p:spPr>
          <a:xfrm>
            <a:off x="2038075" y="2060145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" name="Google Shape;133;p17"/>
          <p:cNvCxnSpPr/>
          <p:nvPr/>
        </p:nvCxnSpPr>
        <p:spPr>
          <a:xfrm>
            <a:off x="2038075" y="3187970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" name="Google Shape;134;p17"/>
          <p:cNvCxnSpPr>
            <a:stCxn id="135" idx="7"/>
            <a:endCxn id="136" idx="1"/>
          </p:cNvCxnSpPr>
          <p:nvPr/>
        </p:nvCxnSpPr>
        <p:spPr>
          <a:xfrm>
            <a:off x="2136387" y="982423"/>
            <a:ext cx="10200" cy="37680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" name="Google Shape;137;p17"/>
          <p:cNvSpPr txBox="1"/>
          <p:nvPr>
            <p:ph idx="1" type="body"/>
          </p:nvPr>
        </p:nvSpPr>
        <p:spPr>
          <a:xfrm>
            <a:off x="2374566" y="1470740"/>
            <a:ext cx="3038700" cy="27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Vote your favorite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candidate 1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st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. 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Rank your backup choices 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"/>
                <a:ea typeface="Lato"/>
                <a:cs typeface="Lato"/>
                <a:sym typeface="Lato"/>
              </a:rPr>
              <a:t>(2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nd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3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rd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4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5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) - you don’t have to rank more than 1!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Your vote stays with your 1</a:t>
            </a:r>
            <a:r>
              <a:rPr baseline="30000" lang="en" sz="1400">
                <a:latin typeface="Lato Black"/>
                <a:ea typeface="Lato Black"/>
                <a:cs typeface="Lato Black"/>
                <a:sym typeface="Lato Black"/>
              </a:rPr>
              <a:t>st</a:t>
            </a: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 choice. If they get last place, your vote moves to your next choice.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1933025" y="145655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1933025" y="225053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1933025" y="3389114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41" name="Google Shape;141;p17"/>
          <p:cNvSpPr txBox="1"/>
          <p:nvPr>
            <p:ph type="title"/>
          </p:nvPr>
        </p:nvSpPr>
        <p:spPr>
          <a:xfrm>
            <a:off x="2445475" y="188213"/>
            <a:ext cx="44958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do I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rank my ballot?</a:t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142" name="Google Shape;142;p17"/>
          <p:cNvGrpSpPr/>
          <p:nvPr/>
        </p:nvGrpSpPr>
        <p:grpSpPr>
          <a:xfrm rot="2700000">
            <a:off x="1878840" y="467328"/>
            <a:ext cx="515095" cy="515095"/>
            <a:chOff x="2286821" y="819761"/>
            <a:chExt cx="515100" cy="515100"/>
          </a:xfrm>
        </p:grpSpPr>
        <p:sp>
          <p:nvSpPr>
            <p:cNvPr id="135" name="Google Shape;135;p1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143" name="Google Shape;143;p1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44" name="Google Shape;144;p17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7113" y="83286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7"/>
          <p:cNvSpPr/>
          <p:nvPr/>
        </p:nvSpPr>
        <p:spPr>
          <a:xfrm>
            <a:off x="1910449" y="4553832"/>
            <a:ext cx="6455100" cy="393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36" name="Google Shape;136;p17"/>
          <p:cNvSpPr txBox="1"/>
          <p:nvPr/>
        </p:nvSpPr>
        <p:spPr>
          <a:xfrm>
            <a:off x="2146729" y="4496432"/>
            <a:ext cx="6286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This repeats until a candidate wins with over 50%.</a:t>
            </a:r>
            <a:endParaRPr sz="2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46" name="Google Shape;146;p17"/>
          <p:cNvGrpSpPr/>
          <p:nvPr/>
        </p:nvGrpSpPr>
        <p:grpSpPr>
          <a:xfrm>
            <a:off x="5413275" y="1433390"/>
            <a:ext cx="3591000" cy="2731800"/>
            <a:chOff x="5413275" y="1701700"/>
            <a:chExt cx="3591000" cy="2731800"/>
          </a:xfrm>
        </p:grpSpPr>
        <p:sp>
          <p:nvSpPr>
            <p:cNvPr id="147" name="Google Shape;147;p17"/>
            <p:cNvSpPr/>
            <p:nvPr/>
          </p:nvSpPr>
          <p:spPr>
            <a:xfrm>
              <a:off x="5413275" y="1701700"/>
              <a:ext cx="3591000" cy="2731800"/>
            </a:xfrm>
            <a:prstGeom prst="roundRect">
              <a:avLst>
                <a:gd fmla="val 16667" name="adj"/>
              </a:avLst>
            </a:prstGeom>
            <a:solidFill>
              <a:srgbClr val="F5FAFA"/>
            </a:solidFill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8" name="Google Shape;148;p17" title="GDDC-PalmCards_v5_pic2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685536" y="1765621"/>
              <a:ext cx="3038701" cy="257517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8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 title="GDDC-PalmCards_v5_pic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0100" y="347075"/>
            <a:ext cx="2935750" cy="444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 title="GDDC-PalmCards_v5_pic4.png"/>
          <p:cNvPicPr preferRelativeResize="0"/>
          <p:nvPr/>
        </p:nvPicPr>
        <p:blipFill rotWithShape="1">
          <a:blip r:embed="rId6">
            <a:alphaModFix/>
          </a:blip>
          <a:srcRect b="41003" l="0" r="0" t="0"/>
          <a:stretch/>
        </p:blipFill>
        <p:spPr>
          <a:xfrm>
            <a:off x="4694650" y="1718500"/>
            <a:ext cx="3540775" cy="1815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Google Shape;156;p18"/>
          <p:cNvGrpSpPr/>
          <p:nvPr/>
        </p:nvGrpSpPr>
        <p:grpSpPr>
          <a:xfrm>
            <a:off x="4422018" y="3640147"/>
            <a:ext cx="4227164" cy="369300"/>
            <a:chOff x="4514400" y="4572900"/>
            <a:chExt cx="4227164" cy="369300"/>
          </a:xfrm>
        </p:grpSpPr>
        <p:sp>
          <p:nvSpPr>
            <p:cNvPr id="157" name="Google Shape;157;p18"/>
            <p:cNvSpPr/>
            <p:nvPr/>
          </p:nvSpPr>
          <p:spPr>
            <a:xfrm>
              <a:off x="4514400" y="4632000"/>
              <a:ext cx="4011600" cy="2511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8"/>
            <p:cNvSpPr txBox="1"/>
            <p:nvPr/>
          </p:nvSpPr>
          <p:spPr>
            <a:xfrm>
              <a:off x="4563464" y="4572900"/>
              <a:ext cx="4178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Remember, only rank a candidate if you support them! 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64" name="Google Shape;164;p19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Results &amp;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65" name="Google Shape;16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6" name="Google Shape;166;p19"/>
          <p:cNvGrpSpPr/>
          <p:nvPr/>
        </p:nvGrpSpPr>
        <p:grpSpPr>
          <a:xfrm>
            <a:off x="336621" y="1600079"/>
            <a:ext cx="4230883" cy="2311450"/>
            <a:chOff x="363550" y="1849175"/>
            <a:chExt cx="4230883" cy="2311450"/>
          </a:xfrm>
        </p:grpSpPr>
        <p:grpSp>
          <p:nvGrpSpPr>
            <p:cNvPr id="167" name="Google Shape;167;p19"/>
            <p:cNvGrpSpPr/>
            <p:nvPr/>
          </p:nvGrpSpPr>
          <p:grpSpPr>
            <a:xfrm>
              <a:off x="363550" y="1849175"/>
              <a:ext cx="4230883" cy="2192175"/>
              <a:chOff x="363550" y="1849175"/>
              <a:chExt cx="4230883" cy="2192175"/>
            </a:xfrm>
          </p:grpSpPr>
          <p:sp>
            <p:nvSpPr>
              <p:cNvPr id="168" name="Google Shape;168;p19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169" name="Google Shape;169;p19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70" name="Google Shape;170;p19"/>
            <p:cNvSpPr/>
            <p:nvPr/>
          </p:nvSpPr>
          <p:spPr>
            <a:xfrm>
              <a:off x="383750" y="1858125"/>
              <a:ext cx="40167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1" name="Google Shape;171;p19"/>
          <p:cNvGrpSpPr/>
          <p:nvPr/>
        </p:nvGrpSpPr>
        <p:grpSpPr>
          <a:xfrm>
            <a:off x="4333177" y="1572904"/>
            <a:ext cx="4429454" cy="2302500"/>
            <a:chOff x="4400500" y="1822000"/>
            <a:chExt cx="4429454" cy="2302500"/>
          </a:xfrm>
        </p:grpSpPr>
        <p:grpSp>
          <p:nvGrpSpPr>
            <p:cNvPr id="172" name="Google Shape;172;p19"/>
            <p:cNvGrpSpPr/>
            <p:nvPr/>
          </p:nvGrpSpPr>
          <p:grpSpPr>
            <a:xfrm>
              <a:off x="4400500" y="1849175"/>
              <a:ext cx="4402600" cy="2192175"/>
              <a:chOff x="4400500" y="1849175"/>
              <a:chExt cx="4402600" cy="2192175"/>
            </a:xfrm>
          </p:grpSpPr>
          <p:pic>
            <p:nvPicPr>
              <p:cNvPr id="173" name="Google Shape;173;p19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4" name="Google Shape;174;p19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</a:t>
                </a: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75" name="Google Shape;175;p19"/>
            <p:cNvSpPr/>
            <p:nvPr/>
          </p:nvSpPr>
          <p:spPr>
            <a:xfrm>
              <a:off x="4551054" y="1822000"/>
              <a:ext cx="42789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6" name="Google Shape;176;p19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177" name="Google Shape;177;p19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9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84" name="Google Shape;1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5" name="Google Shape;185;p20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6" name="Google Shape;186;p20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87" name="Google Shape;187;p20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188" name="Google Shape;188;p20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189" name="Google Shape;189;p20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190" name="Google Shape;190;p20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191" name="Google Shape;191;p20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92" name="Google Shape;192;p20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93" name="Google Shape;193;p20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194" name="Google Shape;194;p20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195" name="Google Shape;195;p20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196" name="Google Shape;196;p20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197" name="Google Shape;197;p20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98" name="Google Shape;198;p20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199" name="Google Shape;199;p20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00" name="Google Shape;200;p20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01" name="Google Shape;201;p20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02" name="Google Shape;202;p20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03" name="Google Shape;203;p20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0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10" name="Google Shape;21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1" name="Google Shape;211;p21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2" name="Google Shape;212;p21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13" name="Google Shape;213;p21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sp>
          <p:nvSpPr>
            <p:cNvPr id="214" name="Google Shape;214;p21"/>
            <p:cNvSpPr/>
            <p:nvPr/>
          </p:nvSpPr>
          <p:spPr>
            <a:xfrm>
              <a:off x="356821" y="1609029"/>
              <a:ext cx="40167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5" name="Google Shape;215;p21"/>
            <p:cNvGrpSpPr/>
            <p:nvPr/>
          </p:nvGrpSpPr>
          <p:grpSpPr>
            <a:xfrm>
              <a:off x="336621" y="1600079"/>
              <a:ext cx="4230883" cy="2192175"/>
              <a:chOff x="363550" y="1849175"/>
              <a:chExt cx="4230883" cy="2192175"/>
            </a:xfrm>
          </p:grpSpPr>
          <p:sp>
            <p:nvSpPr>
              <p:cNvPr id="216" name="Google Shape;216;p21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217" name="Google Shape;217;p21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218" name="Google Shape;218;p21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219" name="Google Shape;219;p21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220" name="Google Shape;220;p21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221" name="Google Shape;221;p21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222" name="Google Shape;222;p21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23" name="Google Shape;223;p21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24" name="Google Shape;224;p21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25" name="Google Shape;225;p21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26" name="Google Shape;226;p21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27" name="Google Shape;227;p21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28" name="Google Shape;228;p21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21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2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35" name="Google Shape;235;p22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236" name="Google Shape;236;p22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237" name="Google Shape;237;p22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38" name="Google Shape;238;p22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39" name="Google Shape;239;p22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2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41" name="Google Shape;241;p22"/>
          <p:cNvSpPr/>
          <p:nvPr/>
        </p:nvSpPr>
        <p:spPr>
          <a:xfrm flipH="1" rot="-5400000">
            <a:off x="2824679" y="1234844"/>
            <a:ext cx="443100" cy="3566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2" name="Google Shape;242;p22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3" name="Google Shape;243;p22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4" name="Google Shape;244;p22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5" name="Google Shape;245;p22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6" name="Google Shape;246;p22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47" name="Google Shape;247;p22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48" name="Google Shape;248;p22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49" name="Google Shape;249;p22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50" name="Google Shape;250;p22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251" name="Google Shape;251;p22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22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253" name="Google Shape;253;p22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5" name="Google Shape;255;p22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56" name="Google Shape;256;p22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2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8" name="Google Shape;258;p22"/>
          <p:cNvSpPr txBox="1"/>
          <p:nvPr/>
        </p:nvSpPr>
        <p:spPr>
          <a:xfrm>
            <a:off x="480181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30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9" name="Google Shape;259;p22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0" name="Google Shape;260;p22"/>
          <p:cNvSpPr txBox="1"/>
          <p:nvPr/>
        </p:nvSpPr>
        <p:spPr>
          <a:xfrm>
            <a:off x="2709077" y="379581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1" name="Google Shape;261;p22"/>
          <p:cNvSpPr txBox="1"/>
          <p:nvPr/>
        </p:nvSpPr>
        <p:spPr>
          <a:xfrm>
            <a:off x="2580434" y="4279523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3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67" name="Google Shape;267;p23"/>
          <p:cNvSpPr txBox="1"/>
          <p:nvPr>
            <p:ph type="title"/>
          </p:nvPr>
        </p:nvSpPr>
        <p:spPr>
          <a:xfrm>
            <a:off x="1160418" y="1682000"/>
            <a:ext cx="56868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68" name="Google Shape;268;p23"/>
          <p:cNvSpPr/>
          <p:nvPr/>
        </p:nvSpPr>
        <p:spPr>
          <a:xfrm flipH="1" rot="-5400000">
            <a:off x="3359579" y="699944"/>
            <a:ext cx="443100" cy="4635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69" name="Google Shape;269;p23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0" name="Google Shape;270;p23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1" name="Google Shape;271;p23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2" name="Google Shape;272;p23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73" name="Google Shape;273;p23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74" name="Google Shape;274;p23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75" name="Google Shape;275;p23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76" name="Google Shape;276;p23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277" name="Google Shape;277;p23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" name="Google Shape;278;p23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279" name="Google Shape;279;p2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1" name="Google Shape;281;p23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82" name="Google Shape;282;p23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83" name="Google Shape;283;p23"/>
          <p:cNvGrpSpPr/>
          <p:nvPr/>
        </p:nvGrpSpPr>
        <p:grpSpPr>
          <a:xfrm>
            <a:off x="4828980" y="2793890"/>
            <a:ext cx="1070087" cy="443113"/>
            <a:chOff x="4828980" y="2721433"/>
            <a:chExt cx="1070087" cy="443113"/>
          </a:xfrm>
        </p:grpSpPr>
        <p:sp>
          <p:nvSpPr>
            <p:cNvPr id="284" name="Google Shape;284;p23"/>
            <p:cNvSpPr/>
            <p:nvPr/>
          </p:nvSpPr>
          <p:spPr>
            <a:xfrm flipH="1" rot="-5400000">
              <a:off x="5142616" y="2408083"/>
              <a:ext cx="443100" cy="10698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285" name="Google Shape;285;p23"/>
            <p:cNvSpPr/>
            <p:nvPr/>
          </p:nvSpPr>
          <p:spPr>
            <a:xfrm>
              <a:off x="4828980" y="2721446"/>
              <a:ext cx="3444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6" name="Google Shape;286;p23"/>
          <p:cNvGrpSpPr/>
          <p:nvPr/>
        </p:nvGrpSpPr>
        <p:grpSpPr>
          <a:xfrm>
            <a:off x="2689741" y="3752744"/>
            <a:ext cx="237600" cy="443113"/>
            <a:chOff x="2689741" y="3680288"/>
            <a:chExt cx="237600" cy="443113"/>
          </a:xfrm>
        </p:grpSpPr>
        <p:sp>
          <p:nvSpPr>
            <p:cNvPr id="287" name="Google Shape;287;p23"/>
            <p:cNvSpPr/>
            <p:nvPr/>
          </p:nvSpPr>
          <p:spPr>
            <a:xfrm flipH="1" rot="-5400000">
              <a:off x="2586991" y="3783038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288" name="Google Shape;288;p23"/>
            <p:cNvSpPr/>
            <p:nvPr/>
          </p:nvSpPr>
          <p:spPr>
            <a:xfrm>
              <a:off x="2689752" y="3680300"/>
              <a:ext cx="1920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9" name="Google Shape;289;p23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290" name="Google Shape;290;p23"/>
          <p:cNvGrpSpPr/>
          <p:nvPr/>
        </p:nvGrpSpPr>
        <p:grpSpPr>
          <a:xfrm>
            <a:off x="2050666" y="3236990"/>
            <a:ext cx="3313500" cy="1240800"/>
            <a:chOff x="2050666" y="3236990"/>
            <a:chExt cx="3313500" cy="1240800"/>
          </a:xfrm>
        </p:grpSpPr>
        <p:cxnSp>
          <p:nvCxnSpPr>
            <p:cNvPr id="291" name="Google Shape;291;p23"/>
            <p:cNvCxnSpPr>
              <a:endCxn id="288" idx="2"/>
            </p:cNvCxnSpPr>
            <p:nvPr/>
          </p:nvCxnSpPr>
          <p:spPr>
            <a:xfrm flipH="1" rot="10800000">
              <a:off x="2057652" y="4195856"/>
              <a:ext cx="728100" cy="274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92" name="Google Shape;292;p23"/>
            <p:cNvCxnSpPr>
              <a:endCxn id="284" idx="3"/>
            </p:cNvCxnSpPr>
            <p:nvPr/>
          </p:nvCxnSpPr>
          <p:spPr>
            <a:xfrm flipH="1" rot="10800000">
              <a:off x="2050666" y="3236990"/>
              <a:ext cx="3313500" cy="1240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293" name="Google Shape;293;p23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94" name="Google Shape;294;p23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295" name="Google Shape;295;p23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296" name="Google Shape;296;p23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97" name="Google Shape;297;p23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3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299" name="Google Shape;299;p23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3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1" name="Google Shape;301;p23"/>
          <p:cNvSpPr txBox="1"/>
          <p:nvPr/>
        </p:nvSpPr>
        <p:spPr>
          <a:xfrm>
            <a:off x="58990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39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2" name="Google Shape;302;p23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3" name="Google Shape;303;p23"/>
          <p:cNvSpPr txBox="1"/>
          <p:nvPr/>
        </p:nvSpPr>
        <p:spPr>
          <a:xfrm>
            <a:off x="2927352" y="381029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4" name="Google Shape;304;p23"/>
          <p:cNvSpPr txBox="1"/>
          <p:nvPr/>
        </p:nvSpPr>
        <p:spPr>
          <a:xfrm>
            <a:off x="2737021" y="411308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5" name="Google Shape;305;p23"/>
          <p:cNvSpPr txBox="1"/>
          <p:nvPr/>
        </p:nvSpPr>
        <p:spPr>
          <a:xfrm>
            <a:off x="5363702" y="318820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4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11" name="Google Shape;311;p24"/>
          <p:cNvSpPr txBox="1"/>
          <p:nvPr>
            <p:ph type="title"/>
          </p:nvPr>
        </p:nvSpPr>
        <p:spPr>
          <a:xfrm>
            <a:off x="1160418" y="1682000"/>
            <a:ext cx="53823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We have a winner!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12" name="Google Shape;312;p24"/>
          <p:cNvSpPr/>
          <p:nvPr/>
        </p:nvSpPr>
        <p:spPr>
          <a:xfrm flipH="1" rot="-5400000">
            <a:off x="4013429" y="46094"/>
            <a:ext cx="443100" cy="59436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3" name="Google Shape;313;p24"/>
          <p:cNvSpPr/>
          <p:nvPr/>
        </p:nvSpPr>
        <p:spPr>
          <a:xfrm flipH="1" rot="-5400000">
            <a:off x="3122075" y="459506"/>
            <a:ext cx="443100" cy="4160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4" name="Google Shape;314;p24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5" name="Google Shape;315;p24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16" name="Google Shape;316;p24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17" name="Google Shape;317;p24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18" name="Google Shape;318;p24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19" name="Google Shape;319;p24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20" name="Google Shape;320;p24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1" name="Google Shape;321;p24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322" name="Google Shape;322;p2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4" name="Google Shape;324;p24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25" name="Google Shape;325;p24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" name="Google Shape;326;p24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7" name="Google Shape;327;p24"/>
          <p:cNvSpPr/>
          <p:nvPr/>
        </p:nvSpPr>
        <p:spPr>
          <a:xfrm flipH="1" rot="-5400000">
            <a:off x="6153179" y="2183390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28" name="Google Shape;328;p24"/>
          <p:cNvGrpSpPr/>
          <p:nvPr/>
        </p:nvGrpSpPr>
        <p:grpSpPr>
          <a:xfrm>
            <a:off x="5067126" y="2316319"/>
            <a:ext cx="356702" cy="446755"/>
            <a:chOff x="2513926" y="3937463"/>
            <a:chExt cx="356702" cy="446755"/>
          </a:xfrm>
        </p:grpSpPr>
        <p:sp>
          <p:nvSpPr>
            <p:cNvPr id="329" name="Google Shape;329;p24"/>
            <p:cNvSpPr/>
            <p:nvPr/>
          </p:nvSpPr>
          <p:spPr>
            <a:xfrm flipH="1" rot="-5400000">
              <a:off x="2470729" y="3980663"/>
              <a:ext cx="443100" cy="3567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30" name="Google Shape;330;p24"/>
            <p:cNvSpPr/>
            <p:nvPr/>
          </p:nvSpPr>
          <p:spPr>
            <a:xfrm>
              <a:off x="2513926" y="3941117"/>
              <a:ext cx="245700" cy="443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1" name="Google Shape;331;p24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4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33" name="Google Shape;333;p24"/>
          <p:cNvGrpSpPr/>
          <p:nvPr/>
        </p:nvGrpSpPr>
        <p:grpSpPr>
          <a:xfrm>
            <a:off x="2545529" y="2763074"/>
            <a:ext cx="3829200" cy="1235016"/>
            <a:chOff x="2050721" y="3242810"/>
            <a:chExt cx="3829200" cy="1235016"/>
          </a:xfrm>
        </p:grpSpPr>
        <p:cxnSp>
          <p:nvCxnSpPr>
            <p:cNvPr id="334" name="Google Shape;334;p24"/>
            <p:cNvCxnSpPr>
              <a:endCxn id="330" idx="2"/>
            </p:cNvCxnSpPr>
            <p:nvPr/>
          </p:nvCxnSpPr>
          <p:spPr>
            <a:xfrm flipH="1" rot="10800000">
              <a:off x="2057568" y="3242810"/>
              <a:ext cx="2637600" cy="12279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35" name="Google Shape;335;p24"/>
            <p:cNvCxnSpPr>
              <a:endCxn id="327" idx="3"/>
            </p:cNvCxnSpPr>
            <p:nvPr/>
          </p:nvCxnSpPr>
          <p:spPr>
            <a:xfrm flipH="1" rot="10800000">
              <a:off x="2050721" y="3716725"/>
              <a:ext cx="3829200" cy="7611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36" name="Google Shape;336;p24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37" name="Google Shape;337;p24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38" name="Google Shape;338;p24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39" name="Google Shape;339;p24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40" name="Google Shape;340;p24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4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342" name="Google Shape;342;p24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4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96200" y="2629906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4"/>
          <p:cNvSpPr txBox="1"/>
          <p:nvPr/>
        </p:nvSpPr>
        <p:spPr>
          <a:xfrm>
            <a:off x="542381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5" name="Google Shape;345;p24"/>
          <p:cNvSpPr txBox="1"/>
          <p:nvPr/>
        </p:nvSpPr>
        <p:spPr>
          <a:xfrm>
            <a:off x="72067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6" name="Google Shape;346;p24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7" name="Google Shape;347;p24"/>
          <p:cNvSpPr txBox="1"/>
          <p:nvPr/>
        </p:nvSpPr>
        <p:spPr>
          <a:xfrm>
            <a:off x="5157179" y="270479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8" name="Google Shape;348;p24"/>
          <p:cNvSpPr txBox="1"/>
          <p:nvPr/>
        </p:nvSpPr>
        <p:spPr>
          <a:xfrm>
            <a:off x="6318827" y="318882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5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54" name="Google Shape;35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5" name="Google Shape;355;p25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6" name="Google Shape;356;p25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57" name="Google Shape;357;p25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358" name="Google Shape;358;p25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359" name="Google Shape;359;p25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360" name="Google Shape;360;p25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361" name="Google Shape;361;p25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62" name="Google Shape;362;p25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363" name="Google Shape;363;p25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364" name="Google Shape;364;p25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sp>
          <p:nvSpPr>
            <p:cNvPr id="365" name="Google Shape;365;p25"/>
            <p:cNvSpPr/>
            <p:nvPr/>
          </p:nvSpPr>
          <p:spPr>
            <a:xfrm>
              <a:off x="4483731" y="1572904"/>
              <a:ext cx="42789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6" name="Google Shape;366;p25"/>
            <p:cNvGrpSpPr/>
            <p:nvPr/>
          </p:nvGrpSpPr>
          <p:grpSpPr>
            <a:xfrm>
              <a:off x="4333177" y="1600079"/>
              <a:ext cx="4402600" cy="2192175"/>
              <a:chOff x="4400500" y="1849175"/>
              <a:chExt cx="4402600" cy="2192175"/>
            </a:xfrm>
          </p:grpSpPr>
          <p:pic>
            <p:nvPicPr>
              <p:cNvPr id="367" name="Google Shape;367;p25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68" name="Google Shape;368;p25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cxnSp>
          <p:nvCxnSpPr>
            <p:cNvPr id="369" name="Google Shape;369;p25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370" name="Google Shape;370;p25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71" name="Google Shape;371;p25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372" name="Google Shape;372;p25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5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6"/>
          <p:cNvSpPr/>
          <p:nvPr/>
        </p:nvSpPr>
        <p:spPr>
          <a:xfrm flipH="1" rot="-5400000">
            <a:off x="7201857" y="2826819"/>
            <a:ext cx="270900" cy="672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79" name="Google Shape;379;p26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80" name="Google Shape;380;p26"/>
          <p:cNvSpPr txBox="1"/>
          <p:nvPr>
            <p:ph type="title"/>
          </p:nvPr>
        </p:nvSpPr>
        <p:spPr>
          <a:xfrm>
            <a:off x="1160425" y="1682000"/>
            <a:ext cx="55407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Just run another round!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81" name="Google Shape;381;p26"/>
          <p:cNvSpPr/>
          <p:nvPr/>
        </p:nvSpPr>
        <p:spPr>
          <a:xfrm flipH="1" rot="-5400000">
            <a:off x="4429529" y="-370006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82" name="Google Shape;382;p26"/>
          <p:cNvSpPr/>
          <p:nvPr/>
        </p:nvSpPr>
        <p:spPr>
          <a:xfrm flipH="1" rot="-5400000">
            <a:off x="3597575" y="-15994"/>
            <a:ext cx="443100" cy="5111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83" name="Google Shape;383;p26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84" name="Google Shape;384;p26"/>
          <p:cNvSpPr txBox="1"/>
          <p:nvPr/>
        </p:nvSpPr>
        <p:spPr>
          <a:xfrm>
            <a:off x="223774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85" name="Google Shape;385;p26"/>
          <p:cNvSpPr txBox="1"/>
          <p:nvPr/>
        </p:nvSpPr>
        <p:spPr>
          <a:xfrm>
            <a:off x="388824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86" name="Google Shape;386;p26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87" name="Google Shape;387;p26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88" name="Google Shape;388;p26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89" name="Google Shape;389;p26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90" name="Google Shape;390;p2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92" name="Google Shape;392;p26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3" name="Google Shape;393;p26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4" name="Google Shape;394;p26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6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96" name="Google Shape;396;p26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97" name="Google Shape;397;p26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98" name="Google Shape;398;p26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99" name="Google Shape;399;p26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6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01" name="Google Shape;401;p26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7400" y="2643315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6"/>
          <p:cNvSpPr txBox="1"/>
          <p:nvPr>
            <p:ph type="title"/>
          </p:nvPr>
        </p:nvSpPr>
        <p:spPr>
          <a:xfrm>
            <a:off x="1172401" y="242153"/>
            <a:ext cx="15711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403" name="Google Shape;403;p26"/>
          <p:cNvCxnSpPr/>
          <p:nvPr/>
        </p:nvCxnSpPr>
        <p:spPr>
          <a:xfrm>
            <a:off x="1206777" y="794698"/>
            <a:ext cx="1395900" cy="237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4" name="Google Shape;404;p26"/>
          <p:cNvSpPr/>
          <p:nvPr/>
        </p:nvSpPr>
        <p:spPr>
          <a:xfrm flipH="1" rot="-5400000">
            <a:off x="5618276" y="2007525"/>
            <a:ext cx="443100" cy="106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05" name="Google Shape;405;p26"/>
          <p:cNvSpPr/>
          <p:nvPr/>
        </p:nvSpPr>
        <p:spPr>
          <a:xfrm flipH="1" rot="-5400000">
            <a:off x="7359725" y="2560250"/>
            <a:ext cx="443100" cy="9153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06" name="Google Shape;406;p26"/>
          <p:cNvSpPr/>
          <p:nvPr/>
        </p:nvSpPr>
        <p:spPr>
          <a:xfrm>
            <a:off x="5899075" y="2789642"/>
            <a:ext cx="1307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26"/>
          <p:cNvSpPr/>
          <p:nvPr/>
        </p:nvSpPr>
        <p:spPr>
          <a:xfrm>
            <a:off x="5067125" y="2319975"/>
            <a:ext cx="356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8" name="Google Shape;408;p26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5982" y="2168982"/>
            <a:ext cx="682480" cy="682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9" name="Google Shape;409;p26"/>
          <p:cNvCxnSpPr/>
          <p:nvPr/>
        </p:nvCxnSpPr>
        <p:spPr>
          <a:xfrm>
            <a:off x="368927" y="3493108"/>
            <a:ext cx="8385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0" name="Google Shape;410;p26"/>
          <p:cNvCxnSpPr>
            <a:endCxn id="404" idx="3"/>
          </p:cNvCxnSpPr>
          <p:nvPr/>
        </p:nvCxnSpPr>
        <p:spPr>
          <a:xfrm flipH="1" rot="10800000">
            <a:off x="2723726" y="2763075"/>
            <a:ext cx="3116100" cy="7545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1" name="Google Shape;411;p26"/>
          <p:cNvCxnSpPr>
            <a:endCxn id="378" idx="3"/>
          </p:cNvCxnSpPr>
          <p:nvPr/>
        </p:nvCxnSpPr>
        <p:spPr>
          <a:xfrm flipH="1" rot="10800000">
            <a:off x="2740707" y="3298569"/>
            <a:ext cx="4596600" cy="2334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412" name="Google Shape;412;p26" title="People Figure_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6341" y="36040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26"/>
          <p:cNvSpPr txBox="1"/>
          <p:nvPr/>
        </p:nvSpPr>
        <p:spPr>
          <a:xfrm>
            <a:off x="5808323" y="2691977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4" name="Google Shape;414;p26"/>
          <p:cNvSpPr txBox="1"/>
          <p:nvPr/>
        </p:nvSpPr>
        <p:spPr>
          <a:xfrm>
            <a:off x="7266407" y="318660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5" name="Google Shape;415;p26"/>
          <p:cNvSpPr txBox="1"/>
          <p:nvPr/>
        </p:nvSpPr>
        <p:spPr>
          <a:xfrm>
            <a:off x="6357522" y="23545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42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6" name="Google Shape;416;p26"/>
          <p:cNvSpPr txBox="1"/>
          <p:nvPr/>
        </p:nvSpPr>
        <p:spPr>
          <a:xfrm>
            <a:off x="8012024" y="2833256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58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7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22" name="Google Shape;422;p27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23" name="Google Shape;423;p27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24" name="Google Shape;424;p27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25" name="Google Shape;425;p27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26" name="Google Shape;426;p27"/>
          <p:cNvSpPr/>
          <p:nvPr/>
        </p:nvSpPr>
        <p:spPr>
          <a:xfrm flipH="1" rot="-5400000">
            <a:off x="1933229" y="21262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27" name="Google Shape;427;p27"/>
          <p:cNvSpPr/>
          <p:nvPr/>
        </p:nvSpPr>
        <p:spPr>
          <a:xfrm flipH="1" rot="-5400000">
            <a:off x="4310825" y="-729244"/>
            <a:ext cx="443100" cy="6537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28" name="Google Shape;428;p27"/>
          <p:cNvSpPr/>
          <p:nvPr/>
        </p:nvSpPr>
        <p:spPr>
          <a:xfrm flipH="1" rot="-5400000">
            <a:off x="1754879" y="27828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29" name="Google Shape;429;p27"/>
          <p:cNvSpPr/>
          <p:nvPr/>
        </p:nvSpPr>
        <p:spPr>
          <a:xfrm flipH="1" rot="-5400000">
            <a:off x="1636004" y="3379994"/>
            <a:ext cx="443100" cy="1188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0" name="Google Shape;430;p27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1" name="Google Shape;431;p27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2" name="Google Shape;432;p27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3" name="Google Shape;433;p27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4" name="Google Shape;434;p27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5" name="Google Shape;435;p27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36" name="Google Shape;436;p27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37" name="Google Shape;437;p27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9" name="Google Shape;439;p27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7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41" name="Google Shape;441;p27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27"/>
          <p:cNvSpPr txBox="1"/>
          <p:nvPr>
            <p:ph idx="1" type="body"/>
          </p:nvPr>
        </p:nvSpPr>
        <p:spPr>
          <a:xfrm>
            <a:off x="5229450" y="2898000"/>
            <a:ext cx="2141100" cy="9213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Continue running rounds even if someone already has 50%</a:t>
            </a:r>
            <a:endParaRPr sz="1863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43" name="Google Shape;443;p27"/>
          <p:cNvSpPr txBox="1"/>
          <p:nvPr/>
        </p:nvSpPr>
        <p:spPr>
          <a:xfrm>
            <a:off x="7801325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4" name="Google Shape;444;p27"/>
          <p:cNvSpPr txBox="1"/>
          <p:nvPr/>
        </p:nvSpPr>
        <p:spPr>
          <a:xfrm>
            <a:off x="3039213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5" name="Google Shape;445;p27"/>
          <p:cNvSpPr txBox="1"/>
          <p:nvPr/>
        </p:nvSpPr>
        <p:spPr>
          <a:xfrm>
            <a:off x="2689663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6" name="Google Shape;446;p27"/>
          <p:cNvSpPr txBox="1"/>
          <p:nvPr/>
        </p:nvSpPr>
        <p:spPr>
          <a:xfrm>
            <a:off x="2451838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10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7" name="Google Shape;447;p27"/>
          <p:cNvSpPr txBox="1"/>
          <p:nvPr/>
        </p:nvSpPr>
        <p:spPr>
          <a:xfrm>
            <a:off x="2214163" y="425766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8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8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53" name="Google Shape;453;p28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54" name="Google Shape;454;p28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55" name="Google Shape;455;p28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56" name="Google Shape;456;p28"/>
          <p:cNvSpPr txBox="1"/>
          <p:nvPr>
            <p:ph type="title"/>
          </p:nvPr>
        </p:nvSpPr>
        <p:spPr>
          <a:xfrm>
            <a:off x="1160425" y="1682000"/>
            <a:ext cx="5346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57" name="Google Shape;457;p28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58" name="Google Shape;458;p28"/>
          <p:cNvSpPr/>
          <p:nvPr/>
        </p:nvSpPr>
        <p:spPr>
          <a:xfrm flipH="1" rot="-5400000">
            <a:off x="4429775" y="-848194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59" name="Google Shape;459;p28"/>
          <p:cNvSpPr/>
          <p:nvPr/>
        </p:nvSpPr>
        <p:spPr>
          <a:xfrm flipH="1" rot="-5400000">
            <a:off x="1873679" y="26640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0" name="Google Shape;460;p28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1" name="Google Shape;461;p28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2" name="Google Shape;462;p28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3" name="Google Shape;463;p28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4" name="Google Shape;464;p28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5" name="Google Shape;465;p28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6" name="Google Shape;466;p28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67" name="Google Shape;467;p28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8" name="Google Shape;468;p28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0" name="Google Shape;470;p28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8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72" name="Google Shape;472;p28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3" name="Google Shape;473;p28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474" name="Google Shape;474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75" name="Google Shape;475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6" name="Google Shape;476;p28"/>
          <p:cNvGrpSpPr/>
          <p:nvPr/>
        </p:nvGrpSpPr>
        <p:grpSpPr>
          <a:xfrm>
            <a:off x="2689750" y="3274542"/>
            <a:ext cx="237604" cy="443102"/>
            <a:chOff x="4246250" y="3746042"/>
            <a:chExt cx="237604" cy="443102"/>
          </a:xfrm>
        </p:grpSpPr>
        <p:sp>
          <p:nvSpPr>
            <p:cNvPr id="477" name="Google Shape;477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78" name="Google Shape;478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9" name="Google Shape;479;p28"/>
          <p:cNvGrpSpPr/>
          <p:nvPr/>
        </p:nvGrpSpPr>
        <p:grpSpPr>
          <a:xfrm>
            <a:off x="2452150" y="3752742"/>
            <a:ext cx="237604" cy="443102"/>
            <a:chOff x="4246250" y="3746042"/>
            <a:chExt cx="237604" cy="443102"/>
          </a:xfrm>
        </p:grpSpPr>
        <p:sp>
          <p:nvSpPr>
            <p:cNvPr id="480" name="Google Shape;480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81" name="Google Shape;481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2" name="Google Shape;482;p28"/>
          <p:cNvGrpSpPr/>
          <p:nvPr/>
        </p:nvGrpSpPr>
        <p:grpSpPr>
          <a:xfrm>
            <a:off x="7801625" y="2318142"/>
            <a:ext cx="237604" cy="443102"/>
            <a:chOff x="4246250" y="3746042"/>
            <a:chExt cx="237604" cy="443102"/>
          </a:xfrm>
        </p:grpSpPr>
        <p:sp>
          <p:nvSpPr>
            <p:cNvPr id="483" name="Google Shape;483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84" name="Google Shape;484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85" name="Google Shape;485;p28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6" name="Google Shape;486;p28"/>
          <p:cNvSpPr txBox="1"/>
          <p:nvPr/>
        </p:nvSpPr>
        <p:spPr>
          <a:xfrm>
            <a:off x="8045503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7" name="Google Shape;487;p28"/>
          <p:cNvSpPr txBox="1"/>
          <p:nvPr/>
        </p:nvSpPr>
        <p:spPr>
          <a:xfrm>
            <a:off x="3283391" y="278694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8" name="Google Shape;488;p28"/>
          <p:cNvSpPr txBox="1"/>
          <p:nvPr/>
        </p:nvSpPr>
        <p:spPr>
          <a:xfrm>
            <a:off x="2933841" y="3251759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9" name="Google Shape;489;p28"/>
          <p:cNvSpPr txBox="1"/>
          <p:nvPr/>
        </p:nvSpPr>
        <p:spPr>
          <a:xfrm>
            <a:off x="2696016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0" name="Google Shape;490;p28"/>
          <p:cNvSpPr txBox="1"/>
          <p:nvPr/>
        </p:nvSpPr>
        <p:spPr>
          <a:xfrm>
            <a:off x="2362457" y="413643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1" name="Google Shape;491;p28"/>
          <p:cNvSpPr txBox="1"/>
          <p:nvPr/>
        </p:nvSpPr>
        <p:spPr>
          <a:xfrm>
            <a:off x="2874859" y="346964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2" name="Google Shape;492;p28"/>
          <p:cNvSpPr txBox="1"/>
          <p:nvPr/>
        </p:nvSpPr>
        <p:spPr>
          <a:xfrm>
            <a:off x="3226512" y="302343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3" name="Google Shape;493;p28"/>
          <p:cNvSpPr txBox="1"/>
          <p:nvPr/>
        </p:nvSpPr>
        <p:spPr>
          <a:xfrm>
            <a:off x="7726869" y="268911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9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99" name="Google Shape;499;p29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00" name="Google Shape;500;p29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01" name="Google Shape;501;p29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02" name="Google Shape;502;p29"/>
          <p:cNvSpPr txBox="1"/>
          <p:nvPr>
            <p:ph type="title"/>
          </p:nvPr>
        </p:nvSpPr>
        <p:spPr>
          <a:xfrm>
            <a:off x="1160425" y="1682000"/>
            <a:ext cx="55005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Continue this process…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03" name="Google Shape;503;p29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04" name="Google Shape;504;p29"/>
          <p:cNvSpPr/>
          <p:nvPr/>
        </p:nvSpPr>
        <p:spPr>
          <a:xfrm flipH="1" rot="-5400000">
            <a:off x="4726925" y="-1145344"/>
            <a:ext cx="443100" cy="7370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05" name="Google Shape;505;p29"/>
          <p:cNvSpPr/>
          <p:nvPr/>
        </p:nvSpPr>
        <p:spPr>
          <a:xfrm flipH="1" rot="-5400000">
            <a:off x="2289779" y="2247944"/>
            <a:ext cx="443100" cy="2496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06" name="Google Shape;506;p29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07" name="Google Shape;507;p29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08" name="Google Shape;508;p29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09" name="Google Shape;509;p29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0" name="Google Shape;510;p29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1" name="Google Shape;511;p29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12" name="Google Shape;512;p29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13" name="Google Shape;513;p29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5" name="Google Shape;515;p29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29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17" name="Google Shape;517;p29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8" name="Google Shape;518;p29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519" name="Google Shape;519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20" name="Google Shape;520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1" name="Google Shape;521;p29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22" name="Google Shape;522;p29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3" name="Google Shape;523;p29"/>
          <p:cNvSpPr/>
          <p:nvPr/>
        </p:nvSpPr>
        <p:spPr>
          <a:xfrm flipH="1" rot="-5400000">
            <a:off x="3092925" y="3052550"/>
            <a:ext cx="443100" cy="887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24" name="Google Shape;524;p29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5" name="Google Shape;525;p29"/>
          <p:cNvSpPr/>
          <p:nvPr/>
        </p:nvSpPr>
        <p:spPr>
          <a:xfrm flipH="1" rot="-5400000">
            <a:off x="8024677" y="2148025"/>
            <a:ext cx="443100" cy="774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26" name="Google Shape;526;p29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29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9"/>
          <p:cNvSpPr txBox="1"/>
          <p:nvPr/>
        </p:nvSpPr>
        <p:spPr>
          <a:xfrm>
            <a:off x="8572941" y="231345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9" name="Google Shape;529;p29"/>
          <p:cNvSpPr txBox="1"/>
          <p:nvPr/>
        </p:nvSpPr>
        <p:spPr>
          <a:xfrm>
            <a:off x="3283391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0" name="Google Shape;530;p29"/>
          <p:cNvSpPr txBox="1"/>
          <p:nvPr/>
        </p:nvSpPr>
        <p:spPr>
          <a:xfrm>
            <a:off x="3729390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21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1" name="Google Shape;531;p29"/>
          <p:cNvSpPr txBox="1"/>
          <p:nvPr/>
        </p:nvSpPr>
        <p:spPr>
          <a:xfrm>
            <a:off x="3197382" y="366373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2" name="Google Shape;532;p29"/>
          <p:cNvSpPr txBox="1"/>
          <p:nvPr/>
        </p:nvSpPr>
        <p:spPr>
          <a:xfrm>
            <a:off x="8123082" y="271511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+5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0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538" name="Google Shape;538;p30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39" name="Google Shape;539;p30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40" name="Google Shape;540;p30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41" name="Google Shape;541;p30"/>
          <p:cNvSpPr txBox="1"/>
          <p:nvPr>
            <p:ph type="title"/>
          </p:nvPr>
        </p:nvSpPr>
        <p:spPr>
          <a:xfrm>
            <a:off x="1160425" y="1682000"/>
            <a:ext cx="6198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… until 2 winners are left!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42" name="Google Shape;542;p30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43" name="Google Shape;543;p30"/>
          <p:cNvSpPr/>
          <p:nvPr/>
        </p:nvSpPr>
        <p:spPr>
          <a:xfrm flipH="1" rot="-5400000">
            <a:off x="5143025" y="-1561444"/>
            <a:ext cx="443100" cy="82023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44" name="Google Shape;544;p30"/>
          <p:cNvSpPr/>
          <p:nvPr/>
        </p:nvSpPr>
        <p:spPr>
          <a:xfrm flipH="1" rot="-5400000">
            <a:off x="2765279" y="1772444"/>
            <a:ext cx="443100" cy="3447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45" name="Google Shape;545;p30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6" name="Google Shape;546;p30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7" name="Google Shape;547;p30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8" name="Google Shape;548;p30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9" name="Google Shape;549;p30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50" name="Google Shape;550;p30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51" name="Google Shape;551;p30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3" name="Google Shape;553;p30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30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55" name="Google Shape;555;p30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30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57" name="Google Shape;557;p30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8" name="Google Shape;558;p30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9" name="Google Shape;559;p30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30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30"/>
          <p:cNvSpPr/>
          <p:nvPr/>
        </p:nvSpPr>
        <p:spPr>
          <a:xfrm flipH="1" rot="-5400000">
            <a:off x="3877677" y="28876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62" name="Google Shape;562;p30"/>
          <p:cNvSpPr/>
          <p:nvPr/>
        </p:nvSpPr>
        <p:spPr>
          <a:xfrm>
            <a:off x="2927350" y="3277351"/>
            <a:ext cx="830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30"/>
          <p:cNvSpPr/>
          <p:nvPr/>
        </p:nvSpPr>
        <p:spPr>
          <a:xfrm flipH="1" rot="-5400000">
            <a:off x="8632927" y="19284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64" name="Google Shape;564;p30"/>
          <p:cNvSpPr/>
          <p:nvPr/>
        </p:nvSpPr>
        <p:spPr>
          <a:xfrm>
            <a:off x="8039225" y="2318608"/>
            <a:ext cx="5895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5" name="Google Shape;565;p30"/>
          <p:cNvCxnSpPr/>
          <p:nvPr/>
        </p:nvCxnSpPr>
        <p:spPr>
          <a:xfrm>
            <a:off x="328679" y="3024073"/>
            <a:ext cx="87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66" name="Google Shape;566;p30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8498" y="3140945"/>
            <a:ext cx="682480" cy="6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30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6559" y="2848701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30"/>
          <p:cNvSpPr txBox="1"/>
          <p:nvPr/>
        </p:nvSpPr>
        <p:spPr>
          <a:xfrm>
            <a:off x="7595491" y="3014863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9" name="Google Shape;569;p30"/>
          <p:cNvSpPr txBox="1"/>
          <p:nvPr/>
        </p:nvSpPr>
        <p:spPr>
          <a:xfrm>
            <a:off x="4714890" y="3291145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0" name="Google Shape;570;p30"/>
          <p:cNvSpPr txBox="1"/>
          <p:nvPr/>
        </p:nvSpPr>
        <p:spPr>
          <a:xfrm>
            <a:off x="4050932" y="366684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1" name="Google Shape;571;p30"/>
          <p:cNvSpPr txBox="1"/>
          <p:nvPr/>
        </p:nvSpPr>
        <p:spPr>
          <a:xfrm>
            <a:off x="8575092" y="27254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31"/>
          <p:cNvSpPr txBox="1"/>
          <p:nvPr>
            <p:ph type="ctrTitle"/>
          </p:nvPr>
        </p:nvSpPr>
        <p:spPr>
          <a:xfrm>
            <a:off x="1535550" y="1382525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QUESTIONS?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77" name="Google Shape;577;p31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31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31" title="GettyImages-1502936688.jpg"/>
          <p:cNvPicPr preferRelativeResize="0"/>
          <p:nvPr/>
        </p:nvPicPr>
        <p:blipFill rotWithShape="1">
          <a:blip r:embed="rId6">
            <a:alphaModFix/>
          </a:blip>
          <a:srcRect b="32791" l="0" r="0" t="21122"/>
          <a:stretch/>
        </p:blipFill>
        <p:spPr>
          <a:xfrm>
            <a:off x="1592700" y="2520275"/>
            <a:ext cx="5958600" cy="183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580" name="Google Shape;580;p31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2"/>
          <p:cNvSpPr txBox="1"/>
          <p:nvPr>
            <p:ph type="ctrTitle"/>
          </p:nvPr>
        </p:nvSpPr>
        <p:spPr>
          <a:xfrm>
            <a:off x="715075" y="384075"/>
            <a:ext cx="55104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152400" marR="1905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Thank you!</a:t>
            </a:r>
            <a:endParaRPr sz="55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86" name="Google Shape;586;p32" title="rTDwebs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6813" y="1494375"/>
            <a:ext cx="2526900" cy="2526900"/>
          </a:xfrm>
          <a:prstGeom prst="roundRect">
            <a:avLst>
              <a:gd fmla="val 13030" name="adj"/>
            </a:avLst>
          </a:prstGeom>
          <a:noFill/>
          <a:ln>
            <a:noFill/>
          </a:ln>
        </p:spPr>
      </p:pic>
      <p:grpSp>
        <p:nvGrpSpPr>
          <p:cNvPr id="587" name="Google Shape;587;p32"/>
          <p:cNvGrpSpPr/>
          <p:nvPr/>
        </p:nvGrpSpPr>
        <p:grpSpPr>
          <a:xfrm rot="2700000">
            <a:off x="772395" y="681670"/>
            <a:ext cx="515095" cy="515095"/>
            <a:chOff x="2286821" y="819761"/>
            <a:chExt cx="515100" cy="515100"/>
          </a:xfrm>
        </p:grpSpPr>
        <p:sp>
          <p:nvSpPr>
            <p:cNvPr id="588" name="Google Shape;588;p3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89" name="Google Shape;589;p3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181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590" name="Google Shape;590;p32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32"/>
          <p:cNvSpPr/>
          <p:nvPr/>
        </p:nvSpPr>
        <p:spPr>
          <a:xfrm>
            <a:off x="1473063" y="4198325"/>
            <a:ext cx="4011600" cy="2511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32"/>
          <p:cNvSpPr txBox="1"/>
          <p:nvPr/>
        </p:nvSpPr>
        <p:spPr>
          <a:xfrm>
            <a:off x="1455888" y="4143049"/>
            <a:ext cx="393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Learn more at </a:t>
            </a:r>
            <a:r>
              <a:rPr i="1" lang="en" sz="1200">
                <a:solidFill>
                  <a:schemeClr val="accent6"/>
                </a:solidFill>
                <a:latin typeface="Lato Black"/>
                <a:ea typeface="Lato Black"/>
                <a:cs typeface="Lato Black"/>
                <a:sym typeface="Lato Black"/>
              </a:rPr>
              <a:t>RanktheDistrict.org</a:t>
            </a:r>
            <a:endParaRPr i="1" sz="1200">
              <a:solidFill>
                <a:schemeClr val="accent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3"/>
          <p:cNvSpPr txBox="1"/>
          <p:nvPr>
            <p:ph type="ctrTitle"/>
          </p:nvPr>
        </p:nvSpPr>
        <p:spPr>
          <a:xfrm>
            <a:off x="1535550" y="2016600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Extra Slides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98" name="Google Shape;598;p3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33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33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34" title="Mock Ballot_Motow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750" y="0"/>
            <a:ext cx="6654916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34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5"/>
          <p:cNvSpPr txBox="1"/>
          <p:nvPr>
            <p:ph type="title"/>
          </p:nvPr>
        </p:nvSpPr>
        <p:spPr>
          <a:xfrm>
            <a:off x="311700" y="-3144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Clasifica tu equipo deportivo favorito de DC</a:t>
            </a:r>
            <a:endParaRPr sz="2400"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12" name="Google Shape;612;p35" title="DC outline_cherry blossom pink.png"/>
          <p:cNvPicPr preferRelativeResize="0"/>
          <p:nvPr/>
        </p:nvPicPr>
        <p:blipFill rotWithShape="1">
          <a:blip r:embed="rId4">
            <a:alphaModFix/>
          </a:blip>
          <a:srcRect b="10468" l="16777" r="14181" t="9685"/>
          <a:stretch/>
        </p:blipFill>
        <p:spPr>
          <a:xfrm>
            <a:off x="6876725" y="-319425"/>
            <a:ext cx="3249777" cy="3770552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35"/>
          <p:cNvSpPr txBox="1"/>
          <p:nvPr>
            <p:ph idx="1" type="body"/>
          </p:nvPr>
        </p:nvSpPr>
        <p:spPr>
          <a:xfrm>
            <a:off x="1034700" y="3677175"/>
            <a:ext cx="3537300" cy="873300"/>
          </a:xfrm>
          <a:prstGeom prst="rect">
            <a:avLst/>
          </a:prstGeom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Mock ballot can be accessed by scanning the QR code:</a:t>
            </a:r>
            <a:endParaRPr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4" name="Google Shape;614;p35"/>
          <p:cNvSpPr txBox="1"/>
          <p:nvPr>
            <p:ph type="title"/>
          </p:nvPr>
        </p:nvSpPr>
        <p:spPr>
          <a:xfrm>
            <a:off x="893850" y="1042275"/>
            <a:ext cx="3433200" cy="25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 Your Favorite DC Sports Teams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615" name="Google Shape;615;p35"/>
          <p:cNvGrpSpPr/>
          <p:nvPr/>
        </p:nvGrpSpPr>
        <p:grpSpPr>
          <a:xfrm rot="-2700000">
            <a:off x="552740" y="1202691"/>
            <a:ext cx="515095" cy="515095"/>
            <a:chOff x="2286821" y="819761"/>
            <a:chExt cx="515100" cy="515100"/>
          </a:xfrm>
        </p:grpSpPr>
        <p:sp>
          <p:nvSpPr>
            <p:cNvPr id="616" name="Google Shape;616;p35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17" name="Google Shape;617;p35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18" name="Google Shape;618;p35" title="teams_ballo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988" y="1363550"/>
            <a:ext cx="2661300" cy="266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619" name="Google Shape;619;p35"/>
          <p:cNvSpPr txBox="1"/>
          <p:nvPr/>
        </p:nvSpPr>
        <p:spPr>
          <a:xfrm>
            <a:off x="4756950" y="4024850"/>
            <a:ext cx="2291400" cy="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dcrcv.com/practice</a:t>
            </a:r>
            <a:endParaRPr sz="18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6"/>
          <p:cNvSpPr txBox="1"/>
          <p:nvPr>
            <p:ph type="title"/>
          </p:nvPr>
        </p:nvSpPr>
        <p:spPr>
          <a:xfrm>
            <a:off x="2704100" y="754763"/>
            <a:ext cx="564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did we get here?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625" name="Google Shape;625;p36"/>
          <p:cNvSpPr txBox="1"/>
          <p:nvPr>
            <p:ph idx="1" type="body"/>
          </p:nvPr>
        </p:nvSpPr>
        <p:spPr>
          <a:xfrm>
            <a:off x="2949925" y="1655400"/>
            <a:ext cx="5649600" cy="25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January 2024: Initiative 83 began collecting signatures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to put the question of RCV and semi-open primaries to the voters.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November 2024: DC Voters overwhelmingly voted YES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winning with 73% of the vote.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July 2025: DC Council funded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Ranked Choice Voting implementation.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June 2026: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Will be the </a:t>
            </a:r>
            <a:r>
              <a:rPr b="1" lang="en" sz="1400">
                <a:latin typeface="Lato"/>
                <a:ea typeface="Lato"/>
                <a:cs typeface="Lato"/>
                <a:sym typeface="Lato"/>
              </a:rPr>
              <a:t>first election using RCV in DC.</a:t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626" name="Google Shape;626;p36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27" name="Google Shape;627;p36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628" name="Google Shape;628;p36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29" name="Google Shape;629;p36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30" name="Google Shape;630;p36" title="GettyImages-2205572921.jpg"/>
          <p:cNvPicPr preferRelativeResize="0"/>
          <p:nvPr/>
        </p:nvPicPr>
        <p:blipFill rotWithShape="1">
          <a:blip r:embed="rId4">
            <a:alphaModFix/>
          </a:blip>
          <a:srcRect b="0" l="18594" r="56940" t="16847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631" name="Google Shape;631;p36"/>
          <p:cNvGrpSpPr/>
          <p:nvPr/>
        </p:nvGrpSpPr>
        <p:grpSpPr>
          <a:xfrm>
            <a:off x="2790327" y="1774313"/>
            <a:ext cx="199911" cy="199911"/>
            <a:chOff x="4558464" y="3950131"/>
            <a:chExt cx="282600" cy="282600"/>
          </a:xfrm>
        </p:grpSpPr>
        <p:sp>
          <p:nvSpPr>
            <p:cNvPr id="632" name="Google Shape;632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33" name="Google Shape;633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34" name="Google Shape;634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5" name="Google Shape;635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36" name="Google Shape;636;p36"/>
          <p:cNvGrpSpPr/>
          <p:nvPr/>
        </p:nvGrpSpPr>
        <p:grpSpPr>
          <a:xfrm>
            <a:off x="2790327" y="2553988"/>
            <a:ext cx="199911" cy="199911"/>
            <a:chOff x="4558464" y="3950131"/>
            <a:chExt cx="282600" cy="282600"/>
          </a:xfrm>
        </p:grpSpPr>
        <p:sp>
          <p:nvSpPr>
            <p:cNvPr id="637" name="Google Shape;637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38" name="Google Shape;638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39" name="Google Shape;639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0" name="Google Shape;640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41" name="Google Shape;641;p36"/>
          <p:cNvGrpSpPr/>
          <p:nvPr/>
        </p:nvGrpSpPr>
        <p:grpSpPr>
          <a:xfrm>
            <a:off x="2790327" y="3390496"/>
            <a:ext cx="199911" cy="199911"/>
            <a:chOff x="4558464" y="3950131"/>
            <a:chExt cx="282600" cy="282600"/>
          </a:xfrm>
        </p:grpSpPr>
        <p:sp>
          <p:nvSpPr>
            <p:cNvPr id="642" name="Google Shape;642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43" name="Google Shape;643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44" name="Google Shape;644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5" name="Google Shape;645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46" name="Google Shape;646;p36"/>
          <p:cNvGrpSpPr/>
          <p:nvPr/>
        </p:nvGrpSpPr>
        <p:grpSpPr>
          <a:xfrm>
            <a:off x="2790327" y="3954938"/>
            <a:ext cx="199911" cy="199911"/>
            <a:chOff x="4558464" y="3950131"/>
            <a:chExt cx="282600" cy="282600"/>
          </a:xfrm>
        </p:grpSpPr>
        <p:sp>
          <p:nvSpPr>
            <p:cNvPr id="647" name="Google Shape;647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48" name="Google Shape;648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49" name="Google Shape;649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0" name="Google Shape;650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651" name="Google Shape;651;p36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37"/>
          <p:cNvSpPr txBox="1"/>
          <p:nvPr>
            <p:ph type="title"/>
          </p:nvPr>
        </p:nvSpPr>
        <p:spPr>
          <a:xfrm>
            <a:off x="2704100" y="754789"/>
            <a:ext cx="5649600" cy="12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The value of ranked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choice voting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657" name="Google Shape;657;p37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58" name="Google Shape;658;p37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659" name="Google Shape;659;p3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60" name="Google Shape;660;p3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61" name="Google Shape;661;p37" title="GettyImages-1372606873.jpg"/>
          <p:cNvPicPr preferRelativeResize="0"/>
          <p:nvPr/>
        </p:nvPicPr>
        <p:blipFill rotWithShape="1">
          <a:blip r:embed="rId4">
            <a:alphaModFix/>
          </a:blip>
          <a:srcRect b="0" l="44247" r="26266" t="0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662" name="Google Shape;662;p37"/>
          <p:cNvGrpSpPr/>
          <p:nvPr/>
        </p:nvGrpSpPr>
        <p:grpSpPr>
          <a:xfrm>
            <a:off x="2790327" y="1796046"/>
            <a:ext cx="199911" cy="199911"/>
            <a:chOff x="4558464" y="3950131"/>
            <a:chExt cx="282600" cy="282600"/>
          </a:xfrm>
        </p:grpSpPr>
        <p:sp>
          <p:nvSpPr>
            <p:cNvPr id="663" name="Google Shape;663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64" name="Google Shape;664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65" name="Google Shape;665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6" name="Google Shape;666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67" name="Google Shape;667;p37"/>
          <p:cNvGrpSpPr/>
          <p:nvPr/>
        </p:nvGrpSpPr>
        <p:grpSpPr>
          <a:xfrm>
            <a:off x="2790327" y="3087388"/>
            <a:ext cx="199911" cy="199911"/>
            <a:chOff x="4558464" y="3950131"/>
            <a:chExt cx="282600" cy="282600"/>
          </a:xfrm>
        </p:grpSpPr>
        <p:sp>
          <p:nvSpPr>
            <p:cNvPr id="668" name="Google Shape;668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69" name="Google Shape;669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70" name="Google Shape;670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1" name="Google Shape;671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72" name="Google Shape;672;p37"/>
          <p:cNvGrpSpPr/>
          <p:nvPr/>
        </p:nvGrpSpPr>
        <p:grpSpPr>
          <a:xfrm>
            <a:off x="2790327" y="3992852"/>
            <a:ext cx="199911" cy="199911"/>
            <a:chOff x="4558464" y="3950131"/>
            <a:chExt cx="282600" cy="282600"/>
          </a:xfrm>
        </p:grpSpPr>
        <p:sp>
          <p:nvSpPr>
            <p:cNvPr id="673" name="Google Shape;673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74" name="Google Shape;674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75" name="Google Shape;675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6" name="Google Shape;676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677" name="Google Shape;677;p37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37"/>
          <p:cNvSpPr txBox="1"/>
          <p:nvPr>
            <p:ph idx="1" type="body"/>
          </p:nvPr>
        </p:nvSpPr>
        <p:spPr>
          <a:xfrm>
            <a:off x="3086500" y="1683000"/>
            <a:ext cx="5512500" cy="28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More choices for voters.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Vote your values - the candidate you truly want, not worrying about the “lesser evils” or “splitting the vote”</a:t>
            </a:r>
            <a:br>
              <a:rPr lang="en" sz="1600">
                <a:latin typeface="Lato"/>
                <a:ea typeface="Lato"/>
                <a:cs typeface="Lato"/>
                <a:sym typeface="Lato"/>
              </a:rPr>
            </a:b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Positive campaigning.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Encourages coalition-building, highlighting shared values, and cross-endorsements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Majority support. </a:t>
            </a:r>
            <a:r>
              <a:rPr lang="en" sz="1600"/>
              <a:t>Winners must earn more than 50% - makes it easier to hold unpopular politicians accountable</a:t>
            </a:r>
            <a:endParaRPr b="1"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38"/>
          <p:cNvSpPr txBox="1"/>
          <p:nvPr>
            <p:ph type="ctrTitle"/>
          </p:nvPr>
        </p:nvSpPr>
        <p:spPr>
          <a:xfrm>
            <a:off x="1326275" y="2016600"/>
            <a:ext cx="65100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What NOT to do </a:t>
            </a:r>
            <a:endParaRPr sz="38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Ballot Errors Explained</a:t>
            </a:r>
            <a:endParaRPr sz="3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84" name="Google Shape;684;p38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38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38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39" title="ChatGPT Image Feb 24, 2026, 05_30_16 PM.png"/>
          <p:cNvPicPr preferRelativeResize="0"/>
          <p:nvPr/>
        </p:nvPicPr>
        <p:blipFill rotWithShape="1">
          <a:blip r:embed="rId4">
            <a:alphaModFix/>
          </a:blip>
          <a:srcRect b="1867" l="0" r="0" t="187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2" name="Google Shape;692;p39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93" name="Google Shape;693;p39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4" name="Google Shape;694;p39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695" name="Google Shape;695;p39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96" name="Google Shape;696;p39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697" name="Google Shape;697;p39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39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40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04" name="Google Shape;704;p40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5" name="Google Shape;705;p40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06" name="Google Shape;706;p40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07" name="Google Shape;707;p40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08" name="Google Shape;708;p40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40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10" name="Google Shape;71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4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16" name="Google Shape;716;p41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7" name="Google Shape;717;p4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18" name="Google Shape;718;p4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19" name="Google Shape;719;p4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20" name="Google Shape;720;p4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41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22" name="Google Shape;72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41"/>
          <p:cNvSpPr/>
          <p:nvPr/>
        </p:nvSpPr>
        <p:spPr>
          <a:xfrm>
            <a:off x="6755700" y="1799100"/>
            <a:ext cx="1080000" cy="24612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8" name="Google Shape;728;p42" title="ChatGPT Image Feb 24, 2026, 07_25_20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9" name="Google Shape;729;p42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42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31" name="Google Shape;731;p42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32" name="Google Shape;732;p4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33" name="Google Shape;733;p4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34" name="Google Shape;734;p42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42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" name="Google Shape;740;p4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43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42" name="Google Shape;742;p43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43" name="Google Shape;743;p4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44" name="Google Shape;744;p4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45" name="Google Shape;745;p43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43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47" name="Google Shape;747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" name="Google Shape;752;p4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44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54" name="Google Shape;754;p44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55" name="Google Shape;755;p44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56" name="Google Shape;756;p44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57" name="Google Shape;757;p44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44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59" name="Google Shape;75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44"/>
          <p:cNvSpPr/>
          <p:nvPr/>
        </p:nvSpPr>
        <p:spPr>
          <a:xfrm>
            <a:off x="6199650" y="1620905"/>
            <a:ext cx="1193400" cy="28050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5" name="Google Shape;765;p4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45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67" name="Google Shape;767;p45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68" name="Google Shape;768;p45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69" name="Google Shape;769;p45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70" name="Google Shape;770;p45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45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72" name="Google Shape;772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82489" y="1351975"/>
            <a:ext cx="4358310" cy="31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46" title="ChatGPT Image Feb 24, 2026, 07_30_52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0FA3B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9" name="Google Shape;779;p46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46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81" name="Google Shape;781;p46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82" name="Google Shape;782;p46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83" name="Google Shape;783;p46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84" name="Google Shape;784;p46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46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0" name="Google Shape;790;p47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47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92" name="Google Shape;792;p47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93" name="Google Shape;793;p4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94" name="Google Shape;794;p4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95" name="Google Shape;795;p47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47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97" name="Google Shape;797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48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48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04" name="Google Shape;804;p48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05" name="Google Shape;805;p48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06" name="Google Shape;806;p48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07" name="Google Shape;807;p48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48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09" name="Google Shape;809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48"/>
          <p:cNvSpPr/>
          <p:nvPr/>
        </p:nvSpPr>
        <p:spPr>
          <a:xfrm>
            <a:off x="6199650" y="1653625"/>
            <a:ext cx="572100" cy="27723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" name="Google Shape;815;p49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49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17" name="Google Shape;817;p49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18" name="Google Shape;818;p49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19" name="Google Shape;819;p49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20" name="Google Shape;820;p49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49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22" name="Google Shape;822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65220" y="1351975"/>
            <a:ext cx="4366080" cy="31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50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50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30" name="Google Shape;830;p50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31" name="Google Shape;831;p50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32" name="Google Shape;832;p50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33" name="Google Shape;833;p50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50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5" name="Google Shape;835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1" name="Google Shape;841;p51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5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43" name="Google Shape;843;p5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44" name="Google Shape;844;p5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45" name="Google Shape;845;p5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46" name="Google Shape;846;p5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51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48" name="Google Shape;848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51"/>
          <p:cNvSpPr/>
          <p:nvPr/>
        </p:nvSpPr>
        <p:spPr>
          <a:xfrm>
            <a:off x="6788400" y="1643727"/>
            <a:ext cx="1806900" cy="27819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52"/>
          <p:cNvSpPr/>
          <p:nvPr/>
        </p:nvSpPr>
        <p:spPr>
          <a:xfrm>
            <a:off x="449700" y="1594450"/>
            <a:ext cx="22521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52"/>
          <p:cNvSpPr txBox="1"/>
          <p:nvPr>
            <p:ph type="title"/>
          </p:nvPr>
        </p:nvSpPr>
        <p:spPr>
          <a:xfrm>
            <a:off x="855525" y="495550"/>
            <a:ext cx="63990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How you can educate your community!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57" name="Google Shape;857;p52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858" name="Google Shape;858;p5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59" name="Google Shape;859;p5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860" name="Google Shape;860;p52"/>
          <p:cNvGrpSpPr/>
          <p:nvPr/>
        </p:nvGrpSpPr>
        <p:grpSpPr>
          <a:xfrm>
            <a:off x="533702" y="1697613"/>
            <a:ext cx="199911" cy="199911"/>
            <a:chOff x="4558464" y="3950131"/>
            <a:chExt cx="282600" cy="282600"/>
          </a:xfrm>
        </p:grpSpPr>
        <p:sp>
          <p:nvSpPr>
            <p:cNvPr id="861" name="Google Shape;861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62" name="Google Shape;862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63" name="Google Shape;863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4" name="Google Shape;864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65" name="Google Shape;865;p52"/>
          <p:cNvSpPr txBox="1"/>
          <p:nvPr>
            <p:ph idx="1" type="body"/>
          </p:nvPr>
        </p:nvSpPr>
        <p:spPr>
          <a:xfrm>
            <a:off x="733625" y="1614875"/>
            <a:ext cx="1889700" cy="14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Host an educational presentation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with your group, ANC, community organization, or civic association — invite us in for our interactive 7-minute demo + Q&amp;A.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6" name="Google Shape;866;p52"/>
          <p:cNvSpPr/>
          <p:nvPr/>
        </p:nvSpPr>
        <p:spPr>
          <a:xfrm>
            <a:off x="2820838" y="1594450"/>
            <a:ext cx="31974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7" name="Google Shape;867;p52"/>
          <p:cNvGrpSpPr/>
          <p:nvPr/>
        </p:nvGrpSpPr>
        <p:grpSpPr>
          <a:xfrm>
            <a:off x="2904827" y="1697613"/>
            <a:ext cx="199911" cy="199911"/>
            <a:chOff x="4558464" y="3950131"/>
            <a:chExt cx="282600" cy="282600"/>
          </a:xfrm>
        </p:grpSpPr>
        <p:sp>
          <p:nvSpPr>
            <p:cNvPr id="868" name="Google Shape;868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69" name="Google Shape;869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70" name="Google Shape;870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1" name="Google Shape;871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72" name="Google Shape;872;p52"/>
          <p:cNvSpPr txBox="1"/>
          <p:nvPr>
            <p:ph idx="1" type="body"/>
          </p:nvPr>
        </p:nvSpPr>
        <p:spPr>
          <a:xfrm>
            <a:off x="3104775" y="1614875"/>
            <a:ext cx="2659800" cy="13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Share our materials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distribute flyers, social posts, and mock ballots to your networks to help educate your community. 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Visit: </a:t>
            </a:r>
            <a:r>
              <a:rPr b="1" i="1" lang="en" sz="1500">
                <a:latin typeface="Lato"/>
                <a:ea typeface="Lato"/>
                <a:cs typeface="Lato"/>
                <a:sym typeface="Lato"/>
              </a:rPr>
              <a:t>rankthedistrict.org</a:t>
            </a:r>
            <a:endParaRPr b="1" i="1" sz="15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3" name="Google Shape;873;p52"/>
          <p:cNvSpPr/>
          <p:nvPr/>
        </p:nvSpPr>
        <p:spPr>
          <a:xfrm>
            <a:off x="6160575" y="1594450"/>
            <a:ext cx="25935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4" name="Google Shape;874;p52"/>
          <p:cNvGrpSpPr/>
          <p:nvPr/>
        </p:nvGrpSpPr>
        <p:grpSpPr>
          <a:xfrm>
            <a:off x="6244577" y="1697613"/>
            <a:ext cx="199911" cy="199911"/>
            <a:chOff x="4558464" y="3950131"/>
            <a:chExt cx="282600" cy="282600"/>
          </a:xfrm>
        </p:grpSpPr>
        <p:sp>
          <p:nvSpPr>
            <p:cNvPr id="875" name="Google Shape;875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76" name="Google Shape;876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77" name="Google Shape;877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8" name="Google Shape;878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79" name="Google Shape;879;p52"/>
          <p:cNvSpPr txBox="1"/>
          <p:nvPr>
            <p:ph idx="1" type="body"/>
          </p:nvPr>
        </p:nvSpPr>
        <p:spPr>
          <a:xfrm>
            <a:off x="6444500" y="1614875"/>
            <a:ext cx="2364600" cy="1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Encourage volunteering or serving as a Ward Captain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help us recruit, train and deploy field teams for door-knocking and tabling. Email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kenyatta@growdemocracydc.org</a:t>
            </a:r>
            <a:endParaRPr b="1" i="1"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0" name="Google Shape;880;p52"/>
          <p:cNvSpPr/>
          <p:nvPr/>
        </p:nvSpPr>
        <p:spPr>
          <a:xfrm>
            <a:off x="449700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1" name="Google Shape;881;p52"/>
          <p:cNvGrpSpPr/>
          <p:nvPr/>
        </p:nvGrpSpPr>
        <p:grpSpPr>
          <a:xfrm>
            <a:off x="533702" y="3396513"/>
            <a:ext cx="199911" cy="199911"/>
            <a:chOff x="4558464" y="3950131"/>
            <a:chExt cx="282600" cy="282600"/>
          </a:xfrm>
        </p:grpSpPr>
        <p:sp>
          <p:nvSpPr>
            <p:cNvPr id="882" name="Google Shape;882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83" name="Google Shape;883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84" name="Google Shape;884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5" name="Google Shape;885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86" name="Google Shape;886;p52"/>
          <p:cNvSpPr txBox="1"/>
          <p:nvPr>
            <p:ph idx="1" type="body"/>
          </p:nvPr>
        </p:nvSpPr>
        <p:spPr>
          <a:xfrm>
            <a:off x="733625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Connect us to your community partners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introduce us to local faith-based groups, schools, senior centers or youth programs that would benefit from RCV education.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7" name="Google Shape;887;p52"/>
          <p:cNvSpPr/>
          <p:nvPr/>
        </p:nvSpPr>
        <p:spPr>
          <a:xfrm>
            <a:off x="3869025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8" name="Google Shape;888;p52"/>
          <p:cNvGrpSpPr/>
          <p:nvPr/>
        </p:nvGrpSpPr>
        <p:grpSpPr>
          <a:xfrm>
            <a:off x="3953027" y="3396513"/>
            <a:ext cx="199911" cy="199911"/>
            <a:chOff x="4558464" y="3950131"/>
            <a:chExt cx="282600" cy="282600"/>
          </a:xfrm>
        </p:grpSpPr>
        <p:sp>
          <p:nvSpPr>
            <p:cNvPr id="889" name="Google Shape;889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90" name="Google Shape;890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91" name="Google Shape;891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2" name="Google Shape;892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93" name="Google Shape;893;p52"/>
          <p:cNvSpPr txBox="1"/>
          <p:nvPr>
            <p:ph idx="1" type="body"/>
          </p:nvPr>
        </p:nvSpPr>
        <p:spPr>
          <a:xfrm>
            <a:off x="4152950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Promote on your digital channels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— post about ranked-choice voting using our ready-made graphics and tag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@rankthedistrict;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help spread the message city-wide.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94" name="Google Shape;894;p52" title="Flower .png"/>
          <p:cNvPicPr preferRelativeResize="0"/>
          <p:nvPr/>
        </p:nvPicPr>
        <p:blipFill rotWithShape="1">
          <a:blip r:embed="rId4">
            <a:alphaModFix/>
          </a:blip>
          <a:srcRect b="55520" l="17207" r="24484" t="-2925"/>
          <a:stretch/>
        </p:blipFill>
        <p:spPr>
          <a:xfrm>
            <a:off x="6613075" y="3085825"/>
            <a:ext cx="2530924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53"/>
          <p:cNvSpPr/>
          <p:nvPr/>
        </p:nvSpPr>
        <p:spPr>
          <a:xfrm>
            <a:off x="2701875" y="1105850"/>
            <a:ext cx="14118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53"/>
          <p:cNvSpPr txBox="1"/>
          <p:nvPr>
            <p:ph type="title"/>
          </p:nvPr>
        </p:nvSpPr>
        <p:spPr>
          <a:xfrm>
            <a:off x="626925" y="495550"/>
            <a:ext cx="2228400" cy="8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Our 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Goals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524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rgbClr val="FFFFFF"/>
              </a:solidFill>
              <a:highlight>
                <a:srgbClr val="F8F9FA"/>
              </a:highlight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01" name="Google Shape;901;p53"/>
          <p:cNvSpPr txBox="1"/>
          <p:nvPr>
            <p:ph idx="1" type="body"/>
          </p:nvPr>
        </p:nvSpPr>
        <p:spPr>
          <a:xfrm>
            <a:off x="2701875" y="998350"/>
            <a:ext cx="1535100" cy="3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905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Our work:</a:t>
            </a:r>
            <a:endParaRPr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2" name="Google Shape;902;p53"/>
          <p:cNvSpPr/>
          <p:nvPr/>
        </p:nvSpPr>
        <p:spPr>
          <a:xfrm>
            <a:off x="481275" y="1473675"/>
            <a:ext cx="2090400" cy="3162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3" name="Google Shape;903;p53"/>
          <p:cNvSpPr txBox="1"/>
          <p:nvPr>
            <p:ph idx="1" type="body"/>
          </p:nvPr>
        </p:nvSpPr>
        <p:spPr>
          <a:xfrm>
            <a:off x="584625" y="1643450"/>
            <a:ext cx="2048700" cy="28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The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Grow Democracy DC Civic Education Fund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is the leading organization dedicated to educating DC voters about ranked choice voting, through our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Rank the District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project.</a:t>
            </a:r>
            <a:endParaRPr sz="15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904" name="Google Shape;904;p53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905" name="Google Shape;905;p5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906" name="Google Shape;906;p5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907" name="Google Shape;907;p5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8" name="Google Shape;908;p53"/>
          <p:cNvCxnSpPr/>
          <p:nvPr/>
        </p:nvCxnSpPr>
        <p:spPr>
          <a:xfrm>
            <a:off x="2818675" y="23830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9" name="Google Shape;909;p53"/>
          <p:cNvCxnSpPr/>
          <p:nvPr/>
        </p:nvCxnSpPr>
        <p:spPr>
          <a:xfrm>
            <a:off x="2818675" y="30839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0" name="Google Shape;910;p53"/>
          <p:cNvCxnSpPr/>
          <p:nvPr/>
        </p:nvCxnSpPr>
        <p:spPr>
          <a:xfrm>
            <a:off x="2818675" y="374460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1" name="Google Shape;911;p53"/>
          <p:cNvSpPr txBox="1"/>
          <p:nvPr>
            <p:ph idx="1" type="body"/>
          </p:nvPr>
        </p:nvSpPr>
        <p:spPr>
          <a:xfrm>
            <a:off x="3199675" y="1473675"/>
            <a:ext cx="5640900" cy="32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Engage DC voters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through free in-person trainings, tabling, and community events across all 8 wards, with a </a:t>
            </a: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focus on seniors, hard to reach communities, youth, and folks with disabilities</a:t>
            </a:r>
            <a:b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endParaRPr sz="13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Help candidates understand how to run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in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</a:b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Prepare election administrators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to smoothly run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Collaborate with community organizations 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to deliver accessible, culturally relevant education materials for their own educational programming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2" name="Google Shape;912;p53"/>
          <p:cNvSpPr/>
          <p:nvPr/>
        </p:nvSpPr>
        <p:spPr>
          <a:xfrm>
            <a:off x="2713625" y="158115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13" name="Google Shape;913;p53"/>
          <p:cNvSpPr/>
          <p:nvPr/>
        </p:nvSpPr>
        <p:spPr>
          <a:xfrm>
            <a:off x="2713625" y="245133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14" name="Google Shape;914;p53"/>
          <p:cNvSpPr/>
          <p:nvPr/>
        </p:nvSpPr>
        <p:spPr>
          <a:xfrm>
            <a:off x="2713625" y="3208907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15" name="Google Shape;915;p53"/>
          <p:cNvSpPr/>
          <p:nvPr/>
        </p:nvSpPr>
        <p:spPr>
          <a:xfrm>
            <a:off x="2713625" y="390732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04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444444"/>
      </a:dk1>
      <a:lt1>
        <a:srgbClr val="FFF8FA"/>
      </a:lt1>
      <a:dk2>
        <a:srgbClr val="444444"/>
      </a:dk2>
      <a:lt2>
        <a:srgbClr val="FFF8FA"/>
      </a:lt2>
      <a:accent1>
        <a:srgbClr val="0FA3B1"/>
      </a:accent1>
      <a:accent2>
        <a:srgbClr val="D3FFF7"/>
      </a:accent2>
      <a:accent3>
        <a:srgbClr val="AA4465"/>
      </a:accent3>
      <a:accent4>
        <a:srgbClr val="FFD3DB"/>
      </a:accent4>
      <a:accent5>
        <a:srgbClr val="004940"/>
      </a:accent5>
      <a:accent6>
        <a:srgbClr val="65000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