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Caprasimo"/>
      <p:regular r:id="rId38"/>
    </p:embeddedFont>
    <p:embeddedFont>
      <p:font typeface="Lato"/>
      <p:regular r:id="rId39"/>
      <p:bold r:id="rId40"/>
      <p:italic r:id="rId41"/>
      <p:boldItalic r:id="rId42"/>
    </p:embeddedFont>
    <p:embeddedFont>
      <p:font typeface="Inter"/>
      <p:regular r:id="rId43"/>
      <p:bold r:id="rId44"/>
      <p:italic r:id="rId45"/>
      <p:boldItalic r:id="rId46"/>
    </p:embeddedFont>
    <p:embeddedFont>
      <p:font typeface="Urbanist"/>
      <p:regular r:id="rId47"/>
      <p:bold r:id="rId48"/>
      <p:italic r:id="rId49"/>
      <p:boldItalic r:id="rId50"/>
    </p:embeddedFont>
    <p:embeddedFont>
      <p:font typeface="Lato Black"/>
      <p:bold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A7622EF-7AD7-45A8-AA6E-D405E09B17B5}">
  <a:tblStyle styleId="{AA7622EF-7AD7-45A8-AA6E-D405E09B17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.fntdata"/><Relationship Id="rId42" Type="http://schemas.openxmlformats.org/officeDocument/2006/relationships/font" Target="fonts/Lato-boldItalic.fntdata"/><Relationship Id="rId41" Type="http://schemas.openxmlformats.org/officeDocument/2006/relationships/font" Target="fonts/Lato-italic.fntdata"/><Relationship Id="rId44" Type="http://schemas.openxmlformats.org/officeDocument/2006/relationships/font" Target="fonts/Inter-bold.fntdata"/><Relationship Id="rId43" Type="http://schemas.openxmlformats.org/officeDocument/2006/relationships/font" Target="fonts/Inter-regular.fntdata"/><Relationship Id="rId46" Type="http://schemas.openxmlformats.org/officeDocument/2006/relationships/font" Target="fonts/Inter-boldItalic.fntdata"/><Relationship Id="rId45" Type="http://schemas.openxmlformats.org/officeDocument/2006/relationships/font" Target="fonts/Inter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Urbanist-bold.fntdata"/><Relationship Id="rId47" Type="http://schemas.openxmlformats.org/officeDocument/2006/relationships/font" Target="fonts/Urbanist-regular.fntdata"/><Relationship Id="rId49" Type="http://schemas.openxmlformats.org/officeDocument/2006/relationships/font" Target="fonts/Urbanis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Lato-regular.fntdata"/><Relationship Id="rId38" Type="http://schemas.openxmlformats.org/officeDocument/2006/relationships/font" Target="fonts/Caprasimo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Black-bold.fntdata"/><Relationship Id="rId50" Type="http://schemas.openxmlformats.org/officeDocument/2006/relationships/font" Target="fonts/Urbanist-boldItalic.fntdata"/><Relationship Id="rId52" Type="http://schemas.openxmlformats.org/officeDocument/2006/relationships/font" Target="fonts/LatoBlack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8abe3469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8abe3469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</a:t>
            </a:r>
            <a:r>
              <a:rPr lang="en"/>
              <a:t>artist</a:t>
            </a:r>
            <a:r>
              <a:rPr lang="en"/>
              <a:t>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bf67035e7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bf67035e7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bf67035e7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bf67035e7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bf67035e7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bf67035e7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954afdca45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954afdca45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bf67035e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bf67035e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example from rank the female rap artist results - https://app.rankedvote.co/rv/8zf2yxz34qxv5v3885/results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277dfa0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a277dfa0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bfdefd0d50_2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bfdefd0d50_2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bfdefd0d5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bfdefd0d5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bfdefd0d50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bfdefd0d50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d1edfda7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3d1edfda7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bfdefd0d50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bfdefd0d50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bfdefd0d50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bfdefd0d50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bfdefd0d50_2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bfdefd0d50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bfdefd0d50_2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bfdefd0d50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bfdefd0d50_2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bfdefd0d50_2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bfdefd0d50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bfdefd0d50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bfdefd0d50_2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bfdefd0d50_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bfdefd0d50_2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bfdefd0d50_2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bfdefd0d50_2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bfdefd0d50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bfdefd0d50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bfdefd0d50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d1edfda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3d1edfda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bfdefd0d50_2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bfdefd0d50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bfdefd0d50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bfdefd0d50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d1edfda7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d1edfda7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f0c7d7d7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f0c7d7d7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954afdca45_1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954afdca45_1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954afdca45_1_1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954afdca45_1_1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954afdca45_1_1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954afdca45_1_1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rPr>
              <a:t>If your favorite comes in last, your vote simply counts for your next choice. (rephrase)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d1edfda7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d1edfda7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</a:t>
            </a:r>
            <a:r>
              <a:rPr lang="en"/>
              <a:t>strategies</a:t>
            </a:r>
            <a:r>
              <a:rPr lang="en"/>
              <a:t>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8.jp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4.jp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52925" y="1694125"/>
            <a:ext cx="5789400" cy="139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ORDENAR EL DISTRITO</a:t>
            </a:r>
            <a:endParaRPr sz="59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72125" y="3085825"/>
            <a:ext cx="4320000" cy="7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55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¡La votación por orden de preferencia (RCV) llega a DC!</a:t>
            </a:r>
            <a:endParaRPr sz="194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613100" y="4096300"/>
            <a:ext cx="4177500" cy="2511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595925" y="4052500"/>
            <a:ext cx="426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Fondo de Educación Cívica de DC para el Crecimiento de la Democracia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" name="Google Shape;58;p13" title="Flower .png"/>
          <p:cNvPicPr preferRelativeResize="0"/>
          <p:nvPr/>
        </p:nvPicPr>
        <p:blipFill rotWithShape="1">
          <a:blip r:embed="rId4">
            <a:alphaModFix/>
          </a:blip>
          <a:srcRect b="55520" l="-14728" r="24483" t="-2925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125" y="700026"/>
            <a:ext cx="1952748" cy="90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685475" y="-1616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Resultados y tabulación</a:t>
            </a:r>
            <a:endParaRPr sz="34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98" name="Google Shape;198;p22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99" name="Google Shape;199;p22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00" name="Google Shape;200;p22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201" name="Google Shape;201;p22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02" name="Google Shape;202;p22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1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2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Comandantes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2"/>
          <p:cNvSpPr/>
          <p:nvPr/>
        </p:nvSpPr>
        <p:spPr>
          <a:xfrm rot="5400000">
            <a:off x="1997926" y="1076888"/>
            <a:ext cx="443100" cy="373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3" name="Google Shape;213;p22"/>
          <p:cNvSpPr/>
          <p:nvPr/>
        </p:nvSpPr>
        <p:spPr>
          <a:xfrm rot="5400000">
            <a:off x="2796524" y="-199600"/>
            <a:ext cx="443100" cy="53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4" name="Google Shape;214;p22"/>
          <p:cNvSpPr/>
          <p:nvPr/>
        </p:nvSpPr>
        <p:spPr>
          <a:xfrm rot="5400000">
            <a:off x="1807425" y="1745588"/>
            <a:ext cx="443100" cy="335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5" name="Google Shape;215;p22"/>
          <p:cNvSpPr/>
          <p:nvPr/>
        </p:nvSpPr>
        <p:spPr>
          <a:xfrm rot="5400000">
            <a:off x="870000" y="3161288"/>
            <a:ext cx="443100" cy="148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6" name="Google Shape;216;p22"/>
          <p:cNvSpPr/>
          <p:nvPr/>
        </p:nvSpPr>
        <p:spPr>
          <a:xfrm rot="5400000">
            <a:off x="438825" y="4070588"/>
            <a:ext cx="443100" cy="618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4613371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Comandantes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3105449" y="2768450"/>
            <a:ext cx="92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Místicos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2900700" y="3259225"/>
            <a:ext cx="77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Magos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969825" y="3724850"/>
            <a:ext cx="848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Capitales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969825" y="4223500"/>
            <a:ext cx="101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Nacionales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1771575" y="37342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16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3680225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31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41668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39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5707150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52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26" name="Google Shape;226;p22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7" name="Google Shape;227;p22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1771575" y="4178553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38" name="Google Shape;238;p22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39" name="Google Shape;239;p22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0" name="Google Shape;240;p22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46" name="Google Shape;246;p23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47" name="Google Shape;247;p23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248" name="Google Shape;248;p23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49" name="Google Shape;249;p23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2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Comandantes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23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8" name="Google Shape;258;p23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23"/>
          <p:cNvSpPr/>
          <p:nvPr/>
        </p:nvSpPr>
        <p:spPr>
          <a:xfrm rot="5400000">
            <a:off x="2239950" y="834950"/>
            <a:ext cx="443100" cy="422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0" name="Google Shape;260;p23"/>
          <p:cNvSpPr/>
          <p:nvPr/>
        </p:nvSpPr>
        <p:spPr>
          <a:xfrm rot="5400000">
            <a:off x="2796524" y="-199600"/>
            <a:ext cx="443100" cy="53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1" name="Google Shape;261;p23"/>
          <p:cNvSpPr/>
          <p:nvPr/>
        </p:nvSpPr>
        <p:spPr>
          <a:xfrm rot="5400000">
            <a:off x="1807425" y="1745588"/>
            <a:ext cx="443100" cy="335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2" name="Google Shape;262;p23"/>
          <p:cNvSpPr/>
          <p:nvPr/>
        </p:nvSpPr>
        <p:spPr>
          <a:xfrm rot="5400000">
            <a:off x="870000" y="3161288"/>
            <a:ext cx="443100" cy="148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4613371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Comandantes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4" name="Google Shape;264;p23"/>
          <p:cNvSpPr txBox="1"/>
          <p:nvPr/>
        </p:nvSpPr>
        <p:spPr>
          <a:xfrm>
            <a:off x="3462175" y="2768463"/>
            <a:ext cx="104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Místicos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2900700" y="3259225"/>
            <a:ext cx="77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Magos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6" name="Google Shape;266;p23"/>
          <p:cNvSpPr txBox="1"/>
          <p:nvPr/>
        </p:nvSpPr>
        <p:spPr>
          <a:xfrm>
            <a:off x="871725" y="3724850"/>
            <a:ext cx="94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Capitales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7" name="Google Shape;267;p23"/>
          <p:cNvSpPr txBox="1"/>
          <p:nvPr/>
        </p:nvSpPr>
        <p:spPr>
          <a:xfrm>
            <a:off x="433275" y="422350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Nacionales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1771575" y="37342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17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3680225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31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45478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42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5707150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53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72" name="Google Shape;272;p23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23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23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3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23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23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23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3" name="Google Shape;283;p23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84" name="Google Shape;284;p23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5" name="Google Shape;285;p23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/>
          <p:nvPr/>
        </p:nvSpPr>
        <p:spPr>
          <a:xfrm>
            <a:off x="2059623" y="37778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4876048" y="27913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+3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23"/>
          <p:cNvSpPr txBox="1"/>
          <p:nvPr/>
        </p:nvSpPr>
        <p:spPr>
          <a:xfrm>
            <a:off x="5998337" y="2304361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1983423" y="42235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-5</a:t>
            </a:r>
            <a:endParaRPr sz="9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95" name="Google Shape;295;p24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96" name="Google Shape;296;p24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297" name="Google Shape;297;p24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98" name="Google Shape;298;p24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 3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Comandantes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24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5" name="Google Shape;305;p24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24"/>
          <p:cNvSpPr/>
          <p:nvPr/>
        </p:nvSpPr>
        <p:spPr>
          <a:xfrm rot="5400000">
            <a:off x="2585875" y="489050"/>
            <a:ext cx="443100" cy="491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9" name="Google Shape;309;p24"/>
          <p:cNvSpPr/>
          <p:nvPr/>
        </p:nvSpPr>
        <p:spPr>
          <a:xfrm rot="5400000">
            <a:off x="2899300" y="-302350"/>
            <a:ext cx="443100" cy="553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0" name="Google Shape;310;p24"/>
          <p:cNvSpPr/>
          <p:nvPr/>
        </p:nvSpPr>
        <p:spPr>
          <a:xfrm rot="5400000">
            <a:off x="1971750" y="1581350"/>
            <a:ext cx="443100" cy="368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4778304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Comandantes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12" name="Google Shape;312;p24"/>
          <p:cNvSpPr txBox="1"/>
          <p:nvPr/>
        </p:nvSpPr>
        <p:spPr>
          <a:xfrm>
            <a:off x="4300375" y="2768463"/>
            <a:ext cx="104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Místicos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13" name="Google Shape;313;p24"/>
          <p:cNvSpPr txBox="1"/>
          <p:nvPr/>
        </p:nvSpPr>
        <p:spPr>
          <a:xfrm>
            <a:off x="3281700" y="3259225"/>
            <a:ext cx="77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Magos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433275" y="422350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Nacionales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4036500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38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52336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49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17" name="Google Shape;317;p24"/>
          <p:cNvSpPr txBox="1"/>
          <p:nvPr/>
        </p:nvSpPr>
        <p:spPr>
          <a:xfrm>
            <a:off x="5884616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56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18" name="Google Shape;318;p24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24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24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24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24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24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24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9" name="Google Shape;329;p24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30" name="Google Shape;330;p24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1" name="Google Shape;331;p24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4"/>
          <p:cNvSpPr txBox="1"/>
          <p:nvPr/>
        </p:nvSpPr>
        <p:spPr>
          <a:xfrm>
            <a:off x="5561848" y="27913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+7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24"/>
          <p:cNvSpPr txBox="1"/>
          <p:nvPr/>
        </p:nvSpPr>
        <p:spPr>
          <a:xfrm>
            <a:off x="6175803" y="2304361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+3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24"/>
          <p:cNvSpPr txBox="1"/>
          <p:nvPr/>
        </p:nvSpPr>
        <p:spPr>
          <a:xfrm>
            <a:off x="1831023" y="37728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-17</a:t>
            </a:r>
            <a:endParaRPr sz="9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24"/>
          <p:cNvSpPr txBox="1"/>
          <p:nvPr/>
        </p:nvSpPr>
        <p:spPr>
          <a:xfrm>
            <a:off x="433275" y="375735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Capitales eliminadas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6" name="Google Shape;336;p24"/>
          <p:cNvSpPr txBox="1"/>
          <p:nvPr/>
        </p:nvSpPr>
        <p:spPr>
          <a:xfrm>
            <a:off x="4378265" y="3278304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+7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342" name="Google Shape;342;p25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343" name="Google Shape;343;p25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344" name="Google Shape;344;p25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45" name="Google Shape;345;p25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 4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46" name="Google Shape;346;p25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4188896" y="1364315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Comandantes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25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2" name="Google Shape;352;p25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25"/>
          <p:cNvSpPr/>
          <p:nvPr/>
        </p:nvSpPr>
        <p:spPr>
          <a:xfrm rot="5400000">
            <a:off x="3387250" y="-312400"/>
            <a:ext cx="443100" cy="6515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6" name="Google Shape;356;p25"/>
          <p:cNvSpPr/>
          <p:nvPr/>
        </p:nvSpPr>
        <p:spPr>
          <a:xfrm rot="5400000">
            <a:off x="3707700" y="-1110700"/>
            <a:ext cx="443100" cy="7155900"/>
          </a:xfrm>
          <a:prstGeom prst="roundRect">
            <a:avLst>
              <a:gd fmla="val 16667" name="adj"/>
            </a:avLst>
          </a:prstGeom>
          <a:solidFill>
            <a:srgbClr val="84DC5D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7" name="Google Shape;357;p25"/>
          <p:cNvSpPr txBox="1"/>
          <p:nvPr/>
        </p:nvSpPr>
        <p:spPr>
          <a:xfrm>
            <a:off x="6149904" y="2303447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Comandantes</a:t>
            </a:r>
            <a:endParaRPr sz="11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8" name="Google Shape;358;p25"/>
          <p:cNvSpPr txBox="1"/>
          <p:nvPr/>
        </p:nvSpPr>
        <p:spPr>
          <a:xfrm>
            <a:off x="6025266" y="2768463"/>
            <a:ext cx="104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Místicos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9" name="Google Shape;359;p25"/>
          <p:cNvSpPr txBox="1"/>
          <p:nvPr/>
        </p:nvSpPr>
        <p:spPr>
          <a:xfrm>
            <a:off x="433275" y="422350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Nacionales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6768016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68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61" name="Google Shape;361;p25"/>
          <p:cNvSpPr txBox="1"/>
          <p:nvPr/>
        </p:nvSpPr>
        <p:spPr>
          <a:xfrm>
            <a:off x="7421149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75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62" name="Google Shape;362;p25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3" name="Google Shape;363;p25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25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25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25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25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25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25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3" name="Google Shape;373;p25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4" name="Google Shape;374;p25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p25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5"/>
          <p:cNvSpPr txBox="1"/>
          <p:nvPr/>
        </p:nvSpPr>
        <p:spPr>
          <a:xfrm>
            <a:off x="7174171" y="27913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+19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7" name="Google Shape;377;p25"/>
          <p:cNvSpPr txBox="1"/>
          <p:nvPr/>
        </p:nvSpPr>
        <p:spPr>
          <a:xfrm>
            <a:off x="7712336" y="2304361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FF00"/>
                </a:solidFill>
                <a:latin typeface="Lato"/>
                <a:ea typeface="Lato"/>
                <a:cs typeface="Lato"/>
                <a:sym typeface="Lato"/>
              </a:rPr>
              <a:t>+19</a:t>
            </a:r>
            <a:endParaRPr sz="900">
              <a:solidFill>
                <a:srgbClr val="00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p25"/>
          <p:cNvSpPr txBox="1"/>
          <p:nvPr/>
        </p:nvSpPr>
        <p:spPr>
          <a:xfrm>
            <a:off x="433275" y="3757350"/>
            <a:ext cx="169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Capitales eliminadas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9" name="Google Shape;379;p25"/>
          <p:cNvSpPr txBox="1"/>
          <p:nvPr/>
        </p:nvSpPr>
        <p:spPr>
          <a:xfrm>
            <a:off x="1678623" y="3300629"/>
            <a:ext cx="51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-38</a:t>
            </a:r>
            <a:endParaRPr sz="900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433275" y="3285175"/>
            <a:ext cx="139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Magos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 txBox="1"/>
          <p:nvPr>
            <p:ph type="title"/>
          </p:nvPr>
        </p:nvSpPr>
        <p:spPr>
          <a:xfrm>
            <a:off x="2704100" y="754789"/>
            <a:ext cx="5649600" cy="12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El valor de la votación</a:t>
            </a:r>
            <a:b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por orden de preferencia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86" name="Google Shape;386;p26"/>
          <p:cNvCxnSpPr/>
          <p:nvPr/>
        </p:nvCxnSpPr>
        <p:spPr>
          <a:xfrm>
            <a:off x="2497892" y="1259446"/>
            <a:ext cx="0" cy="3895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87" name="Google Shape;387;p26"/>
          <p:cNvGrpSpPr/>
          <p:nvPr/>
        </p:nvGrpSpPr>
        <p:grpSpPr>
          <a:xfrm rot="2700000">
            <a:off x="2240390" y="819766"/>
            <a:ext cx="515095" cy="515095"/>
            <a:chOff x="2286821" y="819761"/>
            <a:chExt cx="515100" cy="515100"/>
          </a:xfrm>
        </p:grpSpPr>
        <p:sp>
          <p:nvSpPr>
            <p:cNvPr id="388" name="Google Shape;388;p26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389" name="Google Shape;389;p26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81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390" name="Google Shape;390;p26" title="GettyImages-1372606873.jpg"/>
          <p:cNvPicPr preferRelativeResize="0"/>
          <p:nvPr/>
        </p:nvPicPr>
        <p:blipFill rotWithShape="1">
          <a:blip r:embed="rId4">
            <a:alphaModFix/>
          </a:blip>
          <a:srcRect b="0" l="41735" r="28779" t="0"/>
          <a:stretch/>
        </p:blipFill>
        <p:spPr>
          <a:xfrm>
            <a:off x="517825" y="741600"/>
            <a:ext cx="1615800" cy="366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391" name="Google Shape;391;p26"/>
          <p:cNvGrpSpPr/>
          <p:nvPr/>
        </p:nvGrpSpPr>
        <p:grpSpPr>
          <a:xfrm>
            <a:off x="2790327" y="1926713"/>
            <a:ext cx="199911" cy="199911"/>
            <a:chOff x="4558464" y="3950131"/>
            <a:chExt cx="282600" cy="282600"/>
          </a:xfrm>
        </p:grpSpPr>
        <p:sp>
          <p:nvSpPr>
            <p:cNvPr id="392" name="Google Shape;392;p26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393" name="Google Shape;393;p26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394" name="Google Shape;394;p26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5" name="Google Shape;395;p26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396" name="Google Shape;396;p26"/>
          <p:cNvGrpSpPr/>
          <p:nvPr/>
        </p:nvGrpSpPr>
        <p:grpSpPr>
          <a:xfrm>
            <a:off x="2790327" y="2999382"/>
            <a:ext cx="199911" cy="199911"/>
            <a:chOff x="4558464" y="3950131"/>
            <a:chExt cx="282600" cy="282600"/>
          </a:xfrm>
        </p:grpSpPr>
        <p:sp>
          <p:nvSpPr>
            <p:cNvPr id="397" name="Google Shape;397;p26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398" name="Google Shape;398;p26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399" name="Google Shape;399;p26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0" name="Google Shape;400;p26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401" name="Google Shape;401;p26"/>
          <p:cNvGrpSpPr/>
          <p:nvPr/>
        </p:nvGrpSpPr>
        <p:grpSpPr>
          <a:xfrm>
            <a:off x="2790327" y="3823682"/>
            <a:ext cx="199911" cy="199911"/>
            <a:chOff x="4558464" y="3950131"/>
            <a:chExt cx="282600" cy="282600"/>
          </a:xfrm>
        </p:grpSpPr>
        <p:sp>
          <p:nvSpPr>
            <p:cNvPr id="402" name="Google Shape;402;p26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03" name="Google Shape;403;p26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04" name="Google Shape;404;p26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5" name="Google Shape;405;p26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406" name="Google Shape;406;p26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6"/>
          <p:cNvSpPr txBox="1"/>
          <p:nvPr>
            <p:ph idx="1" type="body"/>
          </p:nvPr>
        </p:nvSpPr>
        <p:spPr>
          <a:xfrm>
            <a:off x="3093725" y="1774325"/>
            <a:ext cx="5838600" cy="28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Más opciones para los votantes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.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Vota según tus valores: elige al candidato que realmente quieres, sin preocuparte por el "mal menor" ni por la división del voto.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Campañas positivas.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Fomenta la formación de coaliciones, destacando valores compartidos y apoyos mutuos.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Apoyo mayoritario.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lang="en" sz="1500"/>
              <a:t> Los candidatos ganadores deben obtener más del 50% de los votos, lo que hace más fácil exigirles cuentas a los políticos impopulares.</a:t>
            </a:r>
            <a:endParaRPr b="1"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"/>
          <p:cNvSpPr txBox="1"/>
          <p:nvPr>
            <p:ph type="title"/>
          </p:nvPr>
        </p:nvSpPr>
        <p:spPr>
          <a:xfrm>
            <a:off x="311700" y="-314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Clasifica tu equipo deportivo favorito de DC</a:t>
            </a:r>
            <a:endParaRPr sz="24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413" name="Google Shape;413;p27" title="DC outline_cherry blossom pink.png"/>
          <p:cNvPicPr preferRelativeResize="0"/>
          <p:nvPr/>
        </p:nvPicPr>
        <p:blipFill rotWithShape="1">
          <a:blip r:embed="rId4">
            <a:alphaModFix/>
          </a:blip>
          <a:srcRect b="10468" l="16777" r="14181" t="9685"/>
          <a:stretch/>
        </p:blipFill>
        <p:spPr>
          <a:xfrm>
            <a:off x="6876725" y="-319425"/>
            <a:ext cx="3249777" cy="377055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7"/>
          <p:cNvSpPr txBox="1"/>
          <p:nvPr>
            <p:ph idx="1" type="body"/>
          </p:nvPr>
        </p:nvSpPr>
        <p:spPr>
          <a:xfrm>
            <a:off x="1034700" y="3677175"/>
            <a:ext cx="3537300" cy="873300"/>
          </a:xfrm>
          <a:prstGeom prst="rect">
            <a:avLst/>
          </a:prstGeom>
        </p:spPr>
        <p:txBody>
          <a:bodyPr anchorCtr="0" anchor="t" bIns="80700" lIns="80700" spcFirstLastPara="1" rIns="80700" wrap="square" tIns="80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Accede a la votación simulada escaneando el código QR:</a:t>
            </a:r>
            <a:endParaRPr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5" name="Google Shape;415;p27" title="teams_ball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063" y="1465725"/>
            <a:ext cx="2661300" cy="2661300"/>
          </a:xfrm>
          <a:prstGeom prst="roundRect">
            <a:avLst>
              <a:gd fmla="val 12856" name="adj"/>
            </a:avLst>
          </a:prstGeom>
          <a:noFill/>
          <a:ln>
            <a:noFill/>
          </a:ln>
        </p:spPr>
      </p:pic>
      <p:sp>
        <p:nvSpPr>
          <p:cNvPr id="416" name="Google Shape;416;p27"/>
          <p:cNvSpPr txBox="1"/>
          <p:nvPr>
            <p:ph type="title"/>
          </p:nvPr>
        </p:nvSpPr>
        <p:spPr>
          <a:xfrm>
            <a:off x="893850" y="1042275"/>
            <a:ext cx="44232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Ordena a tu equipo deportivo favorito de DC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417" name="Google Shape;417;p27"/>
          <p:cNvGrpSpPr/>
          <p:nvPr/>
        </p:nvGrpSpPr>
        <p:grpSpPr>
          <a:xfrm rot="-2700000">
            <a:off x="552740" y="1202691"/>
            <a:ext cx="515095" cy="515095"/>
            <a:chOff x="2286821" y="819761"/>
            <a:chExt cx="515100" cy="515100"/>
          </a:xfrm>
        </p:grpSpPr>
        <p:sp>
          <p:nvSpPr>
            <p:cNvPr id="418" name="Google Shape;418;p27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419" name="Google Shape;419;p27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"/>
          <p:cNvSpPr/>
          <p:nvPr/>
        </p:nvSpPr>
        <p:spPr>
          <a:xfrm>
            <a:off x="449700" y="1594450"/>
            <a:ext cx="2252100" cy="15465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8"/>
          <p:cNvSpPr txBox="1"/>
          <p:nvPr>
            <p:ph type="title"/>
          </p:nvPr>
        </p:nvSpPr>
        <p:spPr>
          <a:xfrm>
            <a:off x="855525" y="495550"/>
            <a:ext cx="6399000" cy="9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puedes educar </a:t>
            </a:r>
            <a:b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a tu comunidad!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426" name="Google Shape;426;p28"/>
          <p:cNvGrpSpPr/>
          <p:nvPr/>
        </p:nvGrpSpPr>
        <p:grpSpPr>
          <a:xfrm rot="-2700000">
            <a:off x="461165" y="541216"/>
            <a:ext cx="515095" cy="515095"/>
            <a:chOff x="2286821" y="819761"/>
            <a:chExt cx="515100" cy="515100"/>
          </a:xfrm>
        </p:grpSpPr>
        <p:sp>
          <p:nvSpPr>
            <p:cNvPr id="427" name="Google Shape;427;p28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428" name="Google Shape;428;p28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29" name="Google Shape;429;p28"/>
          <p:cNvGrpSpPr/>
          <p:nvPr/>
        </p:nvGrpSpPr>
        <p:grpSpPr>
          <a:xfrm>
            <a:off x="533702" y="1697613"/>
            <a:ext cx="199911" cy="199911"/>
            <a:chOff x="4558464" y="3950131"/>
            <a:chExt cx="282600" cy="282600"/>
          </a:xfrm>
        </p:grpSpPr>
        <p:sp>
          <p:nvSpPr>
            <p:cNvPr id="430" name="Google Shape;430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31" name="Google Shape;431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32" name="Google Shape;432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3" name="Google Shape;433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34" name="Google Shape;434;p28"/>
          <p:cNvSpPr txBox="1"/>
          <p:nvPr>
            <p:ph idx="1" type="body"/>
          </p:nvPr>
        </p:nvSpPr>
        <p:spPr>
          <a:xfrm>
            <a:off x="733625" y="1614875"/>
            <a:ext cx="1889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Organiza una presentación educativa con tu grupo, ANC, organización comunitaria o asociación cívica: invítanos a nuestra demostración interactiva de 7 minutos + preguntas y respuestas.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28"/>
          <p:cNvSpPr/>
          <p:nvPr/>
        </p:nvSpPr>
        <p:spPr>
          <a:xfrm>
            <a:off x="2820838" y="1594450"/>
            <a:ext cx="3197400" cy="15465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p28"/>
          <p:cNvGrpSpPr/>
          <p:nvPr/>
        </p:nvGrpSpPr>
        <p:grpSpPr>
          <a:xfrm>
            <a:off x="2904827" y="1697613"/>
            <a:ext cx="199911" cy="199911"/>
            <a:chOff x="4558464" y="3950131"/>
            <a:chExt cx="282600" cy="282600"/>
          </a:xfrm>
        </p:grpSpPr>
        <p:sp>
          <p:nvSpPr>
            <p:cNvPr id="437" name="Google Shape;437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38" name="Google Shape;438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39" name="Google Shape;439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0" name="Google Shape;440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41" name="Google Shape;441;p28"/>
          <p:cNvSpPr txBox="1"/>
          <p:nvPr>
            <p:ph idx="1" type="body"/>
          </p:nvPr>
        </p:nvSpPr>
        <p:spPr>
          <a:xfrm>
            <a:off x="3104775" y="1614875"/>
            <a:ext cx="2659800" cy="13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Comparte nuestros materiales: distribuye volantes, publicaciones en redes sociales y simulacros de votación en tus redes para educar a tu comunidad. También puedes asistir a una futura capacitación para capacitadores, candidatos y personal: </a:t>
            </a:r>
            <a:r>
              <a:rPr b="1" i="1" lang="en" sz="1100">
                <a:latin typeface="Lato"/>
                <a:ea typeface="Lato"/>
                <a:cs typeface="Lato"/>
                <a:sym typeface="Lato"/>
              </a:rPr>
              <a:t>dcrcv.com/trainings</a:t>
            </a:r>
            <a:endParaRPr b="1" i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28"/>
          <p:cNvSpPr/>
          <p:nvPr/>
        </p:nvSpPr>
        <p:spPr>
          <a:xfrm>
            <a:off x="6160575" y="1594450"/>
            <a:ext cx="2593500" cy="15465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3" name="Google Shape;443;p28"/>
          <p:cNvGrpSpPr/>
          <p:nvPr/>
        </p:nvGrpSpPr>
        <p:grpSpPr>
          <a:xfrm>
            <a:off x="6244577" y="1697613"/>
            <a:ext cx="199911" cy="199911"/>
            <a:chOff x="4558464" y="3950131"/>
            <a:chExt cx="282600" cy="282600"/>
          </a:xfrm>
        </p:grpSpPr>
        <p:sp>
          <p:nvSpPr>
            <p:cNvPr id="444" name="Google Shape;444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45" name="Google Shape;445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46" name="Google Shape;446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7" name="Google Shape;447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48" name="Google Shape;448;p28"/>
          <p:cNvSpPr txBox="1"/>
          <p:nvPr>
            <p:ph idx="1" type="body"/>
          </p:nvPr>
        </p:nvSpPr>
        <p:spPr>
          <a:xfrm>
            <a:off x="6444500" y="1614875"/>
            <a:ext cx="2252100" cy="1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Fomenta el voluntariado o el servicio como Capitán de Distrito: ayúdanos a reclutar, capacitar y desplegar equipos de campo para visitas puerta a puerta y presentación de proyectos. Correo electrónico: </a:t>
            </a:r>
            <a:r>
              <a:rPr b="1" i="1" lang="en" sz="1100">
                <a:latin typeface="Lato"/>
                <a:ea typeface="Lato"/>
                <a:cs typeface="Lato"/>
                <a:sym typeface="Lato"/>
              </a:rPr>
              <a:t>kenyatta@growdemocracydc.org</a:t>
            </a:r>
            <a:endParaRPr b="1" i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9" name="Google Shape;449;p28"/>
          <p:cNvSpPr/>
          <p:nvPr/>
        </p:nvSpPr>
        <p:spPr>
          <a:xfrm>
            <a:off x="449700" y="3293350"/>
            <a:ext cx="3309300" cy="12198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0" name="Google Shape;450;p28"/>
          <p:cNvGrpSpPr/>
          <p:nvPr/>
        </p:nvGrpSpPr>
        <p:grpSpPr>
          <a:xfrm>
            <a:off x="533702" y="3396513"/>
            <a:ext cx="199911" cy="199911"/>
            <a:chOff x="4558464" y="3950131"/>
            <a:chExt cx="282600" cy="282600"/>
          </a:xfrm>
        </p:grpSpPr>
        <p:sp>
          <p:nvSpPr>
            <p:cNvPr id="451" name="Google Shape;451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52" name="Google Shape;452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53" name="Google Shape;453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4" name="Google Shape;454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55" name="Google Shape;455;p28"/>
          <p:cNvSpPr txBox="1"/>
          <p:nvPr>
            <p:ph idx="1" type="body"/>
          </p:nvPr>
        </p:nvSpPr>
        <p:spPr>
          <a:xfrm>
            <a:off x="733625" y="3313775"/>
            <a:ext cx="2798700" cy="10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Conéctate con tus socios comunitarios: preséntanos grupos religiosos locales, escuelas, centros para personas mayores o programas para jóvenes que se beneficiarían de la educación sobre RCV.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6" name="Google Shape;456;p28"/>
          <p:cNvSpPr/>
          <p:nvPr/>
        </p:nvSpPr>
        <p:spPr>
          <a:xfrm>
            <a:off x="3869025" y="3293350"/>
            <a:ext cx="3309300" cy="12198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7" name="Google Shape;457;p28"/>
          <p:cNvGrpSpPr/>
          <p:nvPr/>
        </p:nvGrpSpPr>
        <p:grpSpPr>
          <a:xfrm>
            <a:off x="3953027" y="3396513"/>
            <a:ext cx="199911" cy="199911"/>
            <a:chOff x="4558464" y="3950131"/>
            <a:chExt cx="282600" cy="282600"/>
          </a:xfrm>
        </p:grpSpPr>
        <p:sp>
          <p:nvSpPr>
            <p:cNvPr id="458" name="Google Shape;458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59" name="Google Shape;459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60" name="Google Shape;460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1" name="Google Shape;461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62" name="Google Shape;462;p28"/>
          <p:cNvSpPr txBox="1"/>
          <p:nvPr>
            <p:ph idx="1" type="body"/>
          </p:nvPr>
        </p:nvSpPr>
        <p:spPr>
          <a:xfrm>
            <a:off x="4152950" y="3313775"/>
            <a:ext cx="2798700" cy="10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PPromoción desde tus canales digitales: publica sobre la votación por orden de preferencia usando nuestros gráficos listos para compartir y etiqueta a </a:t>
            </a:r>
            <a:r>
              <a:rPr b="1" i="1" lang="en" sz="1100">
                <a:latin typeface="Lato"/>
                <a:ea typeface="Lato"/>
                <a:cs typeface="Lato"/>
                <a:sym typeface="Lato"/>
              </a:rPr>
              <a:t>@rankthedistrict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; ayuda a difundir el mensaje en toda la ciudad.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3" name="Google Shape;463;p28" title="Flower .png"/>
          <p:cNvPicPr preferRelativeResize="0"/>
          <p:nvPr/>
        </p:nvPicPr>
        <p:blipFill rotWithShape="1">
          <a:blip r:embed="rId4">
            <a:alphaModFix/>
          </a:blip>
          <a:srcRect b="55520" l="-14728" r="24483" t="-2925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9"/>
          <p:cNvSpPr txBox="1"/>
          <p:nvPr>
            <p:ph type="ctrTitle"/>
          </p:nvPr>
        </p:nvSpPr>
        <p:spPr>
          <a:xfrm>
            <a:off x="715075" y="384075"/>
            <a:ext cx="55104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152400" marR="1905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¡Gracias!</a:t>
            </a:r>
            <a:endParaRPr sz="55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469" name="Google Shape;469;p29" title="rTDwebs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813" y="1494375"/>
            <a:ext cx="2526900" cy="2526900"/>
          </a:xfrm>
          <a:prstGeom prst="roundRect">
            <a:avLst>
              <a:gd fmla="val 13030" name="adj"/>
            </a:avLst>
          </a:prstGeom>
          <a:noFill/>
          <a:ln>
            <a:noFill/>
          </a:ln>
        </p:spPr>
      </p:pic>
      <p:grpSp>
        <p:nvGrpSpPr>
          <p:cNvPr id="470" name="Google Shape;470;p29"/>
          <p:cNvGrpSpPr/>
          <p:nvPr/>
        </p:nvGrpSpPr>
        <p:grpSpPr>
          <a:xfrm rot="2700000">
            <a:off x="1264970" y="681670"/>
            <a:ext cx="515095" cy="515095"/>
            <a:chOff x="2286821" y="819761"/>
            <a:chExt cx="515100" cy="515100"/>
          </a:xfrm>
        </p:grpSpPr>
        <p:sp>
          <p:nvSpPr>
            <p:cNvPr id="471" name="Google Shape;471;p29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472" name="Google Shape;472;p29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181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473" name="Google Shape;473;p29" title="Flower .png"/>
          <p:cNvPicPr preferRelativeResize="0"/>
          <p:nvPr/>
        </p:nvPicPr>
        <p:blipFill rotWithShape="1">
          <a:blip r:embed="rId5">
            <a:alphaModFix/>
          </a:blip>
          <a:srcRect b="55520" l="-14728" r="24483" t="-2925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9"/>
          <p:cNvSpPr/>
          <p:nvPr/>
        </p:nvSpPr>
        <p:spPr>
          <a:xfrm>
            <a:off x="1473063" y="4198325"/>
            <a:ext cx="4011600" cy="2511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9"/>
          <p:cNvSpPr txBox="1"/>
          <p:nvPr/>
        </p:nvSpPr>
        <p:spPr>
          <a:xfrm>
            <a:off x="1455888" y="4143049"/>
            <a:ext cx="39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Obtén más información en Rank the District</a:t>
            </a:r>
            <a:endParaRPr b="1" sz="12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"/>
          <p:cNvSpPr txBox="1"/>
          <p:nvPr>
            <p:ph type="ctrTitle"/>
          </p:nvPr>
        </p:nvSpPr>
        <p:spPr>
          <a:xfrm>
            <a:off x="1816800" y="1604400"/>
            <a:ext cx="55104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RCV “201”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Which </a:t>
            </a:r>
            <a:r>
              <a:rPr lang="en" sz="3000" u="sng">
                <a:latin typeface="Caprasimo"/>
                <a:ea typeface="Caprasimo"/>
                <a:cs typeface="Caprasimo"/>
                <a:sym typeface="Caprasimo"/>
              </a:rPr>
              <a:t>offices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does RCV apply to?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486" name="Google Shape;486;p31"/>
          <p:cNvSpPr txBox="1"/>
          <p:nvPr>
            <p:ph idx="1" type="body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Starting in June, RCV will be used for ALL public offices, both federal and local.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Yes, this includes presidential elections!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Party offices (i.e. state committee) are excluded from RCV.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Races must involve three or more candidates for RCV to be used.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2704100" y="754763"/>
            <a:ext cx="564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¿Cómo llegamos aquí?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2949925" y="1350600"/>
            <a:ext cx="5953500" cy="30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Enero de 2024: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La Iniciativa 83 comenzó a recolectar firmas para llevar a las urnas la cuestión de las primarias con RCV y las primarias semiabiertas.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Noviembre de 2024: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Los votantes de DC apoyaron abrumadoramente la medida: el SÍ ganó con el 73% de los votos.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J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ulio de 2025: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El Consejo de DC financió la implementación del sistema de votación por orden de preferencia.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Junio ​​de 2026: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Será la primera elección en DC que use RCV.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" name="Google Shape;66;p14"/>
          <p:cNvCxnSpPr/>
          <p:nvPr/>
        </p:nvCxnSpPr>
        <p:spPr>
          <a:xfrm>
            <a:off x="2497892" y="1259446"/>
            <a:ext cx="0" cy="3895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7" name="Google Shape;67;p14"/>
          <p:cNvGrpSpPr/>
          <p:nvPr/>
        </p:nvGrpSpPr>
        <p:grpSpPr>
          <a:xfrm rot="2700000">
            <a:off x="2240326" y="819739"/>
            <a:ext cx="515148" cy="515148"/>
            <a:chOff x="2286767" y="819761"/>
            <a:chExt cx="515153" cy="515153"/>
          </a:xfrm>
        </p:grpSpPr>
        <p:sp>
          <p:nvSpPr>
            <p:cNvPr id="68" name="Google Shape;68;p14"/>
            <p:cNvSpPr/>
            <p:nvPr/>
          </p:nvSpPr>
          <p:spPr>
            <a:xfrm rot="5400000">
              <a:off x="2286767" y="819761"/>
              <a:ext cx="515153" cy="5151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69" name="Google Shape;69;p14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81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70" name="Google Shape;70;p14"/>
          <p:cNvGrpSpPr/>
          <p:nvPr/>
        </p:nvGrpSpPr>
        <p:grpSpPr>
          <a:xfrm>
            <a:off x="2790327" y="1469513"/>
            <a:ext cx="199911" cy="199911"/>
            <a:chOff x="4558464" y="3950131"/>
            <a:chExt cx="282600" cy="282600"/>
          </a:xfrm>
        </p:grpSpPr>
        <p:sp>
          <p:nvSpPr>
            <p:cNvPr id="71" name="Google Shape;71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72" name="Google Shape;72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73" name="Google Shape;73;p14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" name="Google Shape;74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75" name="Google Shape;75;p14"/>
          <p:cNvGrpSpPr/>
          <p:nvPr/>
        </p:nvGrpSpPr>
        <p:grpSpPr>
          <a:xfrm>
            <a:off x="2790327" y="2630188"/>
            <a:ext cx="199911" cy="199911"/>
            <a:chOff x="4558464" y="3950131"/>
            <a:chExt cx="282600" cy="282600"/>
          </a:xfrm>
        </p:grpSpPr>
        <p:sp>
          <p:nvSpPr>
            <p:cNvPr id="76" name="Google Shape;76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77" name="Google Shape;77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78" name="Google Shape;78;p14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" name="Google Shape;79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80" name="Google Shape;80;p14"/>
          <p:cNvGrpSpPr/>
          <p:nvPr/>
        </p:nvGrpSpPr>
        <p:grpSpPr>
          <a:xfrm>
            <a:off x="2790327" y="3521163"/>
            <a:ext cx="199911" cy="199911"/>
            <a:chOff x="4558464" y="3950131"/>
            <a:chExt cx="282600" cy="282600"/>
          </a:xfrm>
        </p:grpSpPr>
        <p:sp>
          <p:nvSpPr>
            <p:cNvPr id="81" name="Google Shape;81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82" name="Google Shape;82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83" name="Google Shape;83;p14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" name="Google Shape;84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85" name="Google Shape;85;p14"/>
          <p:cNvGrpSpPr/>
          <p:nvPr/>
        </p:nvGrpSpPr>
        <p:grpSpPr>
          <a:xfrm>
            <a:off x="2790327" y="4343182"/>
            <a:ext cx="199911" cy="199911"/>
            <a:chOff x="4558464" y="3950131"/>
            <a:chExt cx="282600" cy="282600"/>
          </a:xfrm>
        </p:grpSpPr>
        <p:sp>
          <p:nvSpPr>
            <p:cNvPr id="86" name="Google Shape;86;p14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87" name="Google Shape;87;p14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88" name="Google Shape;88;p14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9" name="Google Shape;89;p14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90" name="Google Shape;90;p14" title="Rank the District - Dark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title="GettyImages-2205572921.jpg"/>
          <p:cNvPicPr preferRelativeResize="0"/>
          <p:nvPr/>
        </p:nvPicPr>
        <p:blipFill rotWithShape="1">
          <a:blip r:embed="rId5">
            <a:alphaModFix/>
          </a:blip>
          <a:srcRect b="0" l="18594" r="56940" t="16847"/>
          <a:stretch/>
        </p:blipFill>
        <p:spPr>
          <a:xfrm>
            <a:off x="517825" y="741600"/>
            <a:ext cx="1615800" cy="366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Which </a:t>
            </a:r>
            <a:r>
              <a:rPr lang="en" sz="3000" u="sng">
                <a:latin typeface="Caprasimo"/>
                <a:ea typeface="Caprasimo"/>
                <a:cs typeface="Caprasimo"/>
                <a:sym typeface="Caprasimo"/>
              </a:rPr>
              <a:t>elections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does RCV apply to?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492" name="Google Shape;492;p32"/>
          <p:cNvSpPr txBox="1"/>
          <p:nvPr>
            <p:ph idx="1" type="body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Starting in June, RCV will be used for all DC elections: primaries, generals, AND specials.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Nothing about the “structure” of our party-nominating elections (primaries) will change.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Nonpartisan offices such as State Board of Education and ANCs will also be elected via RCV in general elections.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The two simultaneously-elected At-Large Council seats will use RCV in general elections.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How does RCV work in the At-Large race?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498" name="Google Shape;498;p33"/>
          <p:cNvSpPr txBox="1"/>
          <p:nvPr>
            <p:ph idx="1" type="body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 more “choose two” - the At-Large seats will appear on the ballot just like every other RCV contest, where you can rank up to five.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Tabulation simply continues until two candidates remain, instead of stopping when someone gets 50%.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NOT a system that involves fractions (such as STV/PR).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NOT a sequential system </a:t>
            </a:r>
            <a:r>
              <a:rPr lang="en" sz="2300">
                <a:latin typeface="Lato"/>
                <a:ea typeface="Lato"/>
                <a:cs typeface="Lato"/>
                <a:sym typeface="Lato"/>
              </a:rPr>
              <a:t>that</a:t>
            </a:r>
            <a:r>
              <a:rPr lang="en" sz="2300">
                <a:latin typeface="Lato"/>
                <a:ea typeface="Lato"/>
                <a:cs typeface="Lato"/>
                <a:sym typeface="Lato"/>
              </a:rPr>
              <a:t> removes winners and re-tabulates.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04" name="Google Shape;504;p34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Foxtrot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10" name="Google Shape;510;p35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10.0%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6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16" name="Google Shape;516;p36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22" name="Google Shape;522;p37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1050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14.0%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8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28" name="Google Shape;528;p38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9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34" name="Google Shape;534;p39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For single-winner, we would stop here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35" name="Google Shape;535;p39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3800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50.7%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41" name="Google Shape;541;p40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42" name="Google Shape;542;p40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3800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50.7%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1150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15.3%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1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2520"/>
          </a:p>
        </p:txBody>
      </p:sp>
      <p:sp>
        <p:nvSpPr>
          <p:cNvPr id="548" name="Google Shape;548;p41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49" name="Google Shape;549;p41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4150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3387675" y="818650"/>
            <a:ext cx="2048700" cy="2511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779325" y="495550"/>
            <a:ext cx="2887200" cy="8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Nuestros 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152400" marR="1905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objetivos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152400" marR="1524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FFFFFF"/>
              </a:solidFill>
              <a:highlight>
                <a:srgbClr val="F8F9FA"/>
              </a:highlight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3387675" y="711150"/>
            <a:ext cx="5481300" cy="3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905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 Nuestro trabajo: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405075" y="1473675"/>
            <a:ext cx="1956000" cy="3162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508425" y="1643450"/>
            <a:ext cx="1773000" cy="28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El Fondo de Educación Cívica Grow Democracy DC es la organización líder dedicada a educar a los votantes de DC sobre la votación por orden de preferencia, a través de nuestro proyecto Rank the District.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2700000">
            <a:off x="461165" y="541216"/>
            <a:ext cx="515095" cy="515095"/>
            <a:chOff x="2286821" y="819761"/>
            <a:chExt cx="515100" cy="515100"/>
          </a:xfrm>
        </p:grpSpPr>
        <p:sp>
          <p:nvSpPr>
            <p:cNvPr id="102" name="Google Shape;102;p15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03" name="Google Shape;103;p15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04" name="Google Shape;104;p15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5"/>
          <p:cNvCxnSpPr/>
          <p:nvPr/>
        </p:nvCxnSpPr>
        <p:spPr>
          <a:xfrm>
            <a:off x="3047275" y="2469982"/>
            <a:ext cx="5310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5"/>
          <p:cNvCxnSpPr/>
          <p:nvPr/>
        </p:nvCxnSpPr>
        <p:spPr>
          <a:xfrm>
            <a:off x="3047275" y="3243326"/>
            <a:ext cx="5310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5"/>
          <p:cNvCxnSpPr/>
          <p:nvPr/>
        </p:nvCxnSpPr>
        <p:spPr>
          <a:xfrm>
            <a:off x="3047275" y="3980176"/>
            <a:ext cx="5310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3036475" y="1253175"/>
            <a:ext cx="602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Llegar a los votantes de DC mediante capacitaciones gratuitas presenciales, presentaciones y eventos comunitarios en los 8 distritos, con énfasis en las personas mayores, comunidades de difícil alcance, jóvenes y personas con discapacidades.</a:t>
            </a:r>
            <a:b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Ayudar a los candidatos y candidatas a entender cómo participar en una elección con votación por orden de preferencia.</a:t>
            </a:r>
            <a:b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Preparar a los administradores electorales para llevar a cabo con éxito una elección con votación por orden de preferencia.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Colaborar con organizaciones comunitarias para distribuir materiales educativos accesibles y culturalmente relevantes, para uso en su propia programación.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>
                <a:solidFill>
                  <a:srgbClr val="FFFFFF"/>
                </a:solidFill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2485025" y="150495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2485025" y="260373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2485025" y="3285107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2485025" y="398352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04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2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55" name="Google Shape;555;p42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56" name="Google Shape;556;p42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4150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Bravo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1600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21.3%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62" name="Google Shape;562;p43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63" name="Google Shape;563;p43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{AA7622EF-7AD7-45A8-AA6E-D405E09B17B5}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4850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64.7%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Charlie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2650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Bravo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1772150" y="4337775"/>
            <a:ext cx="3341100" cy="5034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1932650" y="4321275"/>
            <a:ext cx="30201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Este proceso se repite hasta que un candidato obtenga más del 50% de los votos.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9" name="Google Shape;119;p16"/>
          <p:cNvCxnSpPr/>
          <p:nvPr/>
        </p:nvCxnSpPr>
        <p:spPr>
          <a:xfrm>
            <a:off x="2038075" y="2186025"/>
            <a:ext cx="30753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6"/>
          <p:cNvCxnSpPr/>
          <p:nvPr/>
        </p:nvCxnSpPr>
        <p:spPr>
          <a:xfrm>
            <a:off x="2038075" y="3193311"/>
            <a:ext cx="30753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6"/>
          <p:cNvCxnSpPr>
            <a:stCxn id="122" idx="7"/>
            <a:endCxn id="123" idx="4"/>
          </p:cNvCxnSpPr>
          <p:nvPr/>
        </p:nvCxnSpPr>
        <p:spPr>
          <a:xfrm>
            <a:off x="2136387" y="982423"/>
            <a:ext cx="10500" cy="28077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6"/>
          <p:cNvSpPr txBox="1"/>
          <p:nvPr>
            <p:ph idx="1" type="body"/>
          </p:nvPr>
        </p:nvSpPr>
        <p:spPr>
          <a:xfrm>
            <a:off x="2419075" y="1507600"/>
            <a:ext cx="2619000" cy="22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Ordena a tu candidato o candidata preferido/a primero.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Ordena tus demás opciones. ¡Elige solo a los candidatos que apoyas!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Si tu primera opción queda en último lugar, tu voto pasa a tu siguiente opción.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1933025" y="1582438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1933025" y="2376418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1933025" y="3362594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7" name="Google Shape;127;p16"/>
          <p:cNvSpPr txBox="1"/>
          <p:nvPr>
            <p:ph type="title"/>
          </p:nvPr>
        </p:nvSpPr>
        <p:spPr>
          <a:xfrm>
            <a:off x="2445475" y="396147"/>
            <a:ext cx="44958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¿Cómo ordeno mi papeleta?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381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(explicación más clara y sencilla)</a:t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28" name="Google Shape;128;p16"/>
          <p:cNvGrpSpPr/>
          <p:nvPr/>
        </p:nvGrpSpPr>
        <p:grpSpPr>
          <a:xfrm rot="2700000">
            <a:off x="1878840" y="467328"/>
            <a:ext cx="515095" cy="515095"/>
            <a:chOff x="2286821" y="819761"/>
            <a:chExt cx="515100" cy="515100"/>
          </a:xfrm>
        </p:grpSpPr>
        <p:sp>
          <p:nvSpPr>
            <p:cNvPr id="122" name="Google Shape;122;p16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29" name="Google Shape;129;p16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30" name="Google Shape;130;p16" title="Rank the District - Dark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 title="FY26_RTD-sample-ballot-esp2.png"/>
          <p:cNvPicPr preferRelativeResize="0"/>
          <p:nvPr/>
        </p:nvPicPr>
        <p:blipFill rotWithShape="1">
          <a:blip r:embed="rId5">
            <a:alphaModFix/>
          </a:blip>
          <a:srcRect b="-3961" l="-11803" r="-11791" t="-3961"/>
          <a:stretch/>
        </p:blipFill>
        <p:spPr>
          <a:xfrm>
            <a:off x="5190475" y="1566747"/>
            <a:ext cx="3801000" cy="2831100"/>
          </a:xfrm>
          <a:prstGeom prst="roundRect">
            <a:avLst>
              <a:gd fmla="val 1516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 title="ChatGPT Image Feb 24, 2026, 05_30_16 PM.png"/>
          <p:cNvPicPr preferRelativeResize="0"/>
          <p:nvPr/>
        </p:nvPicPr>
        <p:blipFill rotWithShape="1">
          <a:blip r:embed="rId4">
            <a:alphaModFix/>
          </a:blip>
          <a:srcRect b="1867" l="0" r="0" t="1877"/>
          <a:stretch/>
        </p:blipFill>
        <p:spPr>
          <a:xfrm>
            <a:off x="5015019" y="1356175"/>
            <a:ext cx="3704100" cy="23772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" name="Google Shape;137;p17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38" name="Google Shape;138;p17"/>
          <p:cNvGrpSpPr/>
          <p:nvPr/>
        </p:nvGrpSpPr>
        <p:grpSpPr>
          <a:xfrm rot="-2700000">
            <a:off x="552740" y="1256491"/>
            <a:ext cx="515095" cy="515095"/>
            <a:chOff x="2286821" y="819761"/>
            <a:chExt cx="515100" cy="515100"/>
          </a:xfrm>
        </p:grpSpPr>
        <p:sp>
          <p:nvSpPr>
            <p:cNvPr id="139" name="Google Shape;139;p17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40" name="Google Shape;140;p17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41" name="Google Shape;141;p17"/>
          <p:cNvSpPr txBox="1"/>
          <p:nvPr>
            <p:ph type="title"/>
          </p:nvPr>
        </p:nvSpPr>
        <p:spPr>
          <a:xfrm>
            <a:off x="1207400" y="3016250"/>
            <a:ext cx="30831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No elijas más de un candidato en la misma columna.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704900" y="4374825"/>
            <a:ext cx="4011600" cy="2511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687725" y="4319549"/>
            <a:ext cx="39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Recuerda, ¡solo marca a un candidato si lo apoyas!</a:t>
            </a:r>
            <a:endParaRPr b="1" sz="12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" name="Google Shape;144;p17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8"/>
          <p:cNvGrpSpPr/>
          <p:nvPr/>
        </p:nvGrpSpPr>
        <p:grpSpPr>
          <a:xfrm rot="-2700000">
            <a:off x="552740" y="1295166"/>
            <a:ext cx="515095" cy="515095"/>
            <a:chOff x="2286821" y="819761"/>
            <a:chExt cx="515100" cy="515100"/>
          </a:xfrm>
        </p:grpSpPr>
        <p:sp>
          <p:nvSpPr>
            <p:cNvPr id="150" name="Google Shape;150;p18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51" name="Google Shape;151;p18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52" name="Google Shape;152;p18"/>
          <p:cNvSpPr/>
          <p:nvPr/>
        </p:nvSpPr>
        <p:spPr>
          <a:xfrm>
            <a:off x="704900" y="4374825"/>
            <a:ext cx="4011600" cy="2511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687725" y="4319550"/>
            <a:ext cx="417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Recuerda, ¡solo marca a un candidato si lo apoyas!</a:t>
            </a:r>
            <a:endParaRPr b="1" sz="12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" name="Google Shape;154;p18" title="ChatGPT Image Feb 24, 2026, 07_25_20 PM.png"/>
          <p:cNvPicPr preferRelativeResize="0"/>
          <p:nvPr/>
        </p:nvPicPr>
        <p:blipFill rotWithShape="1">
          <a:blip r:embed="rId4">
            <a:alphaModFix/>
          </a:blip>
          <a:srcRect b="1877" l="0" r="0" t="1867"/>
          <a:stretch/>
        </p:blipFill>
        <p:spPr>
          <a:xfrm>
            <a:off x="4933475" y="1356175"/>
            <a:ext cx="3785700" cy="24291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18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57" name="Google Shape;157;p18"/>
          <p:cNvSpPr txBox="1"/>
          <p:nvPr>
            <p:ph type="title"/>
          </p:nvPr>
        </p:nvSpPr>
        <p:spPr>
          <a:xfrm>
            <a:off x="1079125" y="3016250"/>
            <a:ext cx="30831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No marques a los candidatos más de una vez.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9"/>
          <p:cNvGrpSpPr/>
          <p:nvPr/>
        </p:nvGrpSpPr>
        <p:grpSpPr>
          <a:xfrm rot="-2700000">
            <a:off x="552740" y="1295166"/>
            <a:ext cx="515095" cy="515095"/>
            <a:chOff x="2286821" y="819761"/>
            <a:chExt cx="515100" cy="515100"/>
          </a:xfrm>
        </p:grpSpPr>
        <p:sp>
          <p:nvSpPr>
            <p:cNvPr id="163" name="Google Shape;163;p19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64" name="Google Shape;164;p19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65" name="Google Shape;165;p19"/>
          <p:cNvSpPr txBox="1"/>
          <p:nvPr>
            <p:ph type="title"/>
          </p:nvPr>
        </p:nvSpPr>
        <p:spPr>
          <a:xfrm>
            <a:off x="1022125" y="2957850"/>
            <a:ext cx="38469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Caprasimo"/>
                <a:ea typeface="Caprasimo"/>
                <a:cs typeface="Caprasimo"/>
                <a:sym typeface="Caprasimo"/>
              </a:rPr>
              <a:t>Puedes dejar espacios en blanco, pero es mejor ordenar a todos los candidatos en secuencia.</a:t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704900" y="4374825"/>
            <a:ext cx="4011600" cy="2511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687725" y="4319549"/>
            <a:ext cx="39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Recuerda, ¡solo marca a un candidato si lo apoyas!</a:t>
            </a:r>
            <a:endParaRPr b="1" sz="12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8" name="Google Shape;168;p19" title="ChatGPT Image Feb 24, 2026, 07_30_52 PM.png"/>
          <p:cNvPicPr preferRelativeResize="0"/>
          <p:nvPr/>
        </p:nvPicPr>
        <p:blipFill rotWithShape="1">
          <a:blip r:embed="rId4">
            <a:alphaModFix/>
          </a:blip>
          <a:srcRect b="1877" l="0" r="0" t="1867"/>
          <a:stretch/>
        </p:blipFill>
        <p:spPr>
          <a:xfrm>
            <a:off x="5014966" y="1356173"/>
            <a:ext cx="3704100" cy="23772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19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20"/>
          <p:cNvGrpSpPr/>
          <p:nvPr/>
        </p:nvGrpSpPr>
        <p:grpSpPr>
          <a:xfrm rot="-2700000">
            <a:off x="552740" y="1337041"/>
            <a:ext cx="515095" cy="515095"/>
            <a:chOff x="2286821" y="819761"/>
            <a:chExt cx="515100" cy="515100"/>
          </a:xfrm>
        </p:grpSpPr>
        <p:sp>
          <p:nvSpPr>
            <p:cNvPr id="176" name="Google Shape;176;p20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77" name="Google Shape;177;p20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78" name="Google Shape;178;p20"/>
          <p:cNvSpPr txBox="1"/>
          <p:nvPr>
            <p:ph type="title"/>
          </p:nvPr>
        </p:nvSpPr>
        <p:spPr>
          <a:xfrm>
            <a:off x="1022125" y="2973975"/>
            <a:ext cx="30831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Cada candidato aparece en una columna y una fila diferente.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704900" y="4374825"/>
            <a:ext cx="3666600" cy="2511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687725" y="4319550"/>
            <a:ext cx="372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Recuerda, ¡solo marca a un candidato si lo apoyas!</a:t>
            </a:r>
            <a:endParaRPr b="1" sz="12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20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 title="FY26_RTD-sample-ballot-esp2.png"/>
          <p:cNvPicPr preferRelativeResize="0"/>
          <p:nvPr/>
        </p:nvPicPr>
        <p:blipFill rotWithShape="1">
          <a:blip r:embed="rId5">
            <a:alphaModFix/>
          </a:blip>
          <a:srcRect b="-3961" l="-11803" r="-11791" t="-3961"/>
          <a:stretch/>
        </p:blipFill>
        <p:spPr>
          <a:xfrm>
            <a:off x="4891725" y="1463997"/>
            <a:ext cx="3801000" cy="2831100"/>
          </a:xfrm>
          <a:prstGeom prst="roundRect">
            <a:avLst>
              <a:gd fmla="val 15163" name="adj"/>
            </a:avLst>
          </a:prstGeom>
          <a:noFill/>
          <a:ln>
            <a:noFill/>
          </a:ln>
        </p:spPr>
      </p:pic>
      <p:sp>
        <p:nvSpPr>
          <p:cNvPr id="183" name="Google Shape;183;p20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>
            <p:ph type="ctrTitle"/>
          </p:nvPr>
        </p:nvSpPr>
        <p:spPr>
          <a:xfrm>
            <a:off x="1535550" y="1461450"/>
            <a:ext cx="60729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¿PREGUNTAS?</a:t>
            </a:r>
            <a:endParaRPr sz="56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89" name="Google Shape;189;p21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 title="GettyImages-1502936688.jpg"/>
          <p:cNvPicPr preferRelativeResize="0"/>
          <p:nvPr/>
        </p:nvPicPr>
        <p:blipFill rotWithShape="1">
          <a:blip r:embed="rId5">
            <a:alphaModFix/>
          </a:blip>
          <a:srcRect b="32791" l="0" r="0" t="21122"/>
          <a:stretch/>
        </p:blipFill>
        <p:spPr>
          <a:xfrm>
            <a:off x="1592700" y="2520275"/>
            <a:ext cx="5958600" cy="183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1" name="Google Shape;191;p21" title="Flower .png"/>
          <p:cNvPicPr preferRelativeResize="0"/>
          <p:nvPr/>
        </p:nvPicPr>
        <p:blipFill rotWithShape="1">
          <a:blip r:embed="rId6">
            <a:alphaModFix/>
          </a:blip>
          <a:srcRect b="14170" l="0" r="28295" t="36334"/>
          <a:stretch/>
        </p:blipFill>
        <p:spPr>
          <a:xfrm rot="10800000">
            <a:off x="-1" y="2995199"/>
            <a:ext cx="3112376" cy="21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title="Flower .png"/>
          <p:cNvPicPr preferRelativeResize="0"/>
          <p:nvPr/>
        </p:nvPicPr>
        <p:blipFill rotWithShape="1">
          <a:blip r:embed="rId6">
            <a:alphaModFix/>
          </a:blip>
          <a:srcRect b="19243" l="-2448" r="7947" t="44272"/>
          <a:stretch/>
        </p:blipFill>
        <p:spPr>
          <a:xfrm>
            <a:off x="3267750" y="0"/>
            <a:ext cx="4101873" cy="158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444444"/>
      </a:dk1>
      <a:lt1>
        <a:srgbClr val="FFF8FA"/>
      </a:lt1>
      <a:dk2>
        <a:srgbClr val="444444"/>
      </a:dk2>
      <a:lt2>
        <a:srgbClr val="FFF8FA"/>
      </a:lt2>
      <a:accent1>
        <a:srgbClr val="0FA3B1"/>
      </a:accent1>
      <a:accent2>
        <a:srgbClr val="D3FFF7"/>
      </a:accent2>
      <a:accent3>
        <a:srgbClr val="AA4465"/>
      </a:accent3>
      <a:accent4>
        <a:srgbClr val="FFD3DB"/>
      </a:accent4>
      <a:accent5>
        <a:srgbClr val="004940"/>
      </a:accent5>
      <a:accent6>
        <a:srgbClr val="65000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