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79"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9" r:id="rId51"/>
    <p:sldId id="310" r:id="rId52"/>
    <p:sldId id="311" r:id="rId53"/>
    <p:sldId id="312" r:id="rId54"/>
    <p:sldId id="313" r:id="rId55"/>
    <p:sldId id="314" r:id="rId56"/>
    <p:sldId id="315" r:id="rId57"/>
    <p:sldId id="316" r:id="rId58"/>
    <p:sldId id="317" r:id="rId59"/>
    <p:sldId id="318" r:id="rId60"/>
    <p:sldId id="31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7D9A-5491-4FA6-9D4F-801D47C41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B678FE-F35D-4C03-B96C-3274997A22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AE9993-4943-4A4B-BABB-1F09B88A7429}"/>
              </a:ext>
            </a:extLst>
          </p:cNvPr>
          <p:cNvSpPr>
            <a:spLocks noGrp="1"/>
          </p:cNvSpPr>
          <p:nvPr>
            <p:ph type="dt" sz="half" idx="10"/>
          </p:nvPr>
        </p:nvSpPr>
        <p:spPr/>
        <p:txBody>
          <a:bodyPr/>
          <a:lstStyle/>
          <a:p>
            <a:fld id="{07972A78-93E6-4599-98A7-8A07438D05BC}" type="datetimeFigureOut">
              <a:rPr lang="en-US" smtClean="0"/>
              <a:t>11/12/2022</a:t>
            </a:fld>
            <a:endParaRPr lang="en-US"/>
          </a:p>
        </p:txBody>
      </p:sp>
      <p:sp>
        <p:nvSpPr>
          <p:cNvPr id="5" name="Footer Placeholder 4">
            <a:extLst>
              <a:ext uri="{FF2B5EF4-FFF2-40B4-BE49-F238E27FC236}">
                <a16:creationId xmlns:a16="http://schemas.microsoft.com/office/drawing/2014/main" id="{C8EBA2B5-4520-4AFC-9E8E-E20B5ACBD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83877-A819-4294-9340-CC557FD95B25}"/>
              </a:ext>
            </a:extLst>
          </p:cNvPr>
          <p:cNvSpPr>
            <a:spLocks noGrp="1"/>
          </p:cNvSpPr>
          <p:nvPr>
            <p:ph type="sldNum" sz="quarter" idx="12"/>
          </p:nvPr>
        </p:nvSpPr>
        <p:spPr/>
        <p:txBody>
          <a:bodyPr/>
          <a:lstStyle/>
          <a:p>
            <a:fld id="{9B5D3347-F55A-4A5C-ACDD-ED57E43092ED}" type="slidenum">
              <a:rPr lang="en-US" smtClean="0"/>
              <a:t>‹#›</a:t>
            </a:fld>
            <a:endParaRPr lang="en-US"/>
          </a:p>
        </p:txBody>
      </p:sp>
    </p:spTree>
    <p:extLst>
      <p:ext uri="{BB962C8B-B14F-4D97-AF65-F5344CB8AC3E}">
        <p14:creationId xmlns:p14="http://schemas.microsoft.com/office/powerpoint/2010/main" val="41868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8186-0573-455E-B304-B9C24BBABC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70588A-A2BA-4367-9CC4-4D209D98A8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471BF-907B-4200-9649-E6DE20A30C67}"/>
              </a:ext>
            </a:extLst>
          </p:cNvPr>
          <p:cNvSpPr>
            <a:spLocks noGrp="1"/>
          </p:cNvSpPr>
          <p:nvPr>
            <p:ph type="dt" sz="half" idx="10"/>
          </p:nvPr>
        </p:nvSpPr>
        <p:spPr/>
        <p:txBody>
          <a:bodyPr/>
          <a:lstStyle/>
          <a:p>
            <a:fld id="{07972A78-93E6-4599-98A7-8A07438D05BC}" type="datetimeFigureOut">
              <a:rPr lang="en-US" smtClean="0"/>
              <a:t>11/12/2022</a:t>
            </a:fld>
            <a:endParaRPr lang="en-US"/>
          </a:p>
        </p:txBody>
      </p:sp>
      <p:sp>
        <p:nvSpPr>
          <p:cNvPr id="5" name="Footer Placeholder 4">
            <a:extLst>
              <a:ext uri="{FF2B5EF4-FFF2-40B4-BE49-F238E27FC236}">
                <a16:creationId xmlns:a16="http://schemas.microsoft.com/office/drawing/2014/main" id="{6D3D0BC3-C3E3-4F1F-AC3F-A82AC11E8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9D407-DC31-438C-823E-F9C5DDA3E82C}"/>
              </a:ext>
            </a:extLst>
          </p:cNvPr>
          <p:cNvSpPr>
            <a:spLocks noGrp="1"/>
          </p:cNvSpPr>
          <p:nvPr>
            <p:ph type="sldNum" sz="quarter" idx="12"/>
          </p:nvPr>
        </p:nvSpPr>
        <p:spPr/>
        <p:txBody>
          <a:bodyPr/>
          <a:lstStyle/>
          <a:p>
            <a:fld id="{9B5D3347-F55A-4A5C-ACDD-ED57E43092ED}" type="slidenum">
              <a:rPr lang="en-US" smtClean="0"/>
              <a:t>‹#›</a:t>
            </a:fld>
            <a:endParaRPr lang="en-US"/>
          </a:p>
        </p:txBody>
      </p:sp>
    </p:spTree>
    <p:extLst>
      <p:ext uri="{BB962C8B-B14F-4D97-AF65-F5344CB8AC3E}">
        <p14:creationId xmlns:p14="http://schemas.microsoft.com/office/powerpoint/2010/main" val="168304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C131CD-5F4A-4579-9ECB-641184305A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CED971-31F2-4665-A86B-23F043E3D3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8E8DC-2E87-4586-ABE8-59A2D84BEFBE}"/>
              </a:ext>
            </a:extLst>
          </p:cNvPr>
          <p:cNvSpPr>
            <a:spLocks noGrp="1"/>
          </p:cNvSpPr>
          <p:nvPr>
            <p:ph type="dt" sz="half" idx="10"/>
          </p:nvPr>
        </p:nvSpPr>
        <p:spPr/>
        <p:txBody>
          <a:bodyPr/>
          <a:lstStyle/>
          <a:p>
            <a:fld id="{07972A78-93E6-4599-98A7-8A07438D05BC}" type="datetimeFigureOut">
              <a:rPr lang="en-US" smtClean="0"/>
              <a:t>11/12/2022</a:t>
            </a:fld>
            <a:endParaRPr lang="en-US"/>
          </a:p>
        </p:txBody>
      </p:sp>
      <p:sp>
        <p:nvSpPr>
          <p:cNvPr id="5" name="Footer Placeholder 4">
            <a:extLst>
              <a:ext uri="{FF2B5EF4-FFF2-40B4-BE49-F238E27FC236}">
                <a16:creationId xmlns:a16="http://schemas.microsoft.com/office/drawing/2014/main" id="{ECDF495D-D720-4966-BC13-640FCCE4C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48F0E-169D-43F4-9153-0DD609B92C24}"/>
              </a:ext>
            </a:extLst>
          </p:cNvPr>
          <p:cNvSpPr>
            <a:spLocks noGrp="1"/>
          </p:cNvSpPr>
          <p:nvPr>
            <p:ph type="sldNum" sz="quarter" idx="12"/>
          </p:nvPr>
        </p:nvSpPr>
        <p:spPr/>
        <p:txBody>
          <a:bodyPr/>
          <a:lstStyle/>
          <a:p>
            <a:fld id="{9B5D3347-F55A-4A5C-ACDD-ED57E43092ED}" type="slidenum">
              <a:rPr lang="en-US" smtClean="0"/>
              <a:t>‹#›</a:t>
            </a:fld>
            <a:endParaRPr lang="en-US"/>
          </a:p>
        </p:txBody>
      </p:sp>
    </p:spTree>
    <p:extLst>
      <p:ext uri="{BB962C8B-B14F-4D97-AF65-F5344CB8AC3E}">
        <p14:creationId xmlns:p14="http://schemas.microsoft.com/office/powerpoint/2010/main" val="212166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C74B-4BCF-47D1-8A96-A49F8EA9A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E251C-CAA7-4780-AD59-CFEB774ABD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3FDEF-6E26-41A6-89E9-EAB76A0623C9}"/>
              </a:ext>
            </a:extLst>
          </p:cNvPr>
          <p:cNvSpPr>
            <a:spLocks noGrp="1"/>
          </p:cNvSpPr>
          <p:nvPr>
            <p:ph type="dt" sz="half" idx="10"/>
          </p:nvPr>
        </p:nvSpPr>
        <p:spPr/>
        <p:txBody>
          <a:bodyPr/>
          <a:lstStyle/>
          <a:p>
            <a:fld id="{07972A78-93E6-4599-98A7-8A07438D05BC}" type="datetimeFigureOut">
              <a:rPr lang="en-US" smtClean="0"/>
              <a:t>11/12/2022</a:t>
            </a:fld>
            <a:endParaRPr lang="en-US"/>
          </a:p>
        </p:txBody>
      </p:sp>
      <p:sp>
        <p:nvSpPr>
          <p:cNvPr id="5" name="Footer Placeholder 4">
            <a:extLst>
              <a:ext uri="{FF2B5EF4-FFF2-40B4-BE49-F238E27FC236}">
                <a16:creationId xmlns:a16="http://schemas.microsoft.com/office/drawing/2014/main" id="{6C30EF98-A57E-4E50-A571-DB3657CFC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3E48D-150E-466D-93BC-3DDAE21536BF}"/>
              </a:ext>
            </a:extLst>
          </p:cNvPr>
          <p:cNvSpPr>
            <a:spLocks noGrp="1"/>
          </p:cNvSpPr>
          <p:nvPr>
            <p:ph type="sldNum" sz="quarter" idx="12"/>
          </p:nvPr>
        </p:nvSpPr>
        <p:spPr/>
        <p:txBody>
          <a:bodyPr/>
          <a:lstStyle/>
          <a:p>
            <a:fld id="{9B5D3347-F55A-4A5C-ACDD-ED57E43092ED}" type="slidenum">
              <a:rPr lang="en-US" smtClean="0"/>
              <a:t>‹#›</a:t>
            </a:fld>
            <a:endParaRPr lang="en-US"/>
          </a:p>
        </p:txBody>
      </p:sp>
    </p:spTree>
    <p:extLst>
      <p:ext uri="{BB962C8B-B14F-4D97-AF65-F5344CB8AC3E}">
        <p14:creationId xmlns:p14="http://schemas.microsoft.com/office/powerpoint/2010/main" val="80342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E986-CAFC-421D-AE8D-D9CA298956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432615-9802-443A-BCE3-F87208989D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8C230A-68FE-4AE3-A662-FD63E97A4EDF}"/>
              </a:ext>
            </a:extLst>
          </p:cNvPr>
          <p:cNvSpPr>
            <a:spLocks noGrp="1"/>
          </p:cNvSpPr>
          <p:nvPr>
            <p:ph type="dt" sz="half" idx="10"/>
          </p:nvPr>
        </p:nvSpPr>
        <p:spPr/>
        <p:txBody>
          <a:bodyPr/>
          <a:lstStyle/>
          <a:p>
            <a:fld id="{07972A78-93E6-4599-98A7-8A07438D05BC}" type="datetimeFigureOut">
              <a:rPr lang="en-US" smtClean="0"/>
              <a:t>11/12/2022</a:t>
            </a:fld>
            <a:endParaRPr lang="en-US"/>
          </a:p>
        </p:txBody>
      </p:sp>
      <p:sp>
        <p:nvSpPr>
          <p:cNvPr id="5" name="Footer Placeholder 4">
            <a:extLst>
              <a:ext uri="{FF2B5EF4-FFF2-40B4-BE49-F238E27FC236}">
                <a16:creationId xmlns:a16="http://schemas.microsoft.com/office/drawing/2014/main" id="{834907DD-E21D-4334-A7DE-2AB8B8362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6648C-35AC-4290-90B5-E1248DBC849E}"/>
              </a:ext>
            </a:extLst>
          </p:cNvPr>
          <p:cNvSpPr>
            <a:spLocks noGrp="1"/>
          </p:cNvSpPr>
          <p:nvPr>
            <p:ph type="sldNum" sz="quarter" idx="12"/>
          </p:nvPr>
        </p:nvSpPr>
        <p:spPr/>
        <p:txBody>
          <a:bodyPr/>
          <a:lstStyle/>
          <a:p>
            <a:fld id="{9B5D3347-F55A-4A5C-ACDD-ED57E43092ED}" type="slidenum">
              <a:rPr lang="en-US" smtClean="0"/>
              <a:t>‹#›</a:t>
            </a:fld>
            <a:endParaRPr lang="en-US"/>
          </a:p>
        </p:txBody>
      </p:sp>
    </p:spTree>
    <p:extLst>
      <p:ext uri="{BB962C8B-B14F-4D97-AF65-F5344CB8AC3E}">
        <p14:creationId xmlns:p14="http://schemas.microsoft.com/office/powerpoint/2010/main" val="42995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C468-7DA5-4625-8C19-E049248B9B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40AE53-5448-4263-B7C5-5DB1412A7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7DA76B-EF68-4A8F-872A-1460238024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628D38-738A-4F43-824C-454E19927778}"/>
              </a:ext>
            </a:extLst>
          </p:cNvPr>
          <p:cNvSpPr>
            <a:spLocks noGrp="1"/>
          </p:cNvSpPr>
          <p:nvPr>
            <p:ph type="dt" sz="half" idx="10"/>
          </p:nvPr>
        </p:nvSpPr>
        <p:spPr/>
        <p:txBody>
          <a:bodyPr/>
          <a:lstStyle/>
          <a:p>
            <a:fld id="{07972A78-93E6-4599-98A7-8A07438D05BC}" type="datetimeFigureOut">
              <a:rPr lang="en-US" smtClean="0"/>
              <a:t>11/12/2022</a:t>
            </a:fld>
            <a:endParaRPr lang="en-US"/>
          </a:p>
        </p:txBody>
      </p:sp>
      <p:sp>
        <p:nvSpPr>
          <p:cNvPr id="6" name="Footer Placeholder 5">
            <a:extLst>
              <a:ext uri="{FF2B5EF4-FFF2-40B4-BE49-F238E27FC236}">
                <a16:creationId xmlns:a16="http://schemas.microsoft.com/office/drawing/2014/main" id="{81C3505E-3623-4081-89D7-05AFD77415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31B8C-0336-46A1-8476-70BC8725E29E}"/>
              </a:ext>
            </a:extLst>
          </p:cNvPr>
          <p:cNvSpPr>
            <a:spLocks noGrp="1"/>
          </p:cNvSpPr>
          <p:nvPr>
            <p:ph type="sldNum" sz="quarter" idx="12"/>
          </p:nvPr>
        </p:nvSpPr>
        <p:spPr/>
        <p:txBody>
          <a:bodyPr/>
          <a:lstStyle/>
          <a:p>
            <a:fld id="{9B5D3347-F55A-4A5C-ACDD-ED57E43092ED}" type="slidenum">
              <a:rPr lang="en-US" smtClean="0"/>
              <a:t>‹#›</a:t>
            </a:fld>
            <a:endParaRPr lang="en-US"/>
          </a:p>
        </p:txBody>
      </p:sp>
    </p:spTree>
    <p:extLst>
      <p:ext uri="{BB962C8B-B14F-4D97-AF65-F5344CB8AC3E}">
        <p14:creationId xmlns:p14="http://schemas.microsoft.com/office/powerpoint/2010/main" val="280190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0D59-D0BE-4412-A8AA-F4A072010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852EF5-16D5-4045-8023-BEB734BD6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B43ABF-5FF9-4EFC-BB21-7A26D6209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A6FD1E-AFF2-4EF6-B6A4-EFC5B2BA83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ECB125-3030-4D60-AB54-6028DFF548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1D8B27-AB53-40B6-AC58-854C4021B46F}"/>
              </a:ext>
            </a:extLst>
          </p:cNvPr>
          <p:cNvSpPr>
            <a:spLocks noGrp="1"/>
          </p:cNvSpPr>
          <p:nvPr>
            <p:ph type="dt" sz="half" idx="10"/>
          </p:nvPr>
        </p:nvSpPr>
        <p:spPr/>
        <p:txBody>
          <a:bodyPr/>
          <a:lstStyle/>
          <a:p>
            <a:fld id="{07972A78-93E6-4599-98A7-8A07438D05BC}" type="datetimeFigureOut">
              <a:rPr lang="en-US" smtClean="0"/>
              <a:t>11/12/2022</a:t>
            </a:fld>
            <a:endParaRPr lang="en-US"/>
          </a:p>
        </p:txBody>
      </p:sp>
      <p:sp>
        <p:nvSpPr>
          <p:cNvPr id="8" name="Footer Placeholder 7">
            <a:extLst>
              <a:ext uri="{FF2B5EF4-FFF2-40B4-BE49-F238E27FC236}">
                <a16:creationId xmlns:a16="http://schemas.microsoft.com/office/drawing/2014/main" id="{8215E463-A6B4-486D-948C-5AA8CB1999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3D17D5-ECBE-4BB5-B8BD-E49F0374FDDC}"/>
              </a:ext>
            </a:extLst>
          </p:cNvPr>
          <p:cNvSpPr>
            <a:spLocks noGrp="1"/>
          </p:cNvSpPr>
          <p:nvPr>
            <p:ph type="sldNum" sz="quarter" idx="12"/>
          </p:nvPr>
        </p:nvSpPr>
        <p:spPr/>
        <p:txBody>
          <a:bodyPr/>
          <a:lstStyle/>
          <a:p>
            <a:fld id="{9B5D3347-F55A-4A5C-ACDD-ED57E43092ED}" type="slidenum">
              <a:rPr lang="en-US" smtClean="0"/>
              <a:t>‹#›</a:t>
            </a:fld>
            <a:endParaRPr lang="en-US"/>
          </a:p>
        </p:txBody>
      </p:sp>
    </p:spTree>
    <p:extLst>
      <p:ext uri="{BB962C8B-B14F-4D97-AF65-F5344CB8AC3E}">
        <p14:creationId xmlns:p14="http://schemas.microsoft.com/office/powerpoint/2010/main" val="581742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56D4-9523-4A51-8E3E-0B18C86177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A72EEC-8051-487F-8D00-C6B03955FA6F}"/>
              </a:ext>
            </a:extLst>
          </p:cNvPr>
          <p:cNvSpPr>
            <a:spLocks noGrp="1"/>
          </p:cNvSpPr>
          <p:nvPr>
            <p:ph type="dt" sz="half" idx="10"/>
          </p:nvPr>
        </p:nvSpPr>
        <p:spPr/>
        <p:txBody>
          <a:bodyPr/>
          <a:lstStyle/>
          <a:p>
            <a:fld id="{07972A78-93E6-4599-98A7-8A07438D05BC}" type="datetimeFigureOut">
              <a:rPr lang="en-US" smtClean="0"/>
              <a:t>11/12/2022</a:t>
            </a:fld>
            <a:endParaRPr lang="en-US"/>
          </a:p>
        </p:txBody>
      </p:sp>
      <p:sp>
        <p:nvSpPr>
          <p:cNvPr id="4" name="Footer Placeholder 3">
            <a:extLst>
              <a:ext uri="{FF2B5EF4-FFF2-40B4-BE49-F238E27FC236}">
                <a16:creationId xmlns:a16="http://schemas.microsoft.com/office/drawing/2014/main" id="{38D144FD-6637-45EA-B448-31EDC82B5C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B6A8C-9960-4D2B-877B-B5373D82D262}"/>
              </a:ext>
            </a:extLst>
          </p:cNvPr>
          <p:cNvSpPr>
            <a:spLocks noGrp="1"/>
          </p:cNvSpPr>
          <p:nvPr>
            <p:ph type="sldNum" sz="quarter" idx="12"/>
          </p:nvPr>
        </p:nvSpPr>
        <p:spPr/>
        <p:txBody>
          <a:bodyPr/>
          <a:lstStyle/>
          <a:p>
            <a:fld id="{9B5D3347-F55A-4A5C-ACDD-ED57E43092ED}" type="slidenum">
              <a:rPr lang="en-US" smtClean="0"/>
              <a:t>‹#›</a:t>
            </a:fld>
            <a:endParaRPr lang="en-US"/>
          </a:p>
        </p:txBody>
      </p:sp>
    </p:spTree>
    <p:extLst>
      <p:ext uri="{BB962C8B-B14F-4D97-AF65-F5344CB8AC3E}">
        <p14:creationId xmlns:p14="http://schemas.microsoft.com/office/powerpoint/2010/main" val="351124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91519-5EE6-4772-960A-EA38946AA0E9}"/>
              </a:ext>
            </a:extLst>
          </p:cNvPr>
          <p:cNvSpPr>
            <a:spLocks noGrp="1"/>
          </p:cNvSpPr>
          <p:nvPr>
            <p:ph type="dt" sz="half" idx="10"/>
          </p:nvPr>
        </p:nvSpPr>
        <p:spPr/>
        <p:txBody>
          <a:bodyPr/>
          <a:lstStyle/>
          <a:p>
            <a:fld id="{07972A78-93E6-4599-98A7-8A07438D05BC}" type="datetimeFigureOut">
              <a:rPr lang="en-US" smtClean="0"/>
              <a:t>11/12/2022</a:t>
            </a:fld>
            <a:endParaRPr lang="en-US"/>
          </a:p>
        </p:txBody>
      </p:sp>
      <p:sp>
        <p:nvSpPr>
          <p:cNvPr id="3" name="Footer Placeholder 2">
            <a:extLst>
              <a:ext uri="{FF2B5EF4-FFF2-40B4-BE49-F238E27FC236}">
                <a16:creationId xmlns:a16="http://schemas.microsoft.com/office/drawing/2014/main" id="{9B745AC8-6BA1-4190-9868-AEE371F6CA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F8BFBB-D34D-40A4-9C56-71262FFDD1F2}"/>
              </a:ext>
            </a:extLst>
          </p:cNvPr>
          <p:cNvSpPr>
            <a:spLocks noGrp="1"/>
          </p:cNvSpPr>
          <p:nvPr>
            <p:ph type="sldNum" sz="quarter" idx="12"/>
          </p:nvPr>
        </p:nvSpPr>
        <p:spPr/>
        <p:txBody>
          <a:bodyPr/>
          <a:lstStyle/>
          <a:p>
            <a:fld id="{9B5D3347-F55A-4A5C-ACDD-ED57E43092ED}" type="slidenum">
              <a:rPr lang="en-US" smtClean="0"/>
              <a:t>‹#›</a:t>
            </a:fld>
            <a:endParaRPr lang="en-US"/>
          </a:p>
        </p:txBody>
      </p:sp>
    </p:spTree>
    <p:extLst>
      <p:ext uri="{BB962C8B-B14F-4D97-AF65-F5344CB8AC3E}">
        <p14:creationId xmlns:p14="http://schemas.microsoft.com/office/powerpoint/2010/main" val="429436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98725-2B7F-46B2-91AB-8410F7BDA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296FCD-FFD8-4D9D-86D4-2AF3242F0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A01404-C064-4C35-A5D4-9B196773E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B506D-FDAB-4B3A-B264-C88791224C8D}"/>
              </a:ext>
            </a:extLst>
          </p:cNvPr>
          <p:cNvSpPr>
            <a:spLocks noGrp="1"/>
          </p:cNvSpPr>
          <p:nvPr>
            <p:ph type="dt" sz="half" idx="10"/>
          </p:nvPr>
        </p:nvSpPr>
        <p:spPr/>
        <p:txBody>
          <a:bodyPr/>
          <a:lstStyle/>
          <a:p>
            <a:fld id="{07972A78-93E6-4599-98A7-8A07438D05BC}" type="datetimeFigureOut">
              <a:rPr lang="en-US" smtClean="0"/>
              <a:t>11/12/2022</a:t>
            </a:fld>
            <a:endParaRPr lang="en-US"/>
          </a:p>
        </p:txBody>
      </p:sp>
      <p:sp>
        <p:nvSpPr>
          <p:cNvPr id="6" name="Footer Placeholder 5">
            <a:extLst>
              <a:ext uri="{FF2B5EF4-FFF2-40B4-BE49-F238E27FC236}">
                <a16:creationId xmlns:a16="http://schemas.microsoft.com/office/drawing/2014/main" id="{836F1D30-535B-40CD-932E-FD44DFDC9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79B8AB-3E5E-4CF3-9F01-C2D71A3FF4EE}"/>
              </a:ext>
            </a:extLst>
          </p:cNvPr>
          <p:cNvSpPr>
            <a:spLocks noGrp="1"/>
          </p:cNvSpPr>
          <p:nvPr>
            <p:ph type="sldNum" sz="quarter" idx="12"/>
          </p:nvPr>
        </p:nvSpPr>
        <p:spPr/>
        <p:txBody>
          <a:bodyPr/>
          <a:lstStyle/>
          <a:p>
            <a:fld id="{9B5D3347-F55A-4A5C-ACDD-ED57E43092ED}" type="slidenum">
              <a:rPr lang="en-US" smtClean="0"/>
              <a:t>‹#›</a:t>
            </a:fld>
            <a:endParaRPr lang="en-US"/>
          </a:p>
        </p:txBody>
      </p:sp>
    </p:spTree>
    <p:extLst>
      <p:ext uri="{BB962C8B-B14F-4D97-AF65-F5344CB8AC3E}">
        <p14:creationId xmlns:p14="http://schemas.microsoft.com/office/powerpoint/2010/main" val="203299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CDC8-516E-40E6-825C-A5C908636D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A7F124-DDDE-45A6-8829-A9E501CB6A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39215F-7025-4647-8E6C-BC4EB422E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C43FD-1346-4897-908D-6AEA95C3BA7D}"/>
              </a:ext>
            </a:extLst>
          </p:cNvPr>
          <p:cNvSpPr>
            <a:spLocks noGrp="1"/>
          </p:cNvSpPr>
          <p:nvPr>
            <p:ph type="dt" sz="half" idx="10"/>
          </p:nvPr>
        </p:nvSpPr>
        <p:spPr/>
        <p:txBody>
          <a:bodyPr/>
          <a:lstStyle/>
          <a:p>
            <a:fld id="{07972A78-93E6-4599-98A7-8A07438D05BC}" type="datetimeFigureOut">
              <a:rPr lang="en-US" smtClean="0"/>
              <a:t>11/12/2022</a:t>
            </a:fld>
            <a:endParaRPr lang="en-US"/>
          </a:p>
        </p:txBody>
      </p:sp>
      <p:sp>
        <p:nvSpPr>
          <p:cNvPr id="6" name="Footer Placeholder 5">
            <a:extLst>
              <a:ext uri="{FF2B5EF4-FFF2-40B4-BE49-F238E27FC236}">
                <a16:creationId xmlns:a16="http://schemas.microsoft.com/office/drawing/2014/main" id="{0ECE8825-71A2-4A86-B425-162CA592E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8FC04-442E-4EAA-AC29-F580611F2684}"/>
              </a:ext>
            </a:extLst>
          </p:cNvPr>
          <p:cNvSpPr>
            <a:spLocks noGrp="1"/>
          </p:cNvSpPr>
          <p:nvPr>
            <p:ph type="sldNum" sz="quarter" idx="12"/>
          </p:nvPr>
        </p:nvSpPr>
        <p:spPr/>
        <p:txBody>
          <a:bodyPr/>
          <a:lstStyle/>
          <a:p>
            <a:fld id="{9B5D3347-F55A-4A5C-ACDD-ED57E43092ED}" type="slidenum">
              <a:rPr lang="en-US" smtClean="0"/>
              <a:t>‹#›</a:t>
            </a:fld>
            <a:endParaRPr lang="en-US"/>
          </a:p>
        </p:txBody>
      </p:sp>
    </p:spTree>
    <p:extLst>
      <p:ext uri="{BB962C8B-B14F-4D97-AF65-F5344CB8AC3E}">
        <p14:creationId xmlns:p14="http://schemas.microsoft.com/office/powerpoint/2010/main" val="33048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E5B75D-6965-43A7-B263-8E3734F1C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D5E79-5965-4FB0-BB75-5812E7AFF0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170C87-658A-4F33-B9E8-939D75432C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72A78-93E6-4599-98A7-8A07438D05BC}" type="datetimeFigureOut">
              <a:rPr lang="en-US" smtClean="0"/>
              <a:t>11/12/2022</a:t>
            </a:fld>
            <a:endParaRPr lang="en-US"/>
          </a:p>
        </p:txBody>
      </p:sp>
      <p:sp>
        <p:nvSpPr>
          <p:cNvPr id="5" name="Footer Placeholder 4">
            <a:extLst>
              <a:ext uri="{FF2B5EF4-FFF2-40B4-BE49-F238E27FC236}">
                <a16:creationId xmlns:a16="http://schemas.microsoft.com/office/drawing/2014/main" id="{F9FE0BE6-144C-472B-9C38-2C8DC0F76E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D3593-4D2E-41EA-9D88-4EC78BF719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D3347-F55A-4A5C-ACDD-ED57E43092ED}" type="slidenum">
              <a:rPr lang="en-US" smtClean="0"/>
              <a:t>‹#›</a:t>
            </a:fld>
            <a:endParaRPr lang="en-US"/>
          </a:p>
        </p:txBody>
      </p:sp>
    </p:spTree>
    <p:extLst>
      <p:ext uri="{BB962C8B-B14F-4D97-AF65-F5344CB8AC3E}">
        <p14:creationId xmlns:p14="http://schemas.microsoft.com/office/powerpoint/2010/main" val="2003920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DE3B1A-1A9A-4746-9203-820531F51194}"/>
              </a:ext>
            </a:extLst>
          </p:cNvPr>
          <p:cNvSpPr>
            <a:spLocks noGrp="1"/>
          </p:cNvSpPr>
          <p:nvPr>
            <p:ph type="ctrTitle"/>
          </p:nvPr>
        </p:nvSpPr>
        <p:spPr/>
        <p:txBody>
          <a:bodyPr>
            <a:normAutofit/>
          </a:bodyPr>
          <a:lstStyle/>
          <a:p>
            <a:r>
              <a:rPr lang="en-US" b="1" u="sng" dirty="0"/>
              <a:t>INPUT, OUTPUT &amp; STORAGE</a:t>
            </a:r>
          </a:p>
        </p:txBody>
      </p:sp>
      <p:sp>
        <p:nvSpPr>
          <p:cNvPr id="6" name="Subtitle 5">
            <a:extLst>
              <a:ext uri="{FF2B5EF4-FFF2-40B4-BE49-F238E27FC236}">
                <a16:creationId xmlns:a16="http://schemas.microsoft.com/office/drawing/2014/main" id="{B9E6ACC6-4A9B-4232-88C3-9C89E30FE78E}"/>
              </a:ext>
            </a:extLst>
          </p:cNvPr>
          <p:cNvSpPr>
            <a:spLocks noGrp="1"/>
          </p:cNvSpPr>
          <p:nvPr>
            <p:ph type="subTitle" idx="1"/>
          </p:nvPr>
        </p:nvSpPr>
        <p:spPr/>
        <p:txBody>
          <a:bodyPr/>
          <a:lstStyle/>
          <a:p>
            <a:r>
              <a:rPr lang="en-US" dirty="0"/>
              <a:t>BY OLIVER LAISIKWA</a:t>
            </a:r>
          </a:p>
        </p:txBody>
      </p:sp>
    </p:spTree>
    <p:extLst>
      <p:ext uri="{BB962C8B-B14F-4D97-AF65-F5344CB8AC3E}">
        <p14:creationId xmlns:p14="http://schemas.microsoft.com/office/powerpoint/2010/main" val="3666686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CF03-B9BF-4F50-97FE-69B8C253FAFE}"/>
              </a:ext>
            </a:extLst>
          </p:cNvPr>
          <p:cNvSpPr>
            <a:spLocks noGrp="1"/>
          </p:cNvSpPr>
          <p:nvPr>
            <p:ph type="title"/>
          </p:nvPr>
        </p:nvSpPr>
        <p:spPr/>
        <p:txBody>
          <a:bodyPr>
            <a:normAutofit/>
          </a:bodyPr>
          <a:lstStyle/>
          <a:p>
            <a:pPr algn="ctr"/>
            <a:r>
              <a:rPr lang="en-US" sz="8000" b="1" dirty="0"/>
              <a:t>Track pad</a:t>
            </a:r>
            <a:endParaRPr lang="en-US" sz="8000" dirty="0"/>
          </a:p>
        </p:txBody>
      </p:sp>
      <p:sp>
        <p:nvSpPr>
          <p:cNvPr id="3" name="Content Placeholder 2">
            <a:extLst>
              <a:ext uri="{FF2B5EF4-FFF2-40B4-BE49-F238E27FC236}">
                <a16:creationId xmlns:a16="http://schemas.microsoft.com/office/drawing/2014/main" id="{2C9D7664-EF4F-42A3-ABAC-F6E2D878D721}"/>
              </a:ext>
            </a:extLst>
          </p:cNvPr>
          <p:cNvSpPr>
            <a:spLocks noGrp="1"/>
          </p:cNvSpPr>
          <p:nvPr>
            <p:ph sz="half" idx="1"/>
          </p:nvPr>
        </p:nvSpPr>
        <p:spPr/>
        <p:txBody>
          <a:bodyPr>
            <a:normAutofit/>
          </a:bodyPr>
          <a:lstStyle/>
          <a:p>
            <a:r>
              <a:rPr lang="en-US" sz="4400" dirty="0"/>
              <a:t>The track pad surface senses finger movements, touches and presses and its used mostly on laptops.</a:t>
            </a:r>
          </a:p>
        </p:txBody>
      </p:sp>
      <p:pic>
        <p:nvPicPr>
          <p:cNvPr id="5122" name="Picture 2" descr="Apple's New MacBook's Trackpad Does Not Move | TechCrunch">
            <a:extLst>
              <a:ext uri="{FF2B5EF4-FFF2-40B4-BE49-F238E27FC236}">
                <a16:creationId xmlns:a16="http://schemas.microsoft.com/office/drawing/2014/main" id="{62124782-C200-415D-B867-C61C5296F10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794290"/>
            <a:ext cx="5393045" cy="359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72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9978-D3C8-4534-9B24-D31EEACFB3DA}"/>
              </a:ext>
            </a:extLst>
          </p:cNvPr>
          <p:cNvSpPr>
            <a:spLocks noGrp="1"/>
          </p:cNvSpPr>
          <p:nvPr>
            <p:ph type="title"/>
          </p:nvPr>
        </p:nvSpPr>
        <p:spPr/>
        <p:txBody>
          <a:bodyPr>
            <a:normAutofit/>
          </a:bodyPr>
          <a:lstStyle/>
          <a:p>
            <a:pPr algn="ctr"/>
            <a:r>
              <a:rPr lang="en-US" sz="8000" b="1" dirty="0"/>
              <a:t>Joystick</a:t>
            </a:r>
            <a:endParaRPr lang="en-US" sz="8000" dirty="0"/>
          </a:p>
        </p:txBody>
      </p:sp>
      <p:sp>
        <p:nvSpPr>
          <p:cNvPr id="3" name="Content Placeholder 2">
            <a:extLst>
              <a:ext uri="{FF2B5EF4-FFF2-40B4-BE49-F238E27FC236}">
                <a16:creationId xmlns:a16="http://schemas.microsoft.com/office/drawing/2014/main" id="{E56C3CD5-772D-48BD-84B2-2A6A8433148A}"/>
              </a:ext>
            </a:extLst>
          </p:cNvPr>
          <p:cNvSpPr>
            <a:spLocks noGrp="1"/>
          </p:cNvSpPr>
          <p:nvPr>
            <p:ph sz="half" idx="1"/>
          </p:nvPr>
        </p:nvSpPr>
        <p:spPr/>
        <p:txBody>
          <a:bodyPr>
            <a:normAutofit fontScale="92500"/>
          </a:bodyPr>
          <a:lstStyle/>
          <a:p>
            <a:r>
              <a:rPr lang="en-US" sz="5400" dirty="0"/>
              <a:t>Joysticks are commonly used on games controllers to move spites around the game.</a:t>
            </a:r>
          </a:p>
        </p:txBody>
      </p:sp>
      <p:pic>
        <p:nvPicPr>
          <p:cNvPr id="6146" name="Picture 2" descr="Red Joystick PNG Image | Joystick, Computer basic, Game controller">
            <a:extLst>
              <a:ext uri="{FF2B5EF4-FFF2-40B4-BE49-F238E27FC236}">
                <a16:creationId xmlns:a16="http://schemas.microsoft.com/office/drawing/2014/main" id="{4ECF5B40-D397-4A8E-A447-9FEC028B23D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29485" y="1825625"/>
            <a:ext cx="286702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70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7003-8D3A-4D87-85FA-6A162FE4C08B}"/>
              </a:ext>
            </a:extLst>
          </p:cNvPr>
          <p:cNvSpPr>
            <a:spLocks noGrp="1"/>
          </p:cNvSpPr>
          <p:nvPr>
            <p:ph type="title"/>
          </p:nvPr>
        </p:nvSpPr>
        <p:spPr/>
        <p:txBody>
          <a:bodyPr>
            <a:normAutofit/>
          </a:bodyPr>
          <a:lstStyle/>
          <a:p>
            <a:pPr algn="ctr"/>
            <a:r>
              <a:rPr lang="en-US" sz="7200" dirty="0"/>
              <a:t>stylus</a:t>
            </a:r>
          </a:p>
        </p:txBody>
      </p:sp>
      <p:sp>
        <p:nvSpPr>
          <p:cNvPr id="3" name="Content Placeholder 2">
            <a:extLst>
              <a:ext uri="{FF2B5EF4-FFF2-40B4-BE49-F238E27FC236}">
                <a16:creationId xmlns:a16="http://schemas.microsoft.com/office/drawing/2014/main" id="{23FA3042-2D2D-4615-BACE-927B39FF1159}"/>
              </a:ext>
            </a:extLst>
          </p:cNvPr>
          <p:cNvSpPr>
            <a:spLocks noGrp="1"/>
          </p:cNvSpPr>
          <p:nvPr>
            <p:ph sz="half" idx="1"/>
          </p:nvPr>
        </p:nvSpPr>
        <p:spPr/>
        <p:txBody>
          <a:bodyPr>
            <a:normAutofit/>
          </a:bodyPr>
          <a:lstStyle/>
          <a:p>
            <a:r>
              <a:rPr lang="en-US" sz="4400" dirty="0"/>
              <a:t>A stylus pen is a metal tool with a rubber tip that can be used to write, draw, or play games on touchscreen devices.</a:t>
            </a:r>
          </a:p>
        </p:txBody>
      </p:sp>
      <p:pic>
        <p:nvPicPr>
          <p:cNvPr id="7170" name="Picture 2" descr="What is a Stylus? Types of Stylus &amp; Stylus Pens Explained - National Pen">
            <a:extLst>
              <a:ext uri="{FF2B5EF4-FFF2-40B4-BE49-F238E27FC236}">
                <a16:creationId xmlns:a16="http://schemas.microsoft.com/office/drawing/2014/main" id="{EADC51F4-5832-4A1E-A252-1D3E8A7FA17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543969"/>
            <a:ext cx="51816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49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D6B9-426D-4927-BC15-502C85BCB66F}"/>
              </a:ext>
            </a:extLst>
          </p:cNvPr>
          <p:cNvSpPr>
            <a:spLocks noGrp="1"/>
          </p:cNvSpPr>
          <p:nvPr>
            <p:ph type="title"/>
          </p:nvPr>
        </p:nvSpPr>
        <p:spPr/>
        <p:txBody>
          <a:bodyPr>
            <a:normAutofit fontScale="90000"/>
          </a:bodyPr>
          <a:lstStyle/>
          <a:p>
            <a:pPr algn="ctr"/>
            <a:r>
              <a:rPr lang="en-US" sz="6700" b="1" dirty="0"/>
              <a:t>Digital camera</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C7601600-0D60-4FB5-A577-EAEB3838B8E2}"/>
              </a:ext>
            </a:extLst>
          </p:cNvPr>
          <p:cNvSpPr>
            <a:spLocks noGrp="1"/>
          </p:cNvSpPr>
          <p:nvPr>
            <p:ph sz="half" idx="1"/>
          </p:nvPr>
        </p:nvSpPr>
        <p:spPr/>
        <p:txBody>
          <a:bodyPr>
            <a:normAutofit fontScale="92500" lnSpcReduction="10000"/>
          </a:bodyPr>
          <a:lstStyle/>
          <a:p>
            <a:r>
              <a:rPr lang="en-US" sz="4000" dirty="0"/>
              <a:t>A digital camera takes pictures and can usually record video too. The pictures it takes and the videos it records are stored in files. These files can be copied to a computer and later edited.</a:t>
            </a:r>
          </a:p>
          <a:p>
            <a:endParaRPr lang="en-US" dirty="0"/>
          </a:p>
        </p:txBody>
      </p:sp>
      <p:pic>
        <p:nvPicPr>
          <p:cNvPr id="8194" name="Picture 2" descr="input devices eg camera, scanner | Internal PC Parts">
            <a:extLst>
              <a:ext uri="{FF2B5EF4-FFF2-40B4-BE49-F238E27FC236}">
                <a16:creationId xmlns:a16="http://schemas.microsoft.com/office/drawing/2014/main" id="{C3FA76DE-4AED-4F17-A308-1F8A2810AD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79451" y="1787366"/>
            <a:ext cx="5484192" cy="4524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71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0A598-1715-4044-836D-93EFEBD89364}"/>
              </a:ext>
            </a:extLst>
          </p:cNvPr>
          <p:cNvSpPr>
            <a:spLocks noGrp="1"/>
          </p:cNvSpPr>
          <p:nvPr>
            <p:ph type="title"/>
          </p:nvPr>
        </p:nvSpPr>
        <p:spPr/>
        <p:txBody>
          <a:bodyPr>
            <a:normAutofit fontScale="90000"/>
          </a:bodyPr>
          <a:lstStyle/>
          <a:p>
            <a:pPr algn="ctr"/>
            <a:r>
              <a:rPr lang="en-US" sz="8000" b="1" dirty="0"/>
              <a:t>Microphone</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58AEFB44-C0B9-4284-BF2D-B223D7896165}"/>
              </a:ext>
            </a:extLst>
          </p:cNvPr>
          <p:cNvSpPr>
            <a:spLocks noGrp="1"/>
          </p:cNvSpPr>
          <p:nvPr>
            <p:ph sz="half" idx="1"/>
          </p:nvPr>
        </p:nvSpPr>
        <p:spPr/>
        <p:txBody>
          <a:bodyPr>
            <a:normAutofit lnSpcReduction="10000"/>
          </a:bodyPr>
          <a:lstStyle/>
          <a:p>
            <a:r>
              <a:rPr lang="en-US" sz="4000" dirty="0"/>
              <a:t>Microphones are used to input sound. In computing they can be used with voice recognition software and a word processing application to enter text. </a:t>
            </a:r>
          </a:p>
          <a:p>
            <a:endParaRPr lang="en-US" dirty="0"/>
          </a:p>
        </p:txBody>
      </p:sp>
      <p:pic>
        <p:nvPicPr>
          <p:cNvPr id="9218" name="Picture 2" descr="Microphone stock photo. Image of retro, arts, microphone - 38421348">
            <a:extLst>
              <a:ext uri="{FF2B5EF4-FFF2-40B4-BE49-F238E27FC236}">
                <a16:creationId xmlns:a16="http://schemas.microsoft.com/office/drawing/2014/main" id="{8DF01513-ED22-4FDB-9A1F-B52DD8190AC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52244" y="1825625"/>
            <a:ext cx="6001352" cy="399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39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410F-4BB9-42E0-997D-1E9450161062}"/>
              </a:ext>
            </a:extLst>
          </p:cNvPr>
          <p:cNvSpPr>
            <a:spLocks noGrp="1"/>
          </p:cNvSpPr>
          <p:nvPr>
            <p:ph type="title"/>
          </p:nvPr>
        </p:nvSpPr>
        <p:spPr/>
        <p:txBody>
          <a:bodyPr>
            <a:normAutofit fontScale="90000"/>
          </a:bodyPr>
          <a:lstStyle/>
          <a:p>
            <a:pPr algn="ctr"/>
            <a:r>
              <a:rPr lang="en-US" sz="7300" b="1" dirty="0"/>
              <a:t>Barcode scanner</a:t>
            </a:r>
            <a:r>
              <a:rPr lang="en-US" dirty="0"/>
              <a:t/>
            </a:r>
            <a:br>
              <a:rPr lang="en-US" dirty="0"/>
            </a:br>
            <a:endParaRPr lang="en-US" dirty="0"/>
          </a:p>
        </p:txBody>
      </p:sp>
      <p:sp>
        <p:nvSpPr>
          <p:cNvPr id="3" name="Content Placeholder 2">
            <a:extLst>
              <a:ext uri="{FF2B5EF4-FFF2-40B4-BE49-F238E27FC236}">
                <a16:creationId xmlns:a16="http://schemas.microsoft.com/office/drawing/2014/main" id="{19B634DD-60F7-4DF9-ADFB-EE163904B683}"/>
              </a:ext>
            </a:extLst>
          </p:cNvPr>
          <p:cNvSpPr>
            <a:spLocks noGrp="1"/>
          </p:cNvSpPr>
          <p:nvPr>
            <p:ph sz="half" idx="1"/>
          </p:nvPr>
        </p:nvSpPr>
        <p:spPr/>
        <p:txBody>
          <a:bodyPr>
            <a:normAutofit fontScale="85000" lnSpcReduction="20000"/>
          </a:bodyPr>
          <a:lstStyle/>
          <a:p>
            <a:r>
              <a:rPr lang="en-US" sz="3800" dirty="0"/>
              <a:t>A barcode is a pattern of lines and gaps that can be read by barcode scanners. Barcodes are used on parcels, so that they can be tracked.</a:t>
            </a:r>
          </a:p>
          <a:p>
            <a:r>
              <a:rPr lang="en-US" sz="3800" dirty="0"/>
              <a:t>There are two types of barcodes</a:t>
            </a:r>
          </a:p>
          <a:p>
            <a:pPr lvl="0"/>
            <a:r>
              <a:rPr lang="en-US" sz="3800" dirty="0"/>
              <a:t>Linear </a:t>
            </a:r>
          </a:p>
          <a:p>
            <a:pPr lvl="0"/>
            <a:r>
              <a:rPr lang="en-US" sz="3800" dirty="0"/>
              <a:t>Matrix </a:t>
            </a:r>
          </a:p>
          <a:p>
            <a:endParaRPr lang="en-US" sz="4000" dirty="0"/>
          </a:p>
          <a:p>
            <a:endParaRPr lang="en-US" dirty="0"/>
          </a:p>
        </p:txBody>
      </p:sp>
      <p:pic>
        <p:nvPicPr>
          <p:cNvPr id="10242" name="Picture 2" descr="Black handheld barcode scanner scanning bar code Vector Image">
            <a:extLst>
              <a:ext uri="{FF2B5EF4-FFF2-40B4-BE49-F238E27FC236}">
                <a16:creationId xmlns:a16="http://schemas.microsoft.com/office/drawing/2014/main" id="{72466CAC-A1F8-450E-BC0A-9A1C9AD1C8E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85205" y="1505590"/>
            <a:ext cx="4698609" cy="467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17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1010-FF65-4C33-9572-D5611CDFD11F}"/>
              </a:ext>
            </a:extLst>
          </p:cNvPr>
          <p:cNvSpPr>
            <a:spLocks noGrp="1"/>
          </p:cNvSpPr>
          <p:nvPr>
            <p:ph type="title"/>
          </p:nvPr>
        </p:nvSpPr>
        <p:spPr/>
        <p:txBody>
          <a:bodyPr>
            <a:normAutofit fontScale="90000"/>
          </a:bodyPr>
          <a:lstStyle/>
          <a:p>
            <a:pPr algn="ctr"/>
            <a:r>
              <a:rPr lang="en-US" sz="7300" b="1" dirty="0"/>
              <a:t>Graphics tablet</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E97ED8D2-6B57-46B6-B8A2-EAFF27C5A642}"/>
              </a:ext>
            </a:extLst>
          </p:cNvPr>
          <p:cNvSpPr>
            <a:spLocks noGrp="1"/>
          </p:cNvSpPr>
          <p:nvPr>
            <p:ph sz="half" idx="1"/>
          </p:nvPr>
        </p:nvSpPr>
        <p:spPr/>
        <p:txBody>
          <a:bodyPr>
            <a:normAutofit/>
          </a:bodyPr>
          <a:lstStyle/>
          <a:p>
            <a:r>
              <a:rPr lang="en-US" sz="3600" dirty="0"/>
              <a:t>A graphics tablet consists of a flat pad (the tablet) on which the user draws with a special pen. As the user draws on the pad the image is created on the screen. </a:t>
            </a:r>
          </a:p>
        </p:txBody>
      </p:sp>
      <p:pic>
        <p:nvPicPr>
          <p:cNvPr id="11266" name="Picture 2" descr="Drawing Tablet Buyer's Guide: What To Know Before Getting An Art Tablet">
            <a:extLst>
              <a:ext uri="{FF2B5EF4-FFF2-40B4-BE49-F238E27FC236}">
                <a16:creationId xmlns:a16="http://schemas.microsoft.com/office/drawing/2014/main" id="{C1190084-BD30-4680-B3BB-486C7B6205D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8472" y="2082018"/>
            <a:ext cx="5181600" cy="364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171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7B61-7CDD-4868-B3B9-0E2023AFDCCF}"/>
              </a:ext>
            </a:extLst>
          </p:cNvPr>
          <p:cNvSpPr>
            <a:spLocks noGrp="1"/>
          </p:cNvSpPr>
          <p:nvPr>
            <p:ph type="title"/>
          </p:nvPr>
        </p:nvSpPr>
        <p:spPr/>
        <p:txBody>
          <a:bodyPr>
            <a:normAutofit/>
          </a:bodyPr>
          <a:lstStyle/>
          <a:p>
            <a:pPr algn="ctr"/>
            <a:r>
              <a:rPr lang="en-US" sz="8000" b="1" dirty="0"/>
              <a:t>Webcam</a:t>
            </a:r>
            <a:endParaRPr lang="en-US" sz="8000" dirty="0"/>
          </a:p>
        </p:txBody>
      </p:sp>
      <p:sp>
        <p:nvSpPr>
          <p:cNvPr id="3" name="Content Placeholder 2">
            <a:extLst>
              <a:ext uri="{FF2B5EF4-FFF2-40B4-BE49-F238E27FC236}">
                <a16:creationId xmlns:a16="http://schemas.microsoft.com/office/drawing/2014/main" id="{71527DC0-780F-4AD5-8220-0BDAA723418E}"/>
              </a:ext>
            </a:extLst>
          </p:cNvPr>
          <p:cNvSpPr>
            <a:spLocks noGrp="1"/>
          </p:cNvSpPr>
          <p:nvPr>
            <p:ph sz="half" idx="1"/>
          </p:nvPr>
        </p:nvSpPr>
        <p:spPr/>
        <p:txBody>
          <a:bodyPr/>
          <a:lstStyle/>
          <a:p>
            <a:pPr marL="0" indent="0">
              <a:buNone/>
            </a:pPr>
            <a:endParaRPr lang="en-US" dirty="0"/>
          </a:p>
          <a:p>
            <a:r>
              <a:rPr lang="en-US" sz="3600" dirty="0"/>
              <a:t>Webcams are specialized cameras. They are generally lower quality than camcorders and have built-in microphones to capture sounds.</a:t>
            </a:r>
          </a:p>
          <a:p>
            <a:endParaRPr lang="en-US" dirty="0"/>
          </a:p>
        </p:txBody>
      </p:sp>
      <p:pic>
        <p:nvPicPr>
          <p:cNvPr id="12290" name="Picture 2" descr="What is a Webcam? (with pictures)">
            <a:extLst>
              <a:ext uri="{FF2B5EF4-FFF2-40B4-BE49-F238E27FC236}">
                <a16:creationId xmlns:a16="http://schemas.microsoft.com/office/drawing/2014/main" id="{1059C2C9-9947-4E4E-9AB0-09433ABE435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23303" y="1690688"/>
            <a:ext cx="300786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306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04BD-4756-473E-9C9E-AD56506AA937}"/>
              </a:ext>
            </a:extLst>
          </p:cNvPr>
          <p:cNvSpPr>
            <a:spLocks noGrp="1"/>
          </p:cNvSpPr>
          <p:nvPr>
            <p:ph type="title"/>
          </p:nvPr>
        </p:nvSpPr>
        <p:spPr/>
        <p:txBody>
          <a:bodyPr>
            <a:normAutofit fontScale="90000"/>
          </a:bodyPr>
          <a:lstStyle/>
          <a:p>
            <a:pPr algn="ctr"/>
            <a:r>
              <a:rPr lang="en-US" sz="8000" b="1" dirty="0"/>
              <a:t>Touch screen</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2FC320A4-B782-4FD4-BB12-1E5C468B69BA}"/>
              </a:ext>
            </a:extLst>
          </p:cNvPr>
          <p:cNvSpPr>
            <a:spLocks noGrp="1"/>
          </p:cNvSpPr>
          <p:nvPr>
            <p:ph sz="half" idx="1"/>
          </p:nvPr>
        </p:nvSpPr>
        <p:spPr/>
        <p:txBody>
          <a:bodyPr>
            <a:normAutofit lnSpcReduction="10000"/>
          </a:bodyPr>
          <a:lstStyle/>
          <a:p>
            <a:r>
              <a:rPr lang="en-US" dirty="0"/>
              <a:t>A touch-sensitive visual display unit (VDU) or screen has a grid of light beams or fine wires crisscrossing the screen that are used to detect touch. Many mobile phones use touch screens</a:t>
            </a:r>
          </a:p>
          <a:p>
            <a:r>
              <a:rPr lang="en-US" dirty="0"/>
              <a:t>There are two types of touch screen </a:t>
            </a:r>
          </a:p>
          <a:p>
            <a:pPr lvl="0"/>
            <a:r>
              <a:rPr lang="en-US" dirty="0"/>
              <a:t>Resistive -</a:t>
            </a:r>
          </a:p>
          <a:p>
            <a:pPr lvl="0"/>
            <a:r>
              <a:rPr lang="en-US" dirty="0"/>
              <a:t>Capacitive </a:t>
            </a:r>
          </a:p>
          <a:p>
            <a:endParaRPr lang="en-US" dirty="0"/>
          </a:p>
        </p:txBody>
      </p:sp>
      <p:pic>
        <p:nvPicPr>
          <p:cNvPr id="13314" name="Picture 2" descr="Touch Screen Monitor, Screen Size: 19&quot;-22.9&quot;, Rs 13000 Elpro Technologies |  ID: 9026402962">
            <a:extLst>
              <a:ext uri="{FF2B5EF4-FFF2-40B4-BE49-F238E27FC236}">
                <a16:creationId xmlns:a16="http://schemas.microsoft.com/office/drawing/2014/main" id="{E79D93B3-3260-44F3-B172-36DB98A9565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1825625"/>
            <a:ext cx="4657725"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678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DE4ED-0569-4ADA-A12E-2E11C5E7BA31}"/>
              </a:ext>
            </a:extLst>
          </p:cNvPr>
          <p:cNvSpPr>
            <a:spLocks noGrp="1"/>
          </p:cNvSpPr>
          <p:nvPr>
            <p:ph type="title"/>
          </p:nvPr>
        </p:nvSpPr>
        <p:spPr/>
        <p:txBody>
          <a:bodyPr>
            <a:normAutofit/>
          </a:bodyPr>
          <a:lstStyle/>
          <a:p>
            <a:pPr algn="ctr"/>
            <a:r>
              <a:rPr lang="en-US" sz="7200" dirty="0"/>
              <a:t>video digitizer</a:t>
            </a:r>
          </a:p>
        </p:txBody>
      </p:sp>
      <p:sp>
        <p:nvSpPr>
          <p:cNvPr id="3" name="Content Placeholder 2">
            <a:extLst>
              <a:ext uri="{FF2B5EF4-FFF2-40B4-BE49-F238E27FC236}">
                <a16:creationId xmlns:a16="http://schemas.microsoft.com/office/drawing/2014/main" id="{1B436E32-A92A-4E77-A3D4-6EB33A328F83}"/>
              </a:ext>
            </a:extLst>
          </p:cNvPr>
          <p:cNvSpPr>
            <a:spLocks noGrp="1"/>
          </p:cNvSpPr>
          <p:nvPr>
            <p:ph sz="half" idx="1"/>
          </p:nvPr>
        </p:nvSpPr>
        <p:spPr/>
        <p:txBody>
          <a:bodyPr>
            <a:normAutofit/>
          </a:bodyPr>
          <a:lstStyle/>
          <a:p>
            <a:r>
              <a:rPr lang="en-US" sz="4000" dirty="0"/>
              <a:t>A video digitizer takes an image from a video camera or television and digitizes it so it can be read by, and stored on, a computer.</a:t>
            </a:r>
          </a:p>
        </p:txBody>
      </p:sp>
      <p:pic>
        <p:nvPicPr>
          <p:cNvPr id="14338" name="Picture 2" descr="DNT GRABSTAR PRO: dnt HDMI Video Digitizer Grabstar PRO at reichelt  elektronik">
            <a:extLst>
              <a:ext uri="{FF2B5EF4-FFF2-40B4-BE49-F238E27FC236}">
                <a16:creationId xmlns:a16="http://schemas.microsoft.com/office/drawing/2014/main" id="{89CB5B7B-5BEA-43F0-9BF5-FE078FE887D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96222" y="1488001"/>
            <a:ext cx="4304713" cy="430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2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98BA-7A77-4DFF-9723-649E509F55B0}"/>
              </a:ext>
            </a:extLst>
          </p:cNvPr>
          <p:cNvSpPr>
            <a:spLocks noGrp="1"/>
          </p:cNvSpPr>
          <p:nvPr>
            <p:ph type="title"/>
          </p:nvPr>
        </p:nvSpPr>
        <p:spPr/>
        <p:txBody>
          <a:bodyPr/>
          <a:lstStyle/>
          <a:p>
            <a:pPr algn="ctr" fontAlgn="t"/>
            <a:r>
              <a:rPr lang="en-US" b="1" u="sng" dirty="0"/>
              <a:t>TYPES OF PERIPHERAL DEVICES</a:t>
            </a:r>
            <a:endParaRPr lang="en-US" dirty="0"/>
          </a:p>
        </p:txBody>
      </p:sp>
      <p:sp>
        <p:nvSpPr>
          <p:cNvPr id="3" name="Content Placeholder 2">
            <a:extLst>
              <a:ext uri="{FF2B5EF4-FFF2-40B4-BE49-F238E27FC236}">
                <a16:creationId xmlns:a16="http://schemas.microsoft.com/office/drawing/2014/main" id="{5D276881-6DD4-48CC-866C-B4B6894E015C}"/>
              </a:ext>
            </a:extLst>
          </p:cNvPr>
          <p:cNvSpPr>
            <a:spLocks noGrp="1"/>
          </p:cNvSpPr>
          <p:nvPr>
            <p:ph sz="half" idx="1"/>
          </p:nvPr>
        </p:nvSpPr>
        <p:spPr>
          <a:xfrm>
            <a:off x="838200" y="1825625"/>
            <a:ext cx="9881382" cy="4351338"/>
          </a:xfrm>
        </p:spPr>
        <p:txBody>
          <a:bodyPr>
            <a:normAutofit/>
          </a:bodyPr>
          <a:lstStyle/>
          <a:p>
            <a:pPr fontAlgn="t">
              <a:buFont typeface="Wingdings" panose="05000000000000000000" pitchFamily="2" charset="2"/>
              <a:buChar char="q"/>
            </a:pPr>
            <a:r>
              <a:rPr lang="en-US" sz="4800" dirty="0"/>
              <a:t>Peripheral devices are devices that can be connected to a computer such as a PC or tablet device. </a:t>
            </a:r>
          </a:p>
          <a:p>
            <a:pPr fontAlgn="t">
              <a:buFont typeface="Wingdings" panose="05000000000000000000" pitchFamily="2" charset="2"/>
              <a:buChar char="q"/>
            </a:pPr>
            <a:r>
              <a:rPr lang="en-US" sz="4800" dirty="0"/>
              <a:t>Peripherals can be connected inside or outside a computer and can be grouped into three types.</a:t>
            </a:r>
          </a:p>
        </p:txBody>
      </p:sp>
    </p:spTree>
    <p:extLst>
      <p:ext uri="{BB962C8B-B14F-4D97-AF65-F5344CB8AC3E}">
        <p14:creationId xmlns:p14="http://schemas.microsoft.com/office/powerpoint/2010/main" val="2637683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0B64-8A23-472E-B2DA-C21556D6EBED}"/>
              </a:ext>
            </a:extLst>
          </p:cNvPr>
          <p:cNvSpPr>
            <a:spLocks noGrp="1"/>
          </p:cNvSpPr>
          <p:nvPr>
            <p:ph type="title"/>
          </p:nvPr>
        </p:nvSpPr>
        <p:spPr/>
        <p:txBody>
          <a:bodyPr>
            <a:normAutofit fontScale="90000"/>
          </a:bodyPr>
          <a:lstStyle/>
          <a:p>
            <a:pPr algn="ctr"/>
            <a:r>
              <a:rPr lang="en-US" sz="12800" b="1" dirty="0"/>
              <a:t>Scanner</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1762130E-C513-435B-B9B1-440E4C1827E2}"/>
              </a:ext>
            </a:extLst>
          </p:cNvPr>
          <p:cNvSpPr>
            <a:spLocks noGrp="1"/>
          </p:cNvSpPr>
          <p:nvPr>
            <p:ph sz="half" idx="1"/>
          </p:nvPr>
        </p:nvSpPr>
        <p:spPr/>
        <p:txBody>
          <a:bodyPr>
            <a:normAutofit/>
          </a:bodyPr>
          <a:lstStyle/>
          <a:p>
            <a:r>
              <a:rPr lang="en-US" sz="3600" dirty="0"/>
              <a:t>A scanner can be used to digitize images.</a:t>
            </a:r>
          </a:p>
          <a:p>
            <a:r>
              <a:rPr lang="en-US" sz="3600" dirty="0"/>
              <a:t>They're similar to a photocopier but they make a digital copy instead of a physical copy.</a:t>
            </a:r>
          </a:p>
        </p:txBody>
      </p:sp>
      <p:pic>
        <p:nvPicPr>
          <p:cNvPr id="15362" name="Picture 2" descr="Scanners | For Home | Epson US">
            <a:extLst>
              <a:ext uri="{FF2B5EF4-FFF2-40B4-BE49-F238E27FC236}">
                <a16:creationId xmlns:a16="http://schemas.microsoft.com/office/drawing/2014/main" id="{F78B7C87-A93E-4087-9C01-510CD95E78E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274094"/>
            <a:ext cx="51816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912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5291-F1CB-46B9-8712-C827C5B23400}"/>
              </a:ext>
            </a:extLst>
          </p:cNvPr>
          <p:cNvSpPr>
            <a:spLocks noGrp="1"/>
          </p:cNvSpPr>
          <p:nvPr>
            <p:ph type="title"/>
          </p:nvPr>
        </p:nvSpPr>
        <p:spPr/>
        <p:txBody>
          <a:bodyPr>
            <a:normAutofit fontScale="90000"/>
          </a:bodyPr>
          <a:lstStyle/>
          <a:p>
            <a:pPr algn="ctr"/>
            <a:r>
              <a:rPr lang="en-US" sz="7300" b="1" dirty="0"/>
              <a:t>Biometric scanner</a:t>
            </a:r>
            <a:r>
              <a:rPr lang="en-US" dirty="0"/>
              <a:t/>
            </a:r>
            <a:br>
              <a:rPr lang="en-US" dirty="0"/>
            </a:br>
            <a:endParaRPr lang="en-US" dirty="0"/>
          </a:p>
        </p:txBody>
      </p:sp>
      <p:sp>
        <p:nvSpPr>
          <p:cNvPr id="3" name="Content Placeholder 2">
            <a:extLst>
              <a:ext uri="{FF2B5EF4-FFF2-40B4-BE49-F238E27FC236}">
                <a16:creationId xmlns:a16="http://schemas.microsoft.com/office/drawing/2014/main" id="{96C20E53-D852-443B-AB3B-5DEA6BFA60E1}"/>
              </a:ext>
            </a:extLst>
          </p:cNvPr>
          <p:cNvSpPr>
            <a:spLocks noGrp="1"/>
          </p:cNvSpPr>
          <p:nvPr>
            <p:ph sz="half" idx="1"/>
          </p:nvPr>
        </p:nvSpPr>
        <p:spPr>
          <a:xfrm>
            <a:off x="838200" y="1825625"/>
            <a:ext cx="10753578" cy="4351338"/>
          </a:xfrm>
        </p:spPr>
        <p:txBody>
          <a:bodyPr>
            <a:normAutofit lnSpcReduction="10000"/>
          </a:bodyPr>
          <a:lstStyle/>
          <a:p>
            <a:r>
              <a:rPr lang="en-US" sz="5400" dirty="0"/>
              <a:t>Biometric scanners work by measuring part of the unique physical characteristics of a user, often multiple times, until a suitable average result is produced. Examples of biometric scanners.</a:t>
            </a:r>
          </a:p>
        </p:txBody>
      </p:sp>
    </p:spTree>
    <p:extLst>
      <p:ext uri="{BB962C8B-B14F-4D97-AF65-F5344CB8AC3E}">
        <p14:creationId xmlns:p14="http://schemas.microsoft.com/office/powerpoint/2010/main" val="2079624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9B600-55CE-44F2-BE2F-75EF469761A2}"/>
              </a:ext>
            </a:extLst>
          </p:cNvPr>
          <p:cNvSpPr>
            <a:spLocks noGrp="1"/>
          </p:cNvSpPr>
          <p:nvPr>
            <p:ph type="title"/>
          </p:nvPr>
        </p:nvSpPr>
        <p:spPr/>
        <p:txBody>
          <a:bodyPr>
            <a:normAutofit/>
          </a:bodyPr>
          <a:lstStyle/>
          <a:p>
            <a:pPr algn="ctr"/>
            <a:r>
              <a:rPr lang="en-US" sz="6600" b="1" dirty="0"/>
              <a:t>a]Fingerprint recognition</a:t>
            </a:r>
            <a:endParaRPr lang="en-US" sz="6600" dirty="0"/>
          </a:p>
        </p:txBody>
      </p:sp>
      <p:sp>
        <p:nvSpPr>
          <p:cNvPr id="3" name="Content Placeholder 2">
            <a:extLst>
              <a:ext uri="{FF2B5EF4-FFF2-40B4-BE49-F238E27FC236}">
                <a16:creationId xmlns:a16="http://schemas.microsoft.com/office/drawing/2014/main" id="{F5ECBE17-7D00-46E9-BA21-AE251061D0EE}"/>
              </a:ext>
            </a:extLst>
          </p:cNvPr>
          <p:cNvSpPr>
            <a:spLocks noGrp="1"/>
          </p:cNvSpPr>
          <p:nvPr>
            <p:ph sz="half" idx="1"/>
          </p:nvPr>
        </p:nvSpPr>
        <p:spPr/>
        <p:txBody>
          <a:bodyPr>
            <a:normAutofit lnSpcReduction="10000"/>
          </a:bodyPr>
          <a:lstStyle/>
          <a:p>
            <a:r>
              <a:rPr lang="en-US" sz="3600" dirty="0"/>
              <a:t>These scanners read the patterns of arches, loops and whorls in a human fingerprint. Fingerprints are unique to each individual person, which makes them useful methods of identification.</a:t>
            </a:r>
          </a:p>
        </p:txBody>
      </p:sp>
      <p:pic>
        <p:nvPicPr>
          <p:cNvPr id="16386" name="Picture 2" descr="Fingerprint - Wikipedia">
            <a:extLst>
              <a:ext uri="{FF2B5EF4-FFF2-40B4-BE49-F238E27FC236}">
                <a16:creationId xmlns:a16="http://schemas.microsoft.com/office/drawing/2014/main" id="{409433BE-1D74-4C36-A0BD-0A0AD237EB3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44862" y="2247254"/>
            <a:ext cx="3038621" cy="227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733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1462-2D61-484C-8071-EB5ED37B15B2}"/>
              </a:ext>
            </a:extLst>
          </p:cNvPr>
          <p:cNvSpPr>
            <a:spLocks noGrp="1"/>
          </p:cNvSpPr>
          <p:nvPr>
            <p:ph type="title"/>
          </p:nvPr>
        </p:nvSpPr>
        <p:spPr/>
        <p:txBody>
          <a:bodyPr>
            <a:normAutofit/>
          </a:bodyPr>
          <a:lstStyle/>
          <a:p>
            <a:pPr algn="ctr"/>
            <a:r>
              <a:rPr lang="en-US" sz="7200" b="1" dirty="0"/>
              <a:t>b]Facial recognition</a:t>
            </a:r>
            <a:endParaRPr lang="en-US" sz="7200" dirty="0"/>
          </a:p>
        </p:txBody>
      </p:sp>
      <p:sp>
        <p:nvSpPr>
          <p:cNvPr id="3" name="Content Placeholder 2">
            <a:extLst>
              <a:ext uri="{FF2B5EF4-FFF2-40B4-BE49-F238E27FC236}">
                <a16:creationId xmlns:a16="http://schemas.microsoft.com/office/drawing/2014/main" id="{E468C82B-E866-4D67-B3D1-A382B44F9B01}"/>
              </a:ext>
            </a:extLst>
          </p:cNvPr>
          <p:cNvSpPr>
            <a:spLocks noGrp="1"/>
          </p:cNvSpPr>
          <p:nvPr>
            <p:ph sz="half" idx="1"/>
          </p:nvPr>
        </p:nvSpPr>
        <p:spPr/>
        <p:txBody>
          <a:bodyPr/>
          <a:lstStyle/>
          <a:p>
            <a:r>
              <a:rPr lang="en-US" sz="4000" dirty="0"/>
              <a:t>These scanners identify the structure of a human face in order to identify an individual.</a:t>
            </a:r>
          </a:p>
          <a:p>
            <a:pPr marL="0" indent="0">
              <a:buNone/>
            </a:pPr>
            <a:endParaRPr lang="en-US" dirty="0"/>
          </a:p>
        </p:txBody>
      </p:sp>
      <p:pic>
        <p:nvPicPr>
          <p:cNvPr id="17412" name="Picture 4" descr="What Is Facial Recognition? Applications and How It Works">
            <a:extLst>
              <a:ext uri="{FF2B5EF4-FFF2-40B4-BE49-F238E27FC236}">
                <a16:creationId xmlns:a16="http://schemas.microsoft.com/office/drawing/2014/main" id="{5C4FDADF-A1E3-48F9-B072-C3461D4979C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72682" y="1859310"/>
            <a:ext cx="5581118" cy="313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40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8D11-5C7C-484F-9839-3AD649503B42}"/>
              </a:ext>
            </a:extLst>
          </p:cNvPr>
          <p:cNvSpPr>
            <a:spLocks noGrp="1"/>
          </p:cNvSpPr>
          <p:nvPr>
            <p:ph type="title"/>
          </p:nvPr>
        </p:nvSpPr>
        <p:spPr>
          <a:xfrm>
            <a:off x="914400" y="294787"/>
            <a:ext cx="10515600" cy="1325563"/>
          </a:xfrm>
        </p:spPr>
        <p:txBody>
          <a:bodyPr>
            <a:normAutofit/>
          </a:bodyPr>
          <a:lstStyle/>
          <a:p>
            <a:pPr algn="ctr"/>
            <a:r>
              <a:rPr lang="en-US" sz="6600" b="1" dirty="0"/>
              <a:t>c]Voice recognition</a:t>
            </a:r>
            <a:endParaRPr lang="en-US" sz="6600" dirty="0"/>
          </a:p>
        </p:txBody>
      </p:sp>
      <p:sp>
        <p:nvSpPr>
          <p:cNvPr id="3" name="Content Placeholder 2">
            <a:extLst>
              <a:ext uri="{FF2B5EF4-FFF2-40B4-BE49-F238E27FC236}">
                <a16:creationId xmlns:a16="http://schemas.microsoft.com/office/drawing/2014/main" id="{FE83DD39-20A6-4DDA-BFA8-31425FD39D7B}"/>
              </a:ext>
            </a:extLst>
          </p:cNvPr>
          <p:cNvSpPr>
            <a:spLocks noGrp="1"/>
          </p:cNvSpPr>
          <p:nvPr>
            <p:ph sz="half" idx="1"/>
          </p:nvPr>
        </p:nvSpPr>
        <p:spPr/>
        <p:txBody>
          <a:bodyPr/>
          <a:lstStyle/>
          <a:p>
            <a:r>
              <a:rPr lang="en-US" sz="3600" dirty="0"/>
              <a:t>These scanners require a microphone to capture the voice. They compare the voice print against a saved original and check to see whether the two prints match.</a:t>
            </a:r>
          </a:p>
          <a:p>
            <a:endParaRPr lang="en-US" dirty="0"/>
          </a:p>
        </p:txBody>
      </p:sp>
      <p:pic>
        <p:nvPicPr>
          <p:cNvPr id="18434" name="Picture 2" descr="What is voice recognition (speaker recognition)? - Definition from  WhatIs.com">
            <a:extLst>
              <a:ext uri="{FF2B5EF4-FFF2-40B4-BE49-F238E27FC236}">
                <a16:creationId xmlns:a16="http://schemas.microsoft.com/office/drawing/2014/main" id="{D6B7D491-DD6D-4A0D-89AA-C2AE3E522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60233"/>
            <a:ext cx="5610532" cy="267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9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2690-ECBC-4B0B-83D7-ECA79BA355DD}"/>
              </a:ext>
            </a:extLst>
          </p:cNvPr>
          <p:cNvSpPr>
            <a:spLocks noGrp="1"/>
          </p:cNvSpPr>
          <p:nvPr>
            <p:ph type="title"/>
          </p:nvPr>
        </p:nvSpPr>
        <p:spPr/>
        <p:txBody>
          <a:bodyPr>
            <a:normAutofit/>
          </a:bodyPr>
          <a:lstStyle/>
          <a:p>
            <a:pPr algn="ctr"/>
            <a:r>
              <a:rPr lang="en-US" sz="7200" b="1" dirty="0"/>
              <a:t>d]Iris recognition</a:t>
            </a:r>
            <a:endParaRPr lang="en-US" sz="7200" dirty="0"/>
          </a:p>
        </p:txBody>
      </p:sp>
      <p:sp>
        <p:nvSpPr>
          <p:cNvPr id="3" name="Content Placeholder 2">
            <a:extLst>
              <a:ext uri="{FF2B5EF4-FFF2-40B4-BE49-F238E27FC236}">
                <a16:creationId xmlns:a16="http://schemas.microsoft.com/office/drawing/2014/main" id="{7C0AAABB-0DE8-4202-B92A-DCA19BC13C52}"/>
              </a:ext>
            </a:extLst>
          </p:cNvPr>
          <p:cNvSpPr>
            <a:spLocks noGrp="1"/>
          </p:cNvSpPr>
          <p:nvPr>
            <p:ph sz="half" idx="1"/>
          </p:nvPr>
        </p:nvSpPr>
        <p:spPr/>
        <p:txBody>
          <a:bodyPr/>
          <a:lstStyle/>
          <a:p>
            <a:r>
              <a:rPr lang="en-US" sz="4400" dirty="0"/>
              <a:t>Human iris has a unique pattern and its also used to identify an individual.</a:t>
            </a:r>
          </a:p>
          <a:p>
            <a:endParaRPr lang="en-US" dirty="0"/>
          </a:p>
        </p:txBody>
      </p:sp>
      <p:pic>
        <p:nvPicPr>
          <p:cNvPr id="19458" name="Picture 2" descr="The Eyes Have It What is Iris Recognition? - Imageware">
            <a:extLst>
              <a:ext uri="{FF2B5EF4-FFF2-40B4-BE49-F238E27FC236}">
                <a16:creationId xmlns:a16="http://schemas.microsoft.com/office/drawing/2014/main" id="{48415E21-E0D4-4246-A815-9B739C2C5EEE}"/>
              </a:ext>
            </a:extLst>
          </p:cNvPr>
          <p:cNvPicPr>
            <a:picLocks noGrp="1" noChangeAspect="1" noChangeArrowheads="1"/>
          </p:cNvPicPr>
          <p:nvPr>
            <p:ph sz="half" idx="2"/>
          </p:nvPr>
        </p:nvPicPr>
        <p:blipFill>
          <a:blip r:embed="rId2" cstate="hqprint">
            <a:extLst>
              <a:ext uri="{28A0092B-C50C-407E-A947-70E740481C1C}">
                <a14:useLocalDpi xmlns:a14="http://schemas.microsoft.com/office/drawing/2010/main" val="0"/>
              </a:ext>
            </a:extLst>
          </a:blip>
          <a:srcRect/>
          <a:stretch>
            <a:fillRect/>
          </a:stretch>
        </p:blipFill>
        <p:spPr bwMode="auto">
          <a:xfrm>
            <a:off x="6019800" y="1690688"/>
            <a:ext cx="5181600" cy="345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510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7477-13CE-4900-B559-792601BDCD7A}"/>
              </a:ext>
            </a:extLst>
          </p:cNvPr>
          <p:cNvSpPr>
            <a:spLocks noGrp="1"/>
          </p:cNvSpPr>
          <p:nvPr>
            <p:ph type="title"/>
          </p:nvPr>
        </p:nvSpPr>
        <p:spPr/>
        <p:txBody>
          <a:bodyPr>
            <a:normAutofit fontScale="90000"/>
          </a:bodyPr>
          <a:lstStyle/>
          <a:p>
            <a:r>
              <a:rPr lang="en-US" b="1" dirty="0"/>
              <a:t/>
            </a:r>
            <a:br>
              <a:rPr lang="en-US" b="1" dirty="0"/>
            </a:br>
            <a:r>
              <a:rPr lang="en-US" b="1" dirty="0"/>
              <a:t>Advantages and disadvantages of using biometric scanners </a:t>
            </a:r>
            <a:r>
              <a:rPr lang="en-US" dirty="0"/>
              <a:t/>
            </a:r>
            <a:br>
              <a:rPr lang="en-US" dirty="0"/>
            </a:br>
            <a:endParaRPr lang="en-US" dirty="0"/>
          </a:p>
        </p:txBody>
      </p:sp>
      <p:sp>
        <p:nvSpPr>
          <p:cNvPr id="3" name="Text Placeholder 2">
            <a:extLst>
              <a:ext uri="{FF2B5EF4-FFF2-40B4-BE49-F238E27FC236}">
                <a16:creationId xmlns:a16="http://schemas.microsoft.com/office/drawing/2014/main" id="{18860D18-E32F-48CD-A65B-A2AF0A653D53}"/>
              </a:ext>
            </a:extLst>
          </p:cNvPr>
          <p:cNvSpPr>
            <a:spLocks noGrp="1"/>
          </p:cNvSpPr>
          <p:nvPr>
            <p:ph type="body" idx="1"/>
          </p:nvPr>
        </p:nvSpPr>
        <p:spPr/>
        <p:txBody>
          <a:bodyPr>
            <a:normAutofit/>
          </a:bodyPr>
          <a:lstStyle/>
          <a:p>
            <a:r>
              <a:rPr lang="en-US" sz="4000" dirty="0"/>
              <a:t>Advantages</a:t>
            </a:r>
          </a:p>
        </p:txBody>
      </p:sp>
      <p:sp>
        <p:nvSpPr>
          <p:cNvPr id="4" name="Content Placeholder 3">
            <a:extLst>
              <a:ext uri="{FF2B5EF4-FFF2-40B4-BE49-F238E27FC236}">
                <a16:creationId xmlns:a16="http://schemas.microsoft.com/office/drawing/2014/main" id="{A493A8FD-D3A0-467E-B9A4-33F3E399B20A}"/>
              </a:ext>
            </a:extLst>
          </p:cNvPr>
          <p:cNvSpPr>
            <a:spLocks noGrp="1"/>
          </p:cNvSpPr>
          <p:nvPr>
            <p:ph sz="half" idx="2"/>
          </p:nvPr>
        </p:nvSpPr>
        <p:spPr/>
        <p:txBody>
          <a:bodyPr>
            <a:normAutofit lnSpcReduction="10000"/>
          </a:bodyPr>
          <a:lstStyle/>
          <a:p>
            <a:pPr lvl="0"/>
            <a:r>
              <a:rPr lang="en-US" dirty="0"/>
              <a:t>Easier for users than passwords because biometric data cannot be forgotten</a:t>
            </a:r>
          </a:p>
          <a:p>
            <a:pPr lvl="0"/>
            <a:r>
              <a:rPr lang="en-US" dirty="0"/>
              <a:t>More difficult to trick or confuse biometric scanners than some other methods</a:t>
            </a:r>
          </a:p>
          <a:p>
            <a:pPr lvl="0"/>
            <a:r>
              <a:rPr lang="en-US" dirty="0"/>
              <a:t>Can speed up transactions</a:t>
            </a:r>
          </a:p>
          <a:p>
            <a:pPr lvl="0"/>
            <a:r>
              <a:rPr lang="en-US" dirty="0"/>
              <a:t>Are not restricted by language barriers </a:t>
            </a:r>
          </a:p>
          <a:p>
            <a:endParaRPr lang="en-US" dirty="0"/>
          </a:p>
        </p:txBody>
      </p:sp>
      <p:sp>
        <p:nvSpPr>
          <p:cNvPr id="5" name="Text Placeholder 4">
            <a:extLst>
              <a:ext uri="{FF2B5EF4-FFF2-40B4-BE49-F238E27FC236}">
                <a16:creationId xmlns:a16="http://schemas.microsoft.com/office/drawing/2014/main" id="{F583DA58-0625-4C7F-9D5C-2589BFA7B128}"/>
              </a:ext>
            </a:extLst>
          </p:cNvPr>
          <p:cNvSpPr>
            <a:spLocks noGrp="1"/>
          </p:cNvSpPr>
          <p:nvPr>
            <p:ph type="body" sz="quarter" idx="3"/>
          </p:nvPr>
        </p:nvSpPr>
        <p:spPr/>
        <p:txBody>
          <a:bodyPr>
            <a:normAutofit/>
          </a:bodyPr>
          <a:lstStyle/>
          <a:p>
            <a:r>
              <a:rPr lang="en-US" sz="4000" dirty="0"/>
              <a:t>Disadvantages </a:t>
            </a:r>
          </a:p>
        </p:txBody>
      </p:sp>
      <p:sp>
        <p:nvSpPr>
          <p:cNvPr id="6" name="Content Placeholder 5">
            <a:extLst>
              <a:ext uri="{FF2B5EF4-FFF2-40B4-BE49-F238E27FC236}">
                <a16:creationId xmlns:a16="http://schemas.microsoft.com/office/drawing/2014/main" id="{FE77F11A-6E06-48BC-8F92-F86516A6B578}"/>
              </a:ext>
            </a:extLst>
          </p:cNvPr>
          <p:cNvSpPr>
            <a:spLocks noGrp="1"/>
          </p:cNvSpPr>
          <p:nvPr>
            <p:ph sz="quarter" idx="4"/>
          </p:nvPr>
        </p:nvSpPr>
        <p:spPr/>
        <p:txBody>
          <a:bodyPr>
            <a:normAutofit/>
          </a:bodyPr>
          <a:lstStyle/>
          <a:p>
            <a:pPr lvl="0"/>
            <a:r>
              <a:rPr lang="en-US" dirty="0"/>
              <a:t>Cause privacy and security concerns because detailed personal information is stored electronically </a:t>
            </a:r>
          </a:p>
          <a:p>
            <a:pPr lvl="0"/>
            <a:r>
              <a:rPr lang="en-US" dirty="0"/>
              <a:t>Possible to trick or confuse </a:t>
            </a:r>
          </a:p>
          <a:p>
            <a:pPr lvl="0"/>
            <a:r>
              <a:rPr lang="en-US" dirty="0"/>
              <a:t>Expensive to make and buy</a:t>
            </a:r>
          </a:p>
          <a:p>
            <a:pPr lvl="0"/>
            <a:r>
              <a:rPr lang="en-US" dirty="0"/>
              <a:t>Make some feel uncomfortable</a:t>
            </a:r>
          </a:p>
          <a:p>
            <a:endParaRPr lang="en-US" dirty="0"/>
          </a:p>
        </p:txBody>
      </p:sp>
    </p:spTree>
    <p:extLst>
      <p:ext uri="{BB962C8B-B14F-4D97-AF65-F5344CB8AC3E}">
        <p14:creationId xmlns:p14="http://schemas.microsoft.com/office/powerpoint/2010/main" val="3826979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F5FE-AAE0-4DB6-A0C4-0C0769F47D02}"/>
              </a:ext>
            </a:extLst>
          </p:cNvPr>
          <p:cNvSpPr>
            <a:spLocks noGrp="1"/>
          </p:cNvSpPr>
          <p:nvPr>
            <p:ph type="title"/>
          </p:nvPr>
        </p:nvSpPr>
        <p:spPr/>
        <p:txBody>
          <a:bodyPr>
            <a:normAutofit fontScale="90000"/>
          </a:bodyPr>
          <a:lstStyle/>
          <a:p>
            <a:pPr algn="ctr"/>
            <a:r>
              <a:rPr lang="en-US" sz="7300" b="1" dirty="0"/>
              <a:t>CARD READERS</a:t>
            </a:r>
            <a:r>
              <a:rPr lang="en-US" dirty="0"/>
              <a:t/>
            </a:r>
            <a:br>
              <a:rPr lang="en-US" dirty="0"/>
            </a:br>
            <a:endParaRPr lang="en-US" dirty="0"/>
          </a:p>
        </p:txBody>
      </p:sp>
      <p:sp>
        <p:nvSpPr>
          <p:cNvPr id="3" name="Content Placeholder 2">
            <a:extLst>
              <a:ext uri="{FF2B5EF4-FFF2-40B4-BE49-F238E27FC236}">
                <a16:creationId xmlns:a16="http://schemas.microsoft.com/office/drawing/2014/main" id="{0FDC210F-CA5E-4E97-A42C-4EBAD1A9BDD9}"/>
              </a:ext>
            </a:extLst>
          </p:cNvPr>
          <p:cNvSpPr>
            <a:spLocks noGrp="1"/>
          </p:cNvSpPr>
          <p:nvPr>
            <p:ph idx="1"/>
          </p:nvPr>
        </p:nvSpPr>
        <p:spPr/>
        <p:txBody>
          <a:bodyPr/>
          <a:lstStyle/>
          <a:p>
            <a:r>
              <a:rPr lang="en-US" sz="4000" dirty="0"/>
              <a:t>Card readers are used to read data stored on a card that is carried by a user. The data can be used to unlock doors, access secure areas or make payments.    </a:t>
            </a:r>
          </a:p>
          <a:p>
            <a:r>
              <a:rPr lang="en-US" sz="4000" dirty="0"/>
              <a:t>Cards can carry data using three methods. Each methods a specialist type of reader. These methods include.</a:t>
            </a:r>
          </a:p>
          <a:p>
            <a:endParaRPr lang="en-US" dirty="0"/>
          </a:p>
        </p:txBody>
      </p:sp>
    </p:spTree>
    <p:extLst>
      <p:ext uri="{BB962C8B-B14F-4D97-AF65-F5344CB8AC3E}">
        <p14:creationId xmlns:p14="http://schemas.microsoft.com/office/powerpoint/2010/main" val="3277300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BABEC3-9BC0-493E-86D8-6CC10271BE4B}"/>
              </a:ext>
            </a:extLst>
          </p:cNvPr>
          <p:cNvSpPr>
            <a:spLocks noGrp="1"/>
          </p:cNvSpPr>
          <p:nvPr>
            <p:ph type="body" idx="1"/>
          </p:nvPr>
        </p:nvSpPr>
        <p:spPr>
          <a:xfrm>
            <a:off x="811209" y="668337"/>
            <a:ext cx="5157787" cy="823912"/>
          </a:xfrm>
        </p:spPr>
        <p:txBody>
          <a:bodyPr>
            <a:normAutofit/>
          </a:bodyPr>
          <a:lstStyle/>
          <a:p>
            <a:r>
              <a:rPr lang="en-US" sz="4400" dirty="0"/>
              <a:t>Magnetic strip</a:t>
            </a:r>
          </a:p>
        </p:txBody>
      </p:sp>
      <p:sp>
        <p:nvSpPr>
          <p:cNvPr id="4" name="Content Placeholder 3">
            <a:extLst>
              <a:ext uri="{FF2B5EF4-FFF2-40B4-BE49-F238E27FC236}">
                <a16:creationId xmlns:a16="http://schemas.microsoft.com/office/drawing/2014/main" id="{435CD8DA-EB94-4BCC-A040-652067029FC5}"/>
              </a:ext>
            </a:extLst>
          </p:cNvPr>
          <p:cNvSpPr>
            <a:spLocks noGrp="1"/>
          </p:cNvSpPr>
          <p:nvPr>
            <p:ph sz="half" idx="2"/>
          </p:nvPr>
        </p:nvSpPr>
        <p:spPr>
          <a:xfrm>
            <a:off x="433634" y="1842869"/>
            <a:ext cx="5563942" cy="2729132"/>
          </a:xfrm>
        </p:spPr>
        <p:txBody>
          <a:bodyPr>
            <a:normAutofit fontScale="92500" lnSpcReduction="20000"/>
          </a:bodyPr>
          <a:lstStyle/>
          <a:p>
            <a:r>
              <a:rPr lang="en-US" sz="3600" dirty="0"/>
              <a:t>This is the least secure method as the data on the magnetic strip can easily be stolen by criminals who put the card through a card reader without the card owner’s knowledge</a:t>
            </a:r>
            <a:r>
              <a:rPr lang="en-US" dirty="0"/>
              <a:t>.</a:t>
            </a:r>
          </a:p>
        </p:txBody>
      </p:sp>
      <p:sp>
        <p:nvSpPr>
          <p:cNvPr id="5" name="Text Placeholder 4">
            <a:extLst>
              <a:ext uri="{FF2B5EF4-FFF2-40B4-BE49-F238E27FC236}">
                <a16:creationId xmlns:a16="http://schemas.microsoft.com/office/drawing/2014/main" id="{FA229645-3C5A-4A50-BA0E-E33EC3B9BB18}"/>
              </a:ext>
            </a:extLst>
          </p:cNvPr>
          <p:cNvSpPr>
            <a:spLocks noGrp="1"/>
          </p:cNvSpPr>
          <p:nvPr>
            <p:ph type="body" sz="quarter" idx="3"/>
          </p:nvPr>
        </p:nvSpPr>
        <p:spPr>
          <a:xfrm>
            <a:off x="6197603" y="668337"/>
            <a:ext cx="5183188" cy="823912"/>
          </a:xfrm>
        </p:spPr>
        <p:txBody>
          <a:bodyPr>
            <a:normAutofit/>
          </a:bodyPr>
          <a:lstStyle/>
          <a:p>
            <a:r>
              <a:rPr lang="en-US" sz="4000" dirty="0"/>
              <a:t>Programmable chip</a:t>
            </a:r>
          </a:p>
        </p:txBody>
      </p:sp>
      <p:sp>
        <p:nvSpPr>
          <p:cNvPr id="6" name="Content Placeholder 5">
            <a:extLst>
              <a:ext uri="{FF2B5EF4-FFF2-40B4-BE49-F238E27FC236}">
                <a16:creationId xmlns:a16="http://schemas.microsoft.com/office/drawing/2014/main" id="{8AA215E2-7B4C-457D-9AB6-5BE65988F527}"/>
              </a:ext>
            </a:extLst>
          </p:cNvPr>
          <p:cNvSpPr>
            <a:spLocks noGrp="1"/>
          </p:cNvSpPr>
          <p:nvPr>
            <p:ph sz="quarter" idx="4"/>
          </p:nvPr>
        </p:nvSpPr>
        <p:spPr>
          <a:xfrm>
            <a:off x="6172200" y="1842869"/>
            <a:ext cx="5931816" cy="1974988"/>
          </a:xfrm>
        </p:spPr>
        <p:txBody>
          <a:bodyPr>
            <a:normAutofit fontScale="92500" lnSpcReduction="10000"/>
          </a:bodyPr>
          <a:lstStyle/>
          <a:p>
            <a:r>
              <a:rPr lang="en-US" sz="4000" dirty="0"/>
              <a:t>Data on programmable chip is only readable when a correct PIN is entered into the reader.</a:t>
            </a:r>
          </a:p>
          <a:p>
            <a:endParaRPr lang="en-US" dirty="0"/>
          </a:p>
        </p:txBody>
      </p:sp>
      <p:pic>
        <p:nvPicPr>
          <p:cNvPr id="1026" name="Picture 2" descr="Magnetic stripe card reader- uses, types, advantage, access control systems  and more">
            <a:extLst>
              <a:ext uri="{FF2B5EF4-FFF2-40B4-BE49-F238E27FC236}">
                <a16:creationId xmlns:a16="http://schemas.microsoft.com/office/drawing/2014/main" id="{0BCEEE85-21AD-9631-991A-7A2BC06A3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09" y="4456522"/>
            <a:ext cx="3220726" cy="19819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Benefits of Chip-and-PIN Credit Cards | CreditCardsCanada.ca">
            <a:extLst>
              <a:ext uri="{FF2B5EF4-FFF2-40B4-BE49-F238E27FC236}">
                <a16:creationId xmlns:a16="http://schemas.microsoft.com/office/drawing/2014/main" id="{5FEA4CD0-CD4D-EEA6-CAB3-B214B6A9B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737" y="3817857"/>
            <a:ext cx="3790054" cy="251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048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6F82-38C6-4914-9F19-C7BD371567DB}"/>
              </a:ext>
            </a:extLst>
          </p:cNvPr>
          <p:cNvSpPr>
            <a:spLocks noGrp="1"/>
          </p:cNvSpPr>
          <p:nvPr>
            <p:ph type="title"/>
          </p:nvPr>
        </p:nvSpPr>
        <p:spPr>
          <a:xfrm>
            <a:off x="436098" y="126609"/>
            <a:ext cx="11030243" cy="1879991"/>
          </a:xfrm>
        </p:spPr>
        <p:txBody>
          <a:bodyPr>
            <a:normAutofit fontScale="90000"/>
          </a:bodyPr>
          <a:lstStyle/>
          <a:p>
            <a:pPr algn="ctr"/>
            <a:r>
              <a:rPr lang="en-US" b="1" dirty="0"/>
              <a:t>Radio frequency identification (RFID) and Near Field Communication (NFC).</a:t>
            </a:r>
            <a:r>
              <a:rPr lang="en-US" dirty="0"/>
              <a:t/>
            </a:r>
            <a:br>
              <a:rPr lang="en-US" dirty="0"/>
            </a:br>
            <a:endParaRPr lang="en-US" dirty="0"/>
          </a:p>
        </p:txBody>
      </p:sp>
      <p:sp>
        <p:nvSpPr>
          <p:cNvPr id="3" name="Content Placeholder 2">
            <a:extLst>
              <a:ext uri="{FF2B5EF4-FFF2-40B4-BE49-F238E27FC236}">
                <a16:creationId xmlns:a16="http://schemas.microsoft.com/office/drawing/2014/main" id="{6BD42955-37F3-42FA-9800-60FD77379057}"/>
              </a:ext>
            </a:extLst>
          </p:cNvPr>
          <p:cNvSpPr>
            <a:spLocks noGrp="1"/>
          </p:cNvSpPr>
          <p:nvPr>
            <p:ph sz="half" idx="1"/>
          </p:nvPr>
        </p:nvSpPr>
        <p:spPr>
          <a:xfrm>
            <a:off x="838199" y="1825625"/>
            <a:ext cx="10515599" cy="3025776"/>
          </a:xfrm>
        </p:spPr>
        <p:txBody>
          <a:bodyPr>
            <a:normAutofit lnSpcReduction="10000"/>
          </a:bodyPr>
          <a:lstStyle/>
          <a:p>
            <a:r>
              <a:rPr lang="en-US" sz="3600" dirty="0"/>
              <a:t>RFID is a short-range wireless communication method, and Near Field Communication (NFC) is a branch of RFID. RFID tags are cheap and small and they can include in a variety of objects such as cards and smartphones. They contain a unique identification number (ID) that is linked to records in database.</a:t>
            </a:r>
          </a:p>
          <a:p>
            <a:endParaRPr lang="en-US" dirty="0"/>
          </a:p>
        </p:txBody>
      </p:sp>
      <p:pic>
        <p:nvPicPr>
          <p:cNvPr id="2052" name="Picture 4" descr="NFC - Near Field Communication - wireless power at your fingertips !!">
            <a:extLst>
              <a:ext uri="{FF2B5EF4-FFF2-40B4-BE49-F238E27FC236}">
                <a16:creationId xmlns:a16="http://schemas.microsoft.com/office/drawing/2014/main" id="{70331F9A-835E-3FD8-5688-2809139C5D3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25484" y="4561329"/>
            <a:ext cx="3148553" cy="176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94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276881-6DD4-48CC-866C-B4B6894E015C}"/>
              </a:ext>
            </a:extLst>
          </p:cNvPr>
          <p:cNvSpPr>
            <a:spLocks noGrp="1"/>
          </p:cNvSpPr>
          <p:nvPr>
            <p:ph sz="half" idx="1"/>
          </p:nvPr>
        </p:nvSpPr>
        <p:spPr>
          <a:xfrm>
            <a:off x="725659" y="1037834"/>
            <a:ext cx="9881382" cy="4351338"/>
          </a:xfrm>
        </p:spPr>
        <p:txBody>
          <a:bodyPr>
            <a:normAutofit/>
          </a:bodyPr>
          <a:lstStyle/>
          <a:p>
            <a:pPr marL="1371600" lvl="0" indent="-1371600" fontAlgn="t">
              <a:buFont typeface="+mj-lt"/>
              <a:buAutoNum type="alphaLcParenR"/>
            </a:pPr>
            <a:r>
              <a:rPr lang="en-US" sz="8800" b="1" dirty="0"/>
              <a:t>Input</a:t>
            </a:r>
            <a:endParaRPr lang="en-US" sz="8800" dirty="0"/>
          </a:p>
          <a:p>
            <a:pPr marL="1371600" lvl="0" indent="-1371600" fontAlgn="t">
              <a:buFont typeface="+mj-lt"/>
              <a:buAutoNum type="alphaLcParenR"/>
            </a:pPr>
            <a:r>
              <a:rPr lang="en-US" sz="8800" b="1" dirty="0"/>
              <a:t>Output</a:t>
            </a:r>
            <a:endParaRPr lang="en-US" sz="8800" dirty="0"/>
          </a:p>
          <a:p>
            <a:pPr marL="1371600" lvl="0" indent="-1371600" fontAlgn="t">
              <a:buFont typeface="+mj-lt"/>
              <a:buAutoNum type="alphaLcParenR"/>
            </a:pPr>
            <a:r>
              <a:rPr lang="en-US" sz="8800" b="1" dirty="0"/>
              <a:t>Storage  </a:t>
            </a:r>
            <a:endParaRPr lang="en-US" sz="8800" dirty="0"/>
          </a:p>
          <a:p>
            <a:pPr marL="0" indent="0" fontAlgn="t">
              <a:buNone/>
            </a:pPr>
            <a:endParaRPr lang="en-US" sz="4800" dirty="0"/>
          </a:p>
        </p:txBody>
      </p:sp>
    </p:spTree>
    <p:extLst>
      <p:ext uri="{BB962C8B-B14F-4D97-AF65-F5344CB8AC3E}">
        <p14:creationId xmlns:p14="http://schemas.microsoft.com/office/powerpoint/2010/main" val="774862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C60C-E2D7-4E32-B414-6AD8E37DD3E4}"/>
              </a:ext>
            </a:extLst>
          </p:cNvPr>
          <p:cNvSpPr>
            <a:spLocks noGrp="1"/>
          </p:cNvSpPr>
          <p:nvPr>
            <p:ph type="title"/>
          </p:nvPr>
        </p:nvSpPr>
        <p:spPr/>
        <p:txBody>
          <a:bodyPr>
            <a:normAutofit fontScale="90000"/>
          </a:bodyPr>
          <a:lstStyle/>
          <a:p>
            <a:pPr algn="ctr"/>
            <a:r>
              <a:rPr lang="en-US" sz="8000" b="1" dirty="0"/>
              <a:t>SENSORS</a:t>
            </a:r>
            <a:r>
              <a:rPr lang="en-US" dirty="0"/>
              <a:t/>
            </a:r>
            <a:br>
              <a:rPr lang="en-US" dirty="0"/>
            </a:br>
            <a:endParaRPr lang="en-US" dirty="0"/>
          </a:p>
        </p:txBody>
      </p:sp>
      <p:sp>
        <p:nvSpPr>
          <p:cNvPr id="3" name="Content Placeholder 2">
            <a:extLst>
              <a:ext uri="{FF2B5EF4-FFF2-40B4-BE49-F238E27FC236}">
                <a16:creationId xmlns:a16="http://schemas.microsoft.com/office/drawing/2014/main" id="{A7EECAC1-C11E-4FE4-941D-D99F718DFDE5}"/>
              </a:ext>
            </a:extLst>
          </p:cNvPr>
          <p:cNvSpPr>
            <a:spLocks noGrp="1"/>
          </p:cNvSpPr>
          <p:nvPr>
            <p:ph sz="half" idx="1"/>
          </p:nvPr>
        </p:nvSpPr>
        <p:spPr>
          <a:xfrm>
            <a:off x="838200" y="1825625"/>
            <a:ext cx="10515600" cy="4351338"/>
          </a:xfrm>
        </p:spPr>
        <p:txBody>
          <a:bodyPr>
            <a:normAutofit fontScale="92500"/>
          </a:bodyPr>
          <a:lstStyle/>
          <a:p>
            <a:r>
              <a:rPr lang="en-US" sz="4000" dirty="0"/>
              <a:t>Sensors are used to input data about the physical environment. They can automatically input data without the need for human action. Sensors are one of the main features of smart devices such as smartphones and smart environments such as smart homes. Examples of sensors in smartphones are proximity sensor, temperature sensor, motion sensor and button sensor.</a:t>
            </a:r>
          </a:p>
          <a:p>
            <a:endParaRPr lang="en-US" dirty="0"/>
          </a:p>
        </p:txBody>
      </p:sp>
    </p:spTree>
    <p:extLst>
      <p:ext uri="{BB962C8B-B14F-4D97-AF65-F5344CB8AC3E}">
        <p14:creationId xmlns:p14="http://schemas.microsoft.com/office/powerpoint/2010/main" val="3932162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6F6D-DEF9-4212-A1F1-8E9CB0DA234B}"/>
              </a:ext>
            </a:extLst>
          </p:cNvPr>
          <p:cNvSpPr>
            <a:spLocks noGrp="1"/>
          </p:cNvSpPr>
          <p:nvPr>
            <p:ph type="title"/>
          </p:nvPr>
        </p:nvSpPr>
        <p:spPr/>
        <p:txBody>
          <a:bodyPr>
            <a:normAutofit/>
          </a:bodyPr>
          <a:lstStyle/>
          <a:p>
            <a:pPr algn="ctr"/>
            <a:r>
              <a:rPr lang="en-US" sz="6000" b="1" dirty="0"/>
              <a:t>Benefits of using sensors</a:t>
            </a:r>
          </a:p>
        </p:txBody>
      </p:sp>
      <p:sp>
        <p:nvSpPr>
          <p:cNvPr id="3" name="Content Placeholder 2">
            <a:extLst>
              <a:ext uri="{FF2B5EF4-FFF2-40B4-BE49-F238E27FC236}">
                <a16:creationId xmlns:a16="http://schemas.microsoft.com/office/drawing/2014/main" id="{1AF6FD74-9A4D-4469-8B03-C962F38CC1DE}"/>
              </a:ext>
            </a:extLst>
          </p:cNvPr>
          <p:cNvSpPr>
            <a:spLocks noGrp="1"/>
          </p:cNvSpPr>
          <p:nvPr>
            <p:ph sz="half" idx="1"/>
          </p:nvPr>
        </p:nvSpPr>
        <p:spPr>
          <a:xfrm>
            <a:off x="838200" y="1825625"/>
            <a:ext cx="10515600" cy="4351338"/>
          </a:xfrm>
        </p:spPr>
        <p:txBody>
          <a:bodyPr/>
          <a:lstStyle/>
          <a:p>
            <a:pPr lvl="0"/>
            <a:r>
              <a:rPr lang="en-US" sz="3600" dirty="0"/>
              <a:t>They can be placed in remote or dangerous places</a:t>
            </a:r>
          </a:p>
          <a:p>
            <a:pPr lvl="0"/>
            <a:r>
              <a:rPr lang="en-US" sz="3600" dirty="0"/>
              <a:t>They can monitor continually</a:t>
            </a:r>
          </a:p>
          <a:p>
            <a:pPr lvl="0"/>
            <a:r>
              <a:rPr lang="en-US" sz="3600" dirty="0"/>
              <a:t>They remove the possibility of human error</a:t>
            </a:r>
          </a:p>
          <a:p>
            <a:pPr lvl="0"/>
            <a:r>
              <a:rPr lang="en-US" sz="3600" dirty="0"/>
              <a:t>They can sense things that people cannot (such as small changes in pressure or gas level)</a:t>
            </a:r>
          </a:p>
          <a:p>
            <a:pPr lvl="0"/>
            <a:r>
              <a:rPr lang="en-US" sz="3600" dirty="0"/>
              <a:t>The data is easily (Sometimes automatically) converted to a digital form</a:t>
            </a:r>
          </a:p>
          <a:p>
            <a:pPr marL="0" indent="0">
              <a:buNone/>
            </a:pPr>
            <a:endParaRPr lang="en-US" dirty="0"/>
          </a:p>
          <a:p>
            <a:endParaRPr lang="en-US" dirty="0"/>
          </a:p>
        </p:txBody>
      </p:sp>
    </p:spTree>
    <p:extLst>
      <p:ext uri="{BB962C8B-B14F-4D97-AF65-F5344CB8AC3E}">
        <p14:creationId xmlns:p14="http://schemas.microsoft.com/office/powerpoint/2010/main" val="347949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11A69-DB0C-407D-9911-F4C387868D6C}"/>
              </a:ext>
            </a:extLst>
          </p:cNvPr>
          <p:cNvSpPr>
            <a:spLocks noGrp="1"/>
          </p:cNvSpPr>
          <p:nvPr>
            <p:ph sz="half" idx="1"/>
          </p:nvPr>
        </p:nvSpPr>
        <p:spPr>
          <a:xfrm>
            <a:off x="556846" y="728344"/>
            <a:ext cx="5181600" cy="5039409"/>
          </a:xfrm>
        </p:spPr>
        <p:txBody>
          <a:bodyPr/>
          <a:lstStyle/>
          <a:p>
            <a:r>
              <a:rPr lang="en-US" sz="4000" dirty="0"/>
              <a:t>There are many different types of sensors to allow for the monitoring of a range of environment factors. Some of these factors are:-</a:t>
            </a:r>
          </a:p>
          <a:p>
            <a:endParaRPr lang="en-US" dirty="0"/>
          </a:p>
        </p:txBody>
      </p:sp>
      <p:sp>
        <p:nvSpPr>
          <p:cNvPr id="4" name="Content Placeholder 3">
            <a:extLst>
              <a:ext uri="{FF2B5EF4-FFF2-40B4-BE49-F238E27FC236}">
                <a16:creationId xmlns:a16="http://schemas.microsoft.com/office/drawing/2014/main" id="{54D632B8-9989-49B6-A792-E4204A12B014}"/>
              </a:ext>
            </a:extLst>
          </p:cNvPr>
          <p:cNvSpPr>
            <a:spLocks noGrp="1"/>
          </p:cNvSpPr>
          <p:nvPr>
            <p:ph sz="half" idx="2"/>
          </p:nvPr>
        </p:nvSpPr>
        <p:spPr>
          <a:xfrm>
            <a:off x="6172200" y="728344"/>
            <a:ext cx="5181600" cy="5448619"/>
          </a:xfrm>
        </p:spPr>
        <p:txBody>
          <a:bodyPr/>
          <a:lstStyle/>
          <a:p>
            <a:pPr lvl="0"/>
            <a:r>
              <a:rPr lang="en-US" sz="4000" dirty="0"/>
              <a:t>Light </a:t>
            </a:r>
          </a:p>
          <a:p>
            <a:pPr lvl="0"/>
            <a:r>
              <a:rPr lang="en-US" sz="4000" dirty="0"/>
              <a:t>Moisture and humidity</a:t>
            </a:r>
          </a:p>
          <a:p>
            <a:pPr lvl="0"/>
            <a:r>
              <a:rPr lang="en-US" sz="4000" dirty="0"/>
              <a:t>Temperature </a:t>
            </a:r>
          </a:p>
          <a:p>
            <a:pPr lvl="0"/>
            <a:r>
              <a:rPr lang="en-US" sz="4000" dirty="0"/>
              <a:t>Proximity and distance</a:t>
            </a:r>
          </a:p>
          <a:p>
            <a:pPr lvl="0"/>
            <a:r>
              <a:rPr lang="en-US" sz="4000" dirty="0"/>
              <a:t>Motion and movement sensors</a:t>
            </a:r>
          </a:p>
          <a:p>
            <a:pPr lvl="0"/>
            <a:r>
              <a:rPr lang="en-US" sz="4000" dirty="0"/>
              <a:t>Pressure </a:t>
            </a:r>
          </a:p>
          <a:p>
            <a:endParaRPr lang="en-US" dirty="0"/>
          </a:p>
        </p:txBody>
      </p:sp>
    </p:spTree>
    <p:extLst>
      <p:ext uri="{BB962C8B-B14F-4D97-AF65-F5344CB8AC3E}">
        <p14:creationId xmlns:p14="http://schemas.microsoft.com/office/powerpoint/2010/main" val="3011795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D4FA-9CF0-464B-9AC0-94511DD3FBE3}"/>
              </a:ext>
            </a:extLst>
          </p:cNvPr>
          <p:cNvSpPr>
            <a:spLocks noGrp="1"/>
          </p:cNvSpPr>
          <p:nvPr>
            <p:ph type="title"/>
          </p:nvPr>
        </p:nvSpPr>
        <p:spPr/>
        <p:txBody>
          <a:bodyPr/>
          <a:lstStyle/>
          <a:p>
            <a:r>
              <a:rPr lang="en-US" b="1" dirty="0"/>
              <a:t>Barcode reader</a:t>
            </a:r>
            <a:br>
              <a:rPr lang="en-US" b="1" dirty="0"/>
            </a:br>
            <a:endParaRPr lang="en-US" dirty="0"/>
          </a:p>
        </p:txBody>
      </p:sp>
      <p:sp>
        <p:nvSpPr>
          <p:cNvPr id="3" name="Content Placeholder 2">
            <a:extLst>
              <a:ext uri="{FF2B5EF4-FFF2-40B4-BE49-F238E27FC236}">
                <a16:creationId xmlns:a16="http://schemas.microsoft.com/office/drawing/2014/main" id="{8EA622B6-89BA-47E2-A179-FCCDA9DD80AE}"/>
              </a:ext>
            </a:extLst>
          </p:cNvPr>
          <p:cNvSpPr>
            <a:spLocks noGrp="1"/>
          </p:cNvSpPr>
          <p:nvPr>
            <p:ph sz="half" idx="1"/>
          </p:nvPr>
        </p:nvSpPr>
        <p:spPr/>
        <p:txBody>
          <a:bodyPr>
            <a:normAutofit/>
          </a:bodyPr>
          <a:lstStyle/>
          <a:p>
            <a:r>
              <a:rPr lang="en-US" sz="3600" dirty="0"/>
              <a:t>Barcodes are represented by black vertical bars and are read by a barcode reader. Barcodes are printed on nearly every product you buy; each product has a unique code.</a:t>
            </a:r>
          </a:p>
        </p:txBody>
      </p:sp>
      <p:pic>
        <p:nvPicPr>
          <p:cNvPr id="20482" name="Picture 2" descr="Barcode reader - Wikipedia">
            <a:extLst>
              <a:ext uri="{FF2B5EF4-FFF2-40B4-BE49-F238E27FC236}">
                <a16:creationId xmlns:a16="http://schemas.microsoft.com/office/drawing/2014/main" id="{6E2B1D7B-5F63-4013-B4E6-36EACE2E5BD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939139" y="1085850"/>
            <a:ext cx="20955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Barcode - Wikipedia">
            <a:extLst>
              <a:ext uri="{FF2B5EF4-FFF2-40B4-BE49-F238E27FC236}">
                <a16:creationId xmlns:a16="http://schemas.microsoft.com/office/drawing/2014/main" id="{89292537-EF0F-43AC-A71B-6C5AAC72E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892" y="4376738"/>
            <a:ext cx="20955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698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6FE8-D347-41DC-AA08-E4CD27591D68}"/>
              </a:ext>
            </a:extLst>
          </p:cNvPr>
          <p:cNvSpPr>
            <a:spLocks noGrp="1"/>
          </p:cNvSpPr>
          <p:nvPr>
            <p:ph type="title"/>
          </p:nvPr>
        </p:nvSpPr>
        <p:spPr/>
        <p:txBody>
          <a:bodyPr>
            <a:normAutofit fontScale="90000"/>
          </a:bodyPr>
          <a:lstStyle/>
          <a:p>
            <a:pPr algn="ctr"/>
            <a:r>
              <a:rPr lang="en-US" sz="6700" b="1" dirty="0"/>
              <a:t>Magnetic strip (or stripe) reader</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4BB6F6F9-9F0A-4424-A204-FECFA2722911}"/>
              </a:ext>
            </a:extLst>
          </p:cNvPr>
          <p:cNvSpPr>
            <a:spLocks noGrp="1"/>
          </p:cNvSpPr>
          <p:nvPr>
            <p:ph sz="half" idx="1"/>
          </p:nvPr>
        </p:nvSpPr>
        <p:spPr>
          <a:xfrm>
            <a:off x="838200" y="1102936"/>
            <a:ext cx="5181600" cy="5074027"/>
          </a:xfrm>
        </p:spPr>
        <p:txBody>
          <a:bodyPr>
            <a:normAutofit fontScale="47500" lnSpcReduction="20000"/>
          </a:bodyPr>
          <a:lstStyle/>
          <a:p>
            <a:r>
              <a:rPr lang="en-US" sz="6000" dirty="0"/>
              <a:t>Magnetic stripes are built into many plastic cards such as debit or credit cards and personal identity cards. The magnetic strip on the back of the card can hold the personal details of the card owner and, with the necessary PIN, will allow access to secure information, </a:t>
            </a:r>
            <a:r>
              <a:rPr lang="en-US" sz="6000" dirty="0" err="1"/>
              <a:t>eg</a:t>
            </a:r>
            <a:r>
              <a:rPr lang="en-US" sz="6000" dirty="0"/>
              <a:t> bank account details. Data stored on the strip is scanned and input into a computer system by a magnetic stripe reader.</a:t>
            </a:r>
          </a:p>
          <a:p>
            <a:endParaRPr lang="en-US" dirty="0"/>
          </a:p>
        </p:txBody>
      </p:sp>
      <p:pic>
        <p:nvPicPr>
          <p:cNvPr id="1026" name="Picture 2" descr="Magnetic stripe card reader- uses, types, advantage, access control systems  and more"/>
          <p:cNvPicPr>
            <a:picLocks noGrp="1" noChangeAspect="1" noChangeArrowheads="1"/>
          </p:cNvPicPr>
          <p:nvPr>
            <p:ph sz="half" idx="2"/>
          </p:nvPr>
        </p:nvPicPr>
        <p:blipFill>
          <a:blip r:embed="rId2" cstate="hqprint">
            <a:extLst>
              <a:ext uri="{28A0092B-C50C-407E-A947-70E740481C1C}">
                <a14:useLocalDpi xmlns:a14="http://schemas.microsoft.com/office/drawing/2010/main" val="0"/>
              </a:ext>
            </a:extLst>
          </a:blip>
          <a:srcRect/>
          <a:stretch>
            <a:fillRect/>
          </a:stretch>
        </p:blipFill>
        <p:spPr bwMode="auto">
          <a:xfrm>
            <a:off x="6172200" y="2407029"/>
            <a:ext cx="5181600" cy="318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656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04B6-4EEC-48CB-A628-6150641BAE00}"/>
              </a:ext>
            </a:extLst>
          </p:cNvPr>
          <p:cNvSpPr>
            <a:spLocks noGrp="1"/>
          </p:cNvSpPr>
          <p:nvPr>
            <p:ph type="title"/>
          </p:nvPr>
        </p:nvSpPr>
        <p:spPr/>
        <p:txBody>
          <a:bodyPr>
            <a:normAutofit fontScale="90000"/>
          </a:bodyPr>
          <a:lstStyle/>
          <a:p>
            <a:r>
              <a:rPr lang="en-US" sz="5300" b="1" dirty="0"/>
              <a:t>Magnetic Ink Character Reader (MICR)</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1CF7D7D7-53BE-45EE-89E2-83D527AF8FC1}"/>
              </a:ext>
            </a:extLst>
          </p:cNvPr>
          <p:cNvSpPr>
            <a:spLocks noGrp="1"/>
          </p:cNvSpPr>
          <p:nvPr>
            <p:ph sz="half" idx="1"/>
          </p:nvPr>
        </p:nvSpPr>
        <p:spPr/>
        <p:txBody>
          <a:bodyPr>
            <a:normAutofit fontScale="92500"/>
          </a:bodyPr>
          <a:lstStyle/>
          <a:p>
            <a:r>
              <a:rPr lang="en-US" dirty="0"/>
              <a:t>Magnetic ink characters appear at the bottom of cheques. Banks use MICR to read the numbers from the bottom of cheques to obtain data such as account numbers and bank sort codes. A particular font is used that makes it easy for the machine to discriminate between characters. The ink is magnetized, this makes it immune to creases and dirty marks.</a:t>
            </a:r>
          </a:p>
          <a:p>
            <a:endParaRPr lang="en-US" dirty="0"/>
          </a:p>
        </p:txBody>
      </p:sp>
      <p:pic>
        <p:nvPicPr>
          <p:cNvPr id="2050" name="Picture 2" descr="Magnetic Ink Character Reader - Assignment Poi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2099403"/>
            <a:ext cx="5487922" cy="316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5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3E112-E1F1-4AFC-8F7F-D7688FFA5855}"/>
              </a:ext>
            </a:extLst>
          </p:cNvPr>
          <p:cNvSpPr>
            <a:spLocks noGrp="1"/>
          </p:cNvSpPr>
          <p:nvPr>
            <p:ph type="title"/>
          </p:nvPr>
        </p:nvSpPr>
        <p:spPr/>
        <p:txBody>
          <a:bodyPr>
            <a:normAutofit fontScale="90000"/>
          </a:bodyPr>
          <a:lstStyle/>
          <a:p>
            <a:pPr algn="ctr"/>
            <a:r>
              <a:rPr lang="en-US" sz="6700" b="1" dirty="0"/>
              <a:t>Optical Mark Reader (OMR)</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7374C67A-95B4-43C4-BBD2-BD85A5EC293E}"/>
              </a:ext>
            </a:extLst>
          </p:cNvPr>
          <p:cNvSpPr>
            <a:spLocks noGrp="1"/>
          </p:cNvSpPr>
          <p:nvPr>
            <p:ph sz="half" idx="1"/>
          </p:nvPr>
        </p:nvSpPr>
        <p:spPr/>
        <p:txBody>
          <a:bodyPr>
            <a:normAutofit fontScale="85000" lnSpcReduction="20000"/>
          </a:bodyPr>
          <a:lstStyle/>
          <a:p>
            <a:r>
              <a:rPr lang="en-US" sz="4300" dirty="0"/>
              <a:t>An OMR reads marks made by pencil on a printed form into the computer. OMR systems are suited to reading pre-printed forms and check boxes such as lottery number selection sheets and multiple-choice exam papers.</a:t>
            </a:r>
          </a:p>
          <a:p>
            <a:endParaRPr lang="en-US" dirty="0"/>
          </a:p>
        </p:txBody>
      </p:sp>
      <p:pic>
        <p:nvPicPr>
          <p:cNvPr id="3074" name="Picture 2" descr="Optical Mark Read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82014" y="1825625"/>
            <a:ext cx="316197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301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3870-C6A9-4764-9324-F9020F925B53}"/>
              </a:ext>
            </a:extLst>
          </p:cNvPr>
          <p:cNvSpPr>
            <a:spLocks noGrp="1"/>
          </p:cNvSpPr>
          <p:nvPr>
            <p:ph type="title"/>
          </p:nvPr>
        </p:nvSpPr>
        <p:spPr/>
        <p:txBody>
          <a:bodyPr>
            <a:normAutofit fontScale="90000"/>
          </a:bodyPr>
          <a:lstStyle/>
          <a:p>
            <a:pPr algn="ctr"/>
            <a:r>
              <a:rPr lang="en-US" sz="9800" b="1" u="sng" dirty="0"/>
              <a:t>Output peripherals</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E95C8969-56AC-4AD3-B714-FD9D303EF807}"/>
              </a:ext>
            </a:extLst>
          </p:cNvPr>
          <p:cNvSpPr>
            <a:spLocks noGrp="1"/>
          </p:cNvSpPr>
          <p:nvPr>
            <p:ph idx="1"/>
          </p:nvPr>
        </p:nvSpPr>
        <p:spPr/>
        <p:txBody>
          <a:bodyPr>
            <a:normAutofit lnSpcReduction="10000"/>
          </a:bodyPr>
          <a:lstStyle/>
          <a:p>
            <a:pPr marL="0" indent="0">
              <a:buNone/>
            </a:pPr>
            <a:r>
              <a:rPr lang="en-US" dirty="0"/>
              <a:t>Output peripherals are connected to a computer and output the results of computer’s processing in various forms including: -</a:t>
            </a:r>
          </a:p>
          <a:p>
            <a:pPr marL="514350" lvl="0" indent="-514350">
              <a:buFont typeface="+mj-lt"/>
              <a:buAutoNum type="arabicParenR"/>
            </a:pPr>
            <a:r>
              <a:rPr lang="en-US" dirty="0"/>
              <a:t>Electronic display</a:t>
            </a:r>
          </a:p>
          <a:p>
            <a:pPr marL="514350" lvl="0" indent="-514350">
              <a:buFont typeface="+mj-lt"/>
              <a:buAutoNum type="arabicParenR"/>
            </a:pPr>
            <a:r>
              <a:rPr lang="en-US" dirty="0"/>
              <a:t>Printed text </a:t>
            </a:r>
          </a:p>
          <a:p>
            <a:pPr marL="514350" lvl="0" indent="-514350">
              <a:buFont typeface="+mj-lt"/>
              <a:buAutoNum type="arabicParenR"/>
            </a:pPr>
            <a:r>
              <a:rPr lang="en-US" dirty="0"/>
              <a:t>Video</a:t>
            </a:r>
          </a:p>
          <a:p>
            <a:pPr marL="514350" lvl="0" indent="-514350">
              <a:buFont typeface="+mj-lt"/>
              <a:buAutoNum type="arabicParenR"/>
            </a:pPr>
            <a:r>
              <a:rPr lang="en-US" dirty="0"/>
              <a:t>Audio</a:t>
            </a:r>
          </a:p>
          <a:p>
            <a:pPr marL="514350" lvl="0" indent="-514350">
              <a:buFont typeface="+mj-lt"/>
              <a:buAutoNum type="arabicParenR"/>
            </a:pPr>
            <a:r>
              <a:rPr lang="en-US" dirty="0"/>
              <a:t>Tactile (touch) forms</a:t>
            </a:r>
          </a:p>
          <a:p>
            <a:pPr marL="514350" lvl="0" indent="-514350">
              <a:buFont typeface="+mj-lt"/>
              <a:buAutoNum type="arabicParenR"/>
            </a:pPr>
            <a:endParaRPr lang="en-US" dirty="0"/>
          </a:p>
          <a:p>
            <a:pPr marL="0" lvl="0" indent="0">
              <a:buNone/>
            </a:pPr>
            <a:r>
              <a:rPr lang="en-US" dirty="0"/>
              <a:t>Examples of output peripherals include the following </a:t>
            </a:r>
          </a:p>
          <a:p>
            <a:endParaRPr lang="en-US" dirty="0"/>
          </a:p>
        </p:txBody>
      </p:sp>
    </p:spTree>
    <p:extLst>
      <p:ext uri="{BB962C8B-B14F-4D97-AF65-F5344CB8AC3E}">
        <p14:creationId xmlns:p14="http://schemas.microsoft.com/office/powerpoint/2010/main" val="724051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827B-BEC2-4490-8B81-E4FE2688C509}"/>
              </a:ext>
            </a:extLst>
          </p:cNvPr>
          <p:cNvSpPr>
            <a:spLocks noGrp="1"/>
          </p:cNvSpPr>
          <p:nvPr>
            <p:ph type="title"/>
          </p:nvPr>
        </p:nvSpPr>
        <p:spPr/>
        <p:txBody>
          <a:bodyPr>
            <a:normAutofit fontScale="90000"/>
          </a:bodyPr>
          <a:lstStyle/>
          <a:p>
            <a:pPr algn="ctr"/>
            <a:r>
              <a:rPr lang="en-US" sz="8000" b="1" dirty="0"/>
              <a:t>Monitor</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CCF6C6CE-4556-43AA-832A-76896E95E82C}"/>
              </a:ext>
            </a:extLst>
          </p:cNvPr>
          <p:cNvSpPr>
            <a:spLocks noGrp="1"/>
          </p:cNvSpPr>
          <p:nvPr>
            <p:ph sz="half" idx="1"/>
          </p:nvPr>
        </p:nvSpPr>
        <p:spPr/>
        <p:txBody>
          <a:bodyPr>
            <a:normAutofit lnSpcReduction="10000"/>
          </a:bodyPr>
          <a:lstStyle/>
          <a:p>
            <a:r>
              <a:rPr lang="en-US" dirty="0"/>
              <a:t>The most common output device is the monitor or VDU. Monitors allow users to see the output from the computer on an electronic display. Features of monitors include: -</a:t>
            </a:r>
          </a:p>
          <a:p>
            <a:pPr lvl="0"/>
            <a:r>
              <a:rPr lang="en-US" dirty="0"/>
              <a:t>Screen size, which is measured diagonally</a:t>
            </a:r>
          </a:p>
          <a:p>
            <a:pPr lvl="0"/>
            <a:r>
              <a:rPr lang="en-US" dirty="0"/>
              <a:t>Resolution which is measured in pixels.</a:t>
            </a:r>
          </a:p>
          <a:p>
            <a:r>
              <a:rPr lang="en-US" dirty="0"/>
              <a:t>Energy efficiency </a:t>
            </a:r>
          </a:p>
        </p:txBody>
      </p:sp>
      <p:pic>
        <p:nvPicPr>
          <p:cNvPr id="4098" name="Picture 2" descr="Amazon.in: Buy Dell 19.5 inch (49.41 cm) LED Backlit Computer Monitor - HD,  TN Panel with VGA Port - E2016HV (Black) Online at Low Prices in India |  Dell Reviews &amp; Rating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28654"/>
            <a:ext cx="5181600" cy="414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933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32C2-8B5E-4357-AFFE-BB3125408237}"/>
              </a:ext>
            </a:extLst>
          </p:cNvPr>
          <p:cNvSpPr>
            <a:spLocks noGrp="1"/>
          </p:cNvSpPr>
          <p:nvPr>
            <p:ph type="title"/>
          </p:nvPr>
        </p:nvSpPr>
        <p:spPr/>
        <p:txBody>
          <a:bodyPr/>
          <a:lstStyle/>
          <a:p>
            <a:r>
              <a:rPr lang="en-US" dirty="0"/>
              <a:t>Types of monitors</a:t>
            </a:r>
          </a:p>
        </p:txBody>
      </p:sp>
      <p:sp>
        <p:nvSpPr>
          <p:cNvPr id="4" name="Content Placeholder 3">
            <a:extLst>
              <a:ext uri="{FF2B5EF4-FFF2-40B4-BE49-F238E27FC236}">
                <a16:creationId xmlns:a16="http://schemas.microsoft.com/office/drawing/2014/main" id="{F8253DB8-D0CF-400E-85DE-E5E38B76DA41}"/>
              </a:ext>
            </a:extLst>
          </p:cNvPr>
          <p:cNvSpPr>
            <a:spLocks noGrp="1"/>
          </p:cNvSpPr>
          <p:nvPr>
            <p:ph sz="half" idx="2"/>
          </p:nvPr>
        </p:nvSpPr>
        <p:spPr>
          <a:xfrm>
            <a:off x="839788" y="1515979"/>
            <a:ext cx="5157787" cy="4673684"/>
          </a:xfrm>
        </p:spPr>
        <p:txBody>
          <a:bodyPr/>
          <a:lstStyle/>
          <a:p>
            <a:pPr marL="514350" indent="-514350">
              <a:buFont typeface="+mj-lt"/>
              <a:buAutoNum type="arabicPeriod"/>
            </a:pPr>
            <a:r>
              <a:rPr lang="en-US" dirty="0"/>
              <a:t>Cathode Ray Tube (CRT)</a:t>
            </a:r>
          </a:p>
          <a:p>
            <a:pPr marL="514350" indent="-514350">
              <a:buFont typeface="+mj-lt"/>
              <a:buAutoNum type="arabicPeriod"/>
            </a:pPr>
            <a:endParaRPr lang="en-US" dirty="0"/>
          </a:p>
          <a:p>
            <a:pPr marL="514350" indent="-514350">
              <a:buFont typeface="+mj-lt"/>
              <a:buAutoNum type="arabicPeriod"/>
            </a:pPr>
            <a:r>
              <a:rPr lang="en-US" dirty="0"/>
              <a:t>Liquid Crystal Displays (LCD)</a:t>
            </a:r>
          </a:p>
          <a:p>
            <a:pPr marL="514350" indent="-514350">
              <a:buFont typeface="+mj-lt"/>
              <a:buAutoNum type="arabicPeriod"/>
            </a:pPr>
            <a:endParaRPr lang="en-US" dirty="0"/>
          </a:p>
          <a:p>
            <a:pPr marL="514350" indent="-514350">
              <a:buFont typeface="+mj-lt"/>
              <a:buAutoNum type="arabicPeriod"/>
            </a:pPr>
            <a:r>
              <a:rPr lang="en-US" dirty="0"/>
              <a:t>Thin Film Transistors (TFT) monitors</a:t>
            </a:r>
          </a:p>
        </p:txBody>
      </p:sp>
      <p:pic>
        <p:nvPicPr>
          <p:cNvPr id="5122" name="Picture 2" descr="Why Would You Want a CRT Monitor In 2019?"/>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42788" y="203310"/>
            <a:ext cx="3880729" cy="21853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15 17 19 21.5 23.6'' Inch Lcd Monitor For Pc - Lcd Monitors - AliExpress"/>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883853" y="2550452"/>
            <a:ext cx="2439664" cy="183462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LG TFT Monitor at Rs 3800 | TFT Monitor in New Delhi | ID: 142423036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942" y="4385080"/>
            <a:ext cx="2328715" cy="180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00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170C22-20BC-4E12-A647-3611D90EBEDF}"/>
              </a:ext>
            </a:extLst>
          </p:cNvPr>
          <p:cNvSpPr>
            <a:spLocks noGrp="1"/>
          </p:cNvSpPr>
          <p:nvPr>
            <p:ph type="title"/>
          </p:nvPr>
        </p:nvSpPr>
        <p:spPr/>
        <p:txBody>
          <a:bodyPr>
            <a:normAutofit/>
          </a:bodyPr>
          <a:lstStyle/>
          <a:p>
            <a:r>
              <a:rPr lang="en-US" b="1" dirty="0"/>
              <a:t>INPUT peripherals</a:t>
            </a:r>
            <a:endParaRPr lang="en-US" dirty="0"/>
          </a:p>
        </p:txBody>
      </p:sp>
      <p:sp>
        <p:nvSpPr>
          <p:cNvPr id="5" name="Content Placeholder 4">
            <a:extLst>
              <a:ext uri="{FF2B5EF4-FFF2-40B4-BE49-F238E27FC236}">
                <a16:creationId xmlns:a16="http://schemas.microsoft.com/office/drawing/2014/main" id="{05E1E979-5E70-4989-AB07-BFFBEC73F2A4}"/>
              </a:ext>
            </a:extLst>
          </p:cNvPr>
          <p:cNvSpPr>
            <a:spLocks noGrp="1"/>
          </p:cNvSpPr>
          <p:nvPr>
            <p:ph sz="half" idx="1"/>
          </p:nvPr>
        </p:nvSpPr>
        <p:spPr>
          <a:xfrm>
            <a:off x="838200" y="1825625"/>
            <a:ext cx="10515600" cy="4351338"/>
          </a:xfrm>
        </p:spPr>
        <p:txBody>
          <a:bodyPr>
            <a:normAutofit lnSpcReduction="10000"/>
          </a:bodyPr>
          <a:lstStyle/>
          <a:p>
            <a:r>
              <a:rPr lang="en-US" sz="4800" b="1" dirty="0"/>
              <a:t>INPUT peripherals</a:t>
            </a:r>
            <a:r>
              <a:rPr lang="en-US" sz="4800" dirty="0"/>
              <a:t> are devices that send data to a computer. They allow the user to control the computer</a:t>
            </a:r>
          </a:p>
          <a:p>
            <a:r>
              <a:rPr lang="en-US" sz="4800" dirty="0"/>
              <a:t>Input devices, like a keyboard, allow us to put raw data in a computer which it processes to produce outputs. Input devices can be manual or automatic.</a:t>
            </a:r>
          </a:p>
          <a:p>
            <a:endParaRPr lang="en-US" dirty="0"/>
          </a:p>
        </p:txBody>
      </p:sp>
    </p:spTree>
    <p:extLst>
      <p:ext uri="{BB962C8B-B14F-4D97-AF65-F5344CB8AC3E}">
        <p14:creationId xmlns:p14="http://schemas.microsoft.com/office/powerpoint/2010/main" val="10627038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AB98-BCC5-40B0-97A2-53FF72672E0A}"/>
              </a:ext>
            </a:extLst>
          </p:cNvPr>
          <p:cNvSpPr>
            <a:spLocks noGrp="1"/>
          </p:cNvSpPr>
          <p:nvPr>
            <p:ph type="title"/>
          </p:nvPr>
        </p:nvSpPr>
        <p:spPr/>
        <p:txBody>
          <a:bodyPr>
            <a:normAutofit/>
          </a:bodyPr>
          <a:lstStyle/>
          <a:p>
            <a:pPr algn="ctr"/>
            <a:r>
              <a:rPr lang="en-US" sz="8800" b="1" dirty="0"/>
              <a:t>Printers </a:t>
            </a:r>
          </a:p>
        </p:txBody>
      </p:sp>
      <p:sp>
        <p:nvSpPr>
          <p:cNvPr id="3" name="Content Placeholder 2">
            <a:extLst>
              <a:ext uri="{FF2B5EF4-FFF2-40B4-BE49-F238E27FC236}">
                <a16:creationId xmlns:a16="http://schemas.microsoft.com/office/drawing/2014/main" id="{0D950A50-9315-424B-B5B6-F4AA4B8DB6AD}"/>
              </a:ext>
            </a:extLst>
          </p:cNvPr>
          <p:cNvSpPr>
            <a:spLocks noGrp="1"/>
          </p:cNvSpPr>
          <p:nvPr>
            <p:ph sz="half" idx="1"/>
          </p:nvPr>
        </p:nvSpPr>
        <p:spPr>
          <a:xfrm>
            <a:off x="838199" y="1825625"/>
            <a:ext cx="11241505" cy="4351338"/>
          </a:xfrm>
        </p:spPr>
        <p:txBody>
          <a:bodyPr/>
          <a:lstStyle/>
          <a:p>
            <a:r>
              <a:rPr lang="en-US" b="1" dirty="0"/>
              <a:t>There </a:t>
            </a:r>
            <a:r>
              <a:rPr lang="en-US" b="1"/>
              <a:t>are five </a:t>
            </a:r>
            <a:r>
              <a:rPr lang="en-US" b="1" dirty="0"/>
              <a:t>types of standard printer:</a:t>
            </a:r>
          </a:p>
          <a:p>
            <a:pPr marL="514350" indent="-514350">
              <a:buFont typeface="+mj-lt"/>
              <a:buAutoNum type="alphaLcParenR"/>
            </a:pPr>
            <a:r>
              <a:rPr lang="en-US" sz="5400" b="1" dirty="0"/>
              <a:t> </a:t>
            </a:r>
            <a:r>
              <a:rPr lang="en-US" sz="3200" b="1" dirty="0"/>
              <a:t>Laser printers</a:t>
            </a:r>
          </a:p>
          <a:p>
            <a:pPr marL="514350" indent="-514350">
              <a:buFont typeface="+mj-lt"/>
              <a:buAutoNum type="alphaLcParenR"/>
            </a:pPr>
            <a:r>
              <a:rPr lang="en-US" sz="3200" b="1" dirty="0"/>
              <a:t>Inkjet printers</a:t>
            </a:r>
          </a:p>
          <a:p>
            <a:pPr marL="514350" indent="-514350">
              <a:buFont typeface="+mj-lt"/>
              <a:buAutoNum type="alphaLcParenR"/>
            </a:pPr>
            <a:r>
              <a:rPr lang="en-US" sz="3200" b="1" dirty="0"/>
              <a:t>Dot matrix printers</a:t>
            </a:r>
          </a:p>
          <a:p>
            <a:pPr marL="514350" indent="-514350">
              <a:buFont typeface="+mj-lt"/>
              <a:buAutoNum type="alphaLcParenR"/>
            </a:pPr>
            <a:r>
              <a:rPr lang="en-US" sz="3200" b="1" dirty="0"/>
              <a:t>3D Printers </a:t>
            </a:r>
          </a:p>
          <a:p>
            <a:pPr marL="514350" indent="-514350">
              <a:buFont typeface="+mj-lt"/>
              <a:buAutoNum type="alphaLcParenR"/>
            </a:pPr>
            <a:r>
              <a:rPr lang="en-US" sz="3200" b="1" dirty="0"/>
              <a:t>Plotters </a:t>
            </a:r>
          </a:p>
          <a:p>
            <a:endParaRPr lang="en-US" dirty="0"/>
          </a:p>
        </p:txBody>
      </p:sp>
    </p:spTree>
    <p:extLst>
      <p:ext uri="{BB962C8B-B14F-4D97-AF65-F5344CB8AC3E}">
        <p14:creationId xmlns:p14="http://schemas.microsoft.com/office/powerpoint/2010/main" val="3859292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9E7C-2041-4E75-8AE5-94D687632987}"/>
              </a:ext>
            </a:extLst>
          </p:cNvPr>
          <p:cNvSpPr>
            <a:spLocks noGrp="1"/>
          </p:cNvSpPr>
          <p:nvPr>
            <p:ph type="title"/>
          </p:nvPr>
        </p:nvSpPr>
        <p:spPr/>
        <p:txBody>
          <a:bodyPr>
            <a:normAutofit fontScale="90000"/>
          </a:bodyPr>
          <a:lstStyle/>
          <a:p>
            <a:pPr algn="ctr"/>
            <a:r>
              <a:rPr lang="en-US" sz="8000" b="1" dirty="0"/>
              <a:t>Laser printers</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E55FD2F6-2FED-4348-9277-9580A26FDC95}"/>
              </a:ext>
            </a:extLst>
          </p:cNvPr>
          <p:cNvSpPr>
            <a:spLocks noGrp="1"/>
          </p:cNvSpPr>
          <p:nvPr>
            <p:ph sz="half" idx="1"/>
          </p:nvPr>
        </p:nvSpPr>
        <p:spPr/>
        <p:txBody>
          <a:bodyPr>
            <a:normAutofit fontScale="92500"/>
          </a:bodyPr>
          <a:lstStyle/>
          <a:p>
            <a:r>
              <a:rPr lang="en-US" sz="4400" b="1" dirty="0"/>
              <a:t>Laser printers</a:t>
            </a:r>
            <a:r>
              <a:rPr lang="en-US" sz="4400" dirty="0"/>
              <a:t> are quite expensive to buy and run but produce a high-quality output and are quiet and fast. They use toner (type of ink)</a:t>
            </a:r>
          </a:p>
          <a:p>
            <a:endParaRPr lang="en-US" dirty="0"/>
          </a:p>
        </p:txBody>
      </p:sp>
      <p:pic>
        <p:nvPicPr>
          <p:cNvPr id="6146" name="Picture 2" descr="The Best Laser Printers for 2022 | PCMa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543969"/>
            <a:ext cx="51816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228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346C-0B59-48B9-97DC-78FD44FE674B}"/>
              </a:ext>
            </a:extLst>
          </p:cNvPr>
          <p:cNvSpPr>
            <a:spLocks noGrp="1"/>
          </p:cNvSpPr>
          <p:nvPr>
            <p:ph type="title"/>
          </p:nvPr>
        </p:nvSpPr>
        <p:spPr/>
        <p:txBody>
          <a:bodyPr>
            <a:normAutofit fontScale="90000"/>
          </a:bodyPr>
          <a:lstStyle/>
          <a:p>
            <a:pPr algn="ctr"/>
            <a:r>
              <a:rPr lang="en-US" sz="8000" b="1" dirty="0"/>
              <a:t>Inkjet printers</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9E53EFBA-DACC-4251-BEF1-03E87A6DBB38}"/>
              </a:ext>
            </a:extLst>
          </p:cNvPr>
          <p:cNvSpPr>
            <a:spLocks noGrp="1"/>
          </p:cNvSpPr>
          <p:nvPr>
            <p:ph sz="half" idx="1"/>
          </p:nvPr>
        </p:nvSpPr>
        <p:spPr>
          <a:xfrm>
            <a:off x="838200" y="1291472"/>
            <a:ext cx="5181600" cy="4885491"/>
          </a:xfrm>
        </p:spPr>
        <p:txBody>
          <a:bodyPr>
            <a:normAutofit fontScale="47500" lnSpcReduction="20000"/>
          </a:bodyPr>
          <a:lstStyle/>
          <a:p>
            <a:r>
              <a:rPr lang="en-US" sz="7600" b="1" dirty="0"/>
              <a:t>Ink-jet printers</a:t>
            </a:r>
            <a:r>
              <a:rPr lang="en-US" sz="7600" dirty="0"/>
              <a:t> offer black and white or </a:t>
            </a:r>
            <a:r>
              <a:rPr lang="en-US" sz="7600" dirty="0" err="1"/>
              <a:t>colour</a:t>
            </a:r>
            <a:r>
              <a:rPr lang="en-US" sz="7600" dirty="0"/>
              <a:t> printing with reduced levels of quality and speed. </a:t>
            </a:r>
            <a:r>
              <a:rPr lang="en-US" sz="7600" dirty="0" err="1"/>
              <a:t>Colour</a:t>
            </a:r>
            <a:r>
              <a:rPr lang="en-US" sz="7600" dirty="0"/>
              <a:t> ink jet printers are cheaper to buy than color laser printers. Inkjet </a:t>
            </a:r>
            <a:r>
              <a:rPr lang="en-US" sz="7600" dirty="0" err="1"/>
              <a:t>colour</a:t>
            </a:r>
            <a:r>
              <a:rPr lang="en-US" sz="7600" dirty="0"/>
              <a:t> cartridge is often split into three colors: Cyan, Magenta and Yellow. </a:t>
            </a:r>
          </a:p>
          <a:p>
            <a:endParaRPr lang="en-US" dirty="0"/>
          </a:p>
        </p:txBody>
      </p:sp>
      <p:pic>
        <p:nvPicPr>
          <p:cNvPr id="7170" name="Picture 2" descr="The Best Inkjet Printers for 2022 | PCMa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128859"/>
            <a:ext cx="5913210" cy="460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205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9CD3-CBCB-46DC-8BE3-ABBA5A678E82}"/>
              </a:ext>
            </a:extLst>
          </p:cNvPr>
          <p:cNvSpPr>
            <a:spLocks noGrp="1"/>
          </p:cNvSpPr>
          <p:nvPr>
            <p:ph type="title"/>
          </p:nvPr>
        </p:nvSpPr>
        <p:spPr/>
        <p:txBody>
          <a:bodyPr/>
          <a:lstStyle/>
          <a:p>
            <a:pPr algn="ctr"/>
            <a:r>
              <a:rPr lang="en-US" b="1" dirty="0"/>
              <a:t>Dot matrix  printers</a:t>
            </a:r>
            <a:br>
              <a:rPr lang="en-US" b="1" dirty="0"/>
            </a:br>
            <a:endParaRPr lang="en-US" dirty="0"/>
          </a:p>
        </p:txBody>
      </p:sp>
      <p:sp>
        <p:nvSpPr>
          <p:cNvPr id="3" name="Content Placeholder 2">
            <a:extLst>
              <a:ext uri="{FF2B5EF4-FFF2-40B4-BE49-F238E27FC236}">
                <a16:creationId xmlns:a16="http://schemas.microsoft.com/office/drawing/2014/main" id="{78246CCA-0851-47F5-8B86-236C0DA971CD}"/>
              </a:ext>
            </a:extLst>
          </p:cNvPr>
          <p:cNvSpPr>
            <a:spLocks noGrp="1"/>
          </p:cNvSpPr>
          <p:nvPr>
            <p:ph sz="half" idx="1"/>
          </p:nvPr>
        </p:nvSpPr>
        <p:spPr>
          <a:xfrm>
            <a:off x="838199" y="1348033"/>
            <a:ext cx="5883111" cy="4828930"/>
          </a:xfrm>
        </p:spPr>
        <p:txBody>
          <a:bodyPr>
            <a:normAutofit fontScale="47500" lnSpcReduction="20000"/>
          </a:bodyPr>
          <a:lstStyle/>
          <a:p>
            <a:r>
              <a:rPr lang="en-US" sz="6700" b="1" dirty="0"/>
              <a:t>Dot matrix printers</a:t>
            </a:r>
            <a:r>
              <a:rPr lang="en-US" sz="6700" dirty="0"/>
              <a:t> are not so </a:t>
            </a:r>
            <a:r>
              <a:rPr lang="en-US" sz="8400" dirty="0"/>
              <a:t>common today. These printers are sometimes called ‘Impact’ printers, this is because the print is made by hitting or ‘impacting’ the paper through a ribbon of ink, and this process is very noisy. </a:t>
            </a:r>
          </a:p>
          <a:p>
            <a:endParaRPr lang="en-US" dirty="0"/>
          </a:p>
        </p:txBody>
      </p:sp>
      <p:pic>
        <p:nvPicPr>
          <p:cNvPr id="8194" name="Picture 2" descr="Epson Dot-Matrix Printers | Epson U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518639"/>
            <a:ext cx="5181600" cy="373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326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B12E-E7E3-4816-A06E-DA579B727FB4}"/>
              </a:ext>
            </a:extLst>
          </p:cNvPr>
          <p:cNvSpPr>
            <a:spLocks noGrp="1"/>
          </p:cNvSpPr>
          <p:nvPr>
            <p:ph type="title"/>
          </p:nvPr>
        </p:nvSpPr>
        <p:spPr/>
        <p:txBody>
          <a:bodyPr>
            <a:normAutofit fontScale="90000"/>
          </a:bodyPr>
          <a:lstStyle/>
          <a:p>
            <a:pPr algn="ctr"/>
            <a:r>
              <a:rPr lang="en-US" sz="8900" b="1" dirty="0"/>
              <a:t>3D Printers </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414B7DB8-7E9D-43B7-B7AA-DD8E6102517C}"/>
              </a:ext>
            </a:extLst>
          </p:cNvPr>
          <p:cNvSpPr>
            <a:spLocks noGrp="1"/>
          </p:cNvSpPr>
          <p:nvPr>
            <p:ph sz="half" idx="1"/>
          </p:nvPr>
        </p:nvSpPr>
        <p:spPr>
          <a:xfrm>
            <a:off x="838200" y="1112363"/>
            <a:ext cx="5257800" cy="5380512"/>
          </a:xfrm>
        </p:spPr>
        <p:txBody>
          <a:bodyPr>
            <a:normAutofit fontScale="77500" lnSpcReduction="20000"/>
          </a:bodyPr>
          <a:lstStyle/>
          <a:p>
            <a:r>
              <a:rPr lang="en-US" sz="4000" b="1" dirty="0"/>
              <a:t>Three-dimensional (3D)</a:t>
            </a:r>
            <a:r>
              <a:rPr lang="en-US" sz="4000" dirty="0"/>
              <a:t> printers create real-life versions of digital models. These printers work by adding a layer of heated materials from the bottom of the model all the way to the top. 	</a:t>
            </a:r>
          </a:p>
          <a:p>
            <a:r>
              <a:rPr lang="en-US" sz="4000" dirty="0"/>
              <a:t>3D printed models take a long time to create. 3D printers are often used to create complex items, examples of 3D models include Airplane parts, artificial limps, prototype models of cars, and even food such as pasta and chocolate. </a:t>
            </a:r>
          </a:p>
          <a:p>
            <a:endParaRPr lang="en-US" dirty="0"/>
          </a:p>
        </p:txBody>
      </p:sp>
      <p:pic>
        <p:nvPicPr>
          <p:cNvPr id="9224" name="Picture 8" descr="3D printing: A new dimension | Delivered | Globa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544793"/>
            <a:ext cx="5181600" cy="291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69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466B-D8FC-464B-B000-B3034BC78CCE}"/>
              </a:ext>
            </a:extLst>
          </p:cNvPr>
          <p:cNvSpPr>
            <a:spLocks noGrp="1"/>
          </p:cNvSpPr>
          <p:nvPr>
            <p:ph type="title"/>
          </p:nvPr>
        </p:nvSpPr>
        <p:spPr/>
        <p:txBody>
          <a:bodyPr/>
          <a:lstStyle/>
          <a:p>
            <a:pPr algn="ctr"/>
            <a:r>
              <a:rPr lang="en-US" b="1" dirty="0"/>
              <a:t>Plotters</a:t>
            </a:r>
            <a:r>
              <a:rPr lang="en-US" dirty="0"/>
              <a:t/>
            </a:r>
            <a:br>
              <a:rPr lang="en-US" dirty="0"/>
            </a:br>
            <a:endParaRPr lang="en-US" dirty="0"/>
          </a:p>
        </p:txBody>
      </p:sp>
      <p:sp>
        <p:nvSpPr>
          <p:cNvPr id="3" name="Content Placeholder 2">
            <a:extLst>
              <a:ext uri="{FF2B5EF4-FFF2-40B4-BE49-F238E27FC236}">
                <a16:creationId xmlns:a16="http://schemas.microsoft.com/office/drawing/2014/main" id="{91302735-1933-40D1-8838-F24BFC10FB61}"/>
              </a:ext>
            </a:extLst>
          </p:cNvPr>
          <p:cNvSpPr>
            <a:spLocks noGrp="1"/>
          </p:cNvSpPr>
          <p:nvPr>
            <p:ph sz="half" idx="1"/>
          </p:nvPr>
        </p:nvSpPr>
        <p:spPr>
          <a:xfrm>
            <a:off x="838199" y="961534"/>
            <a:ext cx="5600307" cy="5531341"/>
          </a:xfrm>
        </p:spPr>
        <p:txBody>
          <a:bodyPr>
            <a:normAutofit fontScale="85000" lnSpcReduction="20000"/>
          </a:bodyPr>
          <a:lstStyle/>
          <a:p>
            <a:r>
              <a:rPr lang="en-US" sz="3900" dirty="0"/>
              <a:t>A plotter can be used to produce high quality, accurate, A3 size or bigger drawings. They are usually used for Computer Aided Design (CAD) and Computer Aided Manufacture (CAM) applications, such as printing out plans for houses or car parts. Plotters are used by variety of professionals such as product designers, architects, engineers and cartographers (people who draw and produce maps)</a:t>
            </a:r>
          </a:p>
          <a:p>
            <a:endParaRPr lang="en-US" dirty="0"/>
          </a:p>
        </p:txBody>
      </p:sp>
      <p:pic>
        <p:nvPicPr>
          <p:cNvPr id="10242" name="Picture 2" descr="Semi-Automatic Cameo Plotter, Plotter01 at Rs 42999 in New Delhi | ID:  1518262929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47572" y="1362269"/>
            <a:ext cx="4606228" cy="460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152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6E4D-50B7-4ACE-B72B-4609E4B45334}"/>
              </a:ext>
            </a:extLst>
          </p:cNvPr>
          <p:cNvSpPr>
            <a:spLocks noGrp="1"/>
          </p:cNvSpPr>
          <p:nvPr>
            <p:ph type="title"/>
          </p:nvPr>
        </p:nvSpPr>
        <p:spPr/>
        <p:txBody>
          <a:bodyPr>
            <a:normAutofit fontScale="90000"/>
          </a:bodyPr>
          <a:lstStyle/>
          <a:p>
            <a:pPr algn="ctr"/>
            <a:r>
              <a:rPr lang="en-US" sz="9600" dirty="0"/>
              <a:t>Projectors</a:t>
            </a:r>
          </a:p>
        </p:txBody>
      </p:sp>
      <p:sp>
        <p:nvSpPr>
          <p:cNvPr id="3" name="Content Placeholder 2">
            <a:extLst>
              <a:ext uri="{FF2B5EF4-FFF2-40B4-BE49-F238E27FC236}">
                <a16:creationId xmlns:a16="http://schemas.microsoft.com/office/drawing/2014/main" id="{0C44BB09-6776-4A01-A97E-E15F55CFB99C}"/>
              </a:ext>
            </a:extLst>
          </p:cNvPr>
          <p:cNvSpPr>
            <a:spLocks noGrp="1"/>
          </p:cNvSpPr>
          <p:nvPr>
            <p:ph sz="half" idx="1"/>
          </p:nvPr>
        </p:nvSpPr>
        <p:spPr/>
        <p:txBody>
          <a:bodyPr/>
          <a:lstStyle/>
          <a:p>
            <a:r>
              <a:rPr lang="en-US" dirty="0"/>
              <a:t>Projectors are used for home entertainment such as watching television and playing games and in learning environment. They are portable, have light bulbs to change brightness levels, also they have resolution like monitors and they have zoom functionality. </a:t>
            </a:r>
          </a:p>
          <a:p>
            <a:endParaRPr lang="en-US" dirty="0"/>
          </a:p>
        </p:txBody>
      </p:sp>
      <p:pic>
        <p:nvPicPr>
          <p:cNvPr id="11266" name="Picture 2" descr="9 Best Home Projectors 2022 - Budget Theater &amp; Cinema Projector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20070" y="1690688"/>
            <a:ext cx="5181600" cy="258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347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86DE-137F-4291-B68C-8061DFE967DA}"/>
              </a:ext>
            </a:extLst>
          </p:cNvPr>
          <p:cNvSpPr>
            <a:spLocks noGrp="1"/>
          </p:cNvSpPr>
          <p:nvPr>
            <p:ph type="title"/>
          </p:nvPr>
        </p:nvSpPr>
        <p:spPr/>
        <p:txBody>
          <a:bodyPr>
            <a:normAutofit/>
          </a:bodyPr>
          <a:lstStyle/>
          <a:p>
            <a:pPr algn="ctr"/>
            <a:r>
              <a:rPr lang="en-US" sz="8800" b="1" dirty="0"/>
              <a:t>Speakers </a:t>
            </a:r>
          </a:p>
        </p:txBody>
      </p:sp>
      <p:sp>
        <p:nvSpPr>
          <p:cNvPr id="3" name="Content Placeholder 2">
            <a:extLst>
              <a:ext uri="{FF2B5EF4-FFF2-40B4-BE49-F238E27FC236}">
                <a16:creationId xmlns:a16="http://schemas.microsoft.com/office/drawing/2014/main" id="{1E25A10D-F646-43EE-AC27-88CBCFB73C9F}"/>
              </a:ext>
            </a:extLst>
          </p:cNvPr>
          <p:cNvSpPr>
            <a:spLocks noGrp="1"/>
          </p:cNvSpPr>
          <p:nvPr>
            <p:ph sz="half" idx="1"/>
          </p:nvPr>
        </p:nvSpPr>
        <p:spPr/>
        <p:txBody>
          <a:bodyPr/>
          <a:lstStyle/>
          <a:p>
            <a:r>
              <a:rPr lang="en-US" dirty="0"/>
              <a:t>Speakers allow the computer to output sound.</a:t>
            </a:r>
          </a:p>
          <a:p>
            <a:r>
              <a:rPr lang="en-US" dirty="0"/>
              <a:t>Speakers can be connected to other devices using either wired [USB-Universal Serial Bus- Cable] and wireless [</a:t>
            </a:r>
            <a:r>
              <a:rPr lang="en-US" dirty="0" err="1"/>
              <a:t>e.g</a:t>
            </a:r>
            <a:r>
              <a:rPr lang="en-US" dirty="0"/>
              <a:t> Bluetooth]</a:t>
            </a:r>
          </a:p>
        </p:txBody>
      </p:sp>
      <p:pic>
        <p:nvPicPr>
          <p:cNvPr id="12290" name="Picture 2" descr="Amazon.com: MAMBASANKE 5.1 Surround Sound System with Wired Split Speaker,  Home Cinema Speaker, Deep Bass, Wireless Bluetooth, Multi Device for  AUX/COX/Opt/USB/BT, UK Plug, PC/PS4/Xbox/DVD Player/TV/Smartphone :  Electronic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47372" y="1377756"/>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860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EC34-5B06-4562-8C34-AD730B81F17B}"/>
              </a:ext>
            </a:extLst>
          </p:cNvPr>
          <p:cNvSpPr>
            <a:spLocks noGrp="1"/>
          </p:cNvSpPr>
          <p:nvPr>
            <p:ph type="title"/>
          </p:nvPr>
        </p:nvSpPr>
        <p:spPr/>
        <p:txBody>
          <a:bodyPr>
            <a:normAutofit/>
          </a:bodyPr>
          <a:lstStyle/>
          <a:p>
            <a:pPr algn="ctr"/>
            <a:r>
              <a:rPr lang="en-US" sz="7200" b="1" dirty="0"/>
              <a:t>Control device</a:t>
            </a:r>
          </a:p>
        </p:txBody>
      </p:sp>
      <p:sp>
        <p:nvSpPr>
          <p:cNvPr id="3" name="Content Placeholder 2">
            <a:extLst>
              <a:ext uri="{FF2B5EF4-FFF2-40B4-BE49-F238E27FC236}">
                <a16:creationId xmlns:a16="http://schemas.microsoft.com/office/drawing/2014/main" id="{E7AA3C1F-A336-48A6-BC02-D1C4D1CD5CEB}"/>
              </a:ext>
            </a:extLst>
          </p:cNvPr>
          <p:cNvSpPr>
            <a:spLocks noGrp="1"/>
          </p:cNvSpPr>
          <p:nvPr>
            <p:ph sz="half" idx="1"/>
          </p:nvPr>
        </p:nvSpPr>
        <p:spPr/>
        <p:txBody>
          <a:bodyPr>
            <a:normAutofit fontScale="92500" lnSpcReduction="20000"/>
          </a:bodyPr>
          <a:lstStyle/>
          <a:p>
            <a:r>
              <a:rPr lang="en-US" dirty="0"/>
              <a:t>Control device are also known as actuators, and they are components of a system that make something happen in the real physical world. These devices are often mechanical. Examples of actuators include:</a:t>
            </a:r>
          </a:p>
          <a:p>
            <a:pPr lvl="0"/>
            <a:r>
              <a:rPr lang="en-US" dirty="0"/>
              <a:t>valves</a:t>
            </a:r>
          </a:p>
          <a:p>
            <a:pPr lvl="0"/>
            <a:r>
              <a:rPr lang="en-US" dirty="0"/>
              <a:t>pistons</a:t>
            </a:r>
          </a:p>
          <a:p>
            <a:pPr lvl="0"/>
            <a:r>
              <a:rPr lang="en-US" dirty="0"/>
              <a:t>heaters</a:t>
            </a:r>
          </a:p>
          <a:p>
            <a:pPr lvl="0"/>
            <a:r>
              <a:rPr lang="en-US" dirty="0"/>
              <a:t>coolers</a:t>
            </a:r>
          </a:p>
          <a:p>
            <a:pPr lvl="0"/>
            <a:r>
              <a:rPr lang="en-US" dirty="0"/>
              <a:t>motors </a:t>
            </a:r>
          </a:p>
          <a:p>
            <a:endParaRPr lang="en-US" dirty="0"/>
          </a:p>
        </p:txBody>
      </p:sp>
      <p:pic>
        <p:nvPicPr>
          <p:cNvPr id="13314" name="Picture 2" descr="IoT (Internet of Things): A Short Series of Observations [pt 2]: Sensors,  Actuators &amp; Infrastructure | Parasa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96312" y="1690687"/>
            <a:ext cx="4486275"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4262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764D-BFB5-40E0-8ABA-FAC3F5806699}"/>
              </a:ext>
            </a:extLst>
          </p:cNvPr>
          <p:cNvSpPr>
            <a:spLocks noGrp="1"/>
          </p:cNvSpPr>
          <p:nvPr>
            <p:ph type="ctrTitle"/>
          </p:nvPr>
        </p:nvSpPr>
        <p:spPr/>
        <p:txBody>
          <a:bodyPr>
            <a:normAutofit/>
          </a:bodyPr>
          <a:lstStyle/>
          <a:p>
            <a:r>
              <a:rPr lang="en-US" sz="16600" b="1" dirty="0"/>
              <a:t>STORAGE</a:t>
            </a:r>
          </a:p>
        </p:txBody>
      </p:sp>
      <p:sp>
        <p:nvSpPr>
          <p:cNvPr id="3" name="Subtitle 2">
            <a:extLst>
              <a:ext uri="{FF2B5EF4-FFF2-40B4-BE49-F238E27FC236}">
                <a16:creationId xmlns:a16="http://schemas.microsoft.com/office/drawing/2014/main" id="{D6EDC56C-5869-4FDE-842F-3F3A8DDD2EB4}"/>
              </a:ext>
            </a:extLst>
          </p:cNvPr>
          <p:cNvSpPr>
            <a:spLocks noGrp="1"/>
          </p:cNvSpPr>
          <p:nvPr>
            <p:ph type="subTitle" idx="1"/>
          </p:nvPr>
        </p:nvSpPr>
        <p:spPr/>
        <p:txBody>
          <a:bodyPr>
            <a:normAutofit lnSpcReduction="10000"/>
          </a:bodyPr>
          <a:lstStyle/>
          <a:p>
            <a:pPr algn="just"/>
            <a:r>
              <a:rPr lang="en-US" sz="3200" dirty="0"/>
              <a:t>A computer uses two types of storage. A main store consisting of ROM and RAM, and backing storage which can be internal, </a:t>
            </a:r>
            <a:r>
              <a:rPr lang="en-US" sz="3200" dirty="0" err="1"/>
              <a:t>eg</a:t>
            </a:r>
            <a:r>
              <a:rPr lang="en-US" sz="3200" dirty="0"/>
              <a:t> hard disk, or external, </a:t>
            </a:r>
            <a:r>
              <a:rPr lang="en-US" sz="3200" dirty="0" err="1"/>
              <a:t>eg</a:t>
            </a:r>
            <a:r>
              <a:rPr lang="en-US" sz="3200" dirty="0"/>
              <a:t> a USB flash drive.</a:t>
            </a:r>
            <a:endParaRPr lang="en-US" sz="3200" b="1" dirty="0"/>
          </a:p>
          <a:p>
            <a:endParaRPr lang="en-US" dirty="0"/>
          </a:p>
        </p:txBody>
      </p:sp>
    </p:spTree>
    <p:extLst>
      <p:ext uri="{BB962C8B-B14F-4D97-AF65-F5344CB8AC3E}">
        <p14:creationId xmlns:p14="http://schemas.microsoft.com/office/powerpoint/2010/main" val="2991945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F6427-5A43-4BF4-B782-3C6C1928F0D9}"/>
              </a:ext>
            </a:extLst>
          </p:cNvPr>
          <p:cNvSpPr>
            <a:spLocks noGrp="1"/>
          </p:cNvSpPr>
          <p:nvPr>
            <p:ph type="title"/>
          </p:nvPr>
        </p:nvSpPr>
        <p:spPr/>
        <p:txBody>
          <a:bodyPr/>
          <a:lstStyle/>
          <a:p>
            <a:r>
              <a:rPr lang="en-US" b="1" dirty="0"/>
              <a:t>Manual input peripherals</a:t>
            </a:r>
            <a:br>
              <a:rPr lang="en-US" b="1" dirty="0"/>
            </a:br>
            <a:r>
              <a:rPr lang="en-US" b="1" dirty="0"/>
              <a:t>Examples:  KEYBOARD</a:t>
            </a:r>
            <a:endParaRPr lang="en-US" dirty="0"/>
          </a:p>
        </p:txBody>
      </p:sp>
      <p:sp>
        <p:nvSpPr>
          <p:cNvPr id="3" name="Content Placeholder 2">
            <a:extLst>
              <a:ext uri="{FF2B5EF4-FFF2-40B4-BE49-F238E27FC236}">
                <a16:creationId xmlns:a16="http://schemas.microsoft.com/office/drawing/2014/main" id="{605C0B15-5EA3-49C6-9990-F25100988680}"/>
              </a:ext>
            </a:extLst>
          </p:cNvPr>
          <p:cNvSpPr>
            <a:spLocks noGrp="1"/>
          </p:cNvSpPr>
          <p:nvPr>
            <p:ph sz="half" idx="1"/>
          </p:nvPr>
        </p:nvSpPr>
        <p:spPr/>
        <p:txBody>
          <a:bodyPr>
            <a:normAutofit/>
          </a:bodyPr>
          <a:lstStyle/>
          <a:p>
            <a:r>
              <a:rPr lang="en-US" sz="4000" dirty="0"/>
              <a:t>Keyboard is </a:t>
            </a:r>
            <a:r>
              <a:rPr lang="en-US" sz="4000" b="1" dirty="0"/>
              <a:t>an input device that allows a person to enter letters, numbers, and other symbols</a:t>
            </a:r>
            <a:endParaRPr lang="en-US" sz="4000" dirty="0"/>
          </a:p>
        </p:txBody>
      </p:sp>
      <p:pic>
        <p:nvPicPr>
          <p:cNvPr id="1026" name="Picture 2" descr="7+ Important Parts of Keyboard - Quick Learn Computer">
            <a:extLst>
              <a:ext uri="{FF2B5EF4-FFF2-40B4-BE49-F238E27FC236}">
                <a16:creationId xmlns:a16="http://schemas.microsoft.com/office/drawing/2014/main" id="{773C3DE3-BCEC-4387-B7AC-1AF17023C7A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1453771"/>
            <a:ext cx="5936479" cy="395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2289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5C0A6-F947-436A-B46D-B56325CE54A1}"/>
              </a:ext>
            </a:extLst>
          </p:cNvPr>
          <p:cNvSpPr>
            <a:spLocks noGrp="1"/>
          </p:cNvSpPr>
          <p:nvPr>
            <p:ph type="title"/>
          </p:nvPr>
        </p:nvSpPr>
        <p:spPr>
          <a:xfrm>
            <a:off x="681168" y="264303"/>
            <a:ext cx="3932237" cy="723122"/>
          </a:xfrm>
        </p:spPr>
        <p:txBody>
          <a:bodyPr/>
          <a:lstStyle/>
          <a:p>
            <a:r>
              <a:rPr lang="en-US" b="1" u="sng" dirty="0"/>
              <a:t>ROM and RAM</a:t>
            </a:r>
            <a:endParaRPr lang="en-US" u="sng" dirty="0"/>
          </a:p>
        </p:txBody>
      </p:sp>
      <p:sp>
        <p:nvSpPr>
          <p:cNvPr id="3" name="Content Placeholder 2">
            <a:extLst>
              <a:ext uri="{FF2B5EF4-FFF2-40B4-BE49-F238E27FC236}">
                <a16:creationId xmlns:a16="http://schemas.microsoft.com/office/drawing/2014/main" id="{E550B5FB-9E38-40A7-B54F-AD1D9C807CBB}"/>
              </a:ext>
            </a:extLst>
          </p:cNvPr>
          <p:cNvSpPr>
            <a:spLocks noGrp="1"/>
          </p:cNvSpPr>
          <p:nvPr>
            <p:ph idx="1"/>
          </p:nvPr>
        </p:nvSpPr>
        <p:spPr>
          <a:xfrm>
            <a:off x="5183188" y="849087"/>
            <a:ext cx="6172200" cy="5011964"/>
          </a:xfrm>
        </p:spPr>
        <p:txBody>
          <a:bodyPr>
            <a:normAutofit/>
          </a:bodyPr>
          <a:lstStyle/>
          <a:p>
            <a:r>
              <a:rPr lang="en-US" b="1" dirty="0"/>
              <a:t>RAM</a:t>
            </a:r>
            <a:r>
              <a:rPr lang="en-US" dirty="0"/>
              <a:t> is a fast-temporary type of memory in which programs, applications and data are stored. Here are some examples of what's stored in RAM:</a:t>
            </a:r>
          </a:p>
          <a:p>
            <a:pPr lvl="0"/>
            <a:r>
              <a:rPr lang="en-US" dirty="0"/>
              <a:t>the operating system</a:t>
            </a:r>
          </a:p>
          <a:p>
            <a:pPr lvl="0"/>
            <a:r>
              <a:rPr lang="en-US" dirty="0"/>
              <a:t>applications</a:t>
            </a:r>
          </a:p>
          <a:p>
            <a:pPr lvl="0"/>
            <a:r>
              <a:rPr lang="en-US" dirty="0"/>
              <a:t>the graphical user interface (GUI)</a:t>
            </a:r>
          </a:p>
          <a:p>
            <a:r>
              <a:rPr lang="en-US" dirty="0"/>
              <a:t>If a computer loses power, all data stored in its RAM is lost.</a:t>
            </a:r>
          </a:p>
          <a:p>
            <a:endParaRPr lang="en-US" dirty="0"/>
          </a:p>
        </p:txBody>
      </p:sp>
      <p:sp>
        <p:nvSpPr>
          <p:cNvPr id="4" name="Text Placeholder 3">
            <a:extLst>
              <a:ext uri="{FF2B5EF4-FFF2-40B4-BE49-F238E27FC236}">
                <a16:creationId xmlns:a16="http://schemas.microsoft.com/office/drawing/2014/main" id="{B0C654BE-37DA-4185-A134-73F97515DDEC}"/>
              </a:ext>
            </a:extLst>
          </p:cNvPr>
          <p:cNvSpPr>
            <a:spLocks noGrp="1"/>
          </p:cNvSpPr>
          <p:nvPr>
            <p:ph type="body" sz="half" idx="2"/>
          </p:nvPr>
        </p:nvSpPr>
        <p:spPr>
          <a:xfrm>
            <a:off x="839788" y="987425"/>
            <a:ext cx="4189412" cy="4881563"/>
          </a:xfrm>
        </p:spPr>
        <p:txBody>
          <a:bodyPr>
            <a:normAutofit lnSpcReduction="10000"/>
          </a:bodyPr>
          <a:lstStyle/>
          <a:p>
            <a:r>
              <a:rPr lang="en-US" sz="3200" b="1" dirty="0" smtClean="0"/>
              <a:t>ROM</a:t>
            </a:r>
            <a:r>
              <a:rPr lang="en-US" sz="3200" dirty="0"/>
              <a:t> is memory that cannot be changed by a program or user. ROM retains its memory even after the computer is turned off. For example, ROM stores the instructions for the computer to start up when it is turned on again.</a:t>
            </a:r>
          </a:p>
          <a:p>
            <a:endParaRPr lang="en-US" dirty="0"/>
          </a:p>
        </p:txBody>
      </p:sp>
    </p:spTree>
    <p:extLst>
      <p:ext uri="{BB962C8B-B14F-4D97-AF65-F5344CB8AC3E}">
        <p14:creationId xmlns:p14="http://schemas.microsoft.com/office/powerpoint/2010/main" val="9890810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0985-32F7-44B3-9B31-8D6B0DD60C4C}"/>
              </a:ext>
            </a:extLst>
          </p:cNvPr>
          <p:cNvSpPr>
            <a:spLocks noGrp="1"/>
          </p:cNvSpPr>
          <p:nvPr>
            <p:ph type="title"/>
          </p:nvPr>
        </p:nvSpPr>
        <p:spPr/>
        <p:txBody>
          <a:bodyPr>
            <a:normAutofit/>
          </a:bodyPr>
          <a:lstStyle/>
          <a:p>
            <a:pPr algn="ctr"/>
            <a:r>
              <a:rPr lang="en-US" sz="6000" b="1" dirty="0"/>
              <a:t>Storage capacity and file size</a:t>
            </a:r>
          </a:p>
        </p:txBody>
      </p:sp>
      <p:sp>
        <p:nvSpPr>
          <p:cNvPr id="3" name="Content Placeholder 2">
            <a:extLst>
              <a:ext uri="{FF2B5EF4-FFF2-40B4-BE49-F238E27FC236}">
                <a16:creationId xmlns:a16="http://schemas.microsoft.com/office/drawing/2014/main" id="{53259C85-7958-4C11-AD5E-7C1FAC97B581}"/>
              </a:ext>
            </a:extLst>
          </p:cNvPr>
          <p:cNvSpPr>
            <a:spLocks noGrp="1"/>
          </p:cNvSpPr>
          <p:nvPr>
            <p:ph sz="half" idx="1"/>
          </p:nvPr>
        </p:nvSpPr>
        <p:spPr/>
        <p:txBody>
          <a:bodyPr>
            <a:normAutofit fontScale="85000" lnSpcReduction="10000"/>
          </a:bodyPr>
          <a:lstStyle/>
          <a:p>
            <a:r>
              <a:rPr lang="en-US" dirty="0"/>
              <a:t>Storage capacities and file sizes are measured (from lowest to highest) in:</a:t>
            </a:r>
          </a:p>
          <a:p>
            <a:pPr lvl="0"/>
            <a:r>
              <a:rPr lang="en-US" dirty="0"/>
              <a:t>bits</a:t>
            </a:r>
          </a:p>
          <a:p>
            <a:pPr lvl="0"/>
            <a:r>
              <a:rPr lang="en-US" dirty="0"/>
              <a:t>bytes</a:t>
            </a:r>
          </a:p>
          <a:p>
            <a:pPr lvl="0"/>
            <a:r>
              <a:rPr lang="en-US" dirty="0"/>
              <a:t>kilobytes</a:t>
            </a:r>
          </a:p>
          <a:p>
            <a:pPr lvl="0"/>
            <a:r>
              <a:rPr lang="en-US" dirty="0"/>
              <a:t>megabytes</a:t>
            </a:r>
          </a:p>
          <a:p>
            <a:pPr lvl="0"/>
            <a:r>
              <a:rPr lang="en-US" dirty="0"/>
              <a:t>gigabytes</a:t>
            </a:r>
          </a:p>
          <a:p>
            <a:pPr lvl="0"/>
            <a:r>
              <a:rPr lang="en-US" dirty="0"/>
              <a:t>terabytes</a:t>
            </a:r>
          </a:p>
          <a:p>
            <a:r>
              <a:rPr lang="en-US" dirty="0"/>
              <a:t>An operating system abbreviates these measurements, </a:t>
            </a:r>
            <a:r>
              <a:rPr lang="en-US" dirty="0" err="1"/>
              <a:t>eg</a:t>
            </a:r>
            <a:r>
              <a:rPr lang="en-US" dirty="0"/>
              <a:t> 1 megabyte becomes 1MB (</a:t>
            </a:r>
            <a:r>
              <a:rPr lang="en-US" b="1" dirty="0"/>
              <a:t>m</a:t>
            </a:r>
            <a:r>
              <a:rPr lang="en-US" dirty="0"/>
              <a:t>ega</a:t>
            </a:r>
            <a:r>
              <a:rPr lang="en-US" b="1" dirty="0"/>
              <a:t>b</a:t>
            </a:r>
            <a:r>
              <a:rPr lang="en-US" dirty="0"/>
              <a:t>yte).</a:t>
            </a:r>
          </a:p>
          <a:p>
            <a:endParaRPr lang="en-US" dirty="0"/>
          </a:p>
        </p:txBody>
      </p:sp>
      <p:sp>
        <p:nvSpPr>
          <p:cNvPr id="4" name="Content Placeholder 3">
            <a:extLst>
              <a:ext uri="{FF2B5EF4-FFF2-40B4-BE49-F238E27FC236}">
                <a16:creationId xmlns:a16="http://schemas.microsoft.com/office/drawing/2014/main" id="{013B917A-9790-4FC9-A9ED-7EDE4CA9BFCF}"/>
              </a:ext>
            </a:extLst>
          </p:cNvPr>
          <p:cNvSpPr>
            <a:spLocks noGrp="1"/>
          </p:cNvSpPr>
          <p:nvPr>
            <p:ph sz="half" idx="2"/>
          </p:nvPr>
        </p:nvSpPr>
        <p:spPr/>
        <p:txBody>
          <a:bodyPr>
            <a:normAutofit fontScale="85000" lnSpcReduction="10000"/>
          </a:bodyPr>
          <a:lstStyle/>
          <a:p>
            <a:r>
              <a:rPr lang="en-US" b="1" dirty="0"/>
              <a:t>Relationship between measurements from</a:t>
            </a:r>
            <a:r>
              <a:rPr lang="en-US" dirty="0"/>
              <a:t> bits (smallest) and terabytes (largest):</a:t>
            </a:r>
          </a:p>
          <a:p>
            <a:endParaRPr lang="en-US" dirty="0"/>
          </a:p>
        </p:txBody>
      </p:sp>
      <p:graphicFrame>
        <p:nvGraphicFramePr>
          <p:cNvPr id="5" name="Table 4">
            <a:extLst>
              <a:ext uri="{FF2B5EF4-FFF2-40B4-BE49-F238E27FC236}">
                <a16:creationId xmlns:a16="http://schemas.microsoft.com/office/drawing/2014/main" id="{D1E6D294-1019-493F-A547-A979757A3729}"/>
              </a:ext>
            </a:extLst>
          </p:cNvPr>
          <p:cNvGraphicFramePr>
            <a:graphicFrameLocks noGrp="1"/>
          </p:cNvGraphicFramePr>
          <p:nvPr>
            <p:extLst>
              <p:ext uri="{D42A27DB-BD31-4B8C-83A1-F6EECF244321}">
                <p14:modId xmlns:p14="http://schemas.microsoft.com/office/powerpoint/2010/main" val="1472238292"/>
              </p:ext>
            </p:extLst>
          </p:nvPr>
        </p:nvGraphicFramePr>
        <p:xfrm>
          <a:off x="6597314" y="2791325"/>
          <a:ext cx="5398169" cy="3701550"/>
        </p:xfrm>
        <a:graphic>
          <a:graphicData uri="http://schemas.openxmlformats.org/drawingml/2006/table">
            <a:tbl>
              <a:tblPr firstRow="1" firstCol="1" bandRow="1">
                <a:tableStyleId>{5C22544A-7EE6-4342-B048-85BDC9FD1C3A}</a:tableStyleId>
              </a:tblPr>
              <a:tblGrid>
                <a:gridCol w="3192106">
                  <a:extLst>
                    <a:ext uri="{9D8B030D-6E8A-4147-A177-3AD203B41FA5}">
                      <a16:colId xmlns:a16="http://schemas.microsoft.com/office/drawing/2014/main" val="4028064825"/>
                    </a:ext>
                  </a:extLst>
                </a:gridCol>
                <a:gridCol w="2206063">
                  <a:extLst>
                    <a:ext uri="{9D8B030D-6E8A-4147-A177-3AD203B41FA5}">
                      <a16:colId xmlns:a16="http://schemas.microsoft.com/office/drawing/2014/main" val="2735256537"/>
                    </a:ext>
                  </a:extLst>
                </a:gridCol>
              </a:tblGrid>
              <a:tr h="616925">
                <a:tc>
                  <a:txBody>
                    <a:bodyPr/>
                    <a:lstStyle/>
                    <a:p>
                      <a:pPr marL="0" marR="0" algn="just">
                        <a:lnSpc>
                          <a:spcPct val="107000"/>
                        </a:lnSpc>
                        <a:spcBef>
                          <a:spcPts val="0"/>
                        </a:spcBef>
                        <a:spcAft>
                          <a:spcPts val="1200"/>
                        </a:spcAft>
                      </a:pPr>
                      <a:r>
                        <a:rPr lang="en-US" sz="3200">
                          <a:effectLst/>
                        </a:rPr>
                        <a:t>Size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just">
                        <a:lnSpc>
                          <a:spcPct val="107000"/>
                        </a:lnSpc>
                        <a:spcBef>
                          <a:spcPts val="0"/>
                        </a:spcBef>
                        <a:spcAft>
                          <a:spcPts val="1200"/>
                        </a:spcAft>
                      </a:pPr>
                      <a:r>
                        <a:rPr lang="en-US" sz="1200">
                          <a:effectLst/>
                        </a:rPr>
                        <a:t>Equal 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2669197636"/>
                  </a:ext>
                </a:extLst>
              </a:tr>
              <a:tr h="616925">
                <a:tc>
                  <a:txBody>
                    <a:bodyPr/>
                    <a:lstStyle/>
                    <a:p>
                      <a:pPr marL="0" marR="0" algn="just">
                        <a:lnSpc>
                          <a:spcPct val="107000"/>
                        </a:lnSpc>
                        <a:spcBef>
                          <a:spcPts val="0"/>
                        </a:spcBef>
                        <a:spcAft>
                          <a:spcPts val="1200"/>
                        </a:spcAft>
                      </a:pPr>
                      <a:r>
                        <a:rPr lang="en-US" sz="3200">
                          <a:effectLst/>
                        </a:rPr>
                        <a:t>8 bits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just">
                        <a:lnSpc>
                          <a:spcPct val="107000"/>
                        </a:lnSpc>
                        <a:spcBef>
                          <a:spcPts val="0"/>
                        </a:spcBef>
                        <a:spcAft>
                          <a:spcPts val="1200"/>
                        </a:spcAft>
                      </a:pPr>
                      <a:r>
                        <a:rPr lang="en-US" sz="3200">
                          <a:effectLst/>
                        </a:rPr>
                        <a:t>1 byte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904744252"/>
                  </a:ext>
                </a:extLst>
              </a:tr>
              <a:tr h="616925">
                <a:tc>
                  <a:txBody>
                    <a:bodyPr/>
                    <a:lstStyle/>
                    <a:p>
                      <a:pPr marL="0" marR="0" algn="just">
                        <a:lnSpc>
                          <a:spcPct val="107000"/>
                        </a:lnSpc>
                        <a:spcBef>
                          <a:spcPts val="0"/>
                        </a:spcBef>
                        <a:spcAft>
                          <a:spcPts val="1200"/>
                        </a:spcAft>
                      </a:pPr>
                      <a:r>
                        <a:rPr lang="en-US" sz="3200">
                          <a:effectLst/>
                        </a:rPr>
                        <a:t>1024 bytes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just">
                        <a:lnSpc>
                          <a:spcPct val="107000"/>
                        </a:lnSpc>
                        <a:spcBef>
                          <a:spcPts val="0"/>
                        </a:spcBef>
                        <a:spcAft>
                          <a:spcPts val="1200"/>
                        </a:spcAft>
                      </a:pPr>
                      <a:r>
                        <a:rPr lang="en-US" sz="3200">
                          <a:effectLst/>
                        </a:rPr>
                        <a:t>1 kilobyte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689261153"/>
                  </a:ext>
                </a:extLst>
              </a:tr>
              <a:tr h="616925">
                <a:tc>
                  <a:txBody>
                    <a:bodyPr/>
                    <a:lstStyle/>
                    <a:p>
                      <a:pPr marL="0" marR="0" algn="just">
                        <a:lnSpc>
                          <a:spcPct val="107000"/>
                        </a:lnSpc>
                        <a:spcBef>
                          <a:spcPts val="0"/>
                        </a:spcBef>
                        <a:spcAft>
                          <a:spcPts val="1200"/>
                        </a:spcAft>
                      </a:pPr>
                      <a:r>
                        <a:rPr lang="en-US" sz="3200">
                          <a:effectLst/>
                        </a:rPr>
                        <a:t>1024 kilobytes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just">
                        <a:lnSpc>
                          <a:spcPct val="107000"/>
                        </a:lnSpc>
                        <a:spcBef>
                          <a:spcPts val="0"/>
                        </a:spcBef>
                        <a:spcAft>
                          <a:spcPts val="1200"/>
                        </a:spcAft>
                      </a:pPr>
                      <a:r>
                        <a:rPr lang="en-US" sz="3200">
                          <a:effectLst/>
                        </a:rPr>
                        <a:t>1 megabyte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4067458596"/>
                  </a:ext>
                </a:extLst>
              </a:tr>
              <a:tr h="616925">
                <a:tc>
                  <a:txBody>
                    <a:bodyPr/>
                    <a:lstStyle/>
                    <a:p>
                      <a:pPr marL="0" marR="0" algn="just">
                        <a:lnSpc>
                          <a:spcPct val="107000"/>
                        </a:lnSpc>
                        <a:spcBef>
                          <a:spcPts val="0"/>
                        </a:spcBef>
                        <a:spcAft>
                          <a:spcPts val="1200"/>
                        </a:spcAft>
                      </a:pPr>
                      <a:r>
                        <a:rPr lang="en-US" sz="3200">
                          <a:effectLst/>
                        </a:rPr>
                        <a:t>1024 megabytes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just">
                        <a:lnSpc>
                          <a:spcPct val="107000"/>
                        </a:lnSpc>
                        <a:spcBef>
                          <a:spcPts val="0"/>
                        </a:spcBef>
                        <a:spcAft>
                          <a:spcPts val="1200"/>
                        </a:spcAft>
                      </a:pPr>
                      <a:r>
                        <a:rPr lang="en-US" sz="3200">
                          <a:effectLst/>
                        </a:rPr>
                        <a:t>1 gigabyte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1015743115"/>
                  </a:ext>
                </a:extLst>
              </a:tr>
              <a:tr h="616925">
                <a:tc>
                  <a:txBody>
                    <a:bodyPr/>
                    <a:lstStyle/>
                    <a:p>
                      <a:pPr marL="0" marR="0" algn="just">
                        <a:lnSpc>
                          <a:spcPct val="107000"/>
                        </a:lnSpc>
                        <a:spcBef>
                          <a:spcPts val="0"/>
                        </a:spcBef>
                        <a:spcAft>
                          <a:spcPts val="1200"/>
                        </a:spcAft>
                      </a:pPr>
                      <a:r>
                        <a:rPr lang="en-US" sz="3200" dirty="0">
                          <a:effectLst/>
                        </a:rPr>
                        <a:t>1024 gigabytes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just">
                        <a:lnSpc>
                          <a:spcPct val="107000"/>
                        </a:lnSpc>
                        <a:spcBef>
                          <a:spcPts val="0"/>
                        </a:spcBef>
                        <a:spcAft>
                          <a:spcPts val="1200"/>
                        </a:spcAft>
                      </a:pPr>
                      <a:r>
                        <a:rPr lang="en-US" sz="3200" dirty="0">
                          <a:effectLst/>
                        </a:rPr>
                        <a:t>1 terabyte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3977754233"/>
                  </a:ext>
                </a:extLst>
              </a:tr>
            </a:tbl>
          </a:graphicData>
        </a:graphic>
      </p:graphicFrame>
    </p:spTree>
    <p:extLst>
      <p:ext uri="{BB962C8B-B14F-4D97-AF65-F5344CB8AC3E}">
        <p14:creationId xmlns:p14="http://schemas.microsoft.com/office/powerpoint/2010/main" val="30716903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6222-8A28-4FB4-952D-930AC7A35D66}"/>
              </a:ext>
            </a:extLst>
          </p:cNvPr>
          <p:cNvSpPr>
            <a:spLocks noGrp="1"/>
          </p:cNvSpPr>
          <p:nvPr>
            <p:ph type="title"/>
          </p:nvPr>
        </p:nvSpPr>
        <p:spPr>
          <a:xfrm>
            <a:off x="838200" y="365126"/>
            <a:ext cx="10515600" cy="910222"/>
          </a:xfrm>
        </p:spPr>
        <p:txBody>
          <a:bodyPr>
            <a:normAutofit fontScale="90000"/>
          </a:bodyPr>
          <a:lstStyle/>
          <a:p>
            <a:r>
              <a:rPr lang="en-US" b="1" dirty="0"/>
              <a:t>There are different types of storage device</a:t>
            </a:r>
            <a:br>
              <a:rPr lang="en-US" b="1" dirty="0"/>
            </a:br>
            <a:endParaRPr lang="en-US" dirty="0"/>
          </a:p>
        </p:txBody>
      </p:sp>
      <p:sp>
        <p:nvSpPr>
          <p:cNvPr id="3" name="TextBox 2">
            <a:extLst>
              <a:ext uri="{FF2B5EF4-FFF2-40B4-BE49-F238E27FC236}">
                <a16:creationId xmlns:a16="http://schemas.microsoft.com/office/drawing/2014/main" id="{B9D8E0E2-5522-4D11-86CE-DC95B36BA086}"/>
              </a:ext>
            </a:extLst>
          </p:cNvPr>
          <p:cNvSpPr txBox="1"/>
          <p:nvPr/>
        </p:nvSpPr>
        <p:spPr>
          <a:xfrm>
            <a:off x="838200" y="1275348"/>
            <a:ext cx="11229474" cy="5293757"/>
          </a:xfrm>
          <a:prstGeom prst="rect">
            <a:avLst/>
          </a:prstGeom>
          <a:noFill/>
        </p:spPr>
        <p:txBody>
          <a:bodyPr wrap="square" rtlCol="0">
            <a:spAutoFit/>
          </a:bodyPr>
          <a:lstStyle/>
          <a:p>
            <a:pPr marL="514350" lvl="0" indent="-514350">
              <a:buFont typeface="+mj-lt"/>
              <a:buAutoNum type="arabicPeriod"/>
            </a:pPr>
            <a:r>
              <a:rPr lang="en-US" sz="3200" dirty="0"/>
              <a:t>Hard </a:t>
            </a:r>
            <a:r>
              <a:rPr lang="en-US" sz="3200"/>
              <a:t>disk </a:t>
            </a:r>
            <a:r>
              <a:rPr lang="en-US" sz="3200" smtClean="0"/>
              <a:t>drives </a:t>
            </a:r>
            <a:r>
              <a:rPr lang="en-US" sz="3200" dirty="0"/>
              <a:t>(HDD) contain hard disk media. The drives provide a connection from the disk to the motherboard, either directly or using wireless adapter like Wi-Fi or wired port like USB.</a:t>
            </a:r>
          </a:p>
          <a:p>
            <a:pPr marL="514350" lvl="0" indent="-514350">
              <a:buFont typeface="+mj-lt"/>
              <a:buAutoNum type="arabicPeriod"/>
            </a:pPr>
            <a:r>
              <a:rPr lang="en-US" sz="3200" dirty="0"/>
              <a:t>Solid state drives (SSD often referred to as flash drives) contain flash memory media. They are otherwise identical to hard disk drives.</a:t>
            </a:r>
          </a:p>
          <a:p>
            <a:pPr marL="514350" lvl="0" indent="-514350">
              <a:buFont typeface="+mj-lt"/>
              <a:buAutoNum type="arabicPeriod"/>
            </a:pPr>
            <a:r>
              <a:rPr lang="en-US" sz="3200" dirty="0"/>
              <a:t>Optical disk drives contain optical media. Newer drives are often compatible with older media. For examples. A disk drive that can read Blu-ray media can also read DVD and CD media.</a:t>
            </a:r>
          </a:p>
          <a:p>
            <a:endParaRPr lang="en-US" dirty="0"/>
          </a:p>
        </p:txBody>
      </p:sp>
    </p:spTree>
    <p:extLst>
      <p:ext uri="{BB962C8B-B14F-4D97-AF65-F5344CB8AC3E}">
        <p14:creationId xmlns:p14="http://schemas.microsoft.com/office/powerpoint/2010/main" val="4097857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BDDD-ACF8-4D3A-BAF0-5D6EE0258FFE}"/>
              </a:ext>
            </a:extLst>
          </p:cNvPr>
          <p:cNvSpPr>
            <a:spLocks noGrp="1"/>
          </p:cNvSpPr>
          <p:nvPr>
            <p:ph type="title"/>
          </p:nvPr>
        </p:nvSpPr>
        <p:spPr/>
        <p:txBody>
          <a:bodyPr>
            <a:normAutofit fontScale="90000"/>
          </a:bodyPr>
          <a:lstStyle/>
          <a:p>
            <a:pPr algn="ctr"/>
            <a:r>
              <a:rPr lang="en-US" sz="9800" b="1" dirty="0"/>
              <a:t>The hard disk</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29D572A6-00CC-477F-BB85-29AC66E76862}"/>
              </a:ext>
            </a:extLst>
          </p:cNvPr>
          <p:cNvSpPr>
            <a:spLocks noGrp="1"/>
          </p:cNvSpPr>
          <p:nvPr>
            <p:ph sz="half" idx="1"/>
          </p:nvPr>
        </p:nvSpPr>
        <p:spPr/>
        <p:txBody>
          <a:bodyPr/>
          <a:lstStyle/>
          <a:p>
            <a:r>
              <a:rPr lang="en-US" dirty="0"/>
              <a:t>A hard disk store:</a:t>
            </a:r>
          </a:p>
          <a:p>
            <a:pPr lvl="0"/>
            <a:r>
              <a:rPr lang="en-US" dirty="0"/>
              <a:t>The operating system</a:t>
            </a:r>
          </a:p>
          <a:p>
            <a:pPr lvl="0"/>
            <a:r>
              <a:rPr lang="en-US" dirty="0"/>
              <a:t>Software applications or programs</a:t>
            </a:r>
          </a:p>
          <a:p>
            <a:pPr lvl="0"/>
            <a:r>
              <a:rPr lang="en-US" dirty="0"/>
              <a:t>The majority of your data files</a:t>
            </a:r>
          </a:p>
          <a:p>
            <a:endParaRPr lang="en-US" dirty="0"/>
          </a:p>
          <a:p>
            <a:r>
              <a:rPr lang="en-US" dirty="0"/>
              <a:t>Diagram showing parts of </a:t>
            </a:r>
            <a:r>
              <a:rPr lang="en-US"/>
              <a:t>the hard disks</a:t>
            </a:r>
            <a:endParaRPr lang="en-US" dirty="0"/>
          </a:p>
        </p:txBody>
      </p:sp>
      <p:pic>
        <p:nvPicPr>
          <p:cNvPr id="14338" name="Picture 2" descr="Hard Disk: What is HDD? How Does Hard Disk work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690688"/>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9073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3089-6F90-4A40-A5F7-D12A79C502A1}"/>
              </a:ext>
            </a:extLst>
          </p:cNvPr>
          <p:cNvSpPr>
            <a:spLocks noGrp="1"/>
          </p:cNvSpPr>
          <p:nvPr>
            <p:ph type="title"/>
          </p:nvPr>
        </p:nvSpPr>
        <p:spPr/>
        <p:txBody>
          <a:bodyPr>
            <a:normAutofit/>
          </a:bodyPr>
          <a:lstStyle/>
          <a:p>
            <a:pPr algn="ctr"/>
            <a:r>
              <a:rPr lang="en-US" sz="8000" b="1" dirty="0"/>
              <a:t>Optical media</a:t>
            </a:r>
          </a:p>
        </p:txBody>
      </p:sp>
      <p:sp>
        <p:nvSpPr>
          <p:cNvPr id="3" name="Content Placeholder 2">
            <a:extLst>
              <a:ext uri="{FF2B5EF4-FFF2-40B4-BE49-F238E27FC236}">
                <a16:creationId xmlns:a16="http://schemas.microsoft.com/office/drawing/2014/main" id="{AF7FBD3C-0103-4007-A7A5-AA175C056B71}"/>
              </a:ext>
            </a:extLst>
          </p:cNvPr>
          <p:cNvSpPr>
            <a:spLocks noGrp="1"/>
          </p:cNvSpPr>
          <p:nvPr>
            <p:ph sz="half" idx="1"/>
          </p:nvPr>
        </p:nvSpPr>
        <p:spPr/>
        <p:txBody>
          <a:bodyPr>
            <a:normAutofit fontScale="92500" lnSpcReduction="20000"/>
          </a:bodyPr>
          <a:lstStyle/>
          <a:p>
            <a:r>
              <a:rPr lang="en-US" dirty="0"/>
              <a:t>Types of optical media include:-</a:t>
            </a:r>
          </a:p>
          <a:p>
            <a:pPr marL="514350" indent="-514350">
              <a:buFont typeface="+mj-lt"/>
              <a:buAutoNum type="alphaLcParenR"/>
            </a:pPr>
            <a:r>
              <a:rPr lang="en-US" dirty="0"/>
              <a:t>CDs</a:t>
            </a:r>
          </a:p>
          <a:p>
            <a:pPr marL="514350" indent="-514350">
              <a:buFont typeface="+mj-lt"/>
              <a:buAutoNum type="alphaLcParenR"/>
            </a:pPr>
            <a:r>
              <a:rPr lang="en-US" dirty="0"/>
              <a:t>DVDs</a:t>
            </a:r>
          </a:p>
          <a:p>
            <a:pPr marL="514350" indent="-514350">
              <a:buFont typeface="+mj-lt"/>
              <a:buAutoNum type="alphaLcParenR"/>
            </a:pPr>
            <a:r>
              <a:rPr lang="en-US" dirty="0"/>
              <a:t>Blu-rays</a:t>
            </a:r>
          </a:p>
          <a:p>
            <a:pPr marL="514350" indent="-514350">
              <a:buFont typeface="+mj-lt"/>
              <a:buAutoNum type="alphaLcParenR"/>
            </a:pPr>
            <a:endParaRPr lang="en-US" dirty="0"/>
          </a:p>
          <a:p>
            <a:pPr marL="0" indent="0">
              <a:buNone/>
            </a:pPr>
            <a:r>
              <a:rPr lang="en-US" sz="3500" b="1" u="sng" dirty="0"/>
              <a:t>CDs –Compact Disc</a:t>
            </a:r>
          </a:p>
          <a:p>
            <a:pPr marL="0" indent="0">
              <a:buNone/>
            </a:pPr>
            <a:r>
              <a:rPr lang="en-US" dirty="0"/>
              <a:t>They store up to 700MB of data. CDs can be used for multimedia applications such as encyclopedias and can store pictures, sounds and video clips or anything else that will fit.</a:t>
            </a:r>
          </a:p>
        </p:txBody>
      </p:sp>
      <p:sp>
        <p:nvSpPr>
          <p:cNvPr id="4" name="Content Placeholder 3">
            <a:extLst>
              <a:ext uri="{FF2B5EF4-FFF2-40B4-BE49-F238E27FC236}">
                <a16:creationId xmlns:a16="http://schemas.microsoft.com/office/drawing/2014/main" id="{76F68415-BEC7-49B5-BF78-13B7C54A04CA}"/>
              </a:ext>
            </a:extLst>
          </p:cNvPr>
          <p:cNvSpPr>
            <a:spLocks noGrp="1"/>
          </p:cNvSpPr>
          <p:nvPr>
            <p:ph sz="half" idx="2"/>
          </p:nvPr>
        </p:nvSpPr>
        <p:spPr>
          <a:xfrm>
            <a:off x="6019800" y="1690688"/>
            <a:ext cx="5181600" cy="4351338"/>
          </a:xfrm>
        </p:spPr>
        <p:txBody>
          <a:bodyPr>
            <a:normAutofit fontScale="92500" lnSpcReduction="20000"/>
          </a:bodyPr>
          <a:lstStyle/>
          <a:p>
            <a:r>
              <a:rPr lang="en-US" dirty="0"/>
              <a:t>There are several formats, such as:</a:t>
            </a:r>
          </a:p>
          <a:p>
            <a:pPr lvl="0">
              <a:buFont typeface="Wingdings" panose="05000000000000000000" pitchFamily="2" charset="2"/>
              <a:buChar char="ü"/>
            </a:pPr>
            <a:r>
              <a:rPr lang="en-US" dirty="0"/>
              <a:t>CD-ROM - read only, the data is written to them before they are sold.</a:t>
            </a:r>
          </a:p>
          <a:p>
            <a:pPr lvl="0">
              <a:buFont typeface="Wingdings" panose="05000000000000000000" pitchFamily="2" charset="2"/>
              <a:buChar char="ü"/>
            </a:pPr>
            <a:r>
              <a:rPr lang="en-US" dirty="0"/>
              <a:t>CD-R - meaning CD-Recordable, the user can write data to the CD once</a:t>
            </a:r>
          </a:p>
          <a:p>
            <a:pPr lvl="0">
              <a:buFont typeface="Wingdings" panose="05000000000000000000" pitchFamily="2" charset="2"/>
              <a:buChar char="ü"/>
            </a:pPr>
            <a:r>
              <a:rPr lang="en-US" dirty="0"/>
              <a:t> CD-RW - meaning CD-Re-Writable, the CD can be written and re-written to. </a:t>
            </a:r>
            <a:endParaRPr lang="en-US" b="1" u="sng" dirty="0"/>
          </a:p>
        </p:txBody>
      </p:sp>
    </p:spTree>
    <p:extLst>
      <p:ext uri="{BB962C8B-B14F-4D97-AF65-F5344CB8AC3E}">
        <p14:creationId xmlns:p14="http://schemas.microsoft.com/office/powerpoint/2010/main" val="14158687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BC27A-4BB7-4115-8AB0-09801E56BD99}"/>
              </a:ext>
            </a:extLst>
          </p:cNvPr>
          <p:cNvSpPr>
            <a:spLocks noGrp="1"/>
          </p:cNvSpPr>
          <p:nvPr>
            <p:ph type="title"/>
          </p:nvPr>
        </p:nvSpPr>
        <p:spPr/>
        <p:txBody>
          <a:bodyPr>
            <a:normAutofit fontScale="90000"/>
          </a:bodyPr>
          <a:lstStyle/>
          <a:p>
            <a:r>
              <a:rPr lang="en-US" b="1" dirty="0"/>
              <a:t/>
            </a:r>
            <a:br>
              <a:rPr lang="en-US" b="1" dirty="0"/>
            </a:br>
            <a:r>
              <a:rPr lang="en-US" b="1" dirty="0"/>
              <a:t>DVD- (Digital Versatile Disc) or [Digital video disc]</a:t>
            </a:r>
            <a:br>
              <a:rPr lang="en-US" b="1" dirty="0"/>
            </a:br>
            <a:endParaRPr lang="en-US" dirty="0"/>
          </a:p>
        </p:txBody>
      </p:sp>
      <p:sp>
        <p:nvSpPr>
          <p:cNvPr id="3" name="Content Placeholder 2">
            <a:extLst>
              <a:ext uri="{FF2B5EF4-FFF2-40B4-BE49-F238E27FC236}">
                <a16:creationId xmlns:a16="http://schemas.microsoft.com/office/drawing/2014/main" id="{94FF5BA6-482A-471A-80E1-94D36D83F5A8}"/>
              </a:ext>
            </a:extLst>
          </p:cNvPr>
          <p:cNvSpPr>
            <a:spLocks noGrp="1"/>
          </p:cNvSpPr>
          <p:nvPr>
            <p:ph sz="half" idx="1"/>
          </p:nvPr>
        </p:nvSpPr>
        <p:spPr/>
        <p:txBody>
          <a:bodyPr>
            <a:normAutofit lnSpcReduction="10000"/>
          </a:bodyPr>
          <a:lstStyle/>
          <a:p>
            <a:pPr marL="0" indent="0">
              <a:buNone/>
            </a:pPr>
            <a:r>
              <a:rPr lang="en-US" dirty="0"/>
              <a:t>DVDs are the same physical size as CDs but hold much more data - a single sided disc can hold up to 4.7 GB.</a:t>
            </a:r>
          </a:p>
        </p:txBody>
      </p:sp>
      <p:sp>
        <p:nvSpPr>
          <p:cNvPr id="4" name="Content Placeholder 3">
            <a:extLst>
              <a:ext uri="{FF2B5EF4-FFF2-40B4-BE49-F238E27FC236}">
                <a16:creationId xmlns:a16="http://schemas.microsoft.com/office/drawing/2014/main" id="{03A91AA3-F4F0-4E72-95EA-04A5770B2452}"/>
              </a:ext>
            </a:extLst>
          </p:cNvPr>
          <p:cNvSpPr>
            <a:spLocks noGrp="1"/>
          </p:cNvSpPr>
          <p:nvPr>
            <p:ph sz="half" idx="2"/>
          </p:nvPr>
        </p:nvSpPr>
        <p:spPr/>
        <p:txBody>
          <a:bodyPr>
            <a:normAutofit lnSpcReduction="10000"/>
          </a:bodyPr>
          <a:lstStyle/>
          <a:p>
            <a:r>
              <a:rPr lang="en-US" dirty="0"/>
              <a:t>There are several formats, such as:</a:t>
            </a:r>
          </a:p>
          <a:p>
            <a:pPr lvl="0">
              <a:buFont typeface="Wingdings" panose="05000000000000000000" pitchFamily="2" charset="2"/>
              <a:buChar char="ü"/>
            </a:pPr>
            <a:r>
              <a:rPr lang="en-US" dirty="0"/>
              <a:t>DVD-ROMs - read only, the data is written to them before they are sold.</a:t>
            </a:r>
          </a:p>
          <a:p>
            <a:pPr lvl="0">
              <a:buFont typeface="Wingdings" panose="05000000000000000000" pitchFamily="2" charset="2"/>
              <a:buChar char="ü"/>
            </a:pPr>
            <a:r>
              <a:rPr lang="en-US" dirty="0"/>
              <a:t>DVD-R - meaning DVD-Recordable, the user can write data to the DVD once </a:t>
            </a:r>
          </a:p>
          <a:p>
            <a:pPr lvl="0">
              <a:buFont typeface="Wingdings" panose="05000000000000000000" pitchFamily="2" charset="2"/>
              <a:buChar char="ü"/>
            </a:pPr>
            <a:r>
              <a:rPr lang="en-US" dirty="0"/>
              <a:t>DVD-RW - meaning DVD-</a:t>
            </a:r>
            <a:r>
              <a:rPr lang="en-US" dirty="0" err="1"/>
              <a:t>ReWritable</a:t>
            </a:r>
            <a:r>
              <a:rPr lang="en-US" dirty="0"/>
              <a:t>, the DVD can be written and re-written to. </a:t>
            </a:r>
          </a:p>
        </p:txBody>
      </p:sp>
      <p:pic>
        <p:nvPicPr>
          <p:cNvPr id="1026" name="Picture 2" descr="Difference Between CD and DV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07" y="3293706"/>
            <a:ext cx="5417976" cy="270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94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18BE-28F3-4042-9B96-62F7CA1E35FF}"/>
              </a:ext>
            </a:extLst>
          </p:cNvPr>
          <p:cNvSpPr>
            <a:spLocks noGrp="1"/>
          </p:cNvSpPr>
          <p:nvPr>
            <p:ph type="title"/>
          </p:nvPr>
        </p:nvSpPr>
        <p:spPr/>
        <p:txBody>
          <a:bodyPr>
            <a:normAutofit fontScale="90000"/>
          </a:bodyPr>
          <a:lstStyle/>
          <a:p>
            <a:pPr algn="ctr"/>
            <a:r>
              <a:rPr lang="en-US" sz="7300" b="1" dirty="0"/>
              <a:t>Blu-ray</a:t>
            </a:r>
            <a:r>
              <a:rPr lang="en-US" dirty="0"/>
              <a:t/>
            </a:r>
            <a:br>
              <a:rPr lang="en-US" dirty="0"/>
            </a:br>
            <a:endParaRPr lang="en-US" dirty="0"/>
          </a:p>
        </p:txBody>
      </p:sp>
      <p:sp>
        <p:nvSpPr>
          <p:cNvPr id="3" name="Content Placeholder 2">
            <a:extLst>
              <a:ext uri="{FF2B5EF4-FFF2-40B4-BE49-F238E27FC236}">
                <a16:creationId xmlns:a16="http://schemas.microsoft.com/office/drawing/2014/main" id="{CBF1197A-D2BD-4B1F-BD81-B775C113E8CB}"/>
              </a:ext>
            </a:extLst>
          </p:cNvPr>
          <p:cNvSpPr>
            <a:spLocks noGrp="1"/>
          </p:cNvSpPr>
          <p:nvPr>
            <p:ph sz="half" idx="1"/>
          </p:nvPr>
        </p:nvSpPr>
        <p:spPr/>
        <p:txBody>
          <a:bodyPr>
            <a:normAutofit lnSpcReduction="10000"/>
          </a:bodyPr>
          <a:lstStyle/>
          <a:p>
            <a:r>
              <a:rPr lang="en-US" sz="3600" dirty="0"/>
              <a:t>Blu ray disks similar to CDs and DVDs. They can store 25GB on single -sided disk and double -sided disks can store 50GB</a:t>
            </a:r>
          </a:p>
          <a:p>
            <a:r>
              <a:rPr lang="en-US" sz="3600" dirty="0"/>
              <a:t>They can be used to store games that have higher capacity.</a:t>
            </a:r>
          </a:p>
        </p:txBody>
      </p:sp>
      <p:pic>
        <p:nvPicPr>
          <p:cNvPr id="2050" name="Picture 2" descr="Blu-ray movies debut dual-layer disc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690688"/>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9980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300" b="1" dirty="0"/>
              <a:t>Magnetic tape</a:t>
            </a:r>
            <a:r>
              <a:rPr lang="en-US" b="1" dirty="0"/>
              <a:t/>
            </a:r>
            <a:br>
              <a:rPr lang="en-US" b="1" dirty="0"/>
            </a:br>
            <a:endParaRPr lang="en-US" dirty="0"/>
          </a:p>
        </p:txBody>
      </p:sp>
      <p:sp>
        <p:nvSpPr>
          <p:cNvPr id="3" name="Content Placeholder 2"/>
          <p:cNvSpPr>
            <a:spLocks noGrp="1"/>
          </p:cNvSpPr>
          <p:nvPr>
            <p:ph sz="half" idx="1"/>
          </p:nvPr>
        </p:nvSpPr>
        <p:spPr>
          <a:xfrm>
            <a:off x="838200" y="1263192"/>
            <a:ext cx="5181600" cy="4913771"/>
          </a:xfrm>
        </p:spPr>
        <p:txBody>
          <a:bodyPr>
            <a:normAutofit fontScale="92500" lnSpcReduction="20000"/>
          </a:bodyPr>
          <a:lstStyle/>
          <a:p>
            <a:pPr marL="0" indent="0">
              <a:buNone/>
            </a:pPr>
            <a:endParaRPr lang="en-US" sz="3500" dirty="0"/>
          </a:p>
          <a:p>
            <a:pPr marL="0" indent="0">
              <a:buNone/>
            </a:pPr>
            <a:r>
              <a:rPr lang="en-US" sz="3500" dirty="0"/>
              <a:t>They were used for backup of important files from the hard disk and for the long term storage and archiving of data.</a:t>
            </a:r>
          </a:p>
          <a:p>
            <a:r>
              <a:rPr lang="en-US" sz="3500" b="1" dirty="0"/>
              <a:t>Advantage</a:t>
            </a:r>
          </a:p>
          <a:p>
            <a:pPr lvl="0"/>
            <a:r>
              <a:rPr lang="en-US" sz="3500" dirty="0"/>
              <a:t>they are small, robust, portable and provide low cost storage per GB</a:t>
            </a:r>
          </a:p>
          <a:p>
            <a:r>
              <a:rPr lang="en-US" sz="3500" b="1" dirty="0"/>
              <a:t>Disadvantages</a:t>
            </a:r>
          </a:p>
          <a:p>
            <a:pPr lvl="0"/>
            <a:r>
              <a:rPr lang="en-US" sz="3500" dirty="0"/>
              <a:t>they are very slow to write to and read from</a:t>
            </a:r>
          </a:p>
          <a:p>
            <a:endParaRPr lang="en-US" dirty="0"/>
          </a:p>
        </p:txBody>
      </p:sp>
      <p:pic>
        <p:nvPicPr>
          <p:cNvPr id="3074" name="Picture 2" descr="Flexible Magnetic Strip - 1/2&quot; x 12&quot; Magnetic Tape Self Adhesive Strong -  Perfect Magnetic Tape for Craft and DIY Projects - Anisotropic Adhesive  Magnets - Ferroband Magnets : Amazon.de: DIY &amp; Tool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8781" y="1825625"/>
            <a:ext cx="434843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507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t>External hard disks</a:t>
            </a:r>
          </a:p>
        </p:txBody>
      </p:sp>
      <p:sp>
        <p:nvSpPr>
          <p:cNvPr id="3" name="Content Placeholder 2"/>
          <p:cNvSpPr>
            <a:spLocks noGrp="1"/>
          </p:cNvSpPr>
          <p:nvPr>
            <p:ph sz="half" idx="1"/>
          </p:nvPr>
        </p:nvSpPr>
        <p:spPr/>
        <p:txBody>
          <a:bodyPr>
            <a:normAutofit/>
          </a:bodyPr>
          <a:lstStyle/>
          <a:p>
            <a:r>
              <a:rPr lang="en-US" dirty="0"/>
              <a:t>An external hard disk can store very large amounts of data, </a:t>
            </a:r>
            <a:r>
              <a:rPr lang="en-US" dirty="0" err="1"/>
              <a:t>eg</a:t>
            </a:r>
            <a:r>
              <a:rPr lang="en-US" dirty="0"/>
              <a:t> 1TB, and can be plugged into your computer via a USB </a:t>
            </a:r>
          </a:p>
        </p:txBody>
      </p:sp>
      <p:sp>
        <p:nvSpPr>
          <p:cNvPr id="4" name="Content Placeholder 3"/>
          <p:cNvSpPr>
            <a:spLocks noGrp="1"/>
          </p:cNvSpPr>
          <p:nvPr>
            <p:ph sz="half" idx="2"/>
          </p:nvPr>
        </p:nvSpPr>
        <p:spPr/>
        <p:txBody>
          <a:bodyPr>
            <a:normAutofit/>
          </a:bodyPr>
          <a:lstStyle/>
          <a:p>
            <a:pPr marL="0" indent="0">
              <a:buNone/>
            </a:pPr>
            <a:r>
              <a:rPr lang="en-US" b="1" dirty="0"/>
              <a:t>Advantage</a:t>
            </a:r>
          </a:p>
          <a:p>
            <a:pPr lvl="0"/>
            <a:r>
              <a:rPr lang="en-US" dirty="0"/>
              <a:t>high capacity, </a:t>
            </a:r>
            <a:r>
              <a:rPr lang="en-US" dirty="0" err="1"/>
              <a:t>eg</a:t>
            </a:r>
            <a:r>
              <a:rPr lang="en-US" dirty="0"/>
              <a:t> 1TB or more so they can be used to backup data </a:t>
            </a:r>
            <a:r>
              <a:rPr lang="en-US" b="1" dirty="0"/>
              <a:t>Disadvantages</a:t>
            </a:r>
          </a:p>
          <a:p>
            <a:pPr lvl="0"/>
            <a:r>
              <a:rPr lang="en-US" dirty="0"/>
              <a:t>they are often quite large and therefore inconvenient to carry around</a:t>
            </a:r>
          </a:p>
          <a:p>
            <a:pPr lvl="0"/>
            <a:r>
              <a:rPr lang="en-US" dirty="0"/>
              <a:t>they have moving parts so are more likely to break, especially if dropped</a:t>
            </a:r>
          </a:p>
        </p:txBody>
      </p:sp>
      <p:pic>
        <p:nvPicPr>
          <p:cNvPr id="4098" name="Picture 2" descr="What Is an External Hard Dr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615" y="3694922"/>
            <a:ext cx="2509936" cy="237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968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t>Memory </a:t>
            </a:r>
            <a:r>
              <a:rPr lang="en-US" sz="4000" b="1" u="sng" dirty="0" smtClean="0"/>
              <a:t>sticks/memory card</a:t>
            </a:r>
            <a:r>
              <a:rPr lang="en-US" sz="4000" b="1" dirty="0"/>
              <a:t/>
            </a:r>
            <a:br>
              <a:rPr lang="en-US" sz="4000" b="1" dirty="0"/>
            </a:br>
            <a:r>
              <a:rPr lang="en-US" sz="4000" dirty="0"/>
              <a:t>A memory stick is a 'pen top' sized USB device</a:t>
            </a:r>
            <a:endParaRPr lang="en-US" sz="4000" b="1" dirty="0"/>
          </a:p>
        </p:txBody>
      </p:sp>
      <p:sp>
        <p:nvSpPr>
          <p:cNvPr id="3" name="Content Placeholder 2"/>
          <p:cNvSpPr>
            <a:spLocks noGrp="1"/>
          </p:cNvSpPr>
          <p:nvPr>
            <p:ph sz="half" idx="1"/>
          </p:nvPr>
        </p:nvSpPr>
        <p:spPr>
          <a:xfrm>
            <a:off x="838199" y="1825624"/>
            <a:ext cx="5609254" cy="4556515"/>
          </a:xfrm>
        </p:spPr>
        <p:txBody>
          <a:bodyPr>
            <a:normAutofit/>
          </a:bodyPr>
          <a:lstStyle/>
          <a:p>
            <a:pPr marL="0" indent="0">
              <a:buNone/>
            </a:pPr>
            <a:r>
              <a:rPr lang="en-US" b="1" dirty="0"/>
              <a:t>Advantages</a:t>
            </a:r>
          </a:p>
          <a:p>
            <a:pPr lvl="0">
              <a:buFont typeface="Wingdings" panose="05000000000000000000" pitchFamily="2" charset="2"/>
              <a:buChar char="§"/>
            </a:pPr>
            <a:r>
              <a:rPr lang="en-US" dirty="0"/>
              <a:t>memory sticks can hold large </a:t>
            </a:r>
            <a:r>
              <a:rPr lang="en-US" dirty="0" smtClean="0"/>
              <a:t>data.</a:t>
            </a:r>
            <a:endParaRPr lang="en-US" dirty="0"/>
          </a:p>
          <a:p>
            <a:pPr lvl="0">
              <a:buFont typeface="Wingdings" panose="05000000000000000000" pitchFamily="2" charset="2"/>
              <a:buChar char="§"/>
            </a:pPr>
            <a:r>
              <a:rPr lang="en-US" dirty="0"/>
              <a:t>they are extremely </a:t>
            </a:r>
            <a:r>
              <a:rPr lang="en-US" dirty="0" smtClean="0"/>
              <a:t>portable.</a:t>
            </a:r>
          </a:p>
          <a:p>
            <a:pPr lvl="0">
              <a:buFont typeface="Wingdings" panose="05000000000000000000" pitchFamily="2" charset="2"/>
              <a:buChar char="§"/>
            </a:pPr>
            <a:r>
              <a:rPr lang="en-US" dirty="0" smtClean="0"/>
              <a:t>they </a:t>
            </a:r>
            <a:r>
              <a:rPr lang="en-US" dirty="0"/>
              <a:t>are durable, because they have no moving parts</a:t>
            </a:r>
          </a:p>
          <a:p>
            <a:pPr marL="0" indent="0">
              <a:buNone/>
            </a:pPr>
            <a:r>
              <a:rPr lang="en-US" b="1" dirty="0"/>
              <a:t>Disadvantage</a:t>
            </a:r>
          </a:p>
          <a:p>
            <a:pPr lvl="0"/>
            <a:r>
              <a:rPr lang="en-US" dirty="0" smtClean="0"/>
              <a:t>They are  </a:t>
            </a:r>
            <a:r>
              <a:rPr lang="en-US" dirty="0"/>
              <a:t>likely to be lost, stolen or damaged</a:t>
            </a:r>
          </a:p>
        </p:txBody>
      </p:sp>
      <p:pic>
        <p:nvPicPr>
          <p:cNvPr id="5124" name="Picture 4" descr="thumbdrive ราคาพิเศษ | ซื้อออนไลน์ที่ Shopee ส่งฟรี*ทั่วไทย!"/>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02462" y="1690688"/>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9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2C37-1FED-47C0-A2B6-AE33B0B932D2}"/>
              </a:ext>
            </a:extLst>
          </p:cNvPr>
          <p:cNvSpPr>
            <a:spLocks noGrp="1"/>
          </p:cNvSpPr>
          <p:nvPr>
            <p:ph type="title"/>
          </p:nvPr>
        </p:nvSpPr>
        <p:spPr/>
        <p:txBody>
          <a:bodyPr/>
          <a:lstStyle/>
          <a:p>
            <a:r>
              <a:rPr lang="en-US" b="1" dirty="0"/>
              <a:t>Concept keyboard</a:t>
            </a:r>
            <a:br>
              <a:rPr lang="en-US" b="1" dirty="0"/>
            </a:br>
            <a:endParaRPr lang="en-US" dirty="0"/>
          </a:p>
        </p:txBody>
      </p:sp>
      <p:sp>
        <p:nvSpPr>
          <p:cNvPr id="3" name="Content Placeholder 2">
            <a:extLst>
              <a:ext uri="{FF2B5EF4-FFF2-40B4-BE49-F238E27FC236}">
                <a16:creationId xmlns:a16="http://schemas.microsoft.com/office/drawing/2014/main" id="{C0D9A8DE-1F25-4489-BBC4-004CE1D3B713}"/>
              </a:ext>
            </a:extLst>
          </p:cNvPr>
          <p:cNvSpPr>
            <a:spLocks noGrp="1"/>
          </p:cNvSpPr>
          <p:nvPr>
            <p:ph sz="half" idx="1"/>
          </p:nvPr>
        </p:nvSpPr>
        <p:spPr>
          <a:xfrm>
            <a:off x="675248" y="1466556"/>
            <a:ext cx="6358598" cy="4863906"/>
          </a:xfrm>
        </p:spPr>
        <p:txBody>
          <a:bodyPr>
            <a:normAutofit fontScale="92500"/>
          </a:bodyPr>
          <a:lstStyle/>
          <a:p>
            <a:r>
              <a:rPr lang="en-US" sz="3600" dirty="0"/>
              <a:t>Each button on a concept keyboard relates to a particular item or function. Buttons can be labelled with text or a picture. </a:t>
            </a:r>
          </a:p>
          <a:p>
            <a:r>
              <a:rPr lang="en-US" sz="3600" dirty="0"/>
              <a:t>Fast food restaurants often use concept keyboards because very little training is needed to operate them and they're efficient - a single button can order an entire meal.</a:t>
            </a:r>
          </a:p>
          <a:p>
            <a:endParaRPr lang="en-US" sz="2400" dirty="0"/>
          </a:p>
        </p:txBody>
      </p:sp>
      <p:pic>
        <p:nvPicPr>
          <p:cNvPr id="2052" name="Picture 4" descr="Input devices, processing and output devices Hardware Senior I. - ppt  download">
            <a:extLst>
              <a:ext uri="{FF2B5EF4-FFF2-40B4-BE49-F238E27FC236}">
                <a16:creationId xmlns:a16="http://schemas.microsoft.com/office/drawing/2014/main" id="{8D0ACA4F-2D51-4249-A443-DF5E8C15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141" y="1466556"/>
            <a:ext cx="5373859" cy="458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0824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t>Memory Cards</a:t>
            </a:r>
            <a:r>
              <a:rPr lang="en-US" b="1" dirty="0"/>
              <a:t/>
            </a:r>
            <a:br>
              <a:rPr lang="en-US" b="1" dirty="0"/>
            </a:br>
            <a:endParaRPr lang="en-US" dirty="0"/>
          </a:p>
        </p:txBody>
      </p:sp>
      <p:sp>
        <p:nvSpPr>
          <p:cNvPr id="3" name="Content Placeholder 2"/>
          <p:cNvSpPr>
            <a:spLocks noGrp="1"/>
          </p:cNvSpPr>
          <p:nvPr>
            <p:ph sz="half" idx="1"/>
          </p:nvPr>
        </p:nvSpPr>
        <p:spPr>
          <a:xfrm>
            <a:off x="348793" y="1121790"/>
            <a:ext cx="7143076" cy="5055173"/>
          </a:xfrm>
        </p:spPr>
        <p:txBody>
          <a:bodyPr>
            <a:normAutofit fontScale="92500" lnSpcReduction="20000"/>
          </a:bodyPr>
          <a:lstStyle/>
          <a:p>
            <a:pPr marL="0" indent="0">
              <a:buNone/>
            </a:pPr>
            <a:r>
              <a:rPr lang="en-US" b="1" dirty="0"/>
              <a:t>Advantages</a:t>
            </a:r>
          </a:p>
          <a:p>
            <a:pPr lvl="0"/>
            <a:r>
              <a:rPr lang="en-US" dirty="0"/>
              <a:t>memory cards can hold large quantities of data</a:t>
            </a:r>
          </a:p>
          <a:p>
            <a:pPr lvl="0"/>
            <a:r>
              <a:rPr lang="en-US" dirty="0"/>
              <a:t>they are extremely portable so the user can take them wherever they go</a:t>
            </a:r>
          </a:p>
          <a:p>
            <a:pPr lvl="0"/>
            <a:r>
              <a:rPr lang="en-US" dirty="0"/>
              <a:t>they are durable because they have no moving parts</a:t>
            </a:r>
          </a:p>
          <a:p>
            <a:r>
              <a:rPr lang="en-US" b="1" dirty="0"/>
              <a:t>Disadvantage</a:t>
            </a:r>
          </a:p>
          <a:p>
            <a:pPr lvl="0"/>
            <a:r>
              <a:rPr lang="en-US" dirty="0"/>
              <a:t>Memory cards are smaller  storage devices available. This means they are more likely to be lost, stolen or damaged.</a:t>
            </a:r>
          </a:p>
          <a:p>
            <a:r>
              <a:rPr lang="en-US" dirty="0"/>
              <a:t>All computers do not come with memory card readers built in. Users will often be required to purchase a card reader or USB converter to view the data on a card</a:t>
            </a:r>
          </a:p>
        </p:txBody>
      </p:sp>
      <p:pic>
        <p:nvPicPr>
          <p:cNvPr id="6146" name="Picture 2" descr="Memory Cards, Memory Size: 8GB And 16GB at Rs 240 in Mysuru | ID:  1916876824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91869"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25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7653-F9B1-4F27-9B4A-440A79978B04}"/>
              </a:ext>
            </a:extLst>
          </p:cNvPr>
          <p:cNvSpPr>
            <a:spLocks noGrp="1"/>
          </p:cNvSpPr>
          <p:nvPr>
            <p:ph type="ctrTitle"/>
          </p:nvPr>
        </p:nvSpPr>
        <p:spPr>
          <a:xfrm>
            <a:off x="1297757" y="94842"/>
            <a:ext cx="9144000" cy="2387600"/>
          </a:xfrm>
        </p:spPr>
        <p:txBody>
          <a:bodyPr>
            <a:normAutofit/>
          </a:bodyPr>
          <a:lstStyle/>
          <a:p>
            <a:r>
              <a:rPr lang="en-US" sz="8800" b="1" u="sng" dirty="0"/>
              <a:t>Pointing devices </a:t>
            </a:r>
          </a:p>
        </p:txBody>
      </p:sp>
      <p:sp>
        <p:nvSpPr>
          <p:cNvPr id="3" name="Subtitle 2">
            <a:extLst>
              <a:ext uri="{FF2B5EF4-FFF2-40B4-BE49-F238E27FC236}">
                <a16:creationId xmlns:a16="http://schemas.microsoft.com/office/drawing/2014/main" id="{39474D9F-7A73-4D88-930F-74F1A75EAC09}"/>
              </a:ext>
            </a:extLst>
          </p:cNvPr>
          <p:cNvSpPr>
            <a:spLocks noGrp="1"/>
          </p:cNvSpPr>
          <p:nvPr>
            <p:ph type="subTitle" idx="1"/>
          </p:nvPr>
        </p:nvSpPr>
        <p:spPr>
          <a:xfrm>
            <a:off x="1068372" y="2727537"/>
            <a:ext cx="9448800" cy="3239629"/>
          </a:xfrm>
        </p:spPr>
        <p:txBody>
          <a:bodyPr>
            <a:normAutofit lnSpcReduction="10000"/>
          </a:bodyPr>
          <a:lstStyle/>
          <a:p>
            <a:r>
              <a:rPr lang="en-US" sz="4600" dirty="0"/>
              <a:t>A pointer is used on a screen to select displayed objects. There are several types of pointing devices that allow you to control a Computer.</a:t>
            </a:r>
          </a:p>
          <a:p>
            <a:r>
              <a:rPr lang="en-US" sz="4600" dirty="0"/>
              <a:t>They include:-</a:t>
            </a:r>
          </a:p>
          <a:p>
            <a:endParaRPr lang="en-US" dirty="0"/>
          </a:p>
        </p:txBody>
      </p:sp>
    </p:spTree>
    <p:extLst>
      <p:ext uri="{BB962C8B-B14F-4D97-AF65-F5344CB8AC3E}">
        <p14:creationId xmlns:p14="http://schemas.microsoft.com/office/powerpoint/2010/main" val="291755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1DC9-4806-49AD-94DA-60AF9EF49D8E}"/>
              </a:ext>
            </a:extLst>
          </p:cNvPr>
          <p:cNvSpPr>
            <a:spLocks noGrp="1"/>
          </p:cNvSpPr>
          <p:nvPr>
            <p:ph type="title"/>
          </p:nvPr>
        </p:nvSpPr>
        <p:spPr/>
        <p:txBody>
          <a:bodyPr>
            <a:normAutofit/>
          </a:bodyPr>
          <a:lstStyle/>
          <a:p>
            <a:pPr algn="ctr"/>
            <a:r>
              <a:rPr lang="en-US" sz="6000" dirty="0"/>
              <a:t>MOUSE</a:t>
            </a:r>
          </a:p>
        </p:txBody>
      </p:sp>
      <p:sp>
        <p:nvSpPr>
          <p:cNvPr id="3" name="Content Placeholder 2">
            <a:extLst>
              <a:ext uri="{FF2B5EF4-FFF2-40B4-BE49-F238E27FC236}">
                <a16:creationId xmlns:a16="http://schemas.microsoft.com/office/drawing/2014/main" id="{03AE254A-C5C1-49AC-BA62-EDA20E7D9704}"/>
              </a:ext>
            </a:extLst>
          </p:cNvPr>
          <p:cNvSpPr>
            <a:spLocks noGrp="1"/>
          </p:cNvSpPr>
          <p:nvPr>
            <p:ph sz="half" idx="1"/>
          </p:nvPr>
        </p:nvSpPr>
        <p:spPr/>
        <p:txBody>
          <a:bodyPr>
            <a:normAutofit lnSpcReduction="10000"/>
          </a:bodyPr>
          <a:lstStyle/>
          <a:p>
            <a:r>
              <a:rPr lang="en-US" sz="4000" dirty="0"/>
              <a:t>A mouse uses an </a:t>
            </a:r>
            <a:r>
              <a:rPr lang="en-US" sz="4000" dirty="0">
                <a:solidFill>
                  <a:srgbClr val="FF0000"/>
                </a:solidFill>
              </a:rPr>
              <a:t>optical sensor </a:t>
            </a:r>
            <a:r>
              <a:rPr lang="en-US" sz="4000" dirty="0"/>
              <a:t>to recognize the movement of the device. Its sensitivity can be affected by the surface upon which it </a:t>
            </a:r>
            <a:r>
              <a:rPr lang="en-US" sz="4000"/>
              <a:t>is </a:t>
            </a:r>
            <a:r>
              <a:rPr lang="en-US" sz="4000" smtClean="0"/>
              <a:t>placed.</a:t>
            </a:r>
            <a:endParaRPr lang="en-US" sz="4000" dirty="0"/>
          </a:p>
          <a:p>
            <a:endParaRPr lang="en-US" dirty="0"/>
          </a:p>
        </p:txBody>
      </p:sp>
      <p:pic>
        <p:nvPicPr>
          <p:cNvPr id="3074" name="Picture 2" descr="Computer mouse - Wikipedia">
            <a:extLst>
              <a:ext uri="{FF2B5EF4-FFF2-40B4-BE49-F238E27FC236}">
                <a16:creationId xmlns:a16="http://schemas.microsoft.com/office/drawing/2014/main" id="{F2E66AB5-EC9D-4ED0-B16C-1575DE0EF1C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78188" y="1488000"/>
            <a:ext cx="4875612" cy="427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801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A26A-676C-41AE-8999-406FA59E6B09}"/>
              </a:ext>
            </a:extLst>
          </p:cNvPr>
          <p:cNvSpPr>
            <a:spLocks noGrp="1"/>
          </p:cNvSpPr>
          <p:nvPr>
            <p:ph type="title"/>
          </p:nvPr>
        </p:nvSpPr>
        <p:spPr/>
        <p:txBody>
          <a:bodyPr>
            <a:normAutofit/>
          </a:bodyPr>
          <a:lstStyle/>
          <a:p>
            <a:pPr algn="ctr"/>
            <a:r>
              <a:rPr lang="en-US" sz="7200" b="1" dirty="0"/>
              <a:t>Tracker ball</a:t>
            </a:r>
            <a:endParaRPr lang="en-US" sz="7200" dirty="0"/>
          </a:p>
        </p:txBody>
      </p:sp>
      <p:sp>
        <p:nvSpPr>
          <p:cNvPr id="3" name="Content Placeholder 2">
            <a:extLst>
              <a:ext uri="{FF2B5EF4-FFF2-40B4-BE49-F238E27FC236}">
                <a16:creationId xmlns:a16="http://schemas.microsoft.com/office/drawing/2014/main" id="{80EBD673-61F0-4FA3-B157-D6E0F4679C5F}"/>
              </a:ext>
            </a:extLst>
          </p:cNvPr>
          <p:cNvSpPr>
            <a:spLocks noGrp="1"/>
          </p:cNvSpPr>
          <p:nvPr>
            <p:ph sz="half" idx="1"/>
          </p:nvPr>
        </p:nvSpPr>
        <p:spPr/>
        <p:txBody>
          <a:bodyPr>
            <a:normAutofit lnSpcReduction="10000"/>
          </a:bodyPr>
          <a:lstStyle/>
          <a:p>
            <a:r>
              <a:rPr lang="en-US" sz="4800" dirty="0"/>
              <a:t>A tracker ball is rolled to move the pointer; it does not have buttons to press. Its used by physically impaired people.</a:t>
            </a:r>
          </a:p>
          <a:p>
            <a:endParaRPr lang="en-US" dirty="0"/>
          </a:p>
        </p:txBody>
      </p:sp>
      <p:pic>
        <p:nvPicPr>
          <p:cNvPr id="4098" name="Picture 2" descr="What is the functionality of Track Ball? - Find 20 Answers &amp; Solutions |  LearnPick Resources">
            <a:extLst>
              <a:ext uri="{FF2B5EF4-FFF2-40B4-BE49-F238E27FC236}">
                <a16:creationId xmlns:a16="http://schemas.microsoft.com/office/drawing/2014/main" id="{42CFA5B5-21FE-40EB-A561-3249F4AA747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459865"/>
            <a:ext cx="5349238" cy="459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79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977</TotalTime>
  <Words>2825</Words>
  <Application>Microsoft Office PowerPoint</Application>
  <PresentationFormat>Widescreen</PresentationFormat>
  <Paragraphs>247</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Times New Roman</vt:lpstr>
      <vt:lpstr>Wingdings</vt:lpstr>
      <vt:lpstr>Office Theme</vt:lpstr>
      <vt:lpstr>INPUT, OUTPUT &amp; STORAGE</vt:lpstr>
      <vt:lpstr>TYPES OF PERIPHERAL DEVICES</vt:lpstr>
      <vt:lpstr>PowerPoint Presentation</vt:lpstr>
      <vt:lpstr>INPUT peripherals</vt:lpstr>
      <vt:lpstr>Manual input peripherals Examples:  KEYBOARD</vt:lpstr>
      <vt:lpstr>Concept keyboard </vt:lpstr>
      <vt:lpstr>Pointing devices </vt:lpstr>
      <vt:lpstr>MOUSE</vt:lpstr>
      <vt:lpstr>Tracker ball</vt:lpstr>
      <vt:lpstr>Track pad</vt:lpstr>
      <vt:lpstr>Joystick</vt:lpstr>
      <vt:lpstr>stylus</vt:lpstr>
      <vt:lpstr>Digital camera </vt:lpstr>
      <vt:lpstr>Microphone </vt:lpstr>
      <vt:lpstr>Barcode scanner </vt:lpstr>
      <vt:lpstr>Graphics tablet </vt:lpstr>
      <vt:lpstr>Webcam</vt:lpstr>
      <vt:lpstr>Touch screen </vt:lpstr>
      <vt:lpstr>video digitizer</vt:lpstr>
      <vt:lpstr>Scanner </vt:lpstr>
      <vt:lpstr>Biometric scanner </vt:lpstr>
      <vt:lpstr>a]Fingerprint recognition</vt:lpstr>
      <vt:lpstr>b]Facial recognition</vt:lpstr>
      <vt:lpstr>c]Voice recognition</vt:lpstr>
      <vt:lpstr>d]Iris recognition</vt:lpstr>
      <vt:lpstr> Advantages and disadvantages of using biometric scanners  </vt:lpstr>
      <vt:lpstr>CARD READERS </vt:lpstr>
      <vt:lpstr>PowerPoint Presentation</vt:lpstr>
      <vt:lpstr>Radio frequency identification (RFID) and Near Field Communication (NFC). </vt:lpstr>
      <vt:lpstr>SENSORS </vt:lpstr>
      <vt:lpstr>Benefits of using sensors</vt:lpstr>
      <vt:lpstr>PowerPoint Presentation</vt:lpstr>
      <vt:lpstr>Barcode reader </vt:lpstr>
      <vt:lpstr>Magnetic strip (or stripe) reader </vt:lpstr>
      <vt:lpstr>Magnetic Ink Character Reader (MICR) </vt:lpstr>
      <vt:lpstr>Optical Mark Reader (OMR) </vt:lpstr>
      <vt:lpstr>Output peripherals </vt:lpstr>
      <vt:lpstr>Monitor </vt:lpstr>
      <vt:lpstr>Types of monitors</vt:lpstr>
      <vt:lpstr>Printers </vt:lpstr>
      <vt:lpstr>Laser printers </vt:lpstr>
      <vt:lpstr>Inkjet printers </vt:lpstr>
      <vt:lpstr>Dot matrix  printers </vt:lpstr>
      <vt:lpstr>3D Printers  </vt:lpstr>
      <vt:lpstr>Plotters </vt:lpstr>
      <vt:lpstr>Projectors</vt:lpstr>
      <vt:lpstr>Speakers </vt:lpstr>
      <vt:lpstr>Control device</vt:lpstr>
      <vt:lpstr>STORAGE</vt:lpstr>
      <vt:lpstr>ROM and RAM</vt:lpstr>
      <vt:lpstr>Storage capacity and file size</vt:lpstr>
      <vt:lpstr>There are different types of storage device </vt:lpstr>
      <vt:lpstr>The hard disk </vt:lpstr>
      <vt:lpstr>Optical media</vt:lpstr>
      <vt:lpstr> DVD- (Digital Versatile Disc) or [Digital video disc] </vt:lpstr>
      <vt:lpstr>Blu-ray </vt:lpstr>
      <vt:lpstr>Magnetic tape </vt:lpstr>
      <vt:lpstr>External hard disks</vt:lpstr>
      <vt:lpstr>Memory sticks/memory card A memory stick is a 'pen top' sized USB device</vt:lpstr>
      <vt:lpstr>Memory Cards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OUTPUT &amp; STORAGE</dc:title>
  <dc:creator>DR LAI</dc:creator>
  <cp:lastModifiedBy>Dr LAI</cp:lastModifiedBy>
  <cp:revision>40</cp:revision>
  <dcterms:created xsi:type="dcterms:W3CDTF">2022-09-27T16:10:40Z</dcterms:created>
  <dcterms:modified xsi:type="dcterms:W3CDTF">2022-11-12T08:19:59Z</dcterms:modified>
</cp:coreProperties>
</file>