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1"/>
  </p:notesMasterIdLst>
  <p:handoutMasterIdLst>
    <p:handoutMasterId r:id="rId12"/>
  </p:handoutMasterIdLst>
  <p:sldIdLst>
    <p:sldId id="2596" r:id="rId2"/>
    <p:sldId id="2540" r:id="rId3"/>
    <p:sldId id="2565" r:id="rId4"/>
    <p:sldId id="2567" r:id="rId5"/>
    <p:sldId id="2560" r:id="rId6"/>
    <p:sldId id="2599" r:id="rId7"/>
    <p:sldId id="2571" r:id="rId8"/>
    <p:sldId id="2597" r:id="rId9"/>
    <p:sldId id="260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2" autoAdjust="0"/>
    <p:restoredTop sz="95280" autoAdjust="0"/>
  </p:normalViewPr>
  <p:slideViewPr>
    <p:cSldViewPr snapToGrid="0" snapToObjects="1" showGuides="1">
      <p:cViewPr varScale="1">
        <p:scale>
          <a:sx n="85" d="100"/>
          <a:sy n="85" d="100"/>
        </p:scale>
        <p:origin x="494" y="62"/>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10/26/2022</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10/26/2022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5.jfif"/><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using a cell phone&#10;&#10;Description automatically generated with medium confidence">
            <a:extLst>
              <a:ext uri="{FF2B5EF4-FFF2-40B4-BE49-F238E27FC236}">
                <a16:creationId xmlns:a16="http://schemas.microsoft.com/office/drawing/2014/main" id="{59A5D366-BDCD-4761-A29B-21881A691F59}"/>
              </a:ext>
            </a:extLst>
          </p:cNvPr>
          <p:cNvPicPr>
            <a:picLocks noChangeAspect="1"/>
          </p:cNvPicPr>
          <p:nvPr/>
        </p:nvPicPr>
        <p:blipFill rotWithShape="1">
          <a:blip r:embed="rId4"/>
          <a:srcRect t="29313" b="13936"/>
          <a:stretch/>
        </p:blipFill>
        <p:spPr>
          <a:xfrm>
            <a:off x="20" y="4288"/>
            <a:ext cx="12191980" cy="46185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38199" y="5037721"/>
            <a:ext cx="9575801" cy="891250"/>
          </a:xfrm>
          <a:prstGeom prst="rect">
            <a:avLst/>
          </a:prstGeom>
        </p:spPr>
        <p:txBody>
          <a:bodyPr anchor="t">
            <a:normAutofit/>
          </a:bodyPr>
          <a:lstStyle/>
          <a:p>
            <a:r>
              <a:rPr lang="en-US" dirty="0">
                <a:latin typeface="Arial Black" panose="020B0A04020102020204" pitchFamily="34" charset="0"/>
              </a:rPr>
              <a:t>ONLINE INFORMATION</a:t>
            </a:r>
            <a:endParaRPr lang="en-US" dirty="0"/>
          </a:p>
        </p:txBody>
      </p:sp>
      <p:sp>
        <p:nvSpPr>
          <p:cNvPr id="6" name="Text Placeholder 5">
            <a:extLst>
              <a:ext uri="{FF2B5EF4-FFF2-40B4-BE49-F238E27FC236}">
                <a16:creationId xmlns:a16="http://schemas.microsoft.com/office/drawing/2014/main" id="{9A20A739-18AA-4613-901D-F5469DF50F31}"/>
              </a:ext>
            </a:extLst>
          </p:cNvPr>
          <p:cNvSpPr>
            <a:spLocks noGrp="1"/>
          </p:cNvSpPr>
          <p:nvPr>
            <p:ph type="body" sz="quarter" idx="14"/>
          </p:nvPr>
        </p:nvSpPr>
        <p:spPr/>
        <p:txBody>
          <a:bodyPr/>
          <a:lstStyle/>
          <a:p>
            <a:r>
              <a:rPr lang="en-US" dirty="0"/>
              <a:t>YEAR 11 ICT</a:t>
            </a:r>
          </a:p>
        </p:txBody>
      </p:sp>
      <p:pic>
        <p:nvPicPr>
          <p:cNvPr id="16" name="Audio 15">
            <a:hlinkClick r:id="" action="ppaction://media"/>
            <a:extLst>
              <a:ext uri="{FF2B5EF4-FFF2-40B4-BE49-F238E27FC236}">
                <a16:creationId xmlns:a16="http://schemas.microsoft.com/office/drawing/2014/main" id="{BF22BD15-6037-4E95-A69C-ADF758AD18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592761"/>
      </p:ext>
    </p:extLst>
  </p:cSld>
  <p:clrMapOvr>
    <a:masterClrMapping/>
  </p:clrMapOvr>
  <mc:AlternateContent xmlns:mc="http://schemas.openxmlformats.org/markup-compatibility/2006" xmlns:p14="http://schemas.microsoft.com/office/powerpoint/2010/main">
    <mc:Choice Requires="p14">
      <p:transition spd="slow" p14:dur="2000" advTm="47413"/>
    </mc:Choice>
    <mc:Fallback xmlns="">
      <p:transition spd="slow" advTm="4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515770" y="2762725"/>
            <a:ext cx="3454650" cy="1025525"/>
          </a:xfrm>
        </p:spPr>
        <p:txBody>
          <a:bodyPr/>
          <a:lstStyle/>
          <a:p>
            <a:r>
              <a:rPr lang="en-US" sz="2800" dirty="0">
                <a:latin typeface="Tahoma" panose="020B0604030504040204" pitchFamily="34" charset="0"/>
                <a:ea typeface="Tahoma" panose="020B0604030504040204" pitchFamily="34" charset="0"/>
                <a:cs typeface="Tahoma" panose="020B0604030504040204" pitchFamily="34" charset="0"/>
              </a:rPr>
              <a:t>Information sources</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4155313" y="1020417"/>
            <a:ext cx="4294206" cy="5128591"/>
          </a:xfrm>
        </p:spPr>
        <p:txBody>
          <a:bodyPr>
            <a:normAutofit/>
          </a:bodyPr>
          <a:lstStyle/>
          <a:p>
            <a:pPr>
              <a:lnSpc>
                <a:spcPct val="200000"/>
              </a:lnSpc>
            </a:pPr>
            <a:r>
              <a:rPr lang="en-US" sz="1800" dirty="0">
                <a:latin typeface="Times New Roman" panose="02020603050405020304" pitchFamily="18" charset="0"/>
                <a:cs typeface="Times New Roman" panose="02020603050405020304" pitchFamily="18" charset="0"/>
              </a:rPr>
              <a:t>Information is available from a wide range of sources; it can be either be primary sources (which are those that you have created yourself) and secondary sources. (which are those that have been created by someone else.)</a:t>
            </a:r>
          </a:p>
          <a:p>
            <a:pPr>
              <a:lnSpc>
                <a:spcPct val="200000"/>
              </a:lnSpc>
            </a:pPr>
            <a:r>
              <a:rPr lang="en-US" sz="1800" dirty="0">
                <a:latin typeface="Times New Roman" panose="02020603050405020304" pitchFamily="18" charset="0"/>
                <a:cs typeface="Times New Roman" panose="02020603050405020304" pitchFamily="18" charset="0"/>
              </a:rPr>
              <a:t> Examples of primary and secondary sources.</a:t>
            </a:r>
          </a:p>
        </p:txBody>
      </p:sp>
      <p:pic>
        <p:nvPicPr>
          <p:cNvPr id="12" name="Picture Placeholder 11" title="Decorative"/>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a:xfrm flipH="1">
            <a:off x="8634413" y="812800"/>
            <a:ext cx="3557587" cy="5232400"/>
          </a:xfrm>
        </p:spPr>
      </p:pic>
    </p:spTree>
    <p:extLst>
      <p:ext uri="{BB962C8B-B14F-4D97-AF65-F5344CB8AC3E}">
        <p14:creationId xmlns:p14="http://schemas.microsoft.com/office/powerpoint/2010/main" val="2130115587"/>
      </p:ext>
    </p:extLst>
  </p:cSld>
  <p:clrMapOvr>
    <a:masterClrMapping/>
  </p:clrMapOvr>
  <mc:AlternateContent xmlns:mc="http://schemas.openxmlformats.org/markup-compatibility/2006" xmlns:p14="http://schemas.microsoft.com/office/powerpoint/2010/main">
    <mc:Choice Requires="p14">
      <p:transition spd="slow" p14:dur="2000" advTm="42845"/>
    </mc:Choice>
    <mc:Fallback xmlns="">
      <p:transition spd="slow" advTm="4284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a:xfrm>
            <a:off x="0" y="2690192"/>
            <a:ext cx="12192000" cy="4167808"/>
          </a:xfrm>
        </p:spPr>
        <p:txBody>
          <a:bodyPr/>
          <a:lstStyle/>
          <a:p>
            <a:pPr lvl="2">
              <a:lnSpc>
                <a:spcPct val="150000"/>
              </a:lnSpc>
            </a:pPr>
            <a:r>
              <a:rPr lang="en-US" sz="2000" dirty="0">
                <a:solidFill>
                  <a:srgbClr val="FFFF00"/>
                </a:solidFill>
                <a:latin typeface="Times New Roman" panose="02020603050405020304" pitchFamily="18" charset="0"/>
                <a:cs typeface="Times New Roman" panose="02020603050405020304" pitchFamily="18" charset="0"/>
              </a:rPr>
              <a:t>Photographs that you have taken yourself</a:t>
            </a:r>
          </a:p>
          <a:p>
            <a:pPr lvl="2">
              <a:lnSpc>
                <a:spcPct val="150000"/>
              </a:lnSpc>
            </a:pPr>
            <a:r>
              <a:rPr lang="en-US" sz="2000" dirty="0">
                <a:solidFill>
                  <a:srgbClr val="FFFF00"/>
                </a:solidFill>
                <a:latin typeface="Times New Roman" panose="02020603050405020304" pitchFamily="18" charset="0"/>
                <a:cs typeface="Times New Roman" panose="02020603050405020304" pitchFamily="18" charset="0"/>
              </a:rPr>
              <a:t>Interview or questionnaires conducted by you.</a:t>
            </a:r>
          </a:p>
          <a:p>
            <a:pPr lvl="2">
              <a:lnSpc>
                <a:spcPct val="150000"/>
              </a:lnSpc>
            </a:pPr>
            <a:r>
              <a:rPr lang="en-US" sz="2000" dirty="0">
                <a:solidFill>
                  <a:srgbClr val="FFFF00"/>
                </a:solidFill>
                <a:latin typeface="Times New Roman" panose="02020603050405020304" pitchFamily="18" charset="0"/>
                <a:cs typeface="Times New Roman" panose="02020603050405020304" pitchFamily="18" charset="0"/>
              </a:rPr>
              <a:t>Your own blogs, social media posts or emails</a:t>
            </a:r>
          </a:p>
          <a:p>
            <a:pPr lvl="2">
              <a:lnSpc>
                <a:spcPct val="150000"/>
              </a:lnSpc>
            </a:pPr>
            <a:r>
              <a:rPr lang="en-US" sz="2000" dirty="0">
                <a:solidFill>
                  <a:srgbClr val="FFFF00"/>
                </a:solidFill>
                <a:latin typeface="Times New Roman" panose="02020603050405020304" pitchFamily="18" charset="0"/>
                <a:cs typeface="Times New Roman" panose="02020603050405020304" pitchFamily="18" charset="0"/>
              </a:rPr>
              <a:t>Your own sound or video recording</a:t>
            </a:r>
            <a:endParaRPr lang="en-US" dirty="0">
              <a:solidFill>
                <a:srgbClr val="FFFF00"/>
              </a:solidFill>
            </a:endParaRPr>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4306957" y="635833"/>
            <a:ext cx="7185403" cy="1325563"/>
          </a:xfrm>
        </p:spPr>
        <p:txBody>
          <a:bodyPr>
            <a:normAutofit fontScale="90000"/>
          </a:bodyPr>
          <a:lstStyle/>
          <a:p>
            <a:r>
              <a:rPr lang="en-US" sz="5400" dirty="0">
                <a:latin typeface="Arial Black" panose="020B0A04020102020204" pitchFamily="34" charset="0"/>
              </a:rPr>
              <a:t>Primary sources</a:t>
            </a:r>
            <a:br>
              <a:rPr lang="en-US" sz="5400" dirty="0">
                <a:latin typeface="Arial Black" panose="020B0A04020102020204" pitchFamily="34" charset="0"/>
              </a:rPr>
            </a:br>
            <a:r>
              <a:rPr lang="en-US" sz="5400" dirty="0">
                <a:latin typeface="Arial Black" panose="020B0A04020102020204" pitchFamily="34" charset="0"/>
              </a:rPr>
              <a:t>-</a:t>
            </a:r>
            <a:r>
              <a:rPr lang="en-US" sz="2700" dirty="0">
                <a:solidFill>
                  <a:srgbClr val="FF0000"/>
                </a:solidFill>
                <a:latin typeface="Times New Roman" panose="02020603050405020304" pitchFamily="18" charset="0"/>
                <a:cs typeface="Times New Roman" panose="02020603050405020304" pitchFamily="18" charset="0"/>
              </a:rPr>
              <a:t>Those that you have created yourself</a:t>
            </a:r>
            <a:endParaRPr lang="en-US" sz="2700" dirty="0">
              <a:solidFill>
                <a:srgbClr val="FF0000"/>
              </a:solidFill>
            </a:endParaRPr>
          </a:p>
        </p:txBody>
      </p:sp>
      <p:pic>
        <p:nvPicPr>
          <p:cNvPr id="9" name="Picture Placeholder 8" title="Decorative"/>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a:xfrm>
            <a:off x="441749" y="2961021"/>
            <a:ext cx="3745938" cy="3408667"/>
          </a:xfrm>
        </p:spPr>
      </p:pic>
      <p:pic>
        <p:nvPicPr>
          <p:cNvPr id="3" name="Picture 2">
            <a:extLst>
              <a:ext uri="{FF2B5EF4-FFF2-40B4-BE49-F238E27FC236}">
                <a16:creationId xmlns:a16="http://schemas.microsoft.com/office/drawing/2014/main" id="{8FCB08B4-3F48-4384-938F-2F0EC56D4D6E}"/>
              </a:ext>
            </a:extLst>
          </p:cNvPr>
          <p:cNvPicPr>
            <a:picLocks noChangeAspect="1"/>
          </p:cNvPicPr>
          <p:nvPr/>
        </p:nvPicPr>
        <p:blipFill>
          <a:blip r:embed="rId5"/>
          <a:stretch>
            <a:fillRect/>
          </a:stretch>
        </p:blipFill>
        <p:spPr>
          <a:xfrm>
            <a:off x="1380997" y="900112"/>
            <a:ext cx="2705100" cy="1685925"/>
          </a:xfrm>
          <a:prstGeom prst="rect">
            <a:avLst/>
          </a:prstGeom>
        </p:spPr>
      </p:pic>
      <p:pic>
        <p:nvPicPr>
          <p:cNvPr id="11" name="Picture Placeholder 10">
            <a:extLst>
              <a:ext uri="{FF2B5EF4-FFF2-40B4-BE49-F238E27FC236}">
                <a16:creationId xmlns:a16="http://schemas.microsoft.com/office/drawing/2014/main" id="{0F80DBFE-CB36-4CBA-8339-71FA2E506BFE}"/>
              </a:ext>
            </a:extLst>
          </p:cNvPr>
          <p:cNvPicPr>
            <a:picLocks noGrp="1" noChangeAspect="1"/>
          </p:cNvPicPr>
          <p:nvPr>
            <p:ph type="pic" sz="quarter" idx="10"/>
          </p:nvPr>
        </p:nvPicPr>
        <p:blipFill>
          <a:blip r:embed="rId5"/>
          <a:srcRect l="15753" r="15753"/>
          <a:stretch>
            <a:fillRect/>
          </a:stretch>
        </p:blipFill>
        <p:spPr>
          <a:xfrm>
            <a:off x="1" y="1"/>
            <a:ext cx="3965172" cy="2690190"/>
          </a:xfrm>
        </p:spPr>
      </p:pic>
      <p:pic>
        <p:nvPicPr>
          <p:cNvPr id="5" name="Audio 4">
            <a:hlinkClick r:id="" action="ppaction://media"/>
            <a:extLst>
              <a:ext uri="{FF2B5EF4-FFF2-40B4-BE49-F238E27FC236}">
                <a16:creationId xmlns:a16="http://schemas.microsoft.com/office/drawing/2014/main" id="{A0A511C6-E2DF-49D1-991C-3C91C6A46B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9917605"/>
      </p:ext>
    </p:extLst>
  </p:cSld>
  <p:clrMapOvr>
    <a:masterClrMapping/>
  </p:clrMapOvr>
  <mc:AlternateContent xmlns:mc="http://schemas.openxmlformats.org/markup-compatibility/2006" xmlns:p14="http://schemas.microsoft.com/office/powerpoint/2010/main">
    <mc:Choice Requires="p14">
      <p:transition spd="slow" p14:dur="2000" advTm="52338"/>
    </mc:Choice>
    <mc:Fallback xmlns="">
      <p:transition spd="slow" advTm="52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title="Decorative"/>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l="53" r="53"/>
          <a:stretch/>
        </p:blipFill>
        <p:spPr>
          <a:xfrm>
            <a:off x="4598504" y="2451652"/>
            <a:ext cx="7593496" cy="4240696"/>
          </a:xfrm>
        </p:spPr>
      </p:pic>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359078" y="1588155"/>
            <a:ext cx="6121722" cy="863497"/>
          </a:xfrm>
        </p:spPr>
        <p:txBody>
          <a:bodyPr>
            <a:normAutofit/>
          </a:bodyPr>
          <a:lstStyle/>
          <a:p>
            <a:r>
              <a:rPr lang="en-US" sz="2400" dirty="0">
                <a:latin typeface="Times New Roman" panose="02020603050405020304" pitchFamily="18" charset="0"/>
                <a:cs typeface="Times New Roman" panose="02020603050405020304" pitchFamily="18" charset="0"/>
              </a:rPr>
              <a:t>Those that have been created by someone else</a:t>
            </a:r>
            <a:endParaRPr lang="en-US" sz="2400" dirty="0"/>
          </a:p>
        </p:txBody>
      </p:sp>
      <p:sp>
        <p:nvSpPr>
          <p:cNvPr id="9" name="Text Placeholder 8"/>
          <p:cNvSpPr>
            <a:spLocks noGrp="1"/>
          </p:cNvSpPr>
          <p:nvPr>
            <p:ph type="body" sz="quarter" idx="16"/>
          </p:nvPr>
        </p:nvSpPr>
        <p:spPr>
          <a:xfrm>
            <a:off x="238539" y="3737092"/>
            <a:ext cx="4081670" cy="2955256"/>
          </a:xfrm>
        </p:spPr>
        <p:txBody>
          <a:bodyPr>
            <a:normAutofit fontScale="92500" lnSpcReduction="20000"/>
          </a:bodyPr>
          <a:lstStyle/>
          <a:p>
            <a:pPr marL="1257300" lvl="2" indent="-457200">
              <a:spcBef>
                <a:spcPts val="0"/>
              </a:spcBef>
              <a:buFont typeface="Arial" panose="020B0604020202020204" pitchFamily="34" charset="0"/>
              <a:buChar char="•"/>
            </a:pPr>
            <a:r>
              <a:rPr lang="en-US" sz="3200" dirty="0">
                <a:solidFill>
                  <a:srgbClr val="00B050"/>
                </a:solidFill>
                <a:latin typeface="Times New Roman" panose="02020603050405020304" pitchFamily="18" charset="0"/>
                <a:cs typeface="Times New Roman" panose="02020603050405020304" pitchFamily="18" charset="0"/>
              </a:rPr>
              <a:t>Newspapers, books, and maps</a:t>
            </a:r>
          </a:p>
          <a:p>
            <a:pPr marL="1257300" lvl="2" indent="-457200">
              <a:spcBef>
                <a:spcPts val="0"/>
              </a:spcBef>
              <a:buFont typeface="Arial" panose="020B0604020202020204" pitchFamily="34" charset="0"/>
              <a:buChar char="•"/>
            </a:pPr>
            <a:r>
              <a:rPr lang="en-US" sz="3200" dirty="0">
                <a:solidFill>
                  <a:srgbClr val="00B050"/>
                </a:solidFill>
                <a:latin typeface="Times New Roman" panose="02020603050405020304" pitchFamily="18" charset="0"/>
                <a:cs typeface="Times New Roman" panose="02020603050405020304" pitchFamily="18" charset="0"/>
              </a:rPr>
              <a:t>CDs, DVDs or Blu-rays created by others</a:t>
            </a:r>
            <a:endParaRPr lang="en-US" sz="3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marL="1257300" lvl="2" indent="-457200">
              <a:spcBef>
                <a:spcPts val="0"/>
              </a:spcBef>
              <a:buFont typeface="Arial" panose="020B0604020202020204" pitchFamily="34" charset="0"/>
              <a:buChar char="•"/>
            </a:pPr>
            <a:r>
              <a:rPr lang="en-US" sz="3200" dirty="0">
                <a:solidFill>
                  <a:srgbClr val="00B050"/>
                </a:solidFill>
                <a:latin typeface="Times New Roman" panose="02020603050405020304" pitchFamily="18" charset="0"/>
                <a:cs typeface="Times New Roman" panose="02020603050405020304" pitchFamily="18" charset="0"/>
              </a:rPr>
              <a:t>Television and Radio broadcasts</a:t>
            </a:r>
            <a:endParaRPr lang="en-US" sz="3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marL="1257300" lvl="2" indent="-457200">
              <a:spcBef>
                <a:spcPts val="0"/>
              </a:spcBef>
              <a:buFont typeface="Arial" panose="020B0604020202020204" pitchFamily="34" charset="0"/>
              <a:buChar char="•"/>
            </a:pPr>
            <a:r>
              <a:rPr lang="en-US" sz="3200" dirty="0">
                <a:solidFill>
                  <a:srgbClr val="00B050"/>
                </a:solidFill>
                <a:latin typeface="Times New Roman" panose="02020603050405020304" pitchFamily="18" charset="0"/>
                <a:cs typeface="Times New Roman" panose="02020603050405020304" pitchFamily="18" charset="0"/>
              </a:rPr>
              <a:t>Websites created by other people </a:t>
            </a:r>
            <a:endParaRPr lang="en-US" sz="3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6" name="Title 5">
            <a:extLst>
              <a:ext uri="{FF2B5EF4-FFF2-40B4-BE49-F238E27FC236}">
                <a16:creationId xmlns:a16="http://schemas.microsoft.com/office/drawing/2014/main" id="{DB69E34D-E119-4664-9D5E-35D9EA128D86}"/>
              </a:ext>
            </a:extLst>
          </p:cNvPr>
          <p:cNvSpPr>
            <a:spLocks noGrp="1"/>
          </p:cNvSpPr>
          <p:nvPr>
            <p:ph type="title"/>
          </p:nvPr>
        </p:nvSpPr>
        <p:spPr>
          <a:xfrm>
            <a:off x="238539" y="1659770"/>
            <a:ext cx="4359965" cy="1325563"/>
          </a:xfrm>
        </p:spPr>
        <p:txBody>
          <a:bodyPr>
            <a:normAutofit/>
          </a:bodyPr>
          <a:lstStyle/>
          <a:p>
            <a:r>
              <a:rPr lang="en-US" sz="3200" dirty="0">
                <a:latin typeface="Arial Black" panose="020B0A04020102020204" pitchFamily="34" charset="0"/>
              </a:rPr>
              <a:t>Secondary  sources</a:t>
            </a:r>
            <a:endParaRPr lang="en-US" sz="3200" dirty="0"/>
          </a:p>
        </p:txBody>
      </p:sp>
      <p:pic>
        <p:nvPicPr>
          <p:cNvPr id="5" name="Audio 4">
            <a:hlinkClick r:id="" action="ppaction://media"/>
            <a:extLst>
              <a:ext uri="{FF2B5EF4-FFF2-40B4-BE49-F238E27FC236}">
                <a16:creationId xmlns:a16="http://schemas.microsoft.com/office/drawing/2014/main" id="{6472F52F-E42F-468A-BA9E-B0EEBD6024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7958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4412409" y="1001569"/>
            <a:ext cx="3686159" cy="1466055"/>
          </a:xfrm>
        </p:spPr>
        <p:txBody>
          <a:bodyPr>
            <a:normAutofit/>
          </a:bodyPr>
          <a:lstStyle/>
          <a:p>
            <a:r>
              <a:rPr lang="en-US" sz="3200" dirty="0">
                <a:latin typeface="Arial Black" panose="020B0A04020102020204" pitchFamily="34" charset="0"/>
                <a:cs typeface="Times New Roman" panose="02020603050405020304" pitchFamily="18" charset="0"/>
              </a:rPr>
              <a:t>Search </a:t>
            </a:r>
            <a:r>
              <a:rPr lang="en-US" sz="3200" dirty="0">
                <a:latin typeface="Arial Black" panose="020B0A04020102020204" pitchFamily="34" charset="0"/>
              </a:rPr>
              <a:t> engines</a:t>
            </a:r>
            <a:endParaRPr lang="en-US" sz="3200" dirty="0"/>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a:xfrm>
            <a:off x="4252921" y="1605516"/>
            <a:ext cx="3686159" cy="4250915"/>
          </a:xfrm>
        </p:spPr>
        <p:txBody>
          <a:bodyPr/>
          <a:lstStyle/>
          <a:p>
            <a:r>
              <a:rPr lang="en-US" sz="1800" dirty="0">
                <a:latin typeface="Times New Roman" panose="02020603050405020304" pitchFamily="18" charset="0"/>
                <a:cs typeface="Times New Roman" panose="02020603050405020304" pitchFamily="18" charset="0"/>
              </a:rPr>
              <a:t>A </a:t>
            </a:r>
            <a:r>
              <a:rPr lang="en-US" sz="1800" b="1" i="1" dirty="0">
                <a:latin typeface="Times New Roman" panose="02020603050405020304" pitchFamily="18" charset="0"/>
                <a:cs typeface="Times New Roman" panose="02020603050405020304" pitchFamily="18" charset="0"/>
              </a:rPr>
              <a:t>search engine</a:t>
            </a:r>
            <a:r>
              <a:rPr lang="en-US" sz="1800" dirty="0">
                <a:latin typeface="Times New Roman" panose="02020603050405020304" pitchFamily="18" charset="0"/>
                <a:cs typeface="Times New Roman" panose="02020603050405020304" pitchFamily="18" charset="0"/>
              </a:rPr>
              <a:t> is a web-based tool that enables users to locate information on the World Wide Web. Search engines can be used in browsers, examples of search engines include  </a:t>
            </a:r>
          </a:p>
          <a:p>
            <a:endParaRPr lang="en-US" dirty="0">
              <a:latin typeface="Times New Roman" panose="02020603050405020304" pitchFamily="18" charset="0"/>
              <a:cs typeface="Times New Roman" panose="02020603050405020304" pitchFamily="18" charset="0"/>
            </a:endParaRPr>
          </a:p>
          <a:p>
            <a:r>
              <a:rPr lang="en-US" sz="2000" dirty="0">
                <a:solidFill>
                  <a:srgbClr val="FFFF00"/>
                </a:solidFill>
              </a:rPr>
              <a:t>Bing</a:t>
            </a:r>
          </a:p>
          <a:p>
            <a:r>
              <a:rPr lang="en-US" sz="2000" dirty="0">
                <a:solidFill>
                  <a:srgbClr val="FFFF00"/>
                </a:solidFill>
              </a:rPr>
              <a:t>Creative commons</a:t>
            </a:r>
          </a:p>
          <a:p>
            <a:r>
              <a:rPr lang="en-US" sz="2000" dirty="0">
                <a:solidFill>
                  <a:srgbClr val="00B050"/>
                </a:solidFill>
              </a:rPr>
              <a:t>Duck </a:t>
            </a:r>
            <a:r>
              <a:rPr lang="en-US" sz="2000" dirty="0" err="1">
                <a:solidFill>
                  <a:srgbClr val="00B050"/>
                </a:solidFill>
              </a:rPr>
              <a:t>duck</a:t>
            </a:r>
            <a:r>
              <a:rPr lang="en-US" sz="2000" dirty="0">
                <a:solidFill>
                  <a:srgbClr val="00B050"/>
                </a:solidFill>
              </a:rPr>
              <a:t> go</a:t>
            </a:r>
          </a:p>
          <a:p>
            <a:r>
              <a:rPr lang="en-US" sz="2000" dirty="0">
                <a:solidFill>
                  <a:srgbClr val="FFFF00"/>
                </a:solidFill>
              </a:rPr>
              <a:t>Google</a:t>
            </a:r>
          </a:p>
          <a:p>
            <a:r>
              <a:rPr lang="en-US" sz="2000" dirty="0">
                <a:solidFill>
                  <a:srgbClr val="FFFF00"/>
                </a:solidFill>
              </a:rPr>
              <a:t>Yahoo</a:t>
            </a:r>
          </a:p>
          <a:p>
            <a:endParaRPr lang="en-US" dirty="0">
              <a:latin typeface="Times New Roman" panose="02020603050405020304" pitchFamily="18" charset="0"/>
              <a:cs typeface="Times New Roman" panose="02020603050405020304" pitchFamily="18" charset="0"/>
            </a:endParaRPr>
          </a:p>
          <a:p>
            <a:pPr marL="0" indent="0">
              <a:buNone/>
            </a:pPr>
            <a:endParaRPr lang="en-US" dirty="0"/>
          </a:p>
          <a:p>
            <a:pPr marL="0" indent="0">
              <a:buNone/>
            </a:pPr>
            <a:endParaRPr lang="en-US" dirty="0"/>
          </a:p>
          <a:p>
            <a:pPr marL="0" indent="0">
              <a:buNone/>
            </a:pPr>
            <a:endParaRPr lang="en-US" dirty="0"/>
          </a:p>
        </p:txBody>
      </p:sp>
      <p:pic>
        <p:nvPicPr>
          <p:cNvPr id="28" name="Picture 27">
            <a:extLst>
              <a:ext uri="{FF2B5EF4-FFF2-40B4-BE49-F238E27FC236}">
                <a16:creationId xmlns:a16="http://schemas.microsoft.com/office/drawing/2014/main" id="{4066DC4B-4F22-4336-84C9-C91B217EACB5}"/>
              </a:ext>
            </a:extLst>
          </p:cNvPr>
          <p:cNvPicPr>
            <a:picLocks noChangeAspect="1"/>
          </p:cNvPicPr>
          <p:nvPr/>
        </p:nvPicPr>
        <p:blipFill>
          <a:blip r:embed="rId4"/>
          <a:stretch>
            <a:fillRect/>
          </a:stretch>
        </p:blipFill>
        <p:spPr>
          <a:xfrm>
            <a:off x="207335" y="2264734"/>
            <a:ext cx="3487479" cy="1807535"/>
          </a:xfrm>
          <a:prstGeom prst="rect">
            <a:avLst/>
          </a:prstGeom>
        </p:spPr>
      </p:pic>
      <p:pic>
        <p:nvPicPr>
          <p:cNvPr id="30" name="Picture 29">
            <a:extLst>
              <a:ext uri="{FF2B5EF4-FFF2-40B4-BE49-F238E27FC236}">
                <a16:creationId xmlns:a16="http://schemas.microsoft.com/office/drawing/2014/main" id="{C6371B3B-F3D4-45A8-B468-4AF151F05925}"/>
              </a:ext>
            </a:extLst>
          </p:cNvPr>
          <p:cNvPicPr>
            <a:picLocks noChangeAspect="1"/>
          </p:cNvPicPr>
          <p:nvPr/>
        </p:nvPicPr>
        <p:blipFill>
          <a:blip r:embed="rId5"/>
          <a:stretch>
            <a:fillRect/>
          </a:stretch>
        </p:blipFill>
        <p:spPr>
          <a:xfrm>
            <a:off x="8656675" y="2116801"/>
            <a:ext cx="3177362" cy="1735007"/>
          </a:xfrm>
          <a:prstGeom prst="rect">
            <a:avLst/>
          </a:prstGeom>
          <a:ln w="228600" cap="sq" cmpd="thickThin">
            <a:solidFill>
              <a:srgbClr val="000000"/>
            </a:solidFill>
            <a:prstDash val="solid"/>
            <a:miter lim="800000"/>
          </a:ln>
          <a:effectLst>
            <a:innerShdw blurRad="76200">
              <a:srgbClr val="000000"/>
            </a:innerShdw>
          </a:effectLst>
        </p:spPr>
      </p:pic>
      <p:pic>
        <p:nvPicPr>
          <p:cNvPr id="3" name="Audio 2">
            <a:hlinkClick r:id="" action="ppaction://media"/>
            <a:extLst>
              <a:ext uri="{FF2B5EF4-FFF2-40B4-BE49-F238E27FC236}">
                <a16:creationId xmlns:a16="http://schemas.microsoft.com/office/drawing/2014/main" id="{909BC42B-73B0-41A5-AD38-994D316D83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5941167"/>
      </p:ext>
    </p:extLst>
  </p:cSld>
  <p:clrMapOvr>
    <a:masterClrMapping/>
  </p:clrMapOvr>
  <mc:AlternateContent xmlns:mc="http://schemas.openxmlformats.org/markup-compatibility/2006" xmlns:p14="http://schemas.microsoft.com/office/powerpoint/2010/main">
    <mc:Choice Requires="p14">
      <p:transition spd="slow" p14:dur="2000" advTm="88042"/>
    </mc:Choice>
    <mc:Fallback xmlns="">
      <p:transition spd="slow" advTm="88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C5F0A2-5BAC-45CA-9DE8-06942AEFEC76}"/>
              </a:ext>
            </a:extLst>
          </p:cNvPr>
          <p:cNvSpPr>
            <a:spLocks noGrp="1"/>
          </p:cNvSpPr>
          <p:nvPr>
            <p:ph type="title"/>
          </p:nvPr>
        </p:nvSpPr>
        <p:spPr>
          <a:xfrm>
            <a:off x="922421" y="1737606"/>
            <a:ext cx="4767262" cy="1342045"/>
          </a:xfrm>
        </p:spPr>
        <p:txBody>
          <a:bodyPr>
            <a:normAutofit fontScale="90000"/>
          </a:bodyPr>
          <a:lstStyle/>
          <a:p>
            <a:pPr algn="ctr"/>
            <a:r>
              <a:rPr lang="en-US" dirty="0"/>
              <a:t> </a:t>
            </a:r>
            <a:br>
              <a:rPr lang="en-US" dirty="0"/>
            </a:br>
            <a:br>
              <a:rPr lang="en-US" dirty="0"/>
            </a:br>
            <a:br>
              <a:rPr lang="en-US" dirty="0"/>
            </a:br>
            <a:br>
              <a:rPr lang="en-US" dirty="0"/>
            </a:br>
            <a:br>
              <a:rPr lang="en-US" dirty="0"/>
            </a:br>
            <a:br>
              <a:rPr lang="en-US" dirty="0"/>
            </a:br>
            <a:r>
              <a:rPr lang="en-US" dirty="0">
                <a:latin typeface="Times New Roman" panose="02020603050405020304" pitchFamily="18" charset="0"/>
                <a:cs typeface="Times New Roman" panose="02020603050405020304" pitchFamily="18" charset="0"/>
              </a:rPr>
              <a:t>Search syntax </a:t>
            </a:r>
            <a:br>
              <a:rPr lang="en-US" dirty="0"/>
            </a:br>
            <a:br>
              <a:rPr lang="en-US" dirty="0"/>
            </a:br>
            <a:endParaRPr lang="en-US" dirty="0"/>
          </a:p>
        </p:txBody>
      </p:sp>
      <p:sp>
        <p:nvSpPr>
          <p:cNvPr id="11" name="Text Placeholder 10">
            <a:extLst>
              <a:ext uri="{FF2B5EF4-FFF2-40B4-BE49-F238E27FC236}">
                <a16:creationId xmlns:a16="http://schemas.microsoft.com/office/drawing/2014/main" id="{B3685FAB-1C62-4B1C-A594-DF960393AE8A}"/>
              </a:ext>
            </a:extLst>
          </p:cNvPr>
          <p:cNvSpPr>
            <a:spLocks noGrp="1"/>
          </p:cNvSpPr>
          <p:nvPr>
            <p:ph type="body" sz="quarter" idx="11"/>
          </p:nvPr>
        </p:nvSpPr>
        <p:spPr>
          <a:xfrm>
            <a:off x="922421" y="2146074"/>
            <a:ext cx="4767262" cy="3483263"/>
          </a:xfrm>
        </p:spPr>
        <p:txBody>
          <a:bodyPr/>
          <a:lstStyle/>
          <a:p>
            <a:r>
              <a:rPr lang="en-US" sz="2400" dirty="0">
                <a:solidFill>
                  <a:srgbClr val="00B050"/>
                </a:solidFill>
                <a:latin typeface="Times New Roman" panose="02020603050405020304" pitchFamily="18" charset="0"/>
                <a:cs typeface="Times New Roman" panose="02020603050405020304" pitchFamily="18" charset="0"/>
              </a:rPr>
              <a:t>Syntax is the rule that dictate how words and phrases are used in languages, including computing languages.  For example, you can use special character in searches. This will make the search engine give you more specific results.</a:t>
            </a:r>
          </a:p>
          <a:p>
            <a:endParaRPr lang="en-US" dirty="0"/>
          </a:p>
        </p:txBody>
      </p:sp>
      <p:sp>
        <p:nvSpPr>
          <p:cNvPr id="16" name="Rectangle 15">
            <a:extLst>
              <a:ext uri="{FF2B5EF4-FFF2-40B4-BE49-F238E27FC236}">
                <a16:creationId xmlns:a16="http://schemas.microsoft.com/office/drawing/2014/main" id="{4C7D522B-A800-4A82-8F10-E17E343F4719}"/>
              </a:ext>
            </a:extLst>
          </p:cNvPr>
          <p:cNvSpPr/>
          <p:nvPr/>
        </p:nvSpPr>
        <p:spPr>
          <a:xfrm>
            <a:off x="6096000" y="1253051"/>
            <a:ext cx="6096000" cy="4351897"/>
          </a:xfrm>
          <a:prstGeom prst="rect">
            <a:avLst/>
          </a:prstGeom>
        </p:spPr>
        <p:txBody>
          <a:bodyPr>
            <a:spAutoFit/>
          </a:bodyPr>
          <a:lstStyle/>
          <a:p>
            <a:pPr>
              <a:lnSpc>
                <a:spcPct val="107000"/>
              </a:lnSpc>
              <a:spcAft>
                <a:spcPts val="800"/>
              </a:spcAft>
            </a:pPr>
            <a:r>
              <a:rPr lang="en-US" dirty="0">
                <a:solidFill>
                  <a:srgbClr val="3C4043"/>
                </a:solidFill>
                <a:latin typeface="Arial" panose="020B0604020202020204" pitchFamily="34" charset="0"/>
                <a:ea typeface="Calibri" panose="020F0502020204030204" pitchFamily="34" charset="0"/>
                <a:cs typeface="Times New Roman" panose="02020603050405020304" pitchFamily="18" charset="0"/>
              </a:rPr>
              <a:t>AND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00B050"/>
                </a:solidFill>
                <a:latin typeface="Arial" panose="020B0604020202020204" pitchFamily="34" charset="0"/>
                <a:ea typeface="Calibri" panose="020F0502020204030204" pitchFamily="34" charset="0"/>
                <a:cs typeface="Times New Roman" panose="02020603050405020304" pitchFamily="18" charset="0"/>
              </a:rPr>
              <a:t>Adding </a:t>
            </a:r>
            <a:r>
              <a:rPr lang="en-US" dirty="0">
                <a:solidFill>
                  <a:srgbClr val="FF0000"/>
                </a:solidFill>
                <a:latin typeface="Arial" panose="020B0604020202020204" pitchFamily="34" charset="0"/>
                <a:ea typeface="Calibri" panose="020F0502020204030204" pitchFamily="34" charset="0"/>
                <a:cs typeface="Times New Roman" panose="02020603050405020304" pitchFamily="18" charset="0"/>
              </a:rPr>
              <a:t>+</a:t>
            </a:r>
            <a:r>
              <a:rPr lang="en-US" dirty="0">
                <a:solidFill>
                  <a:srgbClr val="00B050"/>
                </a:solidFill>
                <a:latin typeface="Arial" panose="020B0604020202020204" pitchFamily="34" charset="0"/>
                <a:ea typeface="Calibri" panose="020F0502020204030204" pitchFamily="34" charset="0"/>
                <a:cs typeface="Times New Roman" panose="02020603050405020304" pitchFamily="18" charset="0"/>
              </a:rPr>
              <a:t> between words will return only results that match Both words.</a:t>
            </a:r>
            <a:endParaRPr lang="en-US" sz="20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endParaRPr lang="en-US" sz="20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3C4043"/>
                </a:solidFill>
                <a:latin typeface="Arial" panose="020B0604020202020204" pitchFamily="34" charset="0"/>
                <a:ea typeface="Calibri" panose="020F0502020204030204" pitchFamily="34" charset="0"/>
                <a:cs typeface="Times New Roman" panose="02020603050405020304" pitchFamily="18" charset="0"/>
              </a:rPr>
              <a:t>NOT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FF0000"/>
                </a:solidFill>
                <a:latin typeface="Arial" panose="020B0604020202020204" pitchFamily="34" charset="0"/>
                <a:ea typeface="Calibri" panose="020F0502020204030204" pitchFamily="34" charset="0"/>
                <a:cs typeface="Times New Roman" panose="02020603050405020304" pitchFamily="18" charset="0"/>
              </a:rPr>
              <a:t>Adding </a:t>
            </a:r>
            <a:r>
              <a:rPr lang="en-US" dirty="0">
                <a:solidFill>
                  <a:srgbClr val="00B050"/>
                </a:solidFill>
                <a:latin typeface="Arial" panose="020B0604020202020204" pitchFamily="34" charset="0"/>
                <a:ea typeface="Calibri" panose="020F0502020204030204" pitchFamily="34" charset="0"/>
                <a:cs typeface="Times New Roman" panose="02020603050405020304" pitchFamily="18" charset="0"/>
              </a:rPr>
              <a:t>–</a:t>
            </a:r>
            <a:r>
              <a:rPr lang="en-US" dirty="0">
                <a:solidFill>
                  <a:srgbClr val="FF0000"/>
                </a:solidFill>
                <a:latin typeface="Arial" panose="020B0604020202020204" pitchFamily="34" charset="0"/>
                <a:ea typeface="Calibri" panose="020F0502020204030204" pitchFamily="34" charset="0"/>
                <a:cs typeface="Times New Roman" panose="02020603050405020304" pitchFamily="18" charset="0"/>
              </a:rPr>
              <a:t> before a word will return only results that do not include that word.</a:t>
            </a:r>
            <a:endParaRPr lang="en-US"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n-US"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3C4043"/>
                </a:solidFill>
                <a:latin typeface="Arial" panose="020B0604020202020204" pitchFamily="34" charset="0"/>
                <a:ea typeface="Calibri" panose="020F0502020204030204" pitchFamily="34" charset="0"/>
                <a:cs typeface="Times New Roman" panose="02020603050405020304" pitchFamily="18" charset="0"/>
              </a:rPr>
              <a:t>PHARSE MATCHING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3C4043"/>
                </a:solidFill>
                <a:latin typeface="Arial" panose="020B0604020202020204" pitchFamily="34" charset="0"/>
                <a:ea typeface="Calibri" panose="020F0502020204030204" pitchFamily="34" charset="0"/>
                <a:cs typeface="Times New Roman" panose="02020603050405020304" pitchFamily="18" charset="0"/>
              </a:rPr>
              <a:t>Pacing speech marks around a group of words will return only results that include the whole phrase with the words in that specific order.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0D2F8892-81DA-44A8-A64D-0451DA54C2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31110"/>
      </p:ext>
    </p:extLst>
  </p:cSld>
  <p:clrMapOvr>
    <a:masterClrMapping/>
  </p:clrMapOvr>
  <mc:AlternateContent xmlns:mc="http://schemas.openxmlformats.org/markup-compatibility/2006" xmlns:p14="http://schemas.microsoft.com/office/powerpoint/2010/main">
    <mc:Choice Requires="p14">
      <p:transition spd="slow" p14:dur="2000" advTm="66246"/>
    </mc:Choice>
    <mc:Fallback xmlns="">
      <p:transition spd="slow" advTm="66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p:txBody>
          <a:bodyPr/>
          <a:lstStyle/>
          <a:p>
            <a:r>
              <a:rPr lang="en-US" b="1" dirty="0">
                <a:latin typeface="Times New Roman" panose="02020603050405020304" pitchFamily="18" charset="0"/>
                <a:cs typeface="Times New Roman" panose="02020603050405020304" pitchFamily="18" charset="0"/>
              </a:rPr>
              <a:t>Checking that information is from a trustworthy source that has a good systems for checking facts before publication. </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2009947"/>
            <a:ext cx="3977648" cy="731694"/>
          </a:xfrm>
        </p:spPr>
        <p:txBody>
          <a:bodyPr/>
          <a:lstStyle/>
          <a:p>
            <a:r>
              <a:rPr lang="en-US" b="1" dirty="0">
                <a:solidFill>
                  <a:srgbClr val="FF0000"/>
                </a:solidFill>
                <a:latin typeface="Times New Roman" panose="02020603050405020304" pitchFamily="18" charset="0"/>
                <a:cs typeface="Times New Roman" panose="02020603050405020304" pitchFamily="18" charset="0"/>
              </a:rPr>
              <a:t>Checking the publication date.</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586824" y="2955782"/>
            <a:ext cx="4109147" cy="769140"/>
          </a:xfrm>
        </p:spPr>
        <p:txBody>
          <a:bodyPr/>
          <a:lstStyle/>
          <a:p>
            <a:r>
              <a:rPr lang="en-US" b="1" dirty="0">
                <a:latin typeface="Times New Roman" panose="02020603050405020304" pitchFamily="18" charset="0"/>
                <a:cs typeface="Times New Roman" panose="02020603050405020304" pitchFamily="18" charset="0"/>
              </a:rPr>
              <a:t>Checking that the information’s topic matches the topic for which you intend to use.</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635152" y="4215299"/>
            <a:ext cx="4109147" cy="769141"/>
          </a:xfrm>
        </p:spPr>
        <p:txBody>
          <a:bodyPr/>
          <a:lstStyle/>
          <a:p>
            <a:r>
              <a:rPr lang="en-US" b="1" dirty="0"/>
              <a:t>Comparing it against other related sources to see if it matches</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41057" y="446567"/>
            <a:ext cx="4008437" cy="2509215"/>
          </a:xfrm>
        </p:spPr>
        <p:txBody>
          <a:bodyPr>
            <a:noAutofit/>
          </a:bodyPr>
          <a:lstStyle/>
          <a:p>
            <a:pPr algn="ctr"/>
            <a:r>
              <a:rPr lang="en-US" sz="3600" dirty="0">
                <a:solidFill>
                  <a:srgbClr val="FFFF00"/>
                </a:solidFill>
                <a:latin typeface="Times New Roman" panose="02020603050405020304" pitchFamily="18" charset="0"/>
                <a:cs typeface="Times New Roman" panose="02020603050405020304" pitchFamily="18" charset="0"/>
              </a:rPr>
              <a:t>Methods and reasons for checking information</a:t>
            </a:r>
            <a:endParaRPr lang="en-US" sz="3600" dirty="0"/>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a:xfrm>
            <a:off x="502213" y="3311704"/>
            <a:ext cx="5076952" cy="3167953"/>
          </a:xfrm>
        </p:spPr>
        <p:txBody>
          <a:bodyPr/>
          <a:lstStyle/>
          <a:p>
            <a:pPr>
              <a:lnSpc>
                <a:spcPct val="150000"/>
              </a:lnSpc>
            </a:pPr>
            <a:r>
              <a:rPr lang="en-US" sz="2000" dirty="0">
                <a:latin typeface="Times New Roman" panose="02020603050405020304" pitchFamily="18" charset="0"/>
                <a:cs typeface="Times New Roman" panose="02020603050405020304" pitchFamily="18" charset="0"/>
              </a:rPr>
              <a:t>When we use information from a primary or secondary source, you need to decide whether it is suitable or good enough for the purpose for which you are planning to use it.  </a:t>
            </a:r>
          </a:p>
          <a:p>
            <a:pPr>
              <a:lnSpc>
                <a:spcPct val="150000"/>
              </a:lnSpc>
            </a:pPr>
            <a:r>
              <a:rPr lang="en-US" sz="2000" dirty="0">
                <a:latin typeface="Times New Roman" panose="02020603050405020304" pitchFamily="18" charset="0"/>
                <a:cs typeface="Times New Roman" panose="02020603050405020304" pitchFamily="18" charset="0"/>
              </a:rPr>
              <a:t>There are various methods and reasons for checking this information.</a:t>
            </a:r>
          </a:p>
        </p:txBody>
      </p:sp>
      <p:sp>
        <p:nvSpPr>
          <p:cNvPr id="4" name="TextBox 3">
            <a:extLst>
              <a:ext uri="{FF2B5EF4-FFF2-40B4-BE49-F238E27FC236}">
                <a16:creationId xmlns:a16="http://schemas.microsoft.com/office/drawing/2014/main" id="{5B01EFB7-048A-4306-AA54-66BDF6FD1F86}"/>
              </a:ext>
            </a:extLst>
          </p:cNvPr>
          <p:cNvSpPr txBox="1"/>
          <p:nvPr/>
        </p:nvSpPr>
        <p:spPr>
          <a:xfrm>
            <a:off x="6208295" y="1074808"/>
            <a:ext cx="1426857" cy="369332"/>
          </a:xfrm>
          <a:prstGeom prst="rect">
            <a:avLst/>
          </a:prstGeom>
          <a:noFill/>
        </p:spPr>
        <p:txBody>
          <a:bodyPr wrap="square" rtlCol="0">
            <a:spAutoFit/>
          </a:bodyPr>
          <a:lstStyle/>
          <a:p>
            <a:r>
              <a:rPr lang="en-US" dirty="0">
                <a:solidFill>
                  <a:schemeClr val="tx2"/>
                </a:solidFill>
                <a:latin typeface="Times New Roman" panose="02020603050405020304" pitchFamily="18" charset="0"/>
                <a:cs typeface="Times New Roman" panose="02020603050405020304" pitchFamily="18" charset="0"/>
              </a:rPr>
              <a:t>Accuracy</a:t>
            </a:r>
            <a:r>
              <a:rPr lang="en-US" dirty="0">
                <a:solidFill>
                  <a:srgbClr val="FFFF00"/>
                </a:solidFill>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7AE4AB07-1AFF-4EF4-86A7-EA41BB84FF66}"/>
              </a:ext>
            </a:extLst>
          </p:cNvPr>
          <p:cNvSpPr txBox="1"/>
          <p:nvPr/>
        </p:nvSpPr>
        <p:spPr>
          <a:xfrm>
            <a:off x="6339794" y="2162766"/>
            <a:ext cx="1426857" cy="369332"/>
          </a:xfrm>
          <a:prstGeom prst="rect">
            <a:avLst/>
          </a:prstGeom>
          <a:noFill/>
        </p:spPr>
        <p:txBody>
          <a:bodyPr wrap="square" rtlCol="0">
            <a:spAutoFit/>
          </a:bodyPr>
          <a:lstStyle/>
          <a:p>
            <a:r>
              <a:rPr lang="en-US" dirty="0">
                <a:solidFill>
                  <a:schemeClr val="tx2"/>
                </a:solidFill>
                <a:latin typeface="Times New Roman" panose="02020603050405020304" pitchFamily="18" charset="0"/>
                <a:cs typeface="Times New Roman" panose="02020603050405020304" pitchFamily="18" charset="0"/>
              </a:rPr>
              <a:t>Age</a:t>
            </a:r>
            <a:r>
              <a:rPr lang="en-US" dirty="0">
                <a:solidFill>
                  <a:srgbClr val="FFFF00"/>
                </a:solidFill>
                <a:latin typeface="Times New Roman" panose="02020603050405020304" pitchFamily="18" charset="0"/>
                <a:cs typeface="Times New Roman" panose="02020603050405020304" pitchFamily="18" charset="0"/>
              </a:rPr>
              <a:t> </a:t>
            </a:r>
          </a:p>
        </p:txBody>
      </p:sp>
      <p:sp>
        <p:nvSpPr>
          <p:cNvPr id="23" name="TextBox 22">
            <a:extLst>
              <a:ext uri="{FF2B5EF4-FFF2-40B4-BE49-F238E27FC236}">
                <a16:creationId xmlns:a16="http://schemas.microsoft.com/office/drawing/2014/main" id="{883310E9-D1F2-4F6B-B1B2-990BCDB62E54}"/>
              </a:ext>
            </a:extLst>
          </p:cNvPr>
          <p:cNvSpPr txBox="1"/>
          <p:nvPr/>
        </p:nvSpPr>
        <p:spPr>
          <a:xfrm>
            <a:off x="6291466" y="3103468"/>
            <a:ext cx="1426857" cy="369332"/>
          </a:xfrm>
          <a:prstGeom prst="rect">
            <a:avLst/>
          </a:prstGeom>
          <a:noFill/>
        </p:spPr>
        <p:txBody>
          <a:bodyPr wrap="square" rtlCol="0">
            <a:spAutoFit/>
          </a:bodyPr>
          <a:lstStyle/>
          <a:p>
            <a:r>
              <a:rPr lang="en-US" dirty="0">
                <a:solidFill>
                  <a:schemeClr val="tx2"/>
                </a:solidFill>
                <a:latin typeface="Times New Roman" panose="02020603050405020304" pitchFamily="18" charset="0"/>
                <a:cs typeface="Times New Roman" panose="02020603050405020304" pitchFamily="18" charset="0"/>
              </a:rPr>
              <a:t>Relevance</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24" name="Text Placeholder 21">
            <a:extLst>
              <a:ext uri="{FF2B5EF4-FFF2-40B4-BE49-F238E27FC236}">
                <a16:creationId xmlns:a16="http://schemas.microsoft.com/office/drawing/2014/main" id="{398A943A-90A0-4A68-B0D5-AAC166976C02}"/>
              </a:ext>
            </a:extLst>
          </p:cNvPr>
          <p:cNvSpPr txBox="1">
            <a:spLocks/>
          </p:cNvSpPr>
          <p:nvPr/>
        </p:nvSpPr>
        <p:spPr>
          <a:xfrm>
            <a:off x="7635152" y="5346804"/>
            <a:ext cx="4261547" cy="85970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Checking to see if it provides a range of viewpoint.</a:t>
            </a:r>
          </a:p>
          <a:p>
            <a:r>
              <a:rPr lang="en-US" b="1" dirty="0">
                <a:latin typeface="Times New Roman" panose="02020603050405020304" pitchFamily="18" charset="0"/>
                <a:cs typeface="Times New Roman" panose="02020603050405020304" pitchFamily="18" charset="0"/>
              </a:rPr>
              <a:t>Considering whether you could use the same information to tell a story from different perspective</a:t>
            </a:r>
          </a:p>
        </p:txBody>
      </p:sp>
      <p:sp>
        <p:nvSpPr>
          <p:cNvPr id="25" name="TextBox 24">
            <a:extLst>
              <a:ext uri="{FF2B5EF4-FFF2-40B4-BE49-F238E27FC236}">
                <a16:creationId xmlns:a16="http://schemas.microsoft.com/office/drawing/2014/main" id="{BD044BD6-677A-421D-BDF4-779C1AE27E79}"/>
              </a:ext>
            </a:extLst>
          </p:cNvPr>
          <p:cNvSpPr txBox="1"/>
          <p:nvPr/>
        </p:nvSpPr>
        <p:spPr>
          <a:xfrm>
            <a:off x="6291466" y="4258846"/>
            <a:ext cx="1426857" cy="369332"/>
          </a:xfrm>
          <a:prstGeom prst="rect">
            <a:avLst/>
          </a:prstGeom>
          <a:noFill/>
        </p:spPr>
        <p:txBody>
          <a:bodyPr wrap="square" rtlCol="0">
            <a:spAutoFit/>
          </a:bodyPr>
          <a:lstStyle/>
          <a:p>
            <a:r>
              <a:rPr lang="en-US" dirty="0">
                <a:solidFill>
                  <a:schemeClr val="tx2"/>
                </a:solidFill>
                <a:latin typeface="Times New Roman" panose="02020603050405020304" pitchFamily="18" charset="0"/>
                <a:cs typeface="Times New Roman" panose="02020603050405020304" pitchFamily="18" charset="0"/>
              </a:rPr>
              <a:t>Reliability</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E681B9F5-5CF9-478D-922E-7878A7107DF2}"/>
              </a:ext>
            </a:extLst>
          </p:cNvPr>
          <p:cNvSpPr txBox="1"/>
          <p:nvPr/>
        </p:nvSpPr>
        <p:spPr>
          <a:xfrm>
            <a:off x="6339793" y="5509141"/>
            <a:ext cx="1426857" cy="369332"/>
          </a:xfrm>
          <a:prstGeom prst="rect">
            <a:avLst/>
          </a:prstGeom>
          <a:noFill/>
        </p:spPr>
        <p:txBody>
          <a:bodyPr wrap="square" rtlCol="0">
            <a:spAutoFit/>
          </a:bodyPr>
          <a:lstStyle/>
          <a:p>
            <a:r>
              <a:rPr lang="en-US" dirty="0">
                <a:solidFill>
                  <a:schemeClr val="tx2"/>
                </a:solidFill>
                <a:latin typeface="Times New Roman" panose="02020603050405020304" pitchFamily="18" charset="0"/>
                <a:cs typeface="Times New Roman" panose="02020603050405020304" pitchFamily="18" charset="0"/>
              </a:rPr>
              <a:t>Bias</a:t>
            </a:r>
            <a:endParaRPr lang="en-US"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2607428"/>
      </p:ext>
    </p:extLst>
  </p:cSld>
  <p:clrMapOvr>
    <a:masterClrMapping/>
  </p:clrMapOvr>
  <mc:AlternateContent xmlns:mc="http://schemas.openxmlformats.org/markup-compatibility/2006" xmlns:p14="http://schemas.microsoft.com/office/powerpoint/2010/main">
    <mc:Choice Requires="p14">
      <p:transition spd="slow" p14:dur="2000" advTm="179433"/>
    </mc:Choice>
    <mc:Fallback xmlns="">
      <p:transition spd="slow" advTm="17943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41CD-C000-45FE-B5B4-FC5D5300149E}"/>
              </a:ext>
            </a:extLst>
          </p:cNvPr>
          <p:cNvSpPr>
            <a:spLocks noGrp="1"/>
          </p:cNvSpPr>
          <p:nvPr>
            <p:ph type="title"/>
          </p:nvPr>
        </p:nvSpPr>
        <p:spPr>
          <a:xfrm>
            <a:off x="2348830" y="1314742"/>
            <a:ext cx="7252505" cy="891250"/>
          </a:xfrm>
        </p:spPr>
        <p:txBody>
          <a:bodyPr/>
          <a:lstStyle/>
          <a:p>
            <a:r>
              <a:rPr lang="en-US" dirty="0">
                <a:latin typeface="Times New Roman" panose="02020603050405020304" pitchFamily="18" charset="0"/>
                <a:cs typeface="Times New Roman" panose="02020603050405020304" pitchFamily="18" charset="0"/>
              </a:rPr>
              <a:t>Copyright</a:t>
            </a:r>
          </a:p>
        </p:txBody>
      </p:sp>
      <p:sp>
        <p:nvSpPr>
          <p:cNvPr id="3" name="Text Placeholder 2">
            <a:extLst>
              <a:ext uri="{FF2B5EF4-FFF2-40B4-BE49-F238E27FC236}">
                <a16:creationId xmlns:a16="http://schemas.microsoft.com/office/drawing/2014/main" id="{4CD910AC-9E82-446B-A49A-96B6F611B4BC}"/>
              </a:ext>
            </a:extLst>
          </p:cNvPr>
          <p:cNvSpPr>
            <a:spLocks noGrp="1"/>
          </p:cNvSpPr>
          <p:nvPr>
            <p:ph type="body" sz="quarter" idx="14"/>
          </p:nvPr>
        </p:nvSpPr>
        <p:spPr>
          <a:xfrm>
            <a:off x="1433014" y="2402765"/>
            <a:ext cx="9171295" cy="1555086"/>
          </a:xfrm>
        </p:spPr>
        <p:txBody>
          <a:bodyPr/>
          <a:lstStyle/>
          <a:p>
            <a:r>
              <a:rPr lang="en-US" sz="2400" b="1" dirty="0">
                <a:latin typeface="Times New Roman" panose="02020603050405020304" pitchFamily="18" charset="0"/>
                <a:cs typeface="Times New Roman" panose="02020603050405020304" pitchFamily="18" charset="0"/>
              </a:rPr>
              <a:t>If you use information, you should ensure that you have permission to do so. Some information will require to state the owner or source of the information if you choose to use it</a:t>
            </a:r>
            <a:r>
              <a:rPr lang="en-US" sz="2400" dirty="0">
                <a:latin typeface="Times New Roman" panose="02020603050405020304" pitchFamily="18" charset="0"/>
                <a:cs typeface="Times New Roman" panose="02020603050405020304" pitchFamily="18" charset="0"/>
              </a:rPr>
              <a:t>.</a:t>
            </a:r>
          </a:p>
          <a:p>
            <a:endParaRPr lang="en-US" dirty="0"/>
          </a:p>
        </p:txBody>
      </p:sp>
      <p:pic>
        <p:nvPicPr>
          <p:cNvPr id="6" name="Audio 5">
            <a:hlinkClick r:id="" action="ppaction://media"/>
            <a:extLst>
              <a:ext uri="{FF2B5EF4-FFF2-40B4-BE49-F238E27FC236}">
                <a16:creationId xmlns:a16="http://schemas.microsoft.com/office/drawing/2014/main" id="{67DEFA66-346A-4933-8543-2950052E29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9879535"/>
      </p:ext>
    </p:extLst>
  </p:cSld>
  <p:clrMapOvr>
    <a:masterClrMapping/>
  </p:clrMapOvr>
  <mc:AlternateContent xmlns:mc="http://schemas.openxmlformats.org/markup-compatibility/2006" xmlns:p14="http://schemas.microsoft.com/office/powerpoint/2010/main">
    <mc:Choice Requires="p14">
      <p:transition spd="slow" p14:dur="2000" advTm="42661"/>
    </mc:Choice>
    <mc:Fallback xmlns="">
      <p:transition spd="slow" advTm="42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BF11F2-1286-4453-AAF6-9741E4AC90EF}"/>
              </a:ext>
            </a:extLst>
          </p:cNvPr>
          <p:cNvSpPr>
            <a:spLocks noGrp="1"/>
          </p:cNvSpPr>
          <p:nvPr>
            <p:ph type="title"/>
          </p:nvPr>
        </p:nvSpPr>
        <p:spPr/>
        <p:txBody>
          <a:bodyPr/>
          <a:lstStyle/>
          <a:p>
            <a:r>
              <a:rPr lang="en-US" sz="5400" dirty="0">
                <a:latin typeface="Times New Roman" panose="02020603050405020304" pitchFamily="18" charset="0"/>
                <a:cs typeface="Times New Roman" panose="02020603050405020304" pitchFamily="18" charset="0"/>
              </a:rPr>
              <a:t>Plagiarism</a:t>
            </a:r>
            <a:br>
              <a:rPr lang="en-US" sz="5400" dirty="0"/>
            </a:br>
            <a:endParaRPr lang="en-US" dirty="0"/>
          </a:p>
        </p:txBody>
      </p:sp>
      <p:sp>
        <p:nvSpPr>
          <p:cNvPr id="6" name="Text Placeholder 5">
            <a:extLst>
              <a:ext uri="{FF2B5EF4-FFF2-40B4-BE49-F238E27FC236}">
                <a16:creationId xmlns:a16="http://schemas.microsoft.com/office/drawing/2014/main" id="{42CDFFE9-D67A-4242-82B6-FD97B9A36CF2}"/>
              </a:ext>
            </a:extLst>
          </p:cNvPr>
          <p:cNvSpPr>
            <a:spLocks noGrp="1"/>
          </p:cNvSpPr>
          <p:nvPr>
            <p:ph type="body" sz="quarter" idx="15"/>
          </p:nvPr>
        </p:nvSpPr>
        <p:spPr>
          <a:xfrm>
            <a:off x="3898232" y="232889"/>
            <a:ext cx="8193505" cy="6264164"/>
          </a:xfrm>
        </p:spPr>
        <p:txBody>
          <a:bodyPr>
            <a:noAutofit/>
          </a:bodyPr>
          <a:lstStyle/>
          <a:p>
            <a:pPr lvl="1">
              <a:lnSpc>
                <a:spcPct val="150000"/>
              </a:lnSpc>
            </a:pPr>
            <a:r>
              <a:rPr lang="en-US" dirty="0">
                <a:latin typeface="Times New Roman" panose="02020603050405020304" pitchFamily="18" charset="0"/>
                <a:cs typeface="Times New Roman" panose="02020603050405020304" pitchFamily="18" charset="0"/>
              </a:rPr>
              <a:t>The internet has made information easily available to many people. However, this means that it is becoming more common for people to copy and paste information, sometimes without even checking that is suitable or true. Sometimes, they may even claim that this information is their own. This is known as plagiarism. </a:t>
            </a:r>
          </a:p>
          <a:p>
            <a:pPr lvl="1">
              <a:lnSpc>
                <a:spcPct val="150000"/>
              </a:lnSpc>
            </a:pPr>
            <a:r>
              <a:rPr lang="en-US" dirty="0">
                <a:solidFill>
                  <a:srgbClr val="FFFF00"/>
                </a:solidFill>
                <a:latin typeface="Times New Roman" panose="02020603050405020304" pitchFamily="18" charset="0"/>
                <a:cs typeface="Times New Roman" panose="02020603050405020304" pitchFamily="18" charset="0"/>
              </a:rPr>
              <a:t>If you use another person’s work but fail to state that it is theirs and not yours, you are violating their rights and committing plagiarism. If you do this in your assignments for school, college or university, you will be punished and your marks could be reduced or you could fail the assignment completely</a:t>
            </a:r>
            <a:r>
              <a:rPr lang="en-US" dirty="0">
                <a:solidFill>
                  <a:srgbClr val="00B050"/>
                </a:solidFill>
                <a:latin typeface="Times New Roman" panose="02020603050405020304" pitchFamily="18" charset="0"/>
                <a:cs typeface="Times New Roman" panose="02020603050405020304" pitchFamily="18" charset="0"/>
              </a:rPr>
              <a:t>.</a:t>
            </a:r>
          </a:p>
          <a:p>
            <a:pPr lvl="1">
              <a:lnSpc>
                <a:spcPct val="150000"/>
              </a:lnSpc>
            </a:pPr>
            <a:r>
              <a:rPr lang="en-US" dirty="0">
                <a:latin typeface="Times New Roman" panose="02020603050405020304" pitchFamily="18" charset="0"/>
                <a:cs typeface="Times New Roman" panose="02020603050405020304" pitchFamily="18" charset="0"/>
              </a:rPr>
              <a:t>One way to avoid plagiarism is to rewrite of paraphrase information. When you do this, it shows that you can find information, understand its meaning and then express it in your own words. You should also state where the original information came from you. </a:t>
            </a:r>
            <a:br>
              <a:rPr lang="en-US" dirty="0">
                <a:latin typeface="Times New Roman" panose="02020603050405020304" pitchFamily="18" charset="0"/>
                <a:cs typeface="Times New Roman" panose="02020603050405020304" pitchFamily="18" charset="0"/>
              </a:rPr>
            </a:br>
            <a:endParaRPr lang="en-US" dirty="0"/>
          </a:p>
        </p:txBody>
      </p:sp>
      <p:pic>
        <p:nvPicPr>
          <p:cNvPr id="8" name="Audio 7">
            <a:hlinkClick r:id="" action="ppaction://media"/>
            <a:extLst>
              <a:ext uri="{FF2B5EF4-FFF2-40B4-BE49-F238E27FC236}">
                <a16:creationId xmlns:a16="http://schemas.microsoft.com/office/drawing/2014/main" id="{0353A623-AAED-4913-9F8E-58697DC883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0190803"/>
      </p:ext>
    </p:extLst>
  </p:cSld>
  <p:clrMapOvr>
    <a:masterClrMapping/>
  </p:clrMapOvr>
  <mc:AlternateContent xmlns:mc="http://schemas.openxmlformats.org/markup-compatibility/2006" xmlns:p14="http://schemas.microsoft.com/office/powerpoint/2010/main">
    <mc:Choice Requires="p14">
      <p:transition spd="slow" p14:dur="2000" advTm="64039"/>
    </mc:Choice>
    <mc:Fallback xmlns="">
      <p:transition spd="slow" advTm="64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sophisticated presentation</Template>
  <TotalTime>0</TotalTime>
  <Words>625</Words>
  <Application>Microsoft Office PowerPoint</Application>
  <PresentationFormat>Widescreen</PresentationFormat>
  <Paragraphs>56</Paragraphs>
  <Slides>9</Slides>
  <Notes>0</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Arial</vt:lpstr>
      <vt:lpstr>Arial Black</vt:lpstr>
      <vt:lpstr>Calibri</vt:lpstr>
      <vt:lpstr>Calibri Light</vt:lpstr>
      <vt:lpstr>Constantia</vt:lpstr>
      <vt:lpstr>Corbel</vt:lpstr>
      <vt:lpstr>Helvetica Light</vt:lpstr>
      <vt:lpstr>Raleway</vt:lpstr>
      <vt:lpstr>Tahoma</vt:lpstr>
      <vt:lpstr>Times New Roman</vt:lpstr>
      <vt:lpstr>Office Theme</vt:lpstr>
      <vt:lpstr>ONLINE INFORMATION</vt:lpstr>
      <vt:lpstr>Information sources</vt:lpstr>
      <vt:lpstr>Primary sources -Those that you have created yourself</vt:lpstr>
      <vt:lpstr>Secondary  sources</vt:lpstr>
      <vt:lpstr>Search  engines</vt:lpstr>
      <vt:lpstr>       Search syntax   </vt:lpstr>
      <vt:lpstr>Methods and reasons for checking information</vt:lpstr>
      <vt:lpstr>Copyright</vt:lpstr>
      <vt:lpstr>Plagiarism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2020-04-21T09:17:02Z</dcterms:created>
  <dcterms:modified xsi:type="dcterms:W3CDTF">2022-10-26T07:33:10Z</dcterms:modified>
</cp:coreProperties>
</file>