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Lst>
  <p:sldSz cx="12192000" cy="6858000"/>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2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E597-D9D2-4540-A43F-5498B678A2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8824FA-77D8-4F94-8A6C-CA0EF54F2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A20165-06F8-4EAF-81D2-1E2F7466AAC5}"/>
              </a:ext>
            </a:extLst>
          </p:cNvPr>
          <p:cNvSpPr>
            <a:spLocks noGrp="1"/>
          </p:cNvSpPr>
          <p:nvPr>
            <p:ph type="dt" sz="half" idx="10"/>
          </p:nvPr>
        </p:nvSpPr>
        <p:spPr/>
        <p:txBody>
          <a:bodyPr/>
          <a:lstStyle/>
          <a:p>
            <a:fld id="{FA69C3E1-BB2E-458B-9EF9-A2237BD62B97}" type="datetimeFigureOut">
              <a:rPr lang="en-US" smtClean="0"/>
              <a:t>2/19/2023</a:t>
            </a:fld>
            <a:endParaRPr lang="en-US" dirty="0"/>
          </a:p>
        </p:txBody>
      </p:sp>
      <p:sp>
        <p:nvSpPr>
          <p:cNvPr id="5" name="Footer Placeholder 4">
            <a:extLst>
              <a:ext uri="{FF2B5EF4-FFF2-40B4-BE49-F238E27FC236}">
                <a16:creationId xmlns:a16="http://schemas.microsoft.com/office/drawing/2014/main" id="{B5ABDE00-0288-46D3-B7AA-BCCF02CE06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189572-9FF1-48C4-A064-E5128DC2423D}"/>
              </a:ext>
            </a:extLst>
          </p:cNvPr>
          <p:cNvSpPr>
            <a:spLocks noGrp="1"/>
          </p:cNvSpPr>
          <p:nvPr>
            <p:ph type="sldNum" sz="quarter" idx="12"/>
          </p:nvPr>
        </p:nvSpPr>
        <p:spPr/>
        <p:txBody>
          <a:bodyPr/>
          <a:lstStyle/>
          <a:p>
            <a:fld id="{3C013FA6-089B-492F-AF28-CB7D0B46A470}" type="slidenum">
              <a:rPr lang="en-US" smtClean="0"/>
              <a:t>‹#›</a:t>
            </a:fld>
            <a:endParaRPr lang="en-US" dirty="0"/>
          </a:p>
        </p:txBody>
      </p:sp>
    </p:spTree>
    <p:extLst>
      <p:ext uri="{BB962C8B-B14F-4D97-AF65-F5344CB8AC3E}">
        <p14:creationId xmlns:p14="http://schemas.microsoft.com/office/powerpoint/2010/main" val="272484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C9A8-1D3F-4B72-99BD-7798C62376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FEA3B-D023-4BFA-8D98-868160483A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78244-9FB8-4FB3-B84C-1A323488081A}"/>
              </a:ext>
            </a:extLst>
          </p:cNvPr>
          <p:cNvSpPr>
            <a:spLocks noGrp="1"/>
          </p:cNvSpPr>
          <p:nvPr>
            <p:ph type="dt" sz="half" idx="10"/>
          </p:nvPr>
        </p:nvSpPr>
        <p:spPr/>
        <p:txBody>
          <a:bodyPr/>
          <a:lstStyle/>
          <a:p>
            <a:fld id="{FA69C3E1-BB2E-458B-9EF9-A2237BD62B97}" type="datetimeFigureOut">
              <a:rPr lang="en-US" smtClean="0"/>
              <a:t>2/19/2023</a:t>
            </a:fld>
            <a:endParaRPr lang="en-US" dirty="0"/>
          </a:p>
        </p:txBody>
      </p:sp>
      <p:sp>
        <p:nvSpPr>
          <p:cNvPr id="5" name="Footer Placeholder 4">
            <a:extLst>
              <a:ext uri="{FF2B5EF4-FFF2-40B4-BE49-F238E27FC236}">
                <a16:creationId xmlns:a16="http://schemas.microsoft.com/office/drawing/2014/main" id="{54B63809-DC5E-4B5B-9F61-4179A66F4E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89D79E-E5B6-4CF9-803E-04B102FA434F}"/>
              </a:ext>
            </a:extLst>
          </p:cNvPr>
          <p:cNvSpPr>
            <a:spLocks noGrp="1"/>
          </p:cNvSpPr>
          <p:nvPr>
            <p:ph type="sldNum" sz="quarter" idx="12"/>
          </p:nvPr>
        </p:nvSpPr>
        <p:spPr/>
        <p:txBody>
          <a:bodyPr/>
          <a:lstStyle/>
          <a:p>
            <a:fld id="{3C013FA6-089B-492F-AF28-CB7D0B46A470}" type="slidenum">
              <a:rPr lang="en-US" smtClean="0"/>
              <a:t>‹#›</a:t>
            </a:fld>
            <a:endParaRPr lang="en-US" dirty="0"/>
          </a:p>
        </p:txBody>
      </p:sp>
    </p:spTree>
    <p:extLst>
      <p:ext uri="{BB962C8B-B14F-4D97-AF65-F5344CB8AC3E}">
        <p14:creationId xmlns:p14="http://schemas.microsoft.com/office/powerpoint/2010/main" val="153036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D48DE4-E870-4AF8-B215-B40902CC7B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CE37E9-A198-447E-9458-59FD095870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0D6AA-7E76-4E6E-9DA9-DF456E54C699}"/>
              </a:ext>
            </a:extLst>
          </p:cNvPr>
          <p:cNvSpPr>
            <a:spLocks noGrp="1"/>
          </p:cNvSpPr>
          <p:nvPr>
            <p:ph type="dt" sz="half" idx="10"/>
          </p:nvPr>
        </p:nvSpPr>
        <p:spPr/>
        <p:txBody>
          <a:bodyPr/>
          <a:lstStyle/>
          <a:p>
            <a:fld id="{FA69C3E1-BB2E-458B-9EF9-A2237BD62B97}" type="datetimeFigureOut">
              <a:rPr lang="en-US" smtClean="0"/>
              <a:t>2/19/2023</a:t>
            </a:fld>
            <a:endParaRPr lang="en-US" dirty="0"/>
          </a:p>
        </p:txBody>
      </p:sp>
      <p:sp>
        <p:nvSpPr>
          <p:cNvPr id="5" name="Footer Placeholder 4">
            <a:extLst>
              <a:ext uri="{FF2B5EF4-FFF2-40B4-BE49-F238E27FC236}">
                <a16:creationId xmlns:a16="http://schemas.microsoft.com/office/drawing/2014/main" id="{60B422E0-31AD-43D6-A857-5A16999DDE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B9A70E-3757-43CE-B20B-FF8E485AFAB5}"/>
              </a:ext>
            </a:extLst>
          </p:cNvPr>
          <p:cNvSpPr>
            <a:spLocks noGrp="1"/>
          </p:cNvSpPr>
          <p:nvPr>
            <p:ph type="sldNum" sz="quarter" idx="12"/>
          </p:nvPr>
        </p:nvSpPr>
        <p:spPr/>
        <p:txBody>
          <a:bodyPr/>
          <a:lstStyle/>
          <a:p>
            <a:fld id="{3C013FA6-089B-492F-AF28-CB7D0B46A470}" type="slidenum">
              <a:rPr lang="en-US" smtClean="0"/>
              <a:t>‹#›</a:t>
            </a:fld>
            <a:endParaRPr lang="en-US" dirty="0"/>
          </a:p>
        </p:txBody>
      </p:sp>
    </p:spTree>
    <p:extLst>
      <p:ext uri="{BB962C8B-B14F-4D97-AF65-F5344CB8AC3E}">
        <p14:creationId xmlns:p14="http://schemas.microsoft.com/office/powerpoint/2010/main" val="71939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3BFF-0F1E-494C-AD94-12EBEF0DDA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CA2BA7-4414-4BDE-B7A7-047622E700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4516E-BFB3-45D0-B4F7-307DDB20B1AB}"/>
              </a:ext>
            </a:extLst>
          </p:cNvPr>
          <p:cNvSpPr>
            <a:spLocks noGrp="1"/>
          </p:cNvSpPr>
          <p:nvPr>
            <p:ph type="dt" sz="half" idx="10"/>
          </p:nvPr>
        </p:nvSpPr>
        <p:spPr/>
        <p:txBody>
          <a:bodyPr/>
          <a:lstStyle/>
          <a:p>
            <a:fld id="{FA69C3E1-BB2E-458B-9EF9-A2237BD62B97}" type="datetimeFigureOut">
              <a:rPr lang="en-US" smtClean="0"/>
              <a:t>2/19/2023</a:t>
            </a:fld>
            <a:endParaRPr lang="en-US" dirty="0"/>
          </a:p>
        </p:txBody>
      </p:sp>
      <p:sp>
        <p:nvSpPr>
          <p:cNvPr id="5" name="Footer Placeholder 4">
            <a:extLst>
              <a:ext uri="{FF2B5EF4-FFF2-40B4-BE49-F238E27FC236}">
                <a16:creationId xmlns:a16="http://schemas.microsoft.com/office/drawing/2014/main" id="{A61F3F69-5A1D-433E-926D-7EED383C0C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E9A6CE-24B1-48F3-A1B3-876FC189A41C}"/>
              </a:ext>
            </a:extLst>
          </p:cNvPr>
          <p:cNvSpPr>
            <a:spLocks noGrp="1"/>
          </p:cNvSpPr>
          <p:nvPr>
            <p:ph type="sldNum" sz="quarter" idx="12"/>
          </p:nvPr>
        </p:nvSpPr>
        <p:spPr/>
        <p:txBody>
          <a:bodyPr/>
          <a:lstStyle/>
          <a:p>
            <a:fld id="{3C013FA6-089B-492F-AF28-CB7D0B46A470}" type="slidenum">
              <a:rPr lang="en-US" smtClean="0"/>
              <a:t>‹#›</a:t>
            </a:fld>
            <a:endParaRPr lang="en-US" dirty="0"/>
          </a:p>
        </p:txBody>
      </p:sp>
    </p:spTree>
    <p:extLst>
      <p:ext uri="{BB962C8B-B14F-4D97-AF65-F5344CB8AC3E}">
        <p14:creationId xmlns:p14="http://schemas.microsoft.com/office/powerpoint/2010/main" val="260126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B03E-0430-4CD8-9BB6-55DBD8F92D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110E88-79D8-44DC-9D52-F8E9A8A053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436818-6397-425B-B8F2-927EA6B54D15}"/>
              </a:ext>
            </a:extLst>
          </p:cNvPr>
          <p:cNvSpPr>
            <a:spLocks noGrp="1"/>
          </p:cNvSpPr>
          <p:nvPr>
            <p:ph type="dt" sz="half" idx="10"/>
          </p:nvPr>
        </p:nvSpPr>
        <p:spPr/>
        <p:txBody>
          <a:bodyPr/>
          <a:lstStyle/>
          <a:p>
            <a:fld id="{FA69C3E1-BB2E-458B-9EF9-A2237BD62B97}" type="datetimeFigureOut">
              <a:rPr lang="en-US" smtClean="0"/>
              <a:t>2/19/2023</a:t>
            </a:fld>
            <a:endParaRPr lang="en-US" dirty="0"/>
          </a:p>
        </p:txBody>
      </p:sp>
      <p:sp>
        <p:nvSpPr>
          <p:cNvPr id="5" name="Footer Placeholder 4">
            <a:extLst>
              <a:ext uri="{FF2B5EF4-FFF2-40B4-BE49-F238E27FC236}">
                <a16:creationId xmlns:a16="http://schemas.microsoft.com/office/drawing/2014/main" id="{71D41571-C920-42F9-AC86-AA0B611351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CF3D1A-B077-41E8-A166-7FB762046582}"/>
              </a:ext>
            </a:extLst>
          </p:cNvPr>
          <p:cNvSpPr>
            <a:spLocks noGrp="1"/>
          </p:cNvSpPr>
          <p:nvPr>
            <p:ph type="sldNum" sz="quarter" idx="12"/>
          </p:nvPr>
        </p:nvSpPr>
        <p:spPr/>
        <p:txBody>
          <a:bodyPr/>
          <a:lstStyle/>
          <a:p>
            <a:fld id="{3C013FA6-089B-492F-AF28-CB7D0B46A470}" type="slidenum">
              <a:rPr lang="en-US" smtClean="0"/>
              <a:t>‹#›</a:t>
            </a:fld>
            <a:endParaRPr lang="en-US" dirty="0"/>
          </a:p>
        </p:txBody>
      </p:sp>
    </p:spTree>
    <p:extLst>
      <p:ext uri="{BB962C8B-B14F-4D97-AF65-F5344CB8AC3E}">
        <p14:creationId xmlns:p14="http://schemas.microsoft.com/office/powerpoint/2010/main" val="287036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8D8B-DA71-41C3-9F3B-5007463CA5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51ED39-29FF-44C5-A619-BC9C0EECDD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7EE3EE-99F4-4645-AC26-BBF5D451C4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BCAF38-8D3A-4C8F-8180-00F77C2859FF}"/>
              </a:ext>
            </a:extLst>
          </p:cNvPr>
          <p:cNvSpPr>
            <a:spLocks noGrp="1"/>
          </p:cNvSpPr>
          <p:nvPr>
            <p:ph type="dt" sz="half" idx="10"/>
          </p:nvPr>
        </p:nvSpPr>
        <p:spPr/>
        <p:txBody>
          <a:bodyPr/>
          <a:lstStyle/>
          <a:p>
            <a:fld id="{FA69C3E1-BB2E-458B-9EF9-A2237BD62B97}" type="datetimeFigureOut">
              <a:rPr lang="en-US" smtClean="0"/>
              <a:t>2/19/2023</a:t>
            </a:fld>
            <a:endParaRPr lang="en-US" dirty="0"/>
          </a:p>
        </p:txBody>
      </p:sp>
      <p:sp>
        <p:nvSpPr>
          <p:cNvPr id="6" name="Footer Placeholder 5">
            <a:extLst>
              <a:ext uri="{FF2B5EF4-FFF2-40B4-BE49-F238E27FC236}">
                <a16:creationId xmlns:a16="http://schemas.microsoft.com/office/drawing/2014/main" id="{E00526EC-FC73-4B88-B07B-75677379AF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F1A43C-8799-44D5-A986-C178799DE137}"/>
              </a:ext>
            </a:extLst>
          </p:cNvPr>
          <p:cNvSpPr>
            <a:spLocks noGrp="1"/>
          </p:cNvSpPr>
          <p:nvPr>
            <p:ph type="sldNum" sz="quarter" idx="12"/>
          </p:nvPr>
        </p:nvSpPr>
        <p:spPr/>
        <p:txBody>
          <a:bodyPr/>
          <a:lstStyle/>
          <a:p>
            <a:fld id="{3C013FA6-089B-492F-AF28-CB7D0B46A470}" type="slidenum">
              <a:rPr lang="en-US" smtClean="0"/>
              <a:t>‹#›</a:t>
            </a:fld>
            <a:endParaRPr lang="en-US" dirty="0"/>
          </a:p>
        </p:txBody>
      </p:sp>
    </p:spTree>
    <p:extLst>
      <p:ext uri="{BB962C8B-B14F-4D97-AF65-F5344CB8AC3E}">
        <p14:creationId xmlns:p14="http://schemas.microsoft.com/office/powerpoint/2010/main" val="3266989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F1E-BD67-4B59-848A-B8E28B68BE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83CE99-4ACF-402A-9BCF-5D6635849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CB50A3-E8C5-4F72-BD1C-E90884C2A0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ADC740-D5CD-48F0-AD50-4950C33884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DBE052-4F94-44BD-A1B4-B09EB444D9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3B4D9F-5648-4BB0-A578-83001B14EDDE}"/>
              </a:ext>
            </a:extLst>
          </p:cNvPr>
          <p:cNvSpPr>
            <a:spLocks noGrp="1"/>
          </p:cNvSpPr>
          <p:nvPr>
            <p:ph type="dt" sz="half" idx="10"/>
          </p:nvPr>
        </p:nvSpPr>
        <p:spPr/>
        <p:txBody>
          <a:bodyPr/>
          <a:lstStyle/>
          <a:p>
            <a:fld id="{FA69C3E1-BB2E-458B-9EF9-A2237BD62B97}" type="datetimeFigureOut">
              <a:rPr lang="en-US" smtClean="0"/>
              <a:t>2/19/2023</a:t>
            </a:fld>
            <a:endParaRPr lang="en-US" dirty="0"/>
          </a:p>
        </p:txBody>
      </p:sp>
      <p:sp>
        <p:nvSpPr>
          <p:cNvPr id="8" name="Footer Placeholder 7">
            <a:extLst>
              <a:ext uri="{FF2B5EF4-FFF2-40B4-BE49-F238E27FC236}">
                <a16:creationId xmlns:a16="http://schemas.microsoft.com/office/drawing/2014/main" id="{75C1EACA-A2FD-4F56-863E-FBCC1BBAC51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F7EA625-31CD-4C59-AB98-7B2D3D576794}"/>
              </a:ext>
            </a:extLst>
          </p:cNvPr>
          <p:cNvSpPr>
            <a:spLocks noGrp="1"/>
          </p:cNvSpPr>
          <p:nvPr>
            <p:ph type="sldNum" sz="quarter" idx="12"/>
          </p:nvPr>
        </p:nvSpPr>
        <p:spPr/>
        <p:txBody>
          <a:bodyPr/>
          <a:lstStyle/>
          <a:p>
            <a:fld id="{3C013FA6-089B-492F-AF28-CB7D0B46A470}" type="slidenum">
              <a:rPr lang="en-US" smtClean="0"/>
              <a:t>‹#›</a:t>
            </a:fld>
            <a:endParaRPr lang="en-US" dirty="0"/>
          </a:p>
        </p:txBody>
      </p:sp>
    </p:spTree>
    <p:extLst>
      <p:ext uri="{BB962C8B-B14F-4D97-AF65-F5344CB8AC3E}">
        <p14:creationId xmlns:p14="http://schemas.microsoft.com/office/powerpoint/2010/main" val="265165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3092E-74B1-4BF5-99B6-588E11C567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1B5629-A03F-4932-909F-2FA54FE97B98}"/>
              </a:ext>
            </a:extLst>
          </p:cNvPr>
          <p:cNvSpPr>
            <a:spLocks noGrp="1"/>
          </p:cNvSpPr>
          <p:nvPr>
            <p:ph type="dt" sz="half" idx="10"/>
          </p:nvPr>
        </p:nvSpPr>
        <p:spPr/>
        <p:txBody>
          <a:bodyPr/>
          <a:lstStyle/>
          <a:p>
            <a:fld id="{FA69C3E1-BB2E-458B-9EF9-A2237BD62B97}" type="datetimeFigureOut">
              <a:rPr lang="en-US" smtClean="0"/>
              <a:t>2/19/2023</a:t>
            </a:fld>
            <a:endParaRPr lang="en-US" dirty="0"/>
          </a:p>
        </p:txBody>
      </p:sp>
      <p:sp>
        <p:nvSpPr>
          <p:cNvPr id="4" name="Footer Placeholder 3">
            <a:extLst>
              <a:ext uri="{FF2B5EF4-FFF2-40B4-BE49-F238E27FC236}">
                <a16:creationId xmlns:a16="http://schemas.microsoft.com/office/drawing/2014/main" id="{535DF1BD-10C9-443B-8D52-6923764708E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09C8CAD-6388-4993-91DA-25ABEC7C3884}"/>
              </a:ext>
            </a:extLst>
          </p:cNvPr>
          <p:cNvSpPr>
            <a:spLocks noGrp="1"/>
          </p:cNvSpPr>
          <p:nvPr>
            <p:ph type="sldNum" sz="quarter" idx="12"/>
          </p:nvPr>
        </p:nvSpPr>
        <p:spPr/>
        <p:txBody>
          <a:bodyPr/>
          <a:lstStyle/>
          <a:p>
            <a:fld id="{3C013FA6-089B-492F-AF28-CB7D0B46A470}" type="slidenum">
              <a:rPr lang="en-US" smtClean="0"/>
              <a:t>‹#›</a:t>
            </a:fld>
            <a:endParaRPr lang="en-US" dirty="0"/>
          </a:p>
        </p:txBody>
      </p:sp>
    </p:spTree>
    <p:extLst>
      <p:ext uri="{BB962C8B-B14F-4D97-AF65-F5344CB8AC3E}">
        <p14:creationId xmlns:p14="http://schemas.microsoft.com/office/powerpoint/2010/main" val="121062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BDC23-2B8D-45BA-9C3F-0B7070AD4748}"/>
              </a:ext>
            </a:extLst>
          </p:cNvPr>
          <p:cNvSpPr>
            <a:spLocks noGrp="1"/>
          </p:cNvSpPr>
          <p:nvPr>
            <p:ph type="dt" sz="half" idx="10"/>
          </p:nvPr>
        </p:nvSpPr>
        <p:spPr/>
        <p:txBody>
          <a:bodyPr/>
          <a:lstStyle/>
          <a:p>
            <a:fld id="{FA69C3E1-BB2E-458B-9EF9-A2237BD62B97}" type="datetimeFigureOut">
              <a:rPr lang="en-US" smtClean="0"/>
              <a:t>2/19/2023</a:t>
            </a:fld>
            <a:endParaRPr lang="en-US" dirty="0"/>
          </a:p>
        </p:txBody>
      </p:sp>
      <p:sp>
        <p:nvSpPr>
          <p:cNvPr id="3" name="Footer Placeholder 2">
            <a:extLst>
              <a:ext uri="{FF2B5EF4-FFF2-40B4-BE49-F238E27FC236}">
                <a16:creationId xmlns:a16="http://schemas.microsoft.com/office/drawing/2014/main" id="{A839A4C3-7381-4308-B368-D54B167D026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BB74211-C952-4AE9-AD98-0A9A8A4E8337}"/>
              </a:ext>
            </a:extLst>
          </p:cNvPr>
          <p:cNvSpPr>
            <a:spLocks noGrp="1"/>
          </p:cNvSpPr>
          <p:nvPr>
            <p:ph type="sldNum" sz="quarter" idx="12"/>
          </p:nvPr>
        </p:nvSpPr>
        <p:spPr/>
        <p:txBody>
          <a:bodyPr/>
          <a:lstStyle/>
          <a:p>
            <a:fld id="{3C013FA6-089B-492F-AF28-CB7D0B46A470}" type="slidenum">
              <a:rPr lang="en-US" smtClean="0"/>
              <a:t>‹#›</a:t>
            </a:fld>
            <a:endParaRPr lang="en-US" dirty="0"/>
          </a:p>
        </p:txBody>
      </p:sp>
    </p:spTree>
    <p:extLst>
      <p:ext uri="{BB962C8B-B14F-4D97-AF65-F5344CB8AC3E}">
        <p14:creationId xmlns:p14="http://schemas.microsoft.com/office/powerpoint/2010/main" val="4001655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89DB0-DC8F-4691-8D9F-CE05938266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5FBA99-41F0-4B65-A232-ACAE36717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E1B8A9-BB91-4948-96E4-FAD1CEB88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AA5C38-1DFB-48C1-9F07-225D985A22FE}"/>
              </a:ext>
            </a:extLst>
          </p:cNvPr>
          <p:cNvSpPr>
            <a:spLocks noGrp="1"/>
          </p:cNvSpPr>
          <p:nvPr>
            <p:ph type="dt" sz="half" idx="10"/>
          </p:nvPr>
        </p:nvSpPr>
        <p:spPr/>
        <p:txBody>
          <a:bodyPr/>
          <a:lstStyle/>
          <a:p>
            <a:fld id="{FA69C3E1-BB2E-458B-9EF9-A2237BD62B97}" type="datetimeFigureOut">
              <a:rPr lang="en-US" smtClean="0"/>
              <a:t>2/19/2023</a:t>
            </a:fld>
            <a:endParaRPr lang="en-US" dirty="0"/>
          </a:p>
        </p:txBody>
      </p:sp>
      <p:sp>
        <p:nvSpPr>
          <p:cNvPr id="6" name="Footer Placeholder 5">
            <a:extLst>
              <a:ext uri="{FF2B5EF4-FFF2-40B4-BE49-F238E27FC236}">
                <a16:creationId xmlns:a16="http://schemas.microsoft.com/office/drawing/2014/main" id="{2BEFA2A7-54A8-42CD-8FD8-B1731CD2D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03C470-E8F4-44E6-9A23-BCA5B60B2D1C}"/>
              </a:ext>
            </a:extLst>
          </p:cNvPr>
          <p:cNvSpPr>
            <a:spLocks noGrp="1"/>
          </p:cNvSpPr>
          <p:nvPr>
            <p:ph type="sldNum" sz="quarter" idx="12"/>
          </p:nvPr>
        </p:nvSpPr>
        <p:spPr/>
        <p:txBody>
          <a:bodyPr/>
          <a:lstStyle/>
          <a:p>
            <a:fld id="{3C013FA6-089B-492F-AF28-CB7D0B46A470}" type="slidenum">
              <a:rPr lang="en-US" smtClean="0"/>
              <a:t>‹#›</a:t>
            </a:fld>
            <a:endParaRPr lang="en-US" dirty="0"/>
          </a:p>
        </p:txBody>
      </p:sp>
    </p:spTree>
    <p:extLst>
      <p:ext uri="{BB962C8B-B14F-4D97-AF65-F5344CB8AC3E}">
        <p14:creationId xmlns:p14="http://schemas.microsoft.com/office/powerpoint/2010/main" val="14306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252D4-C960-4BA5-BA5C-05DE974F3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064D95-7731-435E-BE94-1B767517D2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51F338D-CF61-4B47-94D7-5E669D2594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532A18-4AA6-4FF2-BA6E-6A3C4F0A4856}"/>
              </a:ext>
            </a:extLst>
          </p:cNvPr>
          <p:cNvSpPr>
            <a:spLocks noGrp="1"/>
          </p:cNvSpPr>
          <p:nvPr>
            <p:ph type="dt" sz="half" idx="10"/>
          </p:nvPr>
        </p:nvSpPr>
        <p:spPr/>
        <p:txBody>
          <a:bodyPr/>
          <a:lstStyle/>
          <a:p>
            <a:fld id="{FA69C3E1-BB2E-458B-9EF9-A2237BD62B97}" type="datetimeFigureOut">
              <a:rPr lang="en-US" smtClean="0"/>
              <a:t>2/19/2023</a:t>
            </a:fld>
            <a:endParaRPr lang="en-US" dirty="0"/>
          </a:p>
        </p:txBody>
      </p:sp>
      <p:sp>
        <p:nvSpPr>
          <p:cNvPr id="6" name="Footer Placeholder 5">
            <a:extLst>
              <a:ext uri="{FF2B5EF4-FFF2-40B4-BE49-F238E27FC236}">
                <a16:creationId xmlns:a16="http://schemas.microsoft.com/office/drawing/2014/main" id="{C8381BA7-8A41-46C4-BDF5-E0A3F0C5EC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607A89-324A-4589-B13F-6FA1F458756E}"/>
              </a:ext>
            </a:extLst>
          </p:cNvPr>
          <p:cNvSpPr>
            <a:spLocks noGrp="1"/>
          </p:cNvSpPr>
          <p:nvPr>
            <p:ph type="sldNum" sz="quarter" idx="12"/>
          </p:nvPr>
        </p:nvSpPr>
        <p:spPr/>
        <p:txBody>
          <a:bodyPr/>
          <a:lstStyle/>
          <a:p>
            <a:fld id="{3C013FA6-089B-492F-AF28-CB7D0B46A470}" type="slidenum">
              <a:rPr lang="en-US" smtClean="0"/>
              <a:t>‹#›</a:t>
            </a:fld>
            <a:endParaRPr lang="en-US" dirty="0"/>
          </a:p>
        </p:txBody>
      </p:sp>
    </p:spTree>
    <p:extLst>
      <p:ext uri="{BB962C8B-B14F-4D97-AF65-F5344CB8AC3E}">
        <p14:creationId xmlns:p14="http://schemas.microsoft.com/office/powerpoint/2010/main" val="139687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iagBrick">
          <a:fgClr>
            <a:schemeClr val="accent2">
              <a:lumMod val="40000"/>
              <a:lumOff val="60000"/>
            </a:schemeClr>
          </a:fgClr>
          <a:bgClr>
            <a:schemeClr val="accent2">
              <a:lumMod val="60000"/>
              <a:lumOff val="40000"/>
            </a:schemeClr>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44C11-1AAA-4D56-9F43-33E731A9D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938F62-F9B8-4BC1-AD91-D9ACE0FDC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797B1-AF87-454B-A8CA-D003CA87FB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9C3E1-BB2E-458B-9EF9-A2237BD62B97}" type="datetimeFigureOut">
              <a:rPr lang="en-US" smtClean="0"/>
              <a:t>2/19/2023</a:t>
            </a:fld>
            <a:endParaRPr lang="en-US" dirty="0"/>
          </a:p>
        </p:txBody>
      </p:sp>
      <p:sp>
        <p:nvSpPr>
          <p:cNvPr id="5" name="Footer Placeholder 4">
            <a:extLst>
              <a:ext uri="{FF2B5EF4-FFF2-40B4-BE49-F238E27FC236}">
                <a16:creationId xmlns:a16="http://schemas.microsoft.com/office/drawing/2014/main" id="{BF517EEA-C646-4A27-ACEA-59E63A978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9D182C8-7ECD-4F0E-A674-BF4D803132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13FA6-089B-492F-AF28-CB7D0B46A470}" type="slidenum">
              <a:rPr lang="en-US" smtClean="0"/>
              <a:t>‹#›</a:t>
            </a:fld>
            <a:endParaRPr lang="en-US" dirty="0"/>
          </a:p>
        </p:txBody>
      </p:sp>
    </p:spTree>
    <p:extLst>
      <p:ext uri="{BB962C8B-B14F-4D97-AF65-F5344CB8AC3E}">
        <p14:creationId xmlns:p14="http://schemas.microsoft.com/office/powerpoint/2010/main" val="3222289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searchdatabackup.techtarget.com/definition/incremental-backup" TargetMode="External"/><Relationship Id="rId2" Type="http://schemas.openxmlformats.org/officeDocument/2006/relationships/hyperlink" Target="https://searchdatabackup.techtarget.com/definition/Full-Backup"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searchdatabackup.techtarget.com/definition/differential-backu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452B-9ECA-4D8D-93D8-9A7B90FC284E}"/>
              </a:ext>
            </a:extLst>
          </p:cNvPr>
          <p:cNvSpPr>
            <a:spLocks noGrp="1"/>
          </p:cNvSpPr>
          <p:nvPr>
            <p:ph type="ctrTitle"/>
          </p:nvPr>
        </p:nvSpPr>
        <p:spPr>
          <a:xfrm>
            <a:off x="1524000" y="165100"/>
            <a:ext cx="9144000" cy="2387600"/>
          </a:xfrm>
        </p:spPr>
        <p:txBody>
          <a:bodyPr/>
          <a:lstStyle/>
          <a:p>
            <a:r>
              <a:rPr lang="en-US" b="1" u="sng" dirty="0">
                <a:highlight>
                  <a:srgbClr val="00FF00"/>
                </a:highlight>
              </a:rPr>
              <a:t>UNIT 2. CHAPTER 4</a:t>
            </a:r>
            <a:br>
              <a:rPr lang="en-US" dirty="0"/>
            </a:br>
            <a:r>
              <a:rPr lang="en-US" b="1" u="sng" dirty="0">
                <a:solidFill>
                  <a:srgbClr val="FF0000"/>
                </a:solidFill>
              </a:rPr>
              <a:t>CONNECTIVITY</a:t>
            </a:r>
          </a:p>
        </p:txBody>
      </p:sp>
      <p:sp>
        <p:nvSpPr>
          <p:cNvPr id="3" name="Subtitle 2">
            <a:extLst>
              <a:ext uri="{FF2B5EF4-FFF2-40B4-BE49-F238E27FC236}">
                <a16:creationId xmlns:a16="http://schemas.microsoft.com/office/drawing/2014/main" id="{819BFCC7-7996-4BF4-8BD1-60FD4A8DC22F}"/>
              </a:ext>
            </a:extLst>
          </p:cNvPr>
          <p:cNvSpPr>
            <a:spLocks noGrp="1"/>
          </p:cNvSpPr>
          <p:nvPr>
            <p:ph type="subTitle" idx="1"/>
          </p:nvPr>
        </p:nvSpPr>
        <p:spPr>
          <a:xfrm>
            <a:off x="1652587" y="2689880"/>
            <a:ext cx="9144000" cy="3818497"/>
          </a:xfrm>
        </p:spPr>
        <p:txBody>
          <a:bodyPr>
            <a:normAutofit lnSpcReduction="10000"/>
          </a:bodyPr>
          <a:lstStyle/>
          <a:p>
            <a:r>
              <a:rPr lang="en-US" sz="6000" dirty="0"/>
              <a:t>Connectivity is a way  in which digital devices exchange data and communicate with each other. </a:t>
            </a:r>
          </a:p>
        </p:txBody>
      </p:sp>
    </p:spTree>
    <p:extLst>
      <p:ext uri="{BB962C8B-B14F-4D97-AF65-F5344CB8AC3E}">
        <p14:creationId xmlns:p14="http://schemas.microsoft.com/office/powerpoint/2010/main" val="213231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1A67-E4DC-42B7-B097-916F3F52BFF9}"/>
              </a:ext>
            </a:extLst>
          </p:cNvPr>
          <p:cNvSpPr>
            <a:spLocks noGrp="1"/>
          </p:cNvSpPr>
          <p:nvPr>
            <p:ph type="title"/>
          </p:nvPr>
        </p:nvSpPr>
        <p:spPr/>
        <p:txBody>
          <a:bodyPr>
            <a:normAutofit fontScale="90000"/>
          </a:bodyPr>
          <a:lstStyle/>
          <a:p>
            <a:pPr algn="ctr"/>
            <a:r>
              <a:rPr lang="en-US" sz="4900" b="1" u="sng" dirty="0">
                <a:highlight>
                  <a:srgbClr val="FFFF00"/>
                </a:highlight>
              </a:rPr>
              <a:t>NETWORK COMMUNICATION </a:t>
            </a:r>
            <a:br>
              <a:rPr lang="en-US" dirty="0"/>
            </a:br>
            <a:endParaRPr lang="en-US" dirty="0"/>
          </a:p>
        </p:txBody>
      </p:sp>
      <p:sp>
        <p:nvSpPr>
          <p:cNvPr id="3" name="Content Placeholder 2">
            <a:extLst>
              <a:ext uri="{FF2B5EF4-FFF2-40B4-BE49-F238E27FC236}">
                <a16:creationId xmlns:a16="http://schemas.microsoft.com/office/drawing/2014/main" id="{D0C0B644-B64B-4D00-AFBB-543D1A1BA9C4}"/>
              </a:ext>
            </a:extLst>
          </p:cNvPr>
          <p:cNvSpPr>
            <a:spLocks noGrp="1"/>
          </p:cNvSpPr>
          <p:nvPr>
            <p:ph idx="1"/>
          </p:nvPr>
        </p:nvSpPr>
        <p:spPr>
          <a:xfrm>
            <a:off x="738187" y="1027905"/>
            <a:ext cx="10891838" cy="5464969"/>
          </a:xfrm>
        </p:spPr>
        <p:txBody>
          <a:bodyPr/>
          <a:lstStyle/>
          <a:p>
            <a:r>
              <a:rPr lang="en-US" sz="3200" dirty="0"/>
              <a:t>A network is created when two or more computers are linked together.</a:t>
            </a:r>
          </a:p>
          <a:p>
            <a:r>
              <a:rPr lang="en-US" sz="3200" dirty="0"/>
              <a:t>There are four major types of network.</a:t>
            </a:r>
          </a:p>
          <a:p>
            <a:pPr marL="0" lvl="0" indent="0">
              <a:buNone/>
            </a:pPr>
            <a:r>
              <a:rPr lang="en-US" b="1" dirty="0"/>
              <a:t>1. </a:t>
            </a:r>
            <a:r>
              <a:rPr lang="en-US" sz="4400" b="1" dirty="0">
                <a:highlight>
                  <a:srgbClr val="FFFF00"/>
                </a:highlight>
              </a:rPr>
              <a:t>Local area network (LAN)</a:t>
            </a:r>
            <a:endParaRPr lang="en-US" sz="4400" dirty="0">
              <a:highlight>
                <a:srgbClr val="FFFF00"/>
              </a:highlight>
            </a:endParaRPr>
          </a:p>
          <a:p>
            <a:r>
              <a:rPr lang="en-US" sz="4000" dirty="0"/>
              <a:t>A LAN is a network that connects digital devices that are in a small geographical area like a building or group of buildings that are close to each other</a:t>
            </a:r>
          </a:p>
          <a:p>
            <a:r>
              <a:rPr lang="en-US" sz="4000" dirty="0"/>
              <a:t>LANs are found in homes, schools and office buildings</a:t>
            </a:r>
          </a:p>
          <a:p>
            <a:pPr marL="0" indent="0">
              <a:buNone/>
            </a:pPr>
            <a:endParaRPr lang="en-US" dirty="0"/>
          </a:p>
          <a:p>
            <a:endParaRPr lang="en-US" dirty="0"/>
          </a:p>
        </p:txBody>
      </p:sp>
    </p:spTree>
    <p:extLst>
      <p:ext uri="{BB962C8B-B14F-4D97-AF65-F5344CB8AC3E}">
        <p14:creationId xmlns:p14="http://schemas.microsoft.com/office/powerpoint/2010/main" val="3580950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C398DBF-3247-43D5-97FC-4AACCEC0E9D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550" y="528639"/>
            <a:ext cx="11029950" cy="5900736"/>
          </a:xfrm>
          <a:prstGeom prst="rect">
            <a:avLst/>
          </a:prstGeom>
          <a:noFill/>
          <a:ln>
            <a:noFill/>
          </a:ln>
        </p:spPr>
      </p:pic>
    </p:spTree>
    <p:extLst>
      <p:ext uri="{BB962C8B-B14F-4D97-AF65-F5344CB8AC3E}">
        <p14:creationId xmlns:p14="http://schemas.microsoft.com/office/powerpoint/2010/main" val="4201490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BB12B-F709-43C8-B9EF-F1916687D28B}"/>
              </a:ext>
            </a:extLst>
          </p:cNvPr>
          <p:cNvSpPr>
            <a:spLocks noGrp="1"/>
          </p:cNvSpPr>
          <p:nvPr>
            <p:ph idx="1"/>
          </p:nvPr>
        </p:nvSpPr>
        <p:spPr>
          <a:xfrm>
            <a:off x="838200" y="442913"/>
            <a:ext cx="10515600" cy="5734050"/>
          </a:xfrm>
        </p:spPr>
        <p:txBody>
          <a:bodyPr>
            <a:normAutofit lnSpcReduction="10000"/>
          </a:bodyPr>
          <a:lstStyle/>
          <a:p>
            <a:pPr marL="0" lvl="0" indent="0">
              <a:buNone/>
            </a:pPr>
            <a:r>
              <a:rPr lang="en-US" sz="3600" b="1" dirty="0"/>
              <a:t>2. </a:t>
            </a:r>
            <a:r>
              <a:rPr lang="en-US" sz="3600" b="1" dirty="0">
                <a:highlight>
                  <a:srgbClr val="FFFF00"/>
                </a:highlight>
              </a:rPr>
              <a:t>Wide area network (WAN)</a:t>
            </a:r>
            <a:endParaRPr lang="en-US" sz="3600" dirty="0">
              <a:highlight>
                <a:srgbClr val="FFFF00"/>
              </a:highlight>
            </a:endParaRPr>
          </a:p>
          <a:p>
            <a:r>
              <a:rPr lang="en-US" sz="3600" dirty="0"/>
              <a:t>A WAN is a network that is spread over a large geographical. WANs are often used to connect different buildings owned by national and international business, law enforcement departments, heath and education organizations and government departments. </a:t>
            </a:r>
          </a:p>
          <a:p>
            <a:r>
              <a:rPr lang="en-US" sz="3600" dirty="0"/>
              <a:t>WANs are use connectivity provided by a third-party telecommunications company, often linking LANs together through the internet. Because of their wider reach, WANs are often have slower transfer speeds than LANs</a:t>
            </a:r>
          </a:p>
          <a:p>
            <a:endParaRPr lang="en-US" dirty="0"/>
          </a:p>
          <a:p>
            <a:endParaRPr lang="en-US" dirty="0"/>
          </a:p>
        </p:txBody>
      </p:sp>
    </p:spTree>
    <p:extLst>
      <p:ext uri="{BB962C8B-B14F-4D97-AF65-F5344CB8AC3E}">
        <p14:creationId xmlns:p14="http://schemas.microsoft.com/office/powerpoint/2010/main" val="245778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A1FE5B3-90E9-45E1-8F9D-5F069E03D69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8724" y="828675"/>
            <a:ext cx="9229725" cy="5114925"/>
          </a:xfrm>
          <a:prstGeom prst="rect">
            <a:avLst/>
          </a:prstGeom>
          <a:noFill/>
          <a:ln>
            <a:noFill/>
          </a:ln>
        </p:spPr>
      </p:pic>
    </p:spTree>
    <p:extLst>
      <p:ext uri="{BB962C8B-B14F-4D97-AF65-F5344CB8AC3E}">
        <p14:creationId xmlns:p14="http://schemas.microsoft.com/office/powerpoint/2010/main" val="1072211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9A088D-0B8A-4742-A0AF-60CFFBA2063B}"/>
              </a:ext>
            </a:extLst>
          </p:cNvPr>
          <p:cNvSpPr>
            <a:spLocks noGrp="1"/>
          </p:cNvSpPr>
          <p:nvPr>
            <p:ph idx="1"/>
          </p:nvPr>
        </p:nvSpPr>
        <p:spPr>
          <a:xfrm>
            <a:off x="857250" y="400050"/>
            <a:ext cx="10496550" cy="5776913"/>
          </a:xfrm>
        </p:spPr>
        <p:txBody>
          <a:bodyPr/>
          <a:lstStyle/>
          <a:p>
            <a:pPr marL="0" lvl="0" indent="0">
              <a:buNone/>
            </a:pPr>
            <a:r>
              <a:rPr lang="en-US" dirty="0"/>
              <a:t>3</a:t>
            </a:r>
            <a:r>
              <a:rPr lang="en-US" sz="3600" dirty="0"/>
              <a:t>. </a:t>
            </a:r>
            <a:r>
              <a:rPr lang="en-US" sz="3600" dirty="0">
                <a:highlight>
                  <a:srgbClr val="FFFF00"/>
                </a:highlight>
              </a:rPr>
              <a:t>Personal area network (PAN)</a:t>
            </a:r>
          </a:p>
          <a:p>
            <a:r>
              <a:rPr lang="en-US" sz="3600" dirty="0"/>
              <a:t>A PAN is a group of connected devices that are all near an individual user. For example. A user could connect their smartwatch to their smartphones, which is connected to their laptop and home cinema speaker system. </a:t>
            </a:r>
          </a:p>
          <a:p>
            <a:r>
              <a:rPr lang="en-US" sz="3600" dirty="0"/>
              <a:t>When PAN only uses wireless connectivity, it can also be referred to as a WPAN (wireless personal area network). However, the general term PAN is more commonly used to refer to all types of PAN.</a:t>
            </a:r>
          </a:p>
          <a:p>
            <a:endParaRPr lang="en-US" dirty="0"/>
          </a:p>
        </p:txBody>
      </p:sp>
    </p:spTree>
    <p:extLst>
      <p:ext uri="{BB962C8B-B14F-4D97-AF65-F5344CB8AC3E}">
        <p14:creationId xmlns:p14="http://schemas.microsoft.com/office/powerpoint/2010/main" val="3515660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75D7D93-1480-444F-9D3D-F9145F274E6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3969" y="571278"/>
            <a:ext cx="8501062" cy="4872260"/>
          </a:xfrm>
          <a:prstGeom prst="rect">
            <a:avLst/>
          </a:prstGeom>
          <a:noFill/>
          <a:ln>
            <a:noFill/>
          </a:ln>
        </p:spPr>
      </p:pic>
    </p:spTree>
    <p:extLst>
      <p:ext uri="{BB962C8B-B14F-4D97-AF65-F5344CB8AC3E}">
        <p14:creationId xmlns:p14="http://schemas.microsoft.com/office/powerpoint/2010/main" val="3530997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25E5A4-82A6-4698-9A31-999FDD2E19E9}"/>
              </a:ext>
            </a:extLst>
          </p:cNvPr>
          <p:cNvSpPr>
            <a:spLocks noGrp="1"/>
          </p:cNvSpPr>
          <p:nvPr>
            <p:ph idx="1"/>
          </p:nvPr>
        </p:nvSpPr>
        <p:spPr>
          <a:xfrm>
            <a:off x="838200" y="542925"/>
            <a:ext cx="10515600" cy="5634038"/>
          </a:xfrm>
        </p:spPr>
        <p:txBody>
          <a:bodyPr/>
          <a:lstStyle/>
          <a:p>
            <a:pPr marL="0" indent="0">
              <a:buNone/>
            </a:pPr>
            <a:r>
              <a:rPr lang="en-US" sz="4400" b="1" dirty="0"/>
              <a:t>4</a:t>
            </a:r>
            <a:r>
              <a:rPr lang="en-US" sz="4400" b="1" dirty="0">
                <a:highlight>
                  <a:srgbClr val="FFFF00"/>
                </a:highlight>
              </a:rPr>
              <a:t>. TETHERING </a:t>
            </a:r>
            <a:endParaRPr lang="en-US" sz="4400" dirty="0">
              <a:highlight>
                <a:srgbClr val="FFFF00"/>
              </a:highlight>
            </a:endParaRPr>
          </a:p>
          <a:p>
            <a:r>
              <a:rPr lang="en-US" sz="4400" dirty="0"/>
              <a:t>Tethering is the process of connecting a host device, such as a smartphone or a tablet device, that uses a mobile broadband connection with one or more device’s broadband connection. </a:t>
            </a:r>
          </a:p>
          <a:p>
            <a:endParaRPr lang="en-US" dirty="0"/>
          </a:p>
        </p:txBody>
      </p:sp>
    </p:spTree>
    <p:extLst>
      <p:ext uri="{BB962C8B-B14F-4D97-AF65-F5344CB8AC3E}">
        <p14:creationId xmlns:p14="http://schemas.microsoft.com/office/powerpoint/2010/main" val="415962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F10F6C4-6FA9-4158-97C6-3030F7AAEB9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8701" y="513159"/>
            <a:ext cx="8929687" cy="5831682"/>
          </a:xfrm>
          <a:prstGeom prst="rect">
            <a:avLst/>
          </a:prstGeom>
          <a:noFill/>
          <a:ln>
            <a:noFill/>
          </a:ln>
        </p:spPr>
      </p:pic>
    </p:spTree>
    <p:extLst>
      <p:ext uri="{BB962C8B-B14F-4D97-AF65-F5344CB8AC3E}">
        <p14:creationId xmlns:p14="http://schemas.microsoft.com/office/powerpoint/2010/main" val="95286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ED2B-88E1-405C-80E4-0CC015D74C30}"/>
              </a:ext>
            </a:extLst>
          </p:cNvPr>
          <p:cNvSpPr>
            <a:spLocks noGrp="1"/>
          </p:cNvSpPr>
          <p:nvPr>
            <p:ph type="title"/>
          </p:nvPr>
        </p:nvSpPr>
        <p:spPr/>
        <p:txBody>
          <a:bodyPr>
            <a:normAutofit fontScale="90000"/>
          </a:bodyPr>
          <a:lstStyle/>
          <a:p>
            <a:pPr algn="ctr"/>
            <a:br>
              <a:rPr lang="en-US" b="1" dirty="0"/>
            </a:br>
            <a:br>
              <a:rPr lang="en-US" b="1" dirty="0"/>
            </a:br>
            <a:br>
              <a:rPr lang="en-US" b="1" dirty="0"/>
            </a:br>
            <a:r>
              <a:rPr lang="en-US" b="1" u="sng" dirty="0">
                <a:highlight>
                  <a:srgbClr val="FFFF00"/>
                </a:highlight>
              </a:rPr>
              <a:t>THE WAYS IN WHICH DDIGITAL DEVICES COMMUNICATE</a:t>
            </a:r>
            <a:br>
              <a:rPr lang="en-US" dirty="0"/>
            </a:br>
            <a:r>
              <a:rPr lang="en-US" dirty="0"/>
              <a:t>The method that digital devices use to share data and some common uses of these methods as shown below.</a:t>
            </a:r>
            <a:br>
              <a:rPr lang="en-US" dirty="0"/>
            </a:br>
            <a:endParaRPr lang="en-US" dirty="0"/>
          </a:p>
        </p:txBody>
      </p:sp>
      <p:graphicFrame>
        <p:nvGraphicFramePr>
          <p:cNvPr id="4" name="Table 3">
            <a:extLst>
              <a:ext uri="{FF2B5EF4-FFF2-40B4-BE49-F238E27FC236}">
                <a16:creationId xmlns:a16="http://schemas.microsoft.com/office/drawing/2014/main" id="{8E2B65B0-3E27-45B2-BD0E-E5482DCF4E80}"/>
              </a:ext>
            </a:extLst>
          </p:cNvPr>
          <p:cNvGraphicFramePr>
            <a:graphicFrameLocks noGrp="1"/>
          </p:cNvGraphicFramePr>
          <p:nvPr>
            <p:extLst>
              <p:ext uri="{D42A27DB-BD31-4B8C-83A1-F6EECF244321}">
                <p14:modId xmlns:p14="http://schemas.microsoft.com/office/powerpoint/2010/main" val="2871902109"/>
              </p:ext>
            </p:extLst>
          </p:nvPr>
        </p:nvGraphicFramePr>
        <p:xfrm>
          <a:off x="838200" y="3100388"/>
          <a:ext cx="10515600" cy="3543301"/>
        </p:xfrm>
        <a:graphic>
          <a:graphicData uri="http://schemas.openxmlformats.org/drawingml/2006/table">
            <a:tbl>
              <a:tblPr firstRow="1" firstCol="1" bandRow="1">
                <a:tableStyleId>{5C22544A-7EE6-4342-B048-85BDC9FD1C3A}</a:tableStyleId>
              </a:tblPr>
              <a:tblGrid>
                <a:gridCol w="3504450">
                  <a:extLst>
                    <a:ext uri="{9D8B030D-6E8A-4147-A177-3AD203B41FA5}">
                      <a16:colId xmlns:a16="http://schemas.microsoft.com/office/drawing/2014/main" val="3030322734"/>
                    </a:ext>
                  </a:extLst>
                </a:gridCol>
                <a:gridCol w="3505575">
                  <a:extLst>
                    <a:ext uri="{9D8B030D-6E8A-4147-A177-3AD203B41FA5}">
                      <a16:colId xmlns:a16="http://schemas.microsoft.com/office/drawing/2014/main" val="1924226210"/>
                    </a:ext>
                  </a:extLst>
                </a:gridCol>
                <a:gridCol w="3505575">
                  <a:extLst>
                    <a:ext uri="{9D8B030D-6E8A-4147-A177-3AD203B41FA5}">
                      <a16:colId xmlns:a16="http://schemas.microsoft.com/office/drawing/2014/main" val="4109488351"/>
                    </a:ext>
                  </a:extLst>
                </a:gridCol>
              </a:tblGrid>
              <a:tr h="385753">
                <a:tc>
                  <a:txBody>
                    <a:bodyPr/>
                    <a:lstStyle/>
                    <a:p>
                      <a:pPr marL="0" marR="0">
                        <a:lnSpc>
                          <a:spcPct val="107000"/>
                        </a:lnSpc>
                        <a:spcBef>
                          <a:spcPts val="0"/>
                        </a:spcBef>
                        <a:spcAft>
                          <a:spcPts val="0"/>
                        </a:spcAft>
                      </a:pPr>
                      <a:r>
                        <a:rPr lang="en-US" sz="2400" dirty="0">
                          <a:effectLst/>
                        </a:rPr>
                        <a:t>Method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Technology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use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8998930"/>
                  </a:ext>
                </a:extLst>
              </a:tr>
              <a:tr h="789387">
                <a:tc>
                  <a:txBody>
                    <a:bodyPr/>
                    <a:lstStyle/>
                    <a:p>
                      <a:pPr marL="0" marR="0">
                        <a:lnSpc>
                          <a:spcPct val="107000"/>
                        </a:lnSpc>
                        <a:spcBef>
                          <a:spcPts val="0"/>
                        </a:spcBef>
                        <a:spcAft>
                          <a:spcPts val="0"/>
                        </a:spcAft>
                      </a:pPr>
                      <a:r>
                        <a:rPr lang="en-US" sz="2400" dirty="0">
                          <a:effectLst/>
                        </a:rPr>
                        <a:t>Satellite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Radio waves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GPS, Television, Telephone, Military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4995857"/>
                  </a:ext>
                </a:extLst>
              </a:tr>
              <a:tr h="789387">
                <a:tc>
                  <a:txBody>
                    <a:bodyPr/>
                    <a:lstStyle/>
                    <a:p>
                      <a:pPr marL="0" marR="0">
                        <a:lnSpc>
                          <a:spcPct val="107000"/>
                        </a:lnSpc>
                        <a:spcBef>
                          <a:spcPts val="0"/>
                        </a:spcBef>
                        <a:spcAft>
                          <a:spcPts val="0"/>
                        </a:spcAft>
                      </a:pPr>
                      <a:r>
                        <a:rPr lang="en-US" sz="2400" dirty="0">
                          <a:effectLst/>
                        </a:rPr>
                        <a:t>Broadcast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Radio waves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Television shows, radio shows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0076325"/>
                  </a:ext>
                </a:extLst>
              </a:tr>
              <a:tr h="789387">
                <a:tc>
                  <a:txBody>
                    <a:bodyPr/>
                    <a:lstStyle/>
                    <a:p>
                      <a:pPr marL="0" marR="0">
                        <a:lnSpc>
                          <a:spcPct val="107000"/>
                        </a:lnSpc>
                        <a:spcBef>
                          <a:spcPts val="0"/>
                        </a:spcBef>
                        <a:spcAft>
                          <a:spcPts val="0"/>
                        </a:spcAft>
                      </a:pPr>
                      <a:r>
                        <a:rPr lang="en-US" sz="2400" dirty="0">
                          <a:effectLst/>
                        </a:rPr>
                        <a:t>Wired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Electrical signals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Networking, connecting peripherals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850889"/>
                  </a:ext>
                </a:extLst>
              </a:tr>
              <a:tr h="789387">
                <a:tc>
                  <a:txBody>
                    <a:bodyPr/>
                    <a:lstStyle/>
                    <a:p>
                      <a:pPr marL="0" marR="0">
                        <a:lnSpc>
                          <a:spcPct val="107000"/>
                        </a:lnSpc>
                        <a:spcBef>
                          <a:spcPts val="0"/>
                        </a:spcBef>
                        <a:spcAft>
                          <a:spcPts val="0"/>
                        </a:spcAft>
                      </a:pPr>
                      <a:r>
                        <a:rPr lang="en-US" sz="2400" dirty="0">
                          <a:effectLst/>
                        </a:rPr>
                        <a:t>Wireless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Radio waves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Networking, connecting peripherals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4784477"/>
                  </a:ext>
                </a:extLst>
              </a:tr>
            </a:tbl>
          </a:graphicData>
        </a:graphic>
      </p:graphicFrame>
    </p:spTree>
    <p:extLst>
      <p:ext uri="{BB962C8B-B14F-4D97-AF65-F5344CB8AC3E}">
        <p14:creationId xmlns:p14="http://schemas.microsoft.com/office/powerpoint/2010/main" val="15743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A149D7-AAF9-44D4-AF1C-7973CC81A4E2}"/>
              </a:ext>
            </a:extLst>
          </p:cNvPr>
          <p:cNvSpPr>
            <a:spLocks noGrp="1"/>
          </p:cNvSpPr>
          <p:nvPr>
            <p:ph idx="1"/>
          </p:nvPr>
        </p:nvSpPr>
        <p:spPr>
          <a:xfrm>
            <a:off x="838200" y="442913"/>
            <a:ext cx="10515600" cy="5734050"/>
          </a:xfrm>
        </p:spPr>
        <p:txBody>
          <a:bodyPr/>
          <a:lstStyle/>
          <a:p>
            <a:pPr marL="0" indent="0">
              <a:buNone/>
            </a:pPr>
            <a:r>
              <a:rPr lang="en-US" sz="5400" b="1" dirty="0">
                <a:highlight>
                  <a:srgbClr val="FFFF00"/>
                </a:highlight>
              </a:rPr>
              <a:t>SATELLITE COMMUNICATION </a:t>
            </a:r>
            <a:endParaRPr lang="en-US" sz="5400" dirty="0">
              <a:highlight>
                <a:srgbClr val="FFFF00"/>
              </a:highlight>
            </a:endParaRPr>
          </a:p>
          <a:p>
            <a:r>
              <a:rPr lang="en-US" sz="4800" dirty="0"/>
              <a:t>Satellites transmit data to and receive data from digital devices. Digital devices use antennae to receive the radio signals that satellites transmit.</a:t>
            </a:r>
          </a:p>
          <a:p>
            <a:endParaRPr lang="en-US" dirty="0"/>
          </a:p>
        </p:txBody>
      </p:sp>
    </p:spTree>
    <p:extLst>
      <p:ext uri="{BB962C8B-B14F-4D97-AF65-F5344CB8AC3E}">
        <p14:creationId xmlns:p14="http://schemas.microsoft.com/office/powerpoint/2010/main" val="357442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088B-CA84-4520-B9ED-120621CE8F31}"/>
              </a:ext>
            </a:extLst>
          </p:cNvPr>
          <p:cNvSpPr>
            <a:spLocks noGrp="1"/>
          </p:cNvSpPr>
          <p:nvPr>
            <p:ph type="title"/>
          </p:nvPr>
        </p:nvSpPr>
        <p:spPr>
          <a:xfrm>
            <a:off x="838200" y="410510"/>
            <a:ext cx="10515600" cy="863600"/>
          </a:xfrm>
        </p:spPr>
        <p:txBody>
          <a:bodyPr>
            <a:normAutofit fontScale="90000"/>
          </a:bodyPr>
          <a:lstStyle/>
          <a:p>
            <a:pPr algn="ctr"/>
            <a:r>
              <a:rPr lang="en-US" b="1" dirty="0">
                <a:highlight>
                  <a:srgbClr val="00FF00"/>
                </a:highlight>
              </a:rPr>
              <a:t>DIGITAL COMMUNICATION</a:t>
            </a:r>
            <a:br>
              <a:rPr lang="en-US" dirty="0"/>
            </a:br>
            <a:endParaRPr lang="en-US" dirty="0"/>
          </a:p>
        </p:txBody>
      </p:sp>
      <p:sp>
        <p:nvSpPr>
          <p:cNvPr id="3" name="Content Placeholder 2">
            <a:extLst>
              <a:ext uri="{FF2B5EF4-FFF2-40B4-BE49-F238E27FC236}">
                <a16:creationId xmlns:a16="http://schemas.microsoft.com/office/drawing/2014/main" id="{996E4890-4DAD-4C9E-B665-831E0CA54A3E}"/>
              </a:ext>
            </a:extLst>
          </p:cNvPr>
          <p:cNvSpPr>
            <a:spLocks noGrp="1"/>
          </p:cNvSpPr>
          <p:nvPr>
            <p:ph idx="1"/>
          </p:nvPr>
        </p:nvSpPr>
        <p:spPr>
          <a:xfrm>
            <a:off x="838200" y="1314451"/>
            <a:ext cx="10515600" cy="4862512"/>
          </a:xfrm>
        </p:spPr>
        <p:txBody>
          <a:bodyPr>
            <a:normAutofit/>
          </a:bodyPr>
          <a:lstStyle/>
          <a:p>
            <a:r>
              <a:rPr lang="en-US" sz="3600" dirty="0"/>
              <a:t>The use of digital technology improves and shrinks the planet. They facilitate communication, entertainment, friendship maintenance, and information gathering for us.</a:t>
            </a:r>
          </a:p>
          <a:p>
            <a:r>
              <a:rPr lang="en-US" sz="3600" dirty="0"/>
              <a:t>Digital communication networks, both wired and wireless, connect the entire world today. These systems have data flows that carry information about our personal and professional life as well as entertainment and news for us. </a:t>
            </a:r>
          </a:p>
        </p:txBody>
      </p:sp>
    </p:spTree>
    <p:extLst>
      <p:ext uri="{BB962C8B-B14F-4D97-AF65-F5344CB8AC3E}">
        <p14:creationId xmlns:p14="http://schemas.microsoft.com/office/powerpoint/2010/main" val="648806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032B53-1712-4C6D-BFAA-425D3D231E67}"/>
              </a:ext>
            </a:extLst>
          </p:cNvPr>
          <p:cNvSpPr>
            <a:spLocks noGrp="1"/>
          </p:cNvSpPr>
          <p:nvPr>
            <p:ph idx="1"/>
          </p:nvPr>
        </p:nvSpPr>
        <p:spPr>
          <a:xfrm>
            <a:off x="666749" y="339724"/>
            <a:ext cx="10734675" cy="6103939"/>
          </a:xfrm>
          <a:solidFill>
            <a:schemeClr val="accent4">
              <a:lumMod val="40000"/>
              <a:lumOff val="60000"/>
            </a:schemeClr>
          </a:solidFill>
        </p:spPr>
        <p:txBody>
          <a:bodyPr>
            <a:normAutofit/>
          </a:bodyPr>
          <a:lstStyle/>
          <a:p>
            <a:r>
              <a:rPr lang="en-US" sz="3600" dirty="0"/>
              <a:t>The benefit of satellite communication is that the number of satellites means that the system is always available. </a:t>
            </a:r>
          </a:p>
          <a:p>
            <a:r>
              <a:rPr lang="en-US" sz="3600" dirty="0"/>
              <a:t>It also cannot be affected by power shortages. </a:t>
            </a:r>
          </a:p>
          <a:p>
            <a:pPr marL="0" indent="0">
              <a:buNone/>
            </a:pPr>
            <a:endParaRPr lang="en-US" sz="3600" dirty="0"/>
          </a:p>
          <a:p>
            <a:r>
              <a:rPr lang="en-US" sz="3600" dirty="0"/>
              <a:t>The drawback is that they will not work in areas with tall buildings or in tunnels. </a:t>
            </a:r>
          </a:p>
          <a:p>
            <a:r>
              <a:rPr lang="en-US" sz="3600" dirty="0"/>
              <a:t>Signals can also be affected by atmosphere weather conditions such as heavy snow or rain  </a:t>
            </a:r>
          </a:p>
        </p:txBody>
      </p:sp>
    </p:spTree>
    <p:extLst>
      <p:ext uri="{BB962C8B-B14F-4D97-AF65-F5344CB8AC3E}">
        <p14:creationId xmlns:p14="http://schemas.microsoft.com/office/powerpoint/2010/main" val="2452295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9A956C-0DD1-474C-8DD4-3B781D2563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05289"/>
            <a:ext cx="10801349" cy="6047422"/>
          </a:xfrm>
          <a:prstGeom prst="rect">
            <a:avLst/>
          </a:prstGeom>
          <a:noFill/>
          <a:ln>
            <a:noFill/>
          </a:ln>
        </p:spPr>
      </p:pic>
    </p:spTree>
    <p:extLst>
      <p:ext uri="{BB962C8B-B14F-4D97-AF65-F5344CB8AC3E}">
        <p14:creationId xmlns:p14="http://schemas.microsoft.com/office/powerpoint/2010/main" val="404627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5A5643-BE5E-425F-B1EE-4D9374E55C38}"/>
              </a:ext>
            </a:extLst>
          </p:cNvPr>
          <p:cNvSpPr>
            <a:spLocks noGrp="1"/>
          </p:cNvSpPr>
          <p:nvPr>
            <p:ph idx="1"/>
          </p:nvPr>
        </p:nvSpPr>
        <p:spPr>
          <a:xfrm>
            <a:off x="838200" y="557213"/>
            <a:ext cx="10515600" cy="5619750"/>
          </a:xfrm>
        </p:spPr>
        <p:txBody>
          <a:bodyPr/>
          <a:lstStyle/>
          <a:p>
            <a:pPr marL="0" indent="0">
              <a:buNone/>
            </a:pPr>
            <a:r>
              <a:rPr lang="en-US" sz="4000" b="1" i="1" u="sng" dirty="0">
                <a:highlight>
                  <a:srgbClr val="FFFF00"/>
                </a:highlight>
              </a:rPr>
              <a:t>GPS-GLOBAL POSITIONING SATELITTE </a:t>
            </a:r>
            <a:endParaRPr lang="en-US" sz="4000" dirty="0">
              <a:highlight>
                <a:srgbClr val="FFFF00"/>
              </a:highlight>
            </a:endParaRPr>
          </a:p>
          <a:p>
            <a:r>
              <a:rPr lang="en-US" sz="4000" dirty="0"/>
              <a:t>Satellite communications are used for GPS. Navigation aids make use of GPS signals to calculate the exact location of a device. GPS signals are sent from a network of 24 satellites orbiting the Earth. At any one time, a device will be within view of approximately 12 of these satellites. However, a view of only four satellites is required to calculate location as shown below.</a:t>
            </a:r>
          </a:p>
          <a:p>
            <a:endParaRPr lang="en-US" dirty="0"/>
          </a:p>
        </p:txBody>
      </p:sp>
    </p:spTree>
    <p:extLst>
      <p:ext uri="{BB962C8B-B14F-4D97-AF65-F5344CB8AC3E}">
        <p14:creationId xmlns:p14="http://schemas.microsoft.com/office/powerpoint/2010/main" val="325519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2FF329-D51A-42AB-995A-EF561EF658A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4363" y="200025"/>
            <a:ext cx="10158411" cy="6015038"/>
          </a:xfrm>
          <a:prstGeom prst="rect">
            <a:avLst/>
          </a:prstGeom>
          <a:noFill/>
          <a:ln>
            <a:noFill/>
          </a:ln>
        </p:spPr>
      </p:pic>
    </p:spTree>
    <p:extLst>
      <p:ext uri="{BB962C8B-B14F-4D97-AF65-F5344CB8AC3E}">
        <p14:creationId xmlns:p14="http://schemas.microsoft.com/office/powerpoint/2010/main" val="2197023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2C84CF-BAC5-4BD9-BDA3-B95E45B02C9A}"/>
              </a:ext>
            </a:extLst>
          </p:cNvPr>
          <p:cNvSpPr>
            <a:spLocks noGrp="1"/>
          </p:cNvSpPr>
          <p:nvPr>
            <p:ph idx="1"/>
          </p:nvPr>
        </p:nvSpPr>
        <p:spPr>
          <a:xfrm>
            <a:off x="723900" y="568324"/>
            <a:ext cx="10515600" cy="5546725"/>
          </a:xfrm>
        </p:spPr>
        <p:txBody>
          <a:bodyPr/>
          <a:lstStyle/>
          <a:p>
            <a:pPr marL="0" indent="0">
              <a:buNone/>
            </a:pPr>
            <a:r>
              <a:rPr lang="en-US" sz="3600" dirty="0">
                <a:highlight>
                  <a:srgbClr val="FFFF00"/>
                </a:highlight>
              </a:rPr>
              <a:t>TELEVISION</a:t>
            </a:r>
          </a:p>
          <a:p>
            <a:r>
              <a:rPr lang="en-US" sz="3600" dirty="0"/>
              <a:t>Digital Video Broadcasting (DVB) is the internationally accepted standard methods of broadcasting digital television. DVB-S (Digital Video Broadcasting-Satellite) of one example of DVB. A video signal from the broadcaster is transmitted using a large antenna on earth to one or more satellites, which then broadcast the signals back down to Earth</a:t>
            </a:r>
          </a:p>
          <a:p>
            <a:endParaRPr lang="en-US" dirty="0"/>
          </a:p>
        </p:txBody>
      </p:sp>
    </p:spTree>
    <p:extLst>
      <p:ext uri="{BB962C8B-B14F-4D97-AF65-F5344CB8AC3E}">
        <p14:creationId xmlns:p14="http://schemas.microsoft.com/office/powerpoint/2010/main" val="3774413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2CF0108-BF2D-4BBA-AC69-D0FC94C6BCDA}"/>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328739" y="257176"/>
            <a:ext cx="8258174" cy="5400674"/>
          </a:xfrm>
          <a:prstGeom prst="rect">
            <a:avLst/>
          </a:prstGeom>
        </p:spPr>
      </p:pic>
    </p:spTree>
    <p:extLst>
      <p:ext uri="{BB962C8B-B14F-4D97-AF65-F5344CB8AC3E}">
        <p14:creationId xmlns:p14="http://schemas.microsoft.com/office/powerpoint/2010/main" val="3528581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5F01E0-1F35-47D0-B3BC-0FBD050EA6FE}"/>
              </a:ext>
            </a:extLst>
          </p:cNvPr>
          <p:cNvSpPr>
            <a:spLocks noGrp="1"/>
          </p:cNvSpPr>
          <p:nvPr>
            <p:ph idx="1"/>
          </p:nvPr>
        </p:nvSpPr>
        <p:spPr>
          <a:xfrm>
            <a:off x="838200" y="385763"/>
            <a:ext cx="10515600" cy="5734050"/>
          </a:xfrm>
        </p:spPr>
        <p:txBody>
          <a:bodyPr>
            <a:normAutofit/>
          </a:bodyPr>
          <a:lstStyle/>
          <a:p>
            <a:pPr marL="0" indent="0">
              <a:buNone/>
            </a:pPr>
            <a:r>
              <a:rPr lang="en-US" sz="3600" b="1" dirty="0"/>
              <a:t>TELEPHONE</a:t>
            </a:r>
            <a:endParaRPr lang="en-US" sz="3600" dirty="0"/>
          </a:p>
          <a:p>
            <a:r>
              <a:rPr lang="en-US" sz="3600" dirty="0"/>
              <a:t>Satellite communication is also used to allow people in remote areas to place voice calls using satellite telephone.</a:t>
            </a:r>
          </a:p>
          <a:p>
            <a:endParaRPr lang="en-US" sz="3600" dirty="0"/>
          </a:p>
          <a:p>
            <a:endParaRPr lang="en-US" sz="3600" dirty="0"/>
          </a:p>
          <a:p>
            <a:pPr marL="0" indent="0">
              <a:buNone/>
            </a:pPr>
            <a:endParaRPr lang="en-US" sz="3600" dirty="0"/>
          </a:p>
          <a:p>
            <a:endParaRPr lang="en-US" sz="3600" dirty="0"/>
          </a:p>
          <a:p>
            <a:r>
              <a:rPr lang="en-US" sz="3200" dirty="0"/>
              <a:t>Satellite telephones use antennae to transmit data to ( and receive data from) one or more satellite.</a:t>
            </a:r>
          </a:p>
          <a:p>
            <a:endParaRPr lang="en-US" sz="3600"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8AA77EA3-C4E0-4B84-9624-398D43D119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9025" y="2443162"/>
            <a:ext cx="3743325" cy="2586037"/>
          </a:xfrm>
          <a:prstGeom prst="rect">
            <a:avLst/>
          </a:prstGeom>
          <a:noFill/>
          <a:ln>
            <a:noFill/>
          </a:ln>
        </p:spPr>
      </p:pic>
    </p:spTree>
    <p:extLst>
      <p:ext uri="{BB962C8B-B14F-4D97-AF65-F5344CB8AC3E}">
        <p14:creationId xmlns:p14="http://schemas.microsoft.com/office/powerpoint/2010/main" val="1788768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7E4AB9-33E6-4C5B-8497-D1AE9888C20B}"/>
              </a:ext>
            </a:extLst>
          </p:cNvPr>
          <p:cNvSpPr>
            <a:spLocks noGrp="1"/>
          </p:cNvSpPr>
          <p:nvPr>
            <p:ph idx="1"/>
          </p:nvPr>
        </p:nvSpPr>
        <p:spPr>
          <a:xfrm>
            <a:off x="838200" y="385763"/>
            <a:ext cx="10515600" cy="5791200"/>
          </a:xfrm>
        </p:spPr>
        <p:txBody>
          <a:bodyPr/>
          <a:lstStyle/>
          <a:p>
            <a:pPr marL="0" indent="0">
              <a:buNone/>
            </a:pPr>
            <a:r>
              <a:rPr lang="en-US" sz="4000" b="1" dirty="0">
                <a:highlight>
                  <a:srgbClr val="FFFF00"/>
                </a:highlight>
              </a:rPr>
              <a:t>MILITARY </a:t>
            </a:r>
            <a:endParaRPr lang="en-US" sz="4000" dirty="0">
              <a:highlight>
                <a:srgbClr val="FFFF00"/>
              </a:highlight>
            </a:endParaRPr>
          </a:p>
          <a:p>
            <a:r>
              <a:rPr lang="en-US" sz="4000" dirty="0"/>
              <a:t>The military in many countries use satellites for communication systems, such as the Global Command and Control system.</a:t>
            </a:r>
          </a:p>
          <a:p>
            <a:endParaRPr lang="en-US" dirty="0"/>
          </a:p>
          <a:p>
            <a:endParaRPr lang="en-US" dirty="0"/>
          </a:p>
        </p:txBody>
      </p:sp>
      <p:pic>
        <p:nvPicPr>
          <p:cNvPr id="4" name="Picture 3">
            <a:extLst>
              <a:ext uri="{FF2B5EF4-FFF2-40B4-BE49-F238E27FC236}">
                <a16:creationId xmlns:a16="http://schemas.microsoft.com/office/drawing/2014/main" id="{9B257892-387F-456F-B090-5AB670F8885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85839" y="3429000"/>
            <a:ext cx="7958136" cy="2857500"/>
          </a:xfrm>
          <a:prstGeom prst="rect">
            <a:avLst/>
          </a:prstGeom>
          <a:noFill/>
          <a:ln>
            <a:noFill/>
          </a:ln>
        </p:spPr>
      </p:pic>
    </p:spTree>
    <p:extLst>
      <p:ext uri="{BB962C8B-B14F-4D97-AF65-F5344CB8AC3E}">
        <p14:creationId xmlns:p14="http://schemas.microsoft.com/office/powerpoint/2010/main" val="3408575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D4F1-5D21-4C00-BEE6-AFF793879118}"/>
              </a:ext>
            </a:extLst>
          </p:cNvPr>
          <p:cNvSpPr>
            <a:spLocks noGrp="1"/>
          </p:cNvSpPr>
          <p:nvPr>
            <p:ph type="title"/>
          </p:nvPr>
        </p:nvSpPr>
        <p:spPr/>
        <p:txBody>
          <a:bodyPr>
            <a:normAutofit fontScale="90000"/>
          </a:bodyPr>
          <a:lstStyle/>
          <a:p>
            <a:pPr algn="ctr"/>
            <a:r>
              <a:rPr lang="en-US" sz="6700" b="1" u="sng" dirty="0">
                <a:highlight>
                  <a:srgbClr val="FFFF00"/>
                </a:highlight>
              </a:rPr>
              <a:t>BROADCAST COMMUNICATION</a:t>
            </a:r>
            <a:br>
              <a:rPr lang="en-US" dirty="0"/>
            </a:br>
            <a:endParaRPr lang="en-US" dirty="0"/>
          </a:p>
        </p:txBody>
      </p:sp>
      <p:sp>
        <p:nvSpPr>
          <p:cNvPr id="3" name="Content Placeholder 2">
            <a:extLst>
              <a:ext uri="{FF2B5EF4-FFF2-40B4-BE49-F238E27FC236}">
                <a16:creationId xmlns:a16="http://schemas.microsoft.com/office/drawing/2014/main" id="{69DDDCD6-A061-4B1F-9B95-ADE5906A0BBD}"/>
              </a:ext>
            </a:extLst>
          </p:cNvPr>
          <p:cNvSpPr>
            <a:spLocks noGrp="1"/>
          </p:cNvSpPr>
          <p:nvPr>
            <p:ph idx="1"/>
          </p:nvPr>
        </p:nvSpPr>
        <p:spPr/>
        <p:txBody>
          <a:bodyPr/>
          <a:lstStyle/>
          <a:p>
            <a:pPr marL="0" indent="0">
              <a:buNone/>
            </a:pPr>
            <a:r>
              <a:rPr lang="en-US" sz="4000" b="1" u="sng" dirty="0"/>
              <a:t>ANALOGUE TELEVISION RADIO</a:t>
            </a:r>
          </a:p>
          <a:p>
            <a:r>
              <a:rPr lang="en-US" sz="4000" dirty="0"/>
              <a:t>Transmitters broadcast television and radio signals that are received by a viewer’s antenna. </a:t>
            </a:r>
          </a:p>
          <a:p>
            <a:r>
              <a:rPr lang="en-US" sz="4000" dirty="0"/>
              <a:t>This antenna sends a signal through a wire to the television or radio receiver, which converts it into images and audio.</a:t>
            </a:r>
          </a:p>
          <a:p>
            <a:endParaRPr lang="en-US" dirty="0"/>
          </a:p>
          <a:p>
            <a:endParaRPr lang="en-US" dirty="0"/>
          </a:p>
        </p:txBody>
      </p:sp>
    </p:spTree>
    <p:extLst>
      <p:ext uri="{BB962C8B-B14F-4D97-AF65-F5344CB8AC3E}">
        <p14:creationId xmlns:p14="http://schemas.microsoft.com/office/powerpoint/2010/main" val="1560915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06E08F-D98C-4953-80DE-96001FDC6F13}"/>
              </a:ext>
            </a:extLst>
          </p:cNvPr>
          <p:cNvPicPr/>
          <p:nvPr/>
        </p:nvPicPr>
        <p:blipFill>
          <a:blip r:embed="rId2"/>
          <a:stretch>
            <a:fillRect/>
          </a:stretch>
        </p:blipFill>
        <p:spPr>
          <a:xfrm>
            <a:off x="1257300" y="428626"/>
            <a:ext cx="10344150" cy="5500688"/>
          </a:xfrm>
          <a:prstGeom prst="rect">
            <a:avLst/>
          </a:prstGeom>
        </p:spPr>
      </p:pic>
    </p:spTree>
    <p:extLst>
      <p:ext uri="{BB962C8B-B14F-4D97-AF65-F5344CB8AC3E}">
        <p14:creationId xmlns:p14="http://schemas.microsoft.com/office/powerpoint/2010/main" val="15726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61CC8-3275-46A3-91A8-CDC960962A0F}"/>
              </a:ext>
            </a:extLst>
          </p:cNvPr>
          <p:cNvSpPr>
            <a:spLocks noGrp="1"/>
          </p:cNvSpPr>
          <p:nvPr>
            <p:ph type="title"/>
          </p:nvPr>
        </p:nvSpPr>
        <p:spPr/>
        <p:txBody>
          <a:bodyPr/>
          <a:lstStyle/>
          <a:p>
            <a:r>
              <a:rPr lang="en-US" b="1" u="sng" dirty="0">
                <a:highlight>
                  <a:srgbClr val="FFFF00"/>
                </a:highlight>
              </a:rPr>
              <a:t>SPEED AND VOLUME OF DATA TRANSFER</a:t>
            </a:r>
            <a:br>
              <a:rPr lang="en-US" dirty="0"/>
            </a:br>
            <a:endParaRPr lang="en-US" dirty="0"/>
          </a:p>
        </p:txBody>
      </p:sp>
      <p:sp>
        <p:nvSpPr>
          <p:cNvPr id="3" name="Content Placeholder 2">
            <a:extLst>
              <a:ext uri="{FF2B5EF4-FFF2-40B4-BE49-F238E27FC236}">
                <a16:creationId xmlns:a16="http://schemas.microsoft.com/office/drawing/2014/main" id="{CD413345-43F8-4480-9EBE-36A36B12F857}"/>
              </a:ext>
            </a:extLst>
          </p:cNvPr>
          <p:cNvSpPr>
            <a:spLocks noGrp="1"/>
          </p:cNvSpPr>
          <p:nvPr>
            <p:ph idx="1"/>
          </p:nvPr>
        </p:nvSpPr>
        <p:spPr>
          <a:xfrm>
            <a:off x="838200" y="1157288"/>
            <a:ext cx="10515600" cy="5019675"/>
          </a:xfrm>
        </p:spPr>
        <p:txBody>
          <a:bodyPr>
            <a:normAutofit lnSpcReduction="10000"/>
          </a:bodyPr>
          <a:lstStyle/>
          <a:p>
            <a:r>
              <a:rPr lang="en-US" sz="3900" dirty="0"/>
              <a:t>As we transfer more data, it becomes increasingly important to understand how to increase the speed at which we can transfer it. If we don't, transferring more data will result in longer transfer times.</a:t>
            </a:r>
          </a:p>
          <a:p>
            <a:r>
              <a:rPr lang="en-US" sz="3900" dirty="0"/>
              <a:t>The speed at which devices can transfer data depends on the bandwidth of the connection.</a:t>
            </a:r>
          </a:p>
          <a:p>
            <a:r>
              <a:rPr lang="en-US" sz="3900" i="1" dirty="0">
                <a:solidFill>
                  <a:srgbClr val="FF0000"/>
                </a:solidFill>
              </a:rPr>
              <a:t>Bandwidth is the number of bits that can be carried by a connection in one second.</a:t>
            </a:r>
          </a:p>
          <a:p>
            <a:pPr marL="0" indent="0">
              <a:buNone/>
            </a:pPr>
            <a:endParaRPr lang="en-US" dirty="0"/>
          </a:p>
        </p:txBody>
      </p:sp>
    </p:spTree>
    <p:extLst>
      <p:ext uri="{BB962C8B-B14F-4D97-AF65-F5344CB8AC3E}">
        <p14:creationId xmlns:p14="http://schemas.microsoft.com/office/powerpoint/2010/main" val="236452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AF6A6-24E4-4A17-8303-ADFD11B0788C}"/>
              </a:ext>
            </a:extLst>
          </p:cNvPr>
          <p:cNvSpPr>
            <a:spLocks noGrp="1"/>
          </p:cNvSpPr>
          <p:nvPr>
            <p:ph type="title"/>
          </p:nvPr>
        </p:nvSpPr>
        <p:spPr>
          <a:xfrm>
            <a:off x="838200" y="365126"/>
            <a:ext cx="10515600" cy="1163638"/>
          </a:xfrm>
        </p:spPr>
        <p:txBody>
          <a:bodyPr>
            <a:normAutofit fontScale="90000"/>
          </a:bodyPr>
          <a:lstStyle/>
          <a:p>
            <a:pPr algn="ctr"/>
            <a:r>
              <a:rPr lang="en-US" b="1" dirty="0">
                <a:highlight>
                  <a:srgbClr val="FFFF00"/>
                </a:highlight>
              </a:rPr>
              <a:t>Diagram showing digital signals received by the antenna connected  on the TV.</a:t>
            </a:r>
          </a:p>
        </p:txBody>
      </p:sp>
      <p:pic>
        <p:nvPicPr>
          <p:cNvPr id="4" name="Picture 3">
            <a:extLst>
              <a:ext uri="{FF2B5EF4-FFF2-40B4-BE49-F238E27FC236}">
                <a16:creationId xmlns:a16="http://schemas.microsoft.com/office/drawing/2014/main" id="{26CF1F16-AF62-42F3-93BD-3D90FC9BFB74}"/>
              </a:ext>
            </a:extLst>
          </p:cNvPr>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528764"/>
            <a:ext cx="9415463" cy="4802187"/>
          </a:xfrm>
          <a:prstGeom prst="rect">
            <a:avLst/>
          </a:prstGeom>
        </p:spPr>
      </p:pic>
    </p:spTree>
    <p:extLst>
      <p:ext uri="{BB962C8B-B14F-4D97-AF65-F5344CB8AC3E}">
        <p14:creationId xmlns:p14="http://schemas.microsoft.com/office/powerpoint/2010/main" val="3081691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3C8C-BF94-475F-8B70-95BC0B2025C6}"/>
              </a:ext>
            </a:extLst>
          </p:cNvPr>
          <p:cNvSpPr>
            <a:spLocks noGrp="1"/>
          </p:cNvSpPr>
          <p:nvPr>
            <p:ph type="title"/>
          </p:nvPr>
        </p:nvSpPr>
        <p:spPr/>
        <p:txBody>
          <a:bodyPr/>
          <a:lstStyle/>
          <a:p>
            <a:r>
              <a:rPr lang="en-US" b="1" u="sng" dirty="0">
                <a:highlight>
                  <a:srgbClr val="FFFF00"/>
                </a:highlight>
              </a:rPr>
              <a:t>WIRED COMMUNICATION </a:t>
            </a:r>
            <a:br>
              <a:rPr lang="en-US" dirty="0"/>
            </a:br>
            <a:endParaRPr lang="en-US" dirty="0"/>
          </a:p>
        </p:txBody>
      </p:sp>
      <p:sp>
        <p:nvSpPr>
          <p:cNvPr id="3" name="Content Placeholder 2">
            <a:extLst>
              <a:ext uri="{FF2B5EF4-FFF2-40B4-BE49-F238E27FC236}">
                <a16:creationId xmlns:a16="http://schemas.microsoft.com/office/drawing/2014/main" id="{001492C7-B54E-490F-A0CE-EED193238CAD}"/>
              </a:ext>
            </a:extLst>
          </p:cNvPr>
          <p:cNvSpPr>
            <a:spLocks noGrp="1"/>
          </p:cNvSpPr>
          <p:nvPr>
            <p:ph idx="1"/>
          </p:nvPr>
        </p:nvSpPr>
        <p:spPr/>
        <p:txBody>
          <a:bodyPr>
            <a:normAutofit fontScale="92500" lnSpcReduction="20000"/>
          </a:bodyPr>
          <a:lstStyle/>
          <a:p>
            <a:r>
              <a:rPr lang="en-US" sz="3900" dirty="0"/>
              <a:t>Devices can use cables to communicate with each other via a wired connection. </a:t>
            </a:r>
          </a:p>
          <a:p>
            <a:r>
              <a:rPr lang="en-US" sz="3900" dirty="0"/>
              <a:t>There are many different types of wired communication. Some are used for many different purposes, such as USB. </a:t>
            </a:r>
          </a:p>
          <a:p>
            <a:r>
              <a:rPr lang="en-US" sz="3900" dirty="0"/>
              <a:t>Other are only used to meet one particular need, such as </a:t>
            </a:r>
            <a:r>
              <a:rPr lang="en-US" sz="3900" b="1" dirty="0"/>
              <a:t>Ethernet.</a:t>
            </a:r>
            <a:endParaRPr lang="en-US" sz="4800" b="1" i="1" dirty="0"/>
          </a:p>
          <a:p>
            <a:pPr marL="0" indent="0">
              <a:buNone/>
            </a:pPr>
            <a:r>
              <a:rPr lang="en-US" sz="3600" b="1" i="1" dirty="0"/>
              <a:t>   Ethernet</a:t>
            </a:r>
            <a:r>
              <a:rPr lang="en-US" sz="3600" i="1" dirty="0"/>
              <a:t> allows a user to connect to wired network</a:t>
            </a:r>
            <a:endParaRPr lang="en-US" sz="3600" dirty="0"/>
          </a:p>
          <a:p>
            <a:r>
              <a:rPr lang="en-US" sz="3600" b="1" i="1" dirty="0"/>
              <a:t>Ethernet-</a:t>
            </a:r>
            <a:r>
              <a:rPr lang="en-US" sz="3600" i="1" dirty="0"/>
              <a:t>is a network connectivity standard that provides a way for computers to communicate.</a:t>
            </a:r>
          </a:p>
          <a:p>
            <a:endParaRPr lang="en-US" dirty="0"/>
          </a:p>
        </p:txBody>
      </p:sp>
    </p:spTree>
    <p:extLst>
      <p:ext uri="{BB962C8B-B14F-4D97-AF65-F5344CB8AC3E}">
        <p14:creationId xmlns:p14="http://schemas.microsoft.com/office/powerpoint/2010/main" val="3543113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AA98FA1-8260-4203-B896-E11E77D77DDA}"/>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52649" y="142875"/>
            <a:ext cx="7691439" cy="3777094"/>
          </a:xfrm>
          <a:prstGeom prst="rect">
            <a:avLst/>
          </a:prstGeom>
          <a:noFill/>
          <a:ln>
            <a:noFill/>
          </a:ln>
        </p:spPr>
      </p:pic>
      <p:sp>
        <p:nvSpPr>
          <p:cNvPr id="6" name="Callout: Bent Line with Border and Accent Bar 5">
            <a:extLst>
              <a:ext uri="{FF2B5EF4-FFF2-40B4-BE49-F238E27FC236}">
                <a16:creationId xmlns:a16="http://schemas.microsoft.com/office/drawing/2014/main" id="{F55EF7D3-24DC-42BC-8400-C70C5EF6E79B}"/>
              </a:ext>
            </a:extLst>
          </p:cNvPr>
          <p:cNvSpPr/>
          <p:nvPr/>
        </p:nvSpPr>
        <p:spPr>
          <a:xfrm>
            <a:off x="3000375" y="4429125"/>
            <a:ext cx="2214563" cy="1714500"/>
          </a:xfrm>
          <a:prstGeom prst="accentBorderCallout2">
            <a:avLst>
              <a:gd name="adj1" fmla="val 18750"/>
              <a:gd name="adj2" fmla="val -8333"/>
              <a:gd name="adj3" fmla="val 18750"/>
              <a:gd name="adj4" fmla="val -16667"/>
              <a:gd name="adj5" fmla="val -123198"/>
              <a:gd name="adj6" fmla="val 163011"/>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ETHERNET </a:t>
            </a:r>
          </a:p>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CABLES </a:t>
            </a:r>
          </a:p>
        </p:txBody>
      </p:sp>
    </p:spTree>
    <p:extLst>
      <p:ext uri="{BB962C8B-B14F-4D97-AF65-F5344CB8AC3E}">
        <p14:creationId xmlns:p14="http://schemas.microsoft.com/office/powerpoint/2010/main" val="3079900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00A1-4C1E-4427-BE7D-E866945867FB}"/>
              </a:ext>
            </a:extLst>
          </p:cNvPr>
          <p:cNvSpPr>
            <a:spLocks noGrp="1"/>
          </p:cNvSpPr>
          <p:nvPr>
            <p:ph type="title"/>
          </p:nvPr>
        </p:nvSpPr>
        <p:spPr/>
        <p:txBody>
          <a:bodyPr>
            <a:normAutofit fontScale="90000"/>
          </a:bodyPr>
          <a:lstStyle/>
          <a:p>
            <a:br>
              <a:rPr lang="en-US" sz="4900" b="1" i="1" dirty="0"/>
            </a:br>
            <a:r>
              <a:rPr lang="en-US" sz="4900" b="1" i="1" dirty="0"/>
              <a:t>Common wired connection types and their uses</a:t>
            </a:r>
            <a:br>
              <a:rPr lang="en-US" dirty="0"/>
            </a:br>
            <a:endParaRPr lang="en-US" dirty="0"/>
          </a:p>
        </p:txBody>
      </p:sp>
      <p:graphicFrame>
        <p:nvGraphicFramePr>
          <p:cNvPr id="4" name="Content Placeholder 3">
            <a:extLst>
              <a:ext uri="{FF2B5EF4-FFF2-40B4-BE49-F238E27FC236}">
                <a16:creationId xmlns:a16="http://schemas.microsoft.com/office/drawing/2014/main" id="{1407DB5A-F32E-47C3-83A6-FB5871BF8CA7}"/>
              </a:ext>
            </a:extLst>
          </p:cNvPr>
          <p:cNvGraphicFramePr>
            <a:graphicFrameLocks noGrp="1"/>
          </p:cNvGraphicFramePr>
          <p:nvPr>
            <p:ph idx="1"/>
            <p:extLst>
              <p:ext uri="{D42A27DB-BD31-4B8C-83A1-F6EECF244321}">
                <p14:modId xmlns:p14="http://schemas.microsoft.com/office/powerpoint/2010/main" val="1360095541"/>
              </p:ext>
            </p:extLst>
          </p:nvPr>
        </p:nvGraphicFramePr>
        <p:xfrm>
          <a:off x="542925" y="2114550"/>
          <a:ext cx="11344275" cy="4342638"/>
        </p:xfrm>
        <a:graphic>
          <a:graphicData uri="http://schemas.openxmlformats.org/drawingml/2006/table">
            <a:tbl>
              <a:tblPr firstRow="1" firstCol="1" bandRow="1">
                <a:tableStyleId>{5C22544A-7EE6-4342-B048-85BDC9FD1C3A}</a:tableStyleId>
              </a:tblPr>
              <a:tblGrid>
                <a:gridCol w="4956080">
                  <a:extLst>
                    <a:ext uri="{9D8B030D-6E8A-4147-A177-3AD203B41FA5}">
                      <a16:colId xmlns:a16="http://schemas.microsoft.com/office/drawing/2014/main" val="2346709636"/>
                    </a:ext>
                  </a:extLst>
                </a:gridCol>
                <a:gridCol w="6388195">
                  <a:extLst>
                    <a:ext uri="{9D8B030D-6E8A-4147-A177-3AD203B41FA5}">
                      <a16:colId xmlns:a16="http://schemas.microsoft.com/office/drawing/2014/main" val="1893788949"/>
                    </a:ext>
                  </a:extLst>
                </a:gridCol>
              </a:tblGrid>
              <a:tr h="723773">
                <a:tc>
                  <a:txBody>
                    <a:bodyPr/>
                    <a:lstStyle/>
                    <a:p>
                      <a:pPr marL="0" marR="0">
                        <a:lnSpc>
                          <a:spcPct val="107000"/>
                        </a:lnSpc>
                        <a:spcBef>
                          <a:spcPts val="0"/>
                        </a:spcBef>
                        <a:spcAft>
                          <a:spcPts val="0"/>
                        </a:spcAft>
                      </a:pPr>
                      <a:r>
                        <a:rPr lang="en-US" sz="4400" dirty="0">
                          <a:effectLst/>
                        </a:rPr>
                        <a:t>Connection type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a:lnSpc>
                          <a:spcPct val="107000"/>
                        </a:lnSpc>
                        <a:spcBef>
                          <a:spcPts val="0"/>
                        </a:spcBef>
                        <a:spcAft>
                          <a:spcPts val="0"/>
                        </a:spcAft>
                      </a:pPr>
                      <a:r>
                        <a:rPr lang="en-US" sz="4400" dirty="0">
                          <a:effectLst/>
                        </a:rPr>
                        <a:t>use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2472577818"/>
                  </a:ext>
                </a:extLst>
              </a:tr>
              <a:tr h="723773">
                <a:tc>
                  <a:txBody>
                    <a:bodyPr/>
                    <a:lstStyle/>
                    <a:p>
                      <a:pPr marL="0" marR="0">
                        <a:lnSpc>
                          <a:spcPct val="107000"/>
                        </a:lnSpc>
                        <a:spcBef>
                          <a:spcPts val="0"/>
                        </a:spcBef>
                        <a:spcAft>
                          <a:spcPts val="0"/>
                        </a:spcAft>
                      </a:pPr>
                      <a:r>
                        <a:rPr lang="en-US" sz="4400" dirty="0">
                          <a:effectLst/>
                        </a:rPr>
                        <a:t>HDMI</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dirty="0">
                          <a:effectLst/>
                        </a:rPr>
                        <a:t>Digital video connections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3127544"/>
                  </a:ext>
                </a:extLst>
              </a:tr>
              <a:tr h="723773">
                <a:tc>
                  <a:txBody>
                    <a:bodyPr/>
                    <a:lstStyle/>
                    <a:p>
                      <a:pPr marL="0" marR="0">
                        <a:lnSpc>
                          <a:spcPct val="107000"/>
                        </a:lnSpc>
                        <a:spcBef>
                          <a:spcPts val="0"/>
                        </a:spcBef>
                        <a:spcAft>
                          <a:spcPts val="0"/>
                        </a:spcAft>
                      </a:pPr>
                      <a:r>
                        <a:rPr lang="en-US" sz="4400" dirty="0">
                          <a:effectLst/>
                        </a:rPr>
                        <a:t>S/PDIF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dirty="0">
                          <a:effectLst/>
                        </a:rPr>
                        <a:t>Digital audio connections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7037930"/>
                  </a:ext>
                </a:extLst>
              </a:tr>
              <a:tr h="723773">
                <a:tc>
                  <a:txBody>
                    <a:bodyPr/>
                    <a:lstStyle/>
                    <a:p>
                      <a:pPr marL="0" marR="0">
                        <a:lnSpc>
                          <a:spcPct val="107000"/>
                        </a:lnSpc>
                        <a:spcBef>
                          <a:spcPts val="0"/>
                        </a:spcBef>
                        <a:spcAft>
                          <a:spcPts val="0"/>
                        </a:spcAft>
                      </a:pPr>
                      <a:r>
                        <a:rPr lang="en-US" sz="4400" dirty="0">
                          <a:effectLst/>
                        </a:rPr>
                        <a:t>Minijack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dirty="0">
                          <a:effectLst/>
                        </a:rPr>
                        <a:t>Personal headphones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1379101"/>
                  </a:ext>
                </a:extLst>
              </a:tr>
              <a:tr h="723773">
                <a:tc>
                  <a:txBody>
                    <a:bodyPr/>
                    <a:lstStyle/>
                    <a:p>
                      <a:pPr marL="0" marR="0">
                        <a:lnSpc>
                          <a:spcPct val="107000"/>
                        </a:lnSpc>
                        <a:spcBef>
                          <a:spcPts val="0"/>
                        </a:spcBef>
                        <a:spcAft>
                          <a:spcPts val="0"/>
                        </a:spcAft>
                      </a:pPr>
                      <a:r>
                        <a:rPr lang="en-US" sz="4400" dirty="0">
                          <a:effectLst/>
                        </a:rPr>
                        <a:t>USB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dirty="0">
                          <a:effectLst/>
                        </a:rPr>
                        <a:t>Storage transfer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4678528"/>
                  </a:ext>
                </a:extLst>
              </a:tr>
              <a:tr h="723773">
                <a:tc>
                  <a:txBody>
                    <a:bodyPr/>
                    <a:lstStyle/>
                    <a:p>
                      <a:pPr marL="0" marR="0">
                        <a:lnSpc>
                          <a:spcPct val="107000"/>
                        </a:lnSpc>
                        <a:spcBef>
                          <a:spcPts val="0"/>
                        </a:spcBef>
                        <a:spcAft>
                          <a:spcPts val="0"/>
                        </a:spcAft>
                      </a:pPr>
                      <a:r>
                        <a:rPr lang="en-US" sz="4400" dirty="0">
                          <a:effectLst/>
                        </a:rPr>
                        <a:t>Ethernet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4400" dirty="0">
                          <a:effectLst/>
                        </a:rPr>
                        <a:t>Networking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7627966"/>
                  </a:ext>
                </a:extLst>
              </a:tr>
            </a:tbl>
          </a:graphicData>
        </a:graphic>
      </p:graphicFrame>
    </p:spTree>
    <p:extLst>
      <p:ext uri="{BB962C8B-B14F-4D97-AF65-F5344CB8AC3E}">
        <p14:creationId xmlns:p14="http://schemas.microsoft.com/office/powerpoint/2010/main" val="898581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A31D2-9530-4441-A4A0-06510E5D2114}"/>
              </a:ext>
            </a:extLst>
          </p:cNvPr>
          <p:cNvSpPr>
            <a:spLocks noGrp="1"/>
          </p:cNvSpPr>
          <p:nvPr>
            <p:ph type="title"/>
          </p:nvPr>
        </p:nvSpPr>
        <p:spPr>
          <a:xfrm>
            <a:off x="409575" y="-192087"/>
            <a:ext cx="10515600" cy="1325563"/>
          </a:xfrm>
        </p:spPr>
        <p:txBody>
          <a:bodyPr>
            <a:normAutofit fontScale="90000"/>
          </a:bodyPr>
          <a:lstStyle/>
          <a:p>
            <a:pPr algn="ctr"/>
            <a:r>
              <a:rPr lang="en-US" b="1" dirty="0"/>
              <a:t> </a:t>
            </a:r>
            <a:br>
              <a:rPr lang="en-US" dirty="0"/>
            </a:br>
            <a:r>
              <a:rPr lang="en-US" b="1" dirty="0"/>
              <a:t> </a:t>
            </a:r>
            <a:br>
              <a:rPr lang="en-US" dirty="0"/>
            </a:br>
            <a:r>
              <a:rPr lang="en-US" sz="6000" b="1" dirty="0">
                <a:highlight>
                  <a:srgbClr val="FFFF00"/>
                </a:highlight>
              </a:rPr>
              <a:t>WIRELESS COMMUNICATION</a:t>
            </a:r>
            <a:br>
              <a:rPr lang="en-US" sz="7300" b="1" dirty="0">
                <a:highlight>
                  <a:srgbClr val="FFFF00"/>
                </a:highlight>
              </a:rPr>
            </a:br>
            <a:r>
              <a:rPr lang="en-US" sz="3600" b="1" dirty="0">
                <a:highlight>
                  <a:srgbClr val="FFFF00"/>
                </a:highlight>
              </a:rPr>
              <a:t>TYPES OF WIRELESS COMMUNICATION</a:t>
            </a:r>
            <a:br>
              <a:rPr lang="en-US" dirty="0"/>
            </a:br>
            <a:endParaRPr lang="en-US" dirty="0"/>
          </a:p>
        </p:txBody>
      </p:sp>
      <p:sp>
        <p:nvSpPr>
          <p:cNvPr id="3" name="Content Placeholder 2">
            <a:extLst>
              <a:ext uri="{FF2B5EF4-FFF2-40B4-BE49-F238E27FC236}">
                <a16:creationId xmlns:a16="http://schemas.microsoft.com/office/drawing/2014/main" id="{DA2CD0BB-6290-4099-8334-07F2FC6AE407}"/>
              </a:ext>
            </a:extLst>
          </p:cNvPr>
          <p:cNvSpPr>
            <a:spLocks noGrp="1"/>
          </p:cNvSpPr>
          <p:nvPr>
            <p:ph idx="1"/>
          </p:nvPr>
        </p:nvSpPr>
        <p:spPr/>
        <p:txBody>
          <a:bodyPr/>
          <a:lstStyle/>
          <a:p>
            <a:pPr marL="0" indent="0">
              <a:buNone/>
            </a:pPr>
            <a:r>
              <a:rPr lang="en-US" b="1" dirty="0"/>
              <a:t>1. WI-FI</a:t>
            </a:r>
            <a:endParaRPr lang="en-US" dirty="0"/>
          </a:p>
          <a:p>
            <a:r>
              <a:rPr lang="en-US" sz="3600" dirty="0"/>
              <a:t>WI-FI is used in home, schools and office networks. Some companies provide Wi-Fi access in towns and cities. Wi-Fi is a wireless technology used to connect to a network. That network can itself then be connected to the internet, so that devices connected to the Wi-Fi network can be connect to the internet.</a:t>
            </a:r>
          </a:p>
          <a:p>
            <a:endParaRPr lang="en-US" dirty="0"/>
          </a:p>
        </p:txBody>
      </p:sp>
    </p:spTree>
    <p:extLst>
      <p:ext uri="{BB962C8B-B14F-4D97-AF65-F5344CB8AC3E}">
        <p14:creationId xmlns:p14="http://schemas.microsoft.com/office/powerpoint/2010/main" val="4216530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0AEB832-8610-4A66-BA44-35B2E8298429}"/>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t="2227" r="1122" b="10629"/>
          <a:stretch/>
        </p:blipFill>
        <p:spPr bwMode="auto">
          <a:xfrm>
            <a:off x="2357438" y="428626"/>
            <a:ext cx="6643688" cy="52292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0845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5C73E9-E5BB-464F-9431-D6C92F388B40}"/>
              </a:ext>
            </a:extLst>
          </p:cNvPr>
          <p:cNvSpPr/>
          <p:nvPr/>
        </p:nvSpPr>
        <p:spPr>
          <a:xfrm>
            <a:off x="958645" y="339213"/>
            <a:ext cx="10648336" cy="4782399"/>
          </a:xfrm>
          <a:prstGeom prst="rect">
            <a:avLst/>
          </a:prstGeom>
        </p:spPr>
        <p:txBody>
          <a:bodyPr wrap="square">
            <a:spAutoFit/>
          </a:bodyPr>
          <a:lstStyle/>
          <a:p>
            <a:pPr marL="457200" marR="0">
              <a:lnSpc>
                <a:spcPct val="107000"/>
              </a:lnSpc>
              <a:spcBef>
                <a:spcPts val="0"/>
              </a:spcBef>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2. </a:t>
            </a:r>
            <a:r>
              <a:rPr lang="en-US" sz="28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BLUETOOTH</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Bluetooth is type of wireless connectivity that lets devices connect over short distances. It cannot carry as much data as Wi-Fi. </a:t>
            </a:r>
          </a:p>
          <a:p>
            <a:pPr marL="914400" marR="0" indent="-457200">
              <a:lnSpc>
                <a:spcPct val="107000"/>
              </a:lnSpc>
              <a:spcBef>
                <a:spcPts val="0"/>
              </a:spcBef>
              <a:spcAft>
                <a:spcPts val="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Bluetooth devices need to be paired (connect two devices-usually only with each other) with each other before they can communicate.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Bluetooth can be used to transfer small files between devices. </a:t>
            </a:r>
          </a:p>
          <a:p>
            <a:pPr marL="914400" marR="0" indent="-457200">
              <a:lnSpc>
                <a:spcPct val="107000"/>
              </a:lnSpc>
              <a:spcBef>
                <a:spcPts val="0"/>
              </a:spcBef>
              <a:spcAft>
                <a:spcPts val="800"/>
              </a:spcAft>
              <a:buFont typeface="Arial" panose="020B0604020202020204" pitchFamily="34" charset="0"/>
              <a:buChar char="•"/>
            </a:pPr>
            <a:r>
              <a:rPr lang="en-US" sz="2800" dirty="0">
                <a:latin typeface="Times New Roman" panose="02020603050405020304" pitchFamily="18" charset="0"/>
                <a:ea typeface="Calibri" panose="020F0502020204030204" pitchFamily="34" charset="0"/>
                <a:cs typeface="Times New Roman" panose="02020603050405020304" pitchFamily="18" charset="0"/>
              </a:rPr>
              <a:t>It is used to connect devices such as smartphones and laptops to peripherals such as portable speakers, headphones, earphones, keyboards, and mice.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A6B9D8F0-8875-4CFD-B623-0B8BAFDF57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02844" y="4509554"/>
            <a:ext cx="3604137" cy="1817504"/>
          </a:xfrm>
          <a:prstGeom prst="rect">
            <a:avLst/>
          </a:prstGeom>
          <a:noFill/>
          <a:ln>
            <a:noFill/>
          </a:ln>
        </p:spPr>
      </p:pic>
    </p:spTree>
    <p:extLst>
      <p:ext uri="{BB962C8B-B14F-4D97-AF65-F5344CB8AC3E}">
        <p14:creationId xmlns:p14="http://schemas.microsoft.com/office/powerpoint/2010/main" val="2838556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701E9-B6AB-4678-87FF-DA0677FC3E54}"/>
              </a:ext>
            </a:extLst>
          </p:cNvPr>
          <p:cNvSpPr>
            <a:spLocks noGrp="1"/>
          </p:cNvSpPr>
          <p:nvPr>
            <p:ph idx="1"/>
          </p:nvPr>
        </p:nvSpPr>
        <p:spPr>
          <a:xfrm>
            <a:off x="838200" y="428625"/>
            <a:ext cx="10515600" cy="5748338"/>
          </a:xfrm>
        </p:spPr>
        <p:txBody>
          <a:bodyPr/>
          <a:lstStyle/>
          <a:p>
            <a:pPr marL="0" indent="0">
              <a:buNone/>
            </a:pPr>
            <a:r>
              <a:rPr lang="en-US" b="1" dirty="0"/>
              <a:t>3. 		</a:t>
            </a:r>
            <a:r>
              <a:rPr lang="en-US" b="1" dirty="0">
                <a:highlight>
                  <a:srgbClr val="FFFF00"/>
                </a:highlight>
              </a:rPr>
              <a:t>3G and 4G</a:t>
            </a:r>
            <a:endParaRPr lang="en-US" dirty="0">
              <a:highlight>
                <a:srgbClr val="FFFF00"/>
              </a:highlight>
            </a:endParaRPr>
          </a:p>
          <a:p>
            <a:r>
              <a:rPr lang="en-US" sz="4000" dirty="0"/>
              <a:t>3G and 4G are sometimes referred to as mobile broadband. </a:t>
            </a:r>
          </a:p>
          <a:p>
            <a:r>
              <a:rPr lang="en-US" sz="4000" dirty="0"/>
              <a:t>They are used to provide internet access to mobile devices such as smartphones and tablet devices when a Wi-Fi signal is not available. </a:t>
            </a:r>
          </a:p>
          <a:p>
            <a:r>
              <a:rPr lang="en-US" sz="4000" dirty="0"/>
              <a:t>G stands for “Generation” meaning that 4G is the fourth generation of mobile broadband technology.</a:t>
            </a:r>
          </a:p>
          <a:p>
            <a:endParaRPr lang="en-US" dirty="0"/>
          </a:p>
        </p:txBody>
      </p:sp>
    </p:spTree>
    <p:extLst>
      <p:ext uri="{BB962C8B-B14F-4D97-AF65-F5344CB8AC3E}">
        <p14:creationId xmlns:p14="http://schemas.microsoft.com/office/powerpoint/2010/main" val="2193591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45744B-AA13-4A04-A113-3DC24A7711A2}"/>
              </a:ext>
            </a:extLst>
          </p:cNvPr>
          <p:cNvSpPr>
            <a:spLocks noGrp="1"/>
          </p:cNvSpPr>
          <p:nvPr>
            <p:ph idx="1"/>
          </p:nvPr>
        </p:nvSpPr>
        <p:spPr>
          <a:xfrm>
            <a:off x="838200" y="400050"/>
            <a:ext cx="10515600" cy="5776913"/>
          </a:xfrm>
        </p:spPr>
        <p:txBody>
          <a:bodyPr/>
          <a:lstStyle/>
          <a:p>
            <a:pPr marL="0" indent="0">
              <a:buNone/>
            </a:pPr>
            <a:r>
              <a:rPr lang="en-US" sz="3600" b="1" dirty="0"/>
              <a:t>4. </a:t>
            </a:r>
            <a:r>
              <a:rPr lang="en-US" sz="3600" b="1" dirty="0">
                <a:highlight>
                  <a:srgbClr val="FFFF00"/>
                </a:highlight>
              </a:rPr>
              <a:t>INFRA-RED (IR)</a:t>
            </a:r>
            <a:endParaRPr lang="en-US" sz="3600" dirty="0">
              <a:highlight>
                <a:srgbClr val="FFFF00"/>
              </a:highlight>
            </a:endParaRPr>
          </a:p>
          <a:p>
            <a:r>
              <a:rPr lang="en-US" sz="3600" dirty="0"/>
              <a:t>Infra-red signals cannot carry much data and only have a short range. Transmitters must have clear line of sight to receivers, because this allows the signal to travel in a straight line between them without being blocked by solid objects like walls. The signal is also affected by sunlight. It is often used in remote -control devices such as television remote control.</a:t>
            </a:r>
          </a:p>
          <a:p>
            <a:endParaRPr lang="en-US" dirty="0"/>
          </a:p>
        </p:txBody>
      </p:sp>
      <p:pic>
        <p:nvPicPr>
          <p:cNvPr id="4" name="Picture 3" descr="Universal Remote Control TV 1.8 Download Android APK | Aptoide">
            <a:extLst>
              <a:ext uri="{FF2B5EF4-FFF2-40B4-BE49-F238E27FC236}">
                <a16:creationId xmlns:a16="http://schemas.microsoft.com/office/drawing/2014/main" id="{0E008EEB-1496-4279-BCA3-ECA0AD33B10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75" y="4814888"/>
            <a:ext cx="3212465" cy="1843087"/>
          </a:xfrm>
          <a:prstGeom prst="rect">
            <a:avLst/>
          </a:prstGeom>
          <a:noFill/>
          <a:ln>
            <a:noFill/>
          </a:ln>
        </p:spPr>
      </p:pic>
    </p:spTree>
    <p:extLst>
      <p:ext uri="{BB962C8B-B14F-4D97-AF65-F5344CB8AC3E}">
        <p14:creationId xmlns:p14="http://schemas.microsoft.com/office/powerpoint/2010/main" val="617383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AED3E4-B537-4C57-8288-BDFBAA35896B}"/>
              </a:ext>
            </a:extLst>
          </p:cNvPr>
          <p:cNvSpPr>
            <a:spLocks noGrp="1"/>
          </p:cNvSpPr>
          <p:nvPr>
            <p:ph idx="1"/>
          </p:nvPr>
        </p:nvSpPr>
        <p:spPr>
          <a:xfrm>
            <a:off x="838200" y="314325"/>
            <a:ext cx="10515600" cy="5805488"/>
          </a:xfrm>
        </p:spPr>
        <p:txBody>
          <a:bodyPr/>
          <a:lstStyle/>
          <a:p>
            <a:pPr marL="0" indent="0">
              <a:buNone/>
            </a:pPr>
            <a:r>
              <a:rPr lang="en-US" sz="4400" b="1" dirty="0"/>
              <a:t>5. </a:t>
            </a:r>
            <a:r>
              <a:rPr lang="en-US" sz="4800" b="1" dirty="0">
                <a:highlight>
                  <a:srgbClr val="FFFF00"/>
                </a:highlight>
              </a:rPr>
              <a:t>NEAR -FIELD COMMUNICATION (NFC)</a:t>
            </a:r>
            <a:endParaRPr lang="en-US" sz="4800" dirty="0">
              <a:highlight>
                <a:srgbClr val="FFFF00"/>
              </a:highlight>
            </a:endParaRPr>
          </a:p>
          <a:p>
            <a:r>
              <a:rPr lang="en-US" sz="4400" dirty="0"/>
              <a:t>NFC uses close proximity RFID (Radio Frequency Identification) chips. NFC used in smartphones, payment cards and travel cards</a:t>
            </a:r>
          </a:p>
          <a:p>
            <a:endParaRPr lang="en-US" dirty="0"/>
          </a:p>
        </p:txBody>
      </p:sp>
      <p:pic>
        <p:nvPicPr>
          <p:cNvPr id="4" name="Picture 3">
            <a:extLst>
              <a:ext uri="{FF2B5EF4-FFF2-40B4-BE49-F238E27FC236}">
                <a16:creationId xmlns:a16="http://schemas.microsoft.com/office/drawing/2014/main" id="{6A4DFB60-6D95-429C-8E00-08D8E830E6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212" y="3097848"/>
            <a:ext cx="5400676" cy="3245802"/>
          </a:xfrm>
          <a:prstGeom prst="rect">
            <a:avLst/>
          </a:prstGeom>
          <a:noFill/>
          <a:ln>
            <a:noFill/>
          </a:ln>
        </p:spPr>
      </p:pic>
    </p:spTree>
    <p:extLst>
      <p:ext uri="{BB962C8B-B14F-4D97-AF65-F5344CB8AC3E}">
        <p14:creationId xmlns:p14="http://schemas.microsoft.com/office/powerpoint/2010/main" val="227779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670A6-D138-466E-B17D-F3B35A07C323}"/>
              </a:ext>
            </a:extLst>
          </p:cNvPr>
          <p:cNvSpPr>
            <a:spLocks noGrp="1"/>
          </p:cNvSpPr>
          <p:nvPr>
            <p:ph type="title"/>
          </p:nvPr>
        </p:nvSpPr>
        <p:spPr/>
        <p:txBody>
          <a:bodyPr/>
          <a:lstStyle/>
          <a:p>
            <a:r>
              <a:rPr lang="en-US" b="1" i="1" u="sng" dirty="0">
                <a:highlight>
                  <a:srgbClr val="C0C0C0"/>
                </a:highlight>
              </a:rPr>
              <a:t>Impact on user experience </a:t>
            </a:r>
            <a:br>
              <a:rPr lang="en-US" dirty="0"/>
            </a:br>
            <a:endParaRPr lang="en-US" dirty="0"/>
          </a:p>
        </p:txBody>
      </p:sp>
      <p:sp>
        <p:nvSpPr>
          <p:cNvPr id="3" name="Content Placeholder 2">
            <a:extLst>
              <a:ext uri="{FF2B5EF4-FFF2-40B4-BE49-F238E27FC236}">
                <a16:creationId xmlns:a16="http://schemas.microsoft.com/office/drawing/2014/main" id="{AB114B3A-C429-4C78-A0BD-7F0EB4DC5055}"/>
              </a:ext>
            </a:extLst>
          </p:cNvPr>
          <p:cNvSpPr>
            <a:spLocks noGrp="1"/>
          </p:cNvSpPr>
          <p:nvPr>
            <p:ph idx="1"/>
          </p:nvPr>
        </p:nvSpPr>
        <p:spPr>
          <a:xfrm>
            <a:off x="681037" y="1253330"/>
            <a:ext cx="10515600" cy="4945763"/>
          </a:xfrm>
        </p:spPr>
        <p:txBody>
          <a:bodyPr>
            <a:normAutofit/>
          </a:bodyPr>
          <a:lstStyle/>
          <a:p>
            <a:r>
              <a:rPr lang="en-US" sz="4400" dirty="0"/>
              <a:t>A larger bandwidth enables the transfer of more data per second. Downloads and uploads get faster as a result. It also enables activities like multiplayer online gaming and high-definition video streaming that call for large amounts of data to be transferred quickly.</a:t>
            </a:r>
          </a:p>
        </p:txBody>
      </p:sp>
    </p:spTree>
    <p:extLst>
      <p:ext uri="{BB962C8B-B14F-4D97-AF65-F5344CB8AC3E}">
        <p14:creationId xmlns:p14="http://schemas.microsoft.com/office/powerpoint/2010/main" val="252695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674B-7B93-4BA5-9963-15A04BE4AFBC}"/>
              </a:ext>
            </a:extLst>
          </p:cNvPr>
          <p:cNvSpPr>
            <a:spLocks noGrp="1"/>
          </p:cNvSpPr>
          <p:nvPr>
            <p:ph type="title"/>
          </p:nvPr>
        </p:nvSpPr>
        <p:spPr>
          <a:xfrm>
            <a:off x="1409700" y="0"/>
            <a:ext cx="10515600" cy="1325563"/>
          </a:xfrm>
        </p:spPr>
        <p:txBody>
          <a:bodyPr>
            <a:normAutofit fontScale="90000"/>
          </a:bodyPr>
          <a:lstStyle/>
          <a:p>
            <a:r>
              <a:rPr lang="en-US" b="1" dirty="0"/>
              <a:t> </a:t>
            </a:r>
            <a:br>
              <a:rPr lang="en-US" dirty="0"/>
            </a:br>
            <a:r>
              <a:rPr lang="en-US" b="1" dirty="0">
                <a:highlight>
                  <a:srgbClr val="FFFF00"/>
                </a:highlight>
              </a:rPr>
              <a:t>Comparing wired and wireless connectivity </a:t>
            </a:r>
            <a:br>
              <a:rPr lang="en-US" dirty="0"/>
            </a:br>
            <a:endParaRPr lang="en-US" dirty="0"/>
          </a:p>
        </p:txBody>
      </p:sp>
      <p:graphicFrame>
        <p:nvGraphicFramePr>
          <p:cNvPr id="4" name="Table 3">
            <a:extLst>
              <a:ext uri="{FF2B5EF4-FFF2-40B4-BE49-F238E27FC236}">
                <a16:creationId xmlns:a16="http://schemas.microsoft.com/office/drawing/2014/main" id="{D3FCCF1E-B28A-4BCC-9C28-D824AACBF0B5}"/>
              </a:ext>
            </a:extLst>
          </p:cNvPr>
          <p:cNvGraphicFramePr>
            <a:graphicFrameLocks noGrp="1"/>
          </p:cNvGraphicFramePr>
          <p:nvPr>
            <p:extLst>
              <p:ext uri="{D42A27DB-BD31-4B8C-83A1-F6EECF244321}">
                <p14:modId xmlns:p14="http://schemas.microsoft.com/office/powerpoint/2010/main" val="277662381"/>
              </p:ext>
            </p:extLst>
          </p:nvPr>
        </p:nvGraphicFramePr>
        <p:xfrm>
          <a:off x="266700" y="1028699"/>
          <a:ext cx="11658600" cy="5799508"/>
        </p:xfrm>
        <a:graphic>
          <a:graphicData uri="http://schemas.openxmlformats.org/drawingml/2006/table">
            <a:tbl>
              <a:tblPr firstRow="1" firstCol="1" bandRow="1">
                <a:tableStyleId>{5C22544A-7EE6-4342-B048-85BDC9FD1C3A}</a:tableStyleId>
              </a:tblPr>
              <a:tblGrid>
                <a:gridCol w="1894567">
                  <a:extLst>
                    <a:ext uri="{9D8B030D-6E8A-4147-A177-3AD203B41FA5}">
                      <a16:colId xmlns:a16="http://schemas.microsoft.com/office/drawing/2014/main" val="4144628424"/>
                    </a:ext>
                  </a:extLst>
                </a:gridCol>
                <a:gridCol w="5230132">
                  <a:extLst>
                    <a:ext uri="{9D8B030D-6E8A-4147-A177-3AD203B41FA5}">
                      <a16:colId xmlns:a16="http://schemas.microsoft.com/office/drawing/2014/main" val="1631028990"/>
                    </a:ext>
                  </a:extLst>
                </a:gridCol>
                <a:gridCol w="4533901">
                  <a:extLst>
                    <a:ext uri="{9D8B030D-6E8A-4147-A177-3AD203B41FA5}">
                      <a16:colId xmlns:a16="http://schemas.microsoft.com/office/drawing/2014/main" val="2057721582"/>
                    </a:ext>
                  </a:extLst>
                </a:gridCol>
              </a:tblGrid>
              <a:tr h="447968">
                <a:tc>
                  <a:txBody>
                    <a:bodyPr/>
                    <a:lstStyle/>
                    <a:p>
                      <a:pPr marL="0" marR="0">
                        <a:lnSpc>
                          <a:spcPct val="107000"/>
                        </a:lnSpc>
                        <a:spcBef>
                          <a:spcPts val="0"/>
                        </a:spcBef>
                        <a:spcAft>
                          <a:spcPts val="0"/>
                        </a:spcAft>
                      </a:pPr>
                      <a:r>
                        <a:rPr lang="en-US" sz="2800" dirty="0">
                          <a:effectLst/>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a:lnSpc>
                          <a:spcPct val="107000"/>
                        </a:lnSpc>
                        <a:spcBef>
                          <a:spcPts val="0"/>
                        </a:spcBef>
                        <a:spcAft>
                          <a:spcPts val="0"/>
                        </a:spcAft>
                      </a:pPr>
                      <a:r>
                        <a:rPr lang="en-US" sz="2800" dirty="0">
                          <a:effectLst/>
                        </a:rPr>
                        <a:t>Wired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a:lnSpc>
                          <a:spcPct val="107000"/>
                        </a:lnSpc>
                        <a:spcBef>
                          <a:spcPts val="0"/>
                        </a:spcBef>
                        <a:spcAft>
                          <a:spcPts val="0"/>
                        </a:spcAft>
                      </a:pPr>
                      <a:r>
                        <a:rPr lang="en-US" sz="2800" dirty="0">
                          <a:effectLst/>
                        </a:rPr>
                        <a:t>Wireless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1094051716"/>
                  </a:ext>
                </a:extLst>
              </a:tr>
              <a:tr h="890655">
                <a:tc>
                  <a:txBody>
                    <a:bodyPr/>
                    <a:lstStyle/>
                    <a:p>
                      <a:pPr marL="0" marR="0">
                        <a:lnSpc>
                          <a:spcPct val="107000"/>
                        </a:lnSpc>
                        <a:spcBef>
                          <a:spcPts val="0"/>
                        </a:spcBef>
                        <a:spcAft>
                          <a:spcPts val="0"/>
                        </a:spcAft>
                      </a:pPr>
                      <a:r>
                        <a:rPr lang="en-US" sz="2000" dirty="0">
                          <a:effectLst/>
                        </a:rPr>
                        <a:t>Cost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Cables are cheap if purchasing for a small number of devices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No need to buy cables</a:t>
                      </a:r>
                      <a:endParaRPr lang="en-US" sz="2800" dirty="0">
                        <a:effectLst/>
                      </a:endParaRPr>
                    </a:p>
                    <a:p>
                      <a:pPr marL="0" marR="0">
                        <a:lnSpc>
                          <a:spcPct val="107000"/>
                        </a:lnSpc>
                        <a:spcBef>
                          <a:spcPts val="0"/>
                        </a:spcBef>
                        <a:spcAft>
                          <a:spcPts val="0"/>
                        </a:spcAft>
                      </a:pPr>
                      <a:r>
                        <a:rPr lang="en-US" sz="2000" dirty="0">
                          <a:effectLst/>
                        </a:rPr>
                        <a:t>May need a wireless access point for multiple connections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8035596"/>
                  </a:ext>
                </a:extLst>
              </a:tr>
              <a:tr h="760018">
                <a:tc>
                  <a:txBody>
                    <a:bodyPr/>
                    <a:lstStyle/>
                    <a:p>
                      <a:pPr marL="0" marR="0">
                        <a:lnSpc>
                          <a:spcPct val="107000"/>
                        </a:lnSpc>
                        <a:spcBef>
                          <a:spcPts val="0"/>
                        </a:spcBef>
                        <a:spcAft>
                          <a:spcPts val="0"/>
                        </a:spcAft>
                      </a:pPr>
                      <a:r>
                        <a:rPr lang="en-US" sz="2000" dirty="0">
                          <a:effectLst/>
                        </a:rPr>
                        <a:t>Safety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Risk of tripping over cables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None (though some people worried about the effects of radiation)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2354285"/>
                  </a:ext>
                </a:extLst>
              </a:tr>
              <a:tr h="287975">
                <a:tc>
                  <a:txBody>
                    <a:bodyPr/>
                    <a:lstStyle/>
                    <a:p>
                      <a:pPr marL="0" marR="0">
                        <a:lnSpc>
                          <a:spcPct val="107000"/>
                        </a:lnSpc>
                        <a:spcBef>
                          <a:spcPts val="0"/>
                        </a:spcBef>
                        <a:spcAft>
                          <a:spcPts val="0"/>
                        </a:spcAft>
                      </a:pPr>
                      <a:r>
                        <a:rPr lang="en-US" sz="2000" dirty="0">
                          <a:effectLst/>
                        </a:rPr>
                        <a:t>Speed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Faster than wireless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Slower than wired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148324"/>
                  </a:ext>
                </a:extLst>
              </a:tr>
              <a:tr h="502874">
                <a:tc>
                  <a:txBody>
                    <a:bodyPr/>
                    <a:lstStyle/>
                    <a:p>
                      <a:pPr marL="0" marR="0">
                        <a:lnSpc>
                          <a:spcPct val="107000"/>
                        </a:lnSpc>
                        <a:spcBef>
                          <a:spcPts val="0"/>
                        </a:spcBef>
                        <a:spcAft>
                          <a:spcPts val="0"/>
                        </a:spcAft>
                      </a:pPr>
                      <a:r>
                        <a:rPr lang="en-US" sz="2000" dirty="0">
                          <a:effectLst/>
                        </a:rPr>
                        <a:t>Stability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Less affected by interference than wireless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Affected by interference and objects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4388275"/>
                  </a:ext>
                </a:extLst>
              </a:tr>
              <a:tr h="586238">
                <a:tc>
                  <a:txBody>
                    <a:bodyPr/>
                    <a:lstStyle/>
                    <a:p>
                      <a:pPr marL="0" marR="0">
                        <a:lnSpc>
                          <a:spcPct val="107000"/>
                        </a:lnSpc>
                        <a:spcBef>
                          <a:spcPts val="0"/>
                        </a:spcBef>
                        <a:spcAft>
                          <a:spcPts val="0"/>
                        </a:spcAft>
                      </a:pPr>
                      <a:r>
                        <a:rPr lang="en-US" sz="2000" dirty="0">
                          <a:effectLst/>
                        </a:rPr>
                        <a:t>Portability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Not portable as limited by connecting device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Potable within signals range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1474526"/>
                  </a:ext>
                </a:extLst>
              </a:tr>
              <a:tr h="502874">
                <a:tc>
                  <a:txBody>
                    <a:bodyPr/>
                    <a:lstStyle/>
                    <a:p>
                      <a:pPr marL="0" marR="0">
                        <a:lnSpc>
                          <a:spcPct val="107000"/>
                        </a:lnSpc>
                        <a:spcBef>
                          <a:spcPts val="0"/>
                        </a:spcBef>
                        <a:spcAft>
                          <a:spcPts val="0"/>
                        </a:spcAft>
                      </a:pPr>
                      <a:r>
                        <a:rPr lang="en-US" sz="2000" dirty="0">
                          <a:effectLst/>
                        </a:rPr>
                        <a:t>Mess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Can look untidy if lots of cables are used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Tidy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7770496"/>
                  </a:ext>
                </a:extLst>
              </a:tr>
              <a:tr h="890655">
                <a:tc>
                  <a:txBody>
                    <a:bodyPr/>
                    <a:lstStyle/>
                    <a:p>
                      <a:pPr marL="0" marR="0">
                        <a:lnSpc>
                          <a:spcPct val="107000"/>
                        </a:lnSpc>
                        <a:spcBef>
                          <a:spcPts val="0"/>
                        </a:spcBef>
                        <a:spcAft>
                          <a:spcPts val="0"/>
                        </a:spcAft>
                      </a:pPr>
                      <a:r>
                        <a:rPr lang="en-US" sz="2000" dirty="0">
                          <a:effectLst/>
                        </a:rPr>
                        <a:t>Security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Most secure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Less secure than wired connection because it is easier to intercept a wireless signal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5721538"/>
                  </a:ext>
                </a:extLst>
              </a:tr>
              <a:tr h="760018">
                <a:tc>
                  <a:txBody>
                    <a:bodyPr/>
                    <a:lstStyle/>
                    <a:p>
                      <a:pPr marL="0" marR="0">
                        <a:lnSpc>
                          <a:spcPct val="107000"/>
                        </a:lnSpc>
                        <a:spcBef>
                          <a:spcPts val="0"/>
                        </a:spcBef>
                        <a:spcAft>
                          <a:spcPts val="0"/>
                        </a:spcAft>
                      </a:pPr>
                      <a:r>
                        <a:rPr lang="en-US" sz="2000" dirty="0">
                          <a:effectLst/>
                        </a:rPr>
                        <a:t>Maintenance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Using cables and ports continuously over a long period of time may damage them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None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7469439"/>
                  </a:ext>
                </a:extLst>
              </a:tr>
            </a:tbl>
          </a:graphicData>
        </a:graphic>
      </p:graphicFrame>
    </p:spTree>
    <p:extLst>
      <p:ext uri="{BB962C8B-B14F-4D97-AF65-F5344CB8AC3E}">
        <p14:creationId xmlns:p14="http://schemas.microsoft.com/office/powerpoint/2010/main" val="2570133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F11885-327F-4F54-A076-3985A3698CD0}"/>
              </a:ext>
            </a:extLst>
          </p:cNvPr>
          <p:cNvSpPr>
            <a:spLocks noGrp="1"/>
          </p:cNvSpPr>
          <p:nvPr>
            <p:ph idx="1"/>
          </p:nvPr>
        </p:nvSpPr>
        <p:spPr>
          <a:xfrm>
            <a:off x="838200" y="471488"/>
            <a:ext cx="10515600" cy="5705475"/>
          </a:xfrm>
        </p:spPr>
        <p:txBody>
          <a:bodyPr>
            <a:normAutofit lnSpcReduction="10000"/>
          </a:bodyPr>
          <a:lstStyle/>
          <a:p>
            <a:pPr marL="0" indent="0" algn="ctr">
              <a:buNone/>
            </a:pPr>
            <a:r>
              <a:rPr lang="en-US" sz="3600" b="1" u="sng" dirty="0">
                <a:highlight>
                  <a:srgbClr val="FFFF00"/>
                </a:highlight>
              </a:rPr>
              <a:t>BROADBAND, MOBILE BROADBAND AND CELLULAR NETWORK</a:t>
            </a:r>
            <a:endParaRPr lang="en-US" sz="3600" dirty="0">
              <a:highlight>
                <a:srgbClr val="FFFF00"/>
              </a:highlight>
            </a:endParaRPr>
          </a:p>
          <a:p>
            <a:r>
              <a:rPr lang="en-US" sz="3600" dirty="0"/>
              <a:t>Broadband networks provide fast access to the internet through a connection to an internet service provider</a:t>
            </a:r>
            <a:r>
              <a:rPr lang="en-US" sz="3600" b="1" dirty="0"/>
              <a:t> (ISP). </a:t>
            </a:r>
            <a:r>
              <a:rPr lang="en-US" sz="3600" dirty="0"/>
              <a:t>They use the fiber optic cable or copper cable network.</a:t>
            </a:r>
          </a:p>
          <a:p>
            <a:r>
              <a:rPr lang="en-US" sz="3600" dirty="0"/>
              <a:t>Mobile broadband provides high- speed wireless connectivity using 3G and 4G technology to connect to the mobile phone network, which acts as the user’s ISP. </a:t>
            </a:r>
          </a:p>
          <a:p>
            <a:pPr marL="0" indent="0" algn="ctr">
              <a:buNone/>
            </a:pPr>
            <a:r>
              <a:rPr lang="en-US" sz="6600" b="1" dirty="0"/>
              <a:t>END</a:t>
            </a:r>
          </a:p>
          <a:p>
            <a:endParaRPr lang="en-US" dirty="0"/>
          </a:p>
        </p:txBody>
      </p:sp>
    </p:spTree>
    <p:extLst>
      <p:ext uri="{BB962C8B-B14F-4D97-AF65-F5344CB8AC3E}">
        <p14:creationId xmlns:p14="http://schemas.microsoft.com/office/powerpoint/2010/main" val="2737434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9AD20-1F19-4B9A-9D9D-A47617D2082C}"/>
              </a:ext>
            </a:extLst>
          </p:cNvPr>
          <p:cNvSpPr>
            <a:spLocks noGrp="1"/>
          </p:cNvSpPr>
          <p:nvPr>
            <p:ph type="ctrTitle"/>
          </p:nvPr>
        </p:nvSpPr>
        <p:spPr/>
        <p:txBody>
          <a:bodyPr>
            <a:normAutofit/>
          </a:bodyPr>
          <a:lstStyle/>
          <a:p>
            <a:r>
              <a:rPr lang="en-US" sz="7200" b="1" u="sng" dirty="0"/>
              <a:t>UNIT  2-Chapter 5</a:t>
            </a:r>
            <a:br>
              <a:rPr lang="en-US" dirty="0"/>
            </a:br>
            <a:endParaRPr lang="en-US" dirty="0"/>
          </a:p>
        </p:txBody>
      </p:sp>
      <p:sp>
        <p:nvSpPr>
          <p:cNvPr id="3" name="Subtitle 2">
            <a:extLst>
              <a:ext uri="{FF2B5EF4-FFF2-40B4-BE49-F238E27FC236}">
                <a16:creationId xmlns:a16="http://schemas.microsoft.com/office/drawing/2014/main" id="{FAE7A9A4-9E73-4FC8-901D-9FBB98E1B0DF}"/>
              </a:ext>
            </a:extLst>
          </p:cNvPr>
          <p:cNvSpPr>
            <a:spLocks noGrp="1"/>
          </p:cNvSpPr>
          <p:nvPr>
            <p:ph type="subTitle" idx="1"/>
          </p:nvPr>
        </p:nvSpPr>
        <p:spPr/>
        <p:txBody>
          <a:bodyPr>
            <a:normAutofit/>
          </a:bodyPr>
          <a:lstStyle/>
          <a:p>
            <a:r>
              <a:rPr lang="en-US" sz="9600" b="1" u="sng" dirty="0"/>
              <a:t>NETWORKS</a:t>
            </a:r>
            <a:endParaRPr lang="en-US" sz="9600" dirty="0"/>
          </a:p>
        </p:txBody>
      </p:sp>
    </p:spTree>
    <p:extLst>
      <p:ext uri="{BB962C8B-B14F-4D97-AF65-F5344CB8AC3E}">
        <p14:creationId xmlns:p14="http://schemas.microsoft.com/office/powerpoint/2010/main" val="1670124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ECE6-3EC7-4E40-853D-47767F60DB2E}"/>
              </a:ext>
            </a:extLst>
          </p:cNvPr>
          <p:cNvSpPr>
            <a:spLocks noGrp="1"/>
          </p:cNvSpPr>
          <p:nvPr>
            <p:ph type="title"/>
          </p:nvPr>
        </p:nvSpPr>
        <p:spPr/>
        <p:txBody>
          <a:bodyPr/>
          <a:lstStyle/>
          <a:p>
            <a:r>
              <a:rPr lang="en-US" dirty="0"/>
              <a:t>WHAT IS A NETWORK?</a:t>
            </a:r>
          </a:p>
        </p:txBody>
      </p:sp>
      <p:sp>
        <p:nvSpPr>
          <p:cNvPr id="3" name="Content Placeholder 2">
            <a:extLst>
              <a:ext uri="{FF2B5EF4-FFF2-40B4-BE49-F238E27FC236}">
                <a16:creationId xmlns:a16="http://schemas.microsoft.com/office/drawing/2014/main" id="{7AE27CA0-5626-42DF-B57B-9C57B2F1AB9B}"/>
              </a:ext>
            </a:extLst>
          </p:cNvPr>
          <p:cNvSpPr>
            <a:spLocks noGrp="1"/>
          </p:cNvSpPr>
          <p:nvPr>
            <p:ph idx="1"/>
          </p:nvPr>
        </p:nvSpPr>
        <p:spPr/>
        <p:txBody>
          <a:bodyPr>
            <a:normAutofit/>
          </a:bodyPr>
          <a:lstStyle/>
          <a:p>
            <a:r>
              <a:rPr lang="en-US" sz="4800" dirty="0"/>
              <a:t>A network is when two or more computers  are  connected together</a:t>
            </a:r>
          </a:p>
          <a:p>
            <a:r>
              <a:rPr lang="en-US" sz="4000" dirty="0"/>
              <a:t>Using a network, a computer can communicate with others and share resources such as hardware, software and data.</a:t>
            </a:r>
            <a:endParaRPr lang="en-US" sz="6600" dirty="0"/>
          </a:p>
        </p:txBody>
      </p:sp>
    </p:spTree>
    <p:extLst>
      <p:ext uri="{BB962C8B-B14F-4D97-AF65-F5344CB8AC3E}">
        <p14:creationId xmlns:p14="http://schemas.microsoft.com/office/powerpoint/2010/main" val="3554584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030CB-13A8-47CE-8853-58353AB211F0}"/>
              </a:ext>
            </a:extLst>
          </p:cNvPr>
          <p:cNvSpPr>
            <a:spLocks noGrp="1"/>
          </p:cNvSpPr>
          <p:nvPr>
            <p:ph type="title"/>
          </p:nvPr>
        </p:nvSpPr>
        <p:spPr/>
        <p:txBody>
          <a:bodyPr/>
          <a:lstStyle/>
          <a:p>
            <a:pPr algn="ctr"/>
            <a:r>
              <a:rPr lang="en-US" b="1" u="sng" dirty="0"/>
              <a:t>REQUIREMENTS FOR CONNECTING TO NETWORKS</a:t>
            </a:r>
            <a:endParaRPr lang="en-US" u="sng" dirty="0"/>
          </a:p>
        </p:txBody>
      </p:sp>
      <p:sp>
        <p:nvSpPr>
          <p:cNvPr id="3" name="Content Placeholder 2">
            <a:extLst>
              <a:ext uri="{FF2B5EF4-FFF2-40B4-BE49-F238E27FC236}">
                <a16:creationId xmlns:a16="http://schemas.microsoft.com/office/drawing/2014/main" id="{CA61C2F6-CF75-4690-8A13-31182A3E9088}"/>
              </a:ext>
            </a:extLst>
          </p:cNvPr>
          <p:cNvSpPr>
            <a:spLocks noGrp="1"/>
          </p:cNvSpPr>
          <p:nvPr>
            <p:ph idx="1"/>
          </p:nvPr>
        </p:nvSpPr>
        <p:spPr/>
        <p:txBody>
          <a:bodyPr>
            <a:normAutofit/>
          </a:bodyPr>
          <a:lstStyle/>
          <a:p>
            <a:r>
              <a:rPr lang="en-US" sz="4400" dirty="0"/>
              <a:t>In order to connect to a network, computers need to fulfil certain requirements so that they all operate using standard </a:t>
            </a:r>
            <a:r>
              <a:rPr lang="en-US" sz="4400" b="1" dirty="0"/>
              <a:t>protocols</a:t>
            </a:r>
          </a:p>
          <a:p>
            <a:endParaRPr lang="en-US" sz="4400" dirty="0"/>
          </a:p>
          <a:p>
            <a:r>
              <a:rPr lang="en-US" sz="4400" i="1" dirty="0"/>
              <a:t>Protocols are rules that allow the exchange and transmission of data between devices </a:t>
            </a:r>
            <a:endParaRPr lang="en-US" sz="4400" dirty="0"/>
          </a:p>
          <a:p>
            <a:endParaRPr lang="en-US" dirty="0"/>
          </a:p>
        </p:txBody>
      </p:sp>
    </p:spTree>
    <p:extLst>
      <p:ext uri="{BB962C8B-B14F-4D97-AF65-F5344CB8AC3E}">
        <p14:creationId xmlns:p14="http://schemas.microsoft.com/office/powerpoint/2010/main" val="2661140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ADFE32-9C65-482E-8088-CB963F874B68}"/>
              </a:ext>
            </a:extLst>
          </p:cNvPr>
          <p:cNvSpPr>
            <a:spLocks noGrp="1"/>
          </p:cNvSpPr>
          <p:nvPr>
            <p:ph idx="1"/>
          </p:nvPr>
        </p:nvSpPr>
        <p:spPr>
          <a:xfrm>
            <a:off x="838200" y="200025"/>
            <a:ext cx="10515600" cy="5976938"/>
          </a:xfrm>
        </p:spPr>
        <p:txBody>
          <a:bodyPr>
            <a:normAutofit/>
          </a:bodyPr>
          <a:lstStyle/>
          <a:p>
            <a:pPr marL="0" indent="0">
              <a:buNone/>
            </a:pPr>
            <a:r>
              <a:rPr lang="en-US" b="1" dirty="0"/>
              <a:t> </a:t>
            </a:r>
            <a:endParaRPr lang="en-US" dirty="0"/>
          </a:p>
          <a:p>
            <a:pPr marL="0" indent="0">
              <a:buNone/>
            </a:pPr>
            <a:r>
              <a:rPr lang="en-US" b="1" u="sng" dirty="0"/>
              <a:t>NETWORK OPERATING SYSTEMS </a:t>
            </a:r>
            <a:endParaRPr lang="en-US" u="sng" dirty="0"/>
          </a:p>
          <a:p>
            <a:r>
              <a:rPr lang="en-US" dirty="0"/>
              <a:t>A network operating system allows a computer to communicate on a network.</a:t>
            </a:r>
          </a:p>
          <a:p>
            <a:r>
              <a:rPr lang="en-US" dirty="0"/>
              <a:t>It provides additional functionality to a stand-alone operating system, including:</a:t>
            </a:r>
          </a:p>
          <a:p>
            <a:pPr marL="0" indent="0">
              <a:buNone/>
            </a:pPr>
            <a:r>
              <a:rPr lang="en-US" dirty="0"/>
              <a:t>■ passing usernames and passwords to a server for checking when a user logins</a:t>
            </a:r>
          </a:p>
          <a:p>
            <a:pPr marL="0" indent="0">
              <a:buNone/>
            </a:pPr>
            <a:r>
              <a:rPr lang="en-US" dirty="0"/>
              <a:t>■ separating user accounts and ensuring that users cannot access each other's files </a:t>
            </a:r>
          </a:p>
          <a:p>
            <a:pPr marL="0" indent="0">
              <a:buNone/>
            </a:pPr>
            <a:r>
              <a:rPr lang="en-US" dirty="0"/>
              <a:t>■ providing access to network storage and shared resources such as networked printers. </a:t>
            </a:r>
          </a:p>
          <a:p>
            <a:endParaRPr lang="en-US" dirty="0"/>
          </a:p>
        </p:txBody>
      </p:sp>
    </p:spTree>
    <p:extLst>
      <p:ext uri="{BB962C8B-B14F-4D97-AF65-F5344CB8AC3E}">
        <p14:creationId xmlns:p14="http://schemas.microsoft.com/office/powerpoint/2010/main" val="3320042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9EEC5D-1066-422C-9C7F-8155E19BAB5B}"/>
              </a:ext>
            </a:extLst>
          </p:cNvPr>
          <p:cNvSpPr/>
          <p:nvPr/>
        </p:nvSpPr>
        <p:spPr>
          <a:xfrm>
            <a:off x="371475" y="471488"/>
            <a:ext cx="11444288" cy="5160644"/>
          </a:xfrm>
          <a:prstGeom prst="rect">
            <a:avLst/>
          </a:prstGeom>
          <a:solidFill>
            <a:schemeClr val="accent2">
              <a:lumMod val="40000"/>
              <a:lumOff val="60000"/>
            </a:schemeClr>
          </a:solidFill>
        </p:spPr>
        <p:txBody>
          <a:bodyPr wrap="square">
            <a:spAutoFit/>
          </a:bodyPr>
          <a:lstStyle/>
          <a:p>
            <a:pPr algn="ctr">
              <a:lnSpc>
                <a:spcPct val="107000"/>
              </a:lnSpc>
              <a:spcAft>
                <a:spcPts val="800"/>
              </a:spcAft>
            </a:pPr>
            <a:r>
              <a:rPr lang="en-US" sz="4000" b="1" u="sng" dirty="0">
                <a:latin typeface="Times New Roman" panose="02020603050405020304" pitchFamily="18" charset="0"/>
                <a:ea typeface="Calibri" panose="020F0502020204030204" pitchFamily="34" charset="0"/>
                <a:cs typeface="Times New Roman" panose="02020603050405020304" pitchFamily="18" charset="0"/>
              </a:rPr>
              <a:t>HOW DEVICES ARE IDENTIFIED ON A NETWORK</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000" dirty="0">
                <a:latin typeface="Times New Roman" panose="02020603050405020304" pitchFamily="18" charset="0"/>
                <a:ea typeface="Calibri" panose="020F0502020204030204" pitchFamily="34" charset="0"/>
                <a:cs typeface="Times New Roman" panose="02020603050405020304" pitchFamily="18" charset="0"/>
              </a:rPr>
              <a:t>There are three methods used to identify devices on a network: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1371600" marR="0">
              <a:lnSpc>
                <a:spcPct val="107000"/>
              </a:lnSpc>
              <a:spcBef>
                <a:spcPts val="0"/>
              </a:spcBef>
              <a:spcAft>
                <a:spcPts val="0"/>
              </a:spcAft>
            </a:pPr>
            <a:r>
              <a:rPr lang="en-US" sz="4800" dirty="0">
                <a:highlight>
                  <a:srgbClr val="D3D3D3"/>
                </a:highlight>
                <a:latin typeface="Times New Roman" panose="02020603050405020304" pitchFamily="18" charset="0"/>
                <a:ea typeface="Calibri" panose="020F0502020204030204" pitchFamily="34" charset="0"/>
                <a:cs typeface="Times New Roman" panose="02020603050405020304" pitchFamily="18" charset="0"/>
              </a:rPr>
              <a:t>■ Internet Protocol (IP) </a:t>
            </a:r>
            <a:endParaRPr lang="en-US" sz="4800" dirty="0">
              <a:latin typeface="Calibri" panose="020F0502020204030204" pitchFamily="34" charset="0"/>
              <a:ea typeface="Calibri" panose="020F0502020204030204" pitchFamily="34" charset="0"/>
              <a:cs typeface="Times New Roman" panose="02020603050405020304" pitchFamily="18" charset="0"/>
            </a:endParaRPr>
          </a:p>
          <a:p>
            <a:pPr marL="1371600" marR="0">
              <a:lnSpc>
                <a:spcPct val="107000"/>
              </a:lnSpc>
              <a:spcBef>
                <a:spcPts val="0"/>
              </a:spcBef>
              <a:spcAft>
                <a:spcPts val="0"/>
              </a:spcAft>
            </a:pPr>
            <a:r>
              <a:rPr lang="en-US" sz="4800" dirty="0">
                <a:highlight>
                  <a:srgbClr val="D3D3D3"/>
                </a:highlight>
                <a:latin typeface="Times New Roman" panose="02020603050405020304" pitchFamily="18" charset="0"/>
                <a:ea typeface="Calibri" panose="020F0502020204030204" pitchFamily="34" charset="0"/>
                <a:cs typeface="Times New Roman" panose="02020603050405020304" pitchFamily="18" charset="0"/>
              </a:rPr>
              <a:t>■ MAC address </a:t>
            </a:r>
            <a:endParaRPr lang="en-US" sz="4800" dirty="0">
              <a:latin typeface="Calibri" panose="020F0502020204030204" pitchFamily="34" charset="0"/>
              <a:ea typeface="Calibri" panose="020F0502020204030204" pitchFamily="34" charset="0"/>
              <a:cs typeface="Times New Roman" panose="02020603050405020304" pitchFamily="18" charset="0"/>
            </a:endParaRPr>
          </a:p>
          <a:p>
            <a:pPr marL="1371600" marR="0">
              <a:lnSpc>
                <a:spcPct val="107000"/>
              </a:lnSpc>
              <a:spcBef>
                <a:spcPts val="0"/>
              </a:spcBef>
              <a:spcAft>
                <a:spcPts val="0"/>
              </a:spcAft>
            </a:pPr>
            <a:r>
              <a:rPr lang="en-US" sz="4800" dirty="0">
                <a:highlight>
                  <a:srgbClr val="D3D3D3"/>
                </a:highlight>
                <a:latin typeface="Times New Roman" panose="02020603050405020304" pitchFamily="18" charset="0"/>
                <a:ea typeface="Calibri" panose="020F0502020204030204" pitchFamily="34" charset="0"/>
                <a:cs typeface="Times New Roman" panose="02020603050405020304" pitchFamily="18" charset="0"/>
              </a:rPr>
              <a:t>■ Device name.</a:t>
            </a:r>
            <a:r>
              <a:rPr lang="en-US" sz="4800" dirty="0">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5434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90BF5-775E-4E65-BA03-E564A42B9396}"/>
              </a:ext>
            </a:extLst>
          </p:cNvPr>
          <p:cNvSpPr>
            <a:spLocks noGrp="1"/>
          </p:cNvSpPr>
          <p:nvPr>
            <p:ph idx="1"/>
          </p:nvPr>
        </p:nvSpPr>
        <p:spPr>
          <a:xfrm>
            <a:off x="838200" y="342900"/>
            <a:ext cx="10515600" cy="5834063"/>
          </a:xfrm>
        </p:spPr>
        <p:txBody>
          <a:bodyPr/>
          <a:lstStyle/>
          <a:p>
            <a:pPr marL="0" indent="0">
              <a:buNone/>
            </a:pPr>
            <a:r>
              <a:rPr lang="en-US" b="1" u="sng" dirty="0"/>
              <a:t>1. INTERNET PROTOCOL (IP)</a:t>
            </a:r>
            <a:endParaRPr lang="en-US" dirty="0"/>
          </a:p>
          <a:p>
            <a:pPr lvl="0"/>
            <a:r>
              <a:rPr lang="en-US" sz="3200" dirty="0"/>
              <a:t>An IP address is a unique address that networked devices use to send data to each other. </a:t>
            </a:r>
          </a:p>
          <a:p>
            <a:pPr lvl="0"/>
            <a:r>
              <a:rPr lang="en-US" sz="3200" dirty="0"/>
              <a:t>Each piece of data that is sent across a network carries the IP address of the destination, so that each device in the network knows where to send it.</a:t>
            </a:r>
          </a:p>
          <a:p>
            <a:pPr lvl="0"/>
            <a:r>
              <a:rPr lang="en-US" sz="3200" dirty="0"/>
              <a:t>IP addresses can either be assigned by a network administrator or allocated dynamically by a server running Dynamic Host Configuration Protocol (DHCP).</a:t>
            </a:r>
          </a:p>
          <a:p>
            <a:r>
              <a:rPr lang="en-US" sz="3200" b="1" dirty="0"/>
              <a:t>Dynamic Host Configuration Protocol (DHCP)</a:t>
            </a:r>
            <a:r>
              <a:rPr lang="en-US" sz="3200" dirty="0"/>
              <a:t> Server a networked Computer that automatically assigns an IP address to other computers when they join the network </a:t>
            </a:r>
          </a:p>
          <a:p>
            <a:endParaRPr lang="en-US" dirty="0"/>
          </a:p>
        </p:txBody>
      </p:sp>
    </p:spTree>
    <p:extLst>
      <p:ext uri="{BB962C8B-B14F-4D97-AF65-F5344CB8AC3E}">
        <p14:creationId xmlns:p14="http://schemas.microsoft.com/office/powerpoint/2010/main" val="3364306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984203-42BD-4CED-ABCC-CC772FD876C7}"/>
              </a:ext>
            </a:extLst>
          </p:cNvPr>
          <p:cNvSpPr>
            <a:spLocks noGrp="1"/>
          </p:cNvSpPr>
          <p:nvPr>
            <p:ph idx="1"/>
          </p:nvPr>
        </p:nvSpPr>
        <p:spPr>
          <a:xfrm>
            <a:off x="838200" y="528638"/>
            <a:ext cx="10515600" cy="5648325"/>
          </a:xfrm>
        </p:spPr>
        <p:txBody>
          <a:bodyPr/>
          <a:lstStyle/>
          <a:p>
            <a:pPr marL="0" indent="0" algn="ctr">
              <a:buNone/>
            </a:pPr>
            <a:r>
              <a:rPr lang="en-US" b="1" u="sng" dirty="0"/>
              <a:t>IP addresses are made up groups of numbers. There are two main versions of IP in use.</a:t>
            </a:r>
          </a:p>
          <a:p>
            <a:pPr marL="0" indent="0">
              <a:buNone/>
            </a:pPr>
            <a:endParaRPr lang="en-US" sz="4000" dirty="0"/>
          </a:p>
          <a:p>
            <a:pPr marL="0" indent="0">
              <a:buNone/>
            </a:pPr>
            <a:r>
              <a:rPr lang="en-US" sz="4000" dirty="0"/>
              <a:t>■ </a:t>
            </a:r>
            <a:r>
              <a:rPr lang="en-US" sz="4000" b="1" dirty="0"/>
              <a:t>IPv4</a:t>
            </a:r>
            <a:r>
              <a:rPr lang="en-US" sz="4000" dirty="0"/>
              <a:t> uses four groups of up to three numbers separated by full stops </a:t>
            </a:r>
          </a:p>
          <a:p>
            <a:pPr marL="0" indent="0">
              <a:buNone/>
            </a:pPr>
            <a:r>
              <a:rPr lang="en-US" sz="4000" dirty="0"/>
              <a:t>(For example, 192.168.1.1). </a:t>
            </a:r>
          </a:p>
          <a:p>
            <a:pPr marL="0" indent="0">
              <a:buNone/>
            </a:pPr>
            <a:r>
              <a:rPr lang="en-US" sz="4000" dirty="0"/>
              <a:t>■ </a:t>
            </a:r>
            <a:r>
              <a:rPr lang="en-US" sz="4000" b="1" dirty="0"/>
              <a:t>IPv6 </a:t>
            </a:r>
            <a:r>
              <a:rPr lang="en-US" sz="4000" dirty="0"/>
              <a:t>uses eight groups of four hexadecimal numbers separated by colons </a:t>
            </a:r>
          </a:p>
          <a:p>
            <a:pPr marL="0" indent="0">
              <a:buNone/>
            </a:pPr>
            <a:r>
              <a:rPr lang="en-US" sz="3200" b="1" dirty="0"/>
              <a:t>(For example. 2001:0db8:0000:0042: 0000:8a2e: 0370:7334). </a:t>
            </a:r>
          </a:p>
          <a:p>
            <a:pPr marL="0" indent="0">
              <a:buNone/>
            </a:pPr>
            <a:endParaRPr lang="en-US" dirty="0"/>
          </a:p>
        </p:txBody>
      </p:sp>
    </p:spTree>
    <p:extLst>
      <p:ext uri="{BB962C8B-B14F-4D97-AF65-F5344CB8AC3E}">
        <p14:creationId xmlns:p14="http://schemas.microsoft.com/office/powerpoint/2010/main" val="2849344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CB91CC-A403-4167-9B76-AE4058FA021F}"/>
              </a:ext>
            </a:extLst>
          </p:cNvPr>
          <p:cNvSpPr>
            <a:spLocks noGrp="1"/>
          </p:cNvSpPr>
          <p:nvPr>
            <p:ph idx="1"/>
          </p:nvPr>
        </p:nvSpPr>
        <p:spPr>
          <a:xfrm>
            <a:off x="838200" y="485775"/>
            <a:ext cx="10515600" cy="5634038"/>
          </a:xfrm>
        </p:spPr>
        <p:txBody>
          <a:bodyPr/>
          <a:lstStyle/>
          <a:p>
            <a:pPr marL="0" indent="0">
              <a:buNone/>
            </a:pPr>
            <a:r>
              <a:rPr lang="en-US" sz="6000" b="1" u="sng" dirty="0"/>
              <a:t>2. MAC ADDRESS</a:t>
            </a:r>
            <a:r>
              <a:rPr lang="en-US" sz="6000" dirty="0"/>
              <a:t> </a:t>
            </a:r>
          </a:p>
          <a:p>
            <a:pPr lvl="0"/>
            <a:r>
              <a:rPr lang="en-US" sz="3600" dirty="0"/>
              <a:t>Media access control (MAC) addresses are universally unique Identifiers given to the network interface card (NIC). </a:t>
            </a:r>
          </a:p>
          <a:p>
            <a:pPr lvl="0"/>
            <a:r>
              <a:rPr lang="en-US" sz="3600" dirty="0"/>
              <a:t>MAC addresses are used in devices connected to local area networks (LANs) using Ethernet, Bluetooth or </a:t>
            </a:r>
          </a:p>
          <a:p>
            <a:pPr marL="0" lvl="0" indent="0">
              <a:buNone/>
            </a:pPr>
            <a:r>
              <a:rPr lang="en-US" sz="3600" dirty="0"/>
              <a:t>Wi-Fi. </a:t>
            </a:r>
          </a:p>
          <a:p>
            <a:pPr lvl="0"/>
            <a:r>
              <a:rPr lang="en-US" sz="3600" dirty="0"/>
              <a:t>MAC addresses are assigned by the NIC manufacturer and are generally considered to be fixed addresses. </a:t>
            </a:r>
          </a:p>
          <a:p>
            <a:endParaRPr lang="en-US" dirty="0"/>
          </a:p>
        </p:txBody>
      </p:sp>
    </p:spTree>
    <p:extLst>
      <p:ext uri="{BB962C8B-B14F-4D97-AF65-F5344CB8AC3E}">
        <p14:creationId xmlns:p14="http://schemas.microsoft.com/office/powerpoint/2010/main" val="3431953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F6F3C2-795D-4E46-A706-725C458515CE}"/>
              </a:ext>
            </a:extLst>
          </p:cNvPr>
          <p:cNvSpPr>
            <a:spLocks noGrp="1"/>
          </p:cNvSpPr>
          <p:nvPr>
            <p:ph idx="1"/>
          </p:nvPr>
        </p:nvSpPr>
        <p:spPr>
          <a:xfrm>
            <a:off x="838200" y="714375"/>
            <a:ext cx="10515600" cy="5462588"/>
          </a:xfrm>
        </p:spPr>
        <p:txBody>
          <a:bodyPr/>
          <a:lstStyle/>
          <a:p>
            <a:r>
              <a:rPr lang="en-US" dirty="0"/>
              <a:t>When streaming video, all of the data does not need to be downloaded before can start. Instead, a portion of the video data is stored temporarily in an area of memory called a buffer. </a:t>
            </a:r>
          </a:p>
          <a:p>
            <a:r>
              <a:rPr lang="en-US" dirty="0"/>
              <a:t>The video will not start until there is enough data in the buffer to play a few seconds of video. While those few seconds are playing, more is downloaded to fill up the buffer. </a:t>
            </a:r>
          </a:p>
          <a:p>
            <a:r>
              <a:rPr lang="en-US" dirty="0"/>
              <a:t>If the buffer is empty, there is no more video to play and it will pause until more data is downloaded. </a:t>
            </a:r>
          </a:p>
          <a:p>
            <a:r>
              <a:rPr lang="en-US" dirty="0"/>
              <a:t>To avoid the buffer becoming empty, data must be constantly downloaded into the buffer, filling it up at a rate faster than it is emptied.</a:t>
            </a:r>
          </a:p>
          <a:p>
            <a:endParaRPr lang="en-US" dirty="0"/>
          </a:p>
        </p:txBody>
      </p:sp>
    </p:spTree>
    <p:extLst>
      <p:ext uri="{BB962C8B-B14F-4D97-AF65-F5344CB8AC3E}">
        <p14:creationId xmlns:p14="http://schemas.microsoft.com/office/powerpoint/2010/main" val="1177009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DC6CD02-CE3C-45A1-BB06-5A1F103CB402}"/>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202531" y="1457325"/>
            <a:ext cx="9786938" cy="3028950"/>
          </a:xfrm>
          <a:prstGeom prst="rect">
            <a:avLst/>
          </a:prstGeom>
          <a:solidFill>
            <a:schemeClr val="accent2">
              <a:lumMod val="40000"/>
              <a:lumOff val="60000"/>
            </a:schemeClr>
          </a:solidFill>
          <a:ln>
            <a:noFill/>
          </a:ln>
          <a:effectLst>
            <a:softEdge rad="112500"/>
          </a:effectLst>
        </p:spPr>
      </p:pic>
    </p:spTree>
    <p:extLst>
      <p:ext uri="{BB962C8B-B14F-4D97-AF65-F5344CB8AC3E}">
        <p14:creationId xmlns:p14="http://schemas.microsoft.com/office/powerpoint/2010/main" val="471959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160BEC-0102-40FD-B337-05D576B35B7B}"/>
              </a:ext>
            </a:extLst>
          </p:cNvPr>
          <p:cNvSpPr>
            <a:spLocks noGrp="1"/>
          </p:cNvSpPr>
          <p:nvPr>
            <p:ph idx="1"/>
          </p:nvPr>
        </p:nvSpPr>
        <p:spPr>
          <a:xfrm>
            <a:off x="995363" y="268287"/>
            <a:ext cx="10515600" cy="488951"/>
          </a:xfrm>
        </p:spPr>
        <p:txBody>
          <a:bodyPr/>
          <a:lstStyle/>
          <a:p>
            <a:pPr marL="0" indent="0">
              <a:buNone/>
            </a:pPr>
            <a:r>
              <a:rPr lang="en-US" b="1" i="1" dirty="0"/>
              <a:t>USES OF MAC ADDRESS</a:t>
            </a:r>
          </a:p>
        </p:txBody>
      </p:sp>
      <p:graphicFrame>
        <p:nvGraphicFramePr>
          <p:cNvPr id="4" name="Table 3">
            <a:extLst>
              <a:ext uri="{FF2B5EF4-FFF2-40B4-BE49-F238E27FC236}">
                <a16:creationId xmlns:a16="http://schemas.microsoft.com/office/drawing/2014/main" id="{A7D6810D-0280-41B2-A19D-B15D780A7CE0}"/>
              </a:ext>
            </a:extLst>
          </p:cNvPr>
          <p:cNvGraphicFramePr>
            <a:graphicFrameLocks noGrp="1"/>
          </p:cNvGraphicFramePr>
          <p:nvPr>
            <p:extLst>
              <p:ext uri="{D42A27DB-BD31-4B8C-83A1-F6EECF244321}">
                <p14:modId xmlns:p14="http://schemas.microsoft.com/office/powerpoint/2010/main" val="2448662504"/>
              </p:ext>
            </p:extLst>
          </p:nvPr>
        </p:nvGraphicFramePr>
        <p:xfrm>
          <a:off x="438150" y="757238"/>
          <a:ext cx="11315699" cy="5589840"/>
        </p:xfrm>
        <a:graphic>
          <a:graphicData uri="http://schemas.openxmlformats.org/drawingml/2006/table">
            <a:tbl>
              <a:tblPr firstRow="1" firstCol="1" bandRow="1">
                <a:tableStyleId>{5C22544A-7EE6-4342-B048-85BDC9FD1C3A}</a:tableStyleId>
              </a:tblPr>
              <a:tblGrid>
                <a:gridCol w="4305243">
                  <a:extLst>
                    <a:ext uri="{9D8B030D-6E8A-4147-A177-3AD203B41FA5}">
                      <a16:colId xmlns:a16="http://schemas.microsoft.com/office/drawing/2014/main" val="4036644166"/>
                    </a:ext>
                  </a:extLst>
                </a:gridCol>
                <a:gridCol w="7010456">
                  <a:extLst>
                    <a:ext uri="{9D8B030D-6E8A-4147-A177-3AD203B41FA5}">
                      <a16:colId xmlns:a16="http://schemas.microsoft.com/office/drawing/2014/main" val="3421037565"/>
                    </a:ext>
                  </a:extLst>
                </a:gridCol>
              </a:tblGrid>
              <a:tr h="323080">
                <a:tc>
                  <a:txBody>
                    <a:bodyPr/>
                    <a:lstStyle/>
                    <a:p>
                      <a:pPr marL="0" marR="0" algn="ctr">
                        <a:lnSpc>
                          <a:spcPct val="107000"/>
                        </a:lnSpc>
                        <a:spcBef>
                          <a:spcPts val="0"/>
                        </a:spcBef>
                        <a:spcAft>
                          <a:spcPts val="0"/>
                        </a:spcAft>
                      </a:pPr>
                      <a:r>
                        <a:rPr lang="en-US" sz="2000" u="sng" dirty="0">
                          <a:effectLst/>
                        </a:rPr>
                        <a:t>USE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u="sng" dirty="0">
                          <a:effectLst/>
                        </a:rPr>
                        <a:t>EXAMPLE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0647398"/>
                  </a:ext>
                </a:extLst>
              </a:tr>
              <a:tr h="1337189">
                <a:tc>
                  <a:txBody>
                    <a:bodyPr/>
                    <a:lstStyle/>
                    <a:p>
                      <a:pPr marL="0" marR="0">
                        <a:lnSpc>
                          <a:spcPct val="107000"/>
                        </a:lnSpc>
                        <a:spcBef>
                          <a:spcPts val="0"/>
                        </a:spcBef>
                        <a:spcAft>
                          <a:spcPts val="0"/>
                        </a:spcAft>
                      </a:pPr>
                      <a:r>
                        <a:rPr lang="en-US" sz="2800" dirty="0">
                          <a:effectLst/>
                        </a:rPr>
                        <a:t>Restricting or allowing access to a network </a:t>
                      </a:r>
                    </a:p>
                    <a:p>
                      <a:pPr marL="0" marR="0" algn="ctr">
                        <a:lnSpc>
                          <a:spcPct val="107000"/>
                        </a:lnSpc>
                        <a:spcBef>
                          <a:spcPts val="0"/>
                        </a:spcBef>
                        <a:spcAft>
                          <a:spcPts val="0"/>
                        </a:spcAft>
                      </a:pPr>
                      <a:r>
                        <a:rPr lang="en-US" sz="2000" u="none" strike="noStrike"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MAC address filtering checks the MAC address of devices attempting to gain access to a network and only grants access to devices with specified MAC addresses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133725"/>
                  </a:ext>
                </a:extLst>
              </a:tr>
              <a:tr h="999152">
                <a:tc>
                  <a:txBody>
                    <a:bodyPr/>
                    <a:lstStyle/>
                    <a:p>
                      <a:pPr marL="0" marR="0">
                        <a:lnSpc>
                          <a:spcPct val="107000"/>
                        </a:lnSpc>
                        <a:spcBef>
                          <a:spcPts val="0"/>
                        </a:spcBef>
                        <a:spcAft>
                          <a:spcPts val="0"/>
                        </a:spcAft>
                      </a:pPr>
                      <a:r>
                        <a:rPr lang="en-US" sz="2800" dirty="0">
                          <a:effectLst/>
                        </a:rPr>
                        <a:t>Identifying a device on a network </a:t>
                      </a:r>
                    </a:p>
                    <a:p>
                      <a:pPr marL="0" marR="0" algn="ctr">
                        <a:lnSpc>
                          <a:spcPct val="107000"/>
                        </a:lnSpc>
                        <a:spcBef>
                          <a:spcPts val="0"/>
                        </a:spcBef>
                        <a:spcAft>
                          <a:spcPts val="0"/>
                        </a:spcAft>
                      </a:pPr>
                      <a:r>
                        <a:rPr lang="en-US" sz="2800" u="none" strike="noStrike"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Some WI-FI hotspot only provide free access for a certain length of time. on a network and they Identity a device using its MAC address in order to work out whether it is trying to access the hotspot for longer than the permitted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4420282"/>
                  </a:ext>
                </a:extLst>
              </a:tr>
              <a:tr h="999152">
                <a:tc>
                  <a:txBody>
                    <a:bodyPr/>
                    <a:lstStyle/>
                    <a:p>
                      <a:pPr marL="0" marR="0" algn="l">
                        <a:lnSpc>
                          <a:spcPct val="107000"/>
                        </a:lnSpc>
                        <a:spcBef>
                          <a:spcPts val="0"/>
                        </a:spcBef>
                        <a:spcAft>
                          <a:spcPts val="0"/>
                        </a:spcAft>
                      </a:pPr>
                      <a:r>
                        <a:rPr lang="en-US" sz="2800" dirty="0">
                          <a:effectLst/>
                        </a:rPr>
                        <a:t>Tracking a device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Some companies and organizations track devices (and therefore their users) by checking which wireless access points have been accessed by specific MAC address </a:t>
                      </a:r>
                    </a:p>
                    <a:p>
                      <a:pPr marL="0" marR="0">
                        <a:lnSpc>
                          <a:spcPct val="107000"/>
                        </a:lnSpc>
                        <a:spcBef>
                          <a:spcPts val="0"/>
                        </a:spcBef>
                        <a:spcAft>
                          <a:spcPts val="0"/>
                        </a:spcAft>
                      </a:pPr>
                      <a:r>
                        <a:rPr lang="en-US" sz="2000" u="none" strike="noStrike"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8401297"/>
                  </a:ext>
                </a:extLst>
              </a:tr>
              <a:tr h="0">
                <a:tc>
                  <a:txBody>
                    <a:bodyPr/>
                    <a:lstStyle/>
                    <a:p>
                      <a:pPr marL="0" marR="0" algn="l">
                        <a:lnSpc>
                          <a:spcPct val="107000"/>
                        </a:lnSpc>
                        <a:spcBef>
                          <a:spcPts val="0"/>
                        </a:spcBef>
                        <a:spcAft>
                          <a:spcPts val="0"/>
                        </a:spcAft>
                      </a:pPr>
                      <a:r>
                        <a:rPr lang="en-US" sz="2400" dirty="0">
                          <a:effectLst/>
                        </a:rPr>
                        <a:t>Assigning 'static' or fixed IP address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Each time a device connects to a network, it is identified by a DHCP server (usually using its MAC address) and gives the same IP address as before </a:t>
                      </a:r>
                    </a:p>
                    <a:p>
                      <a:pPr marL="0" marR="0">
                        <a:lnSpc>
                          <a:spcPct val="107000"/>
                        </a:lnSpc>
                        <a:spcBef>
                          <a:spcPts val="0"/>
                        </a:spcBef>
                        <a:spcAft>
                          <a:spcPts val="0"/>
                        </a:spcAft>
                      </a:pPr>
                      <a:r>
                        <a:rPr lang="en-US" sz="2000" u="none" strike="noStrike"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5433236"/>
                  </a:ext>
                </a:extLst>
              </a:tr>
            </a:tbl>
          </a:graphicData>
        </a:graphic>
      </p:graphicFrame>
    </p:spTree>
    <p:extLst>
      <p:ext uri="{BB962C8B-B14F-4D97-AF65-F5344CB8AC3E}">
        <p14:creationId xmlns:p14="http://schemas.microsoft.com/office/powerpoint/2010/main" val="3546338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166867-A757-4879-B0BB-CCCD720FF994}"/>
              </a:ext>
            </a:extLst>
          </p:cNvPr>
          <p:cNvSpPr>
            <a:spLocks noGrp="1"/>
          </p:cNvSpPr>
          <p:nvPr>
            <p:ph idx="1"/>
          </p:nvPr>
        </p:nvSpPr>
        <p:spPr>
          <a:xfrm>
            <a:off x="142875" y="228600"/>
            <a:ext cx="11730037" cy="6100763"/>
          </a:xfrm>
        </p:spPr>
        <p:txBody>
          <a:bodyPr>
            <a:normAutofit lnSpcReduction="10000"/>
          </a:bodyPr>
          <a:lstStyle/>
          <a:p>
            <a:pPr marL="0" indent="0">
              <a:buNone/>
            </a:pPr>
            <a:r>
              <a:rPr lang="en-US" b="1" u="sng" dirty="0"/>
              <a:t>N/A </a:t>
            </a:r>
            <a:r>
              <a:rPr lang="en-US" i="1" dirty="0">
                <a:solidFill>
                  <a:schemeClr val="accent1">
                    <a:lumMod val="50000"/>
                  </a:schemeClr>
                </a:solidFill>
              </a:rPr>
              <a:t>MAC addresses can be changed through a process called spoofing, which means using the MAC   address of another device.</a:t>
            </a:r>
          </a:p>
          <a:p>
            <a:pPr marL="0" indent="0">
              <a:buNone/>
            </a:pPr>
            <a:endParaRPr lang="en-US" i="1" dirty="0">
              <a:solidFill>
                <a:schemeClr val="accent1">
                  <a:lumMod val="50000"/>
                </a:schemeClr>
              </a:solidFill>
            </a:endParaRPr>
          </a:p>
          <a:p>
            <a:pPr marL="0" indent="0">
              <a:buNone/>
            </a:pPr>
            <a:r>
              <a:rPr lang="en-US" b="1" u="sng" dirty="0"/>
              <a:t>3. </a:t>
            </a:r>
            <a:r>
              <a:rPr lang="en-US" sz="4000" b="1" u="sng" dirty="0"/>
              <a:t>DEVICE NAME </a:t>
            </a:r>
            <a:endParaRPr lang="en-US" sz="4000" dirty="0"/>
          </a:p>
          <a:p>
            <a:pPr lvl="0"/>
            <a:r>
              <a:rPr lang="en-US" sz="4000" dirty="0"/>
              <a:t>A device name is a descriptive name that helps users to identify computers on a network.</a:t>
            </a:r>
          </a:p>
          <a:p>
            <a:pPr lvl="0"/>
            <a:r>
              <a:rPr lang="en-US" sz="4000" dirty="0"/>
              <a:t>Device names are not used by computers to communicate With each other as they are not always unique. This means that they could cause conflicts if data was to be sent to more than one device with the same name for processing. </a:t>
            </a:r>
          </a:p>
          <a:p>
            <a:pPr marL="0" indent="0">
              <a:buNone/>
            </a:pPr>
            <a:endParaRPr lang="en-US" i="1" dirty="0">
              <a:solidFill>
                <a:schemeClr val="accent1">
                  <a:lumMod val="50000"/>
                </a:schemeClr>
              </a:solidFill>
            </a:endParaRPr>
          </a:p>
        </p:txBody>
      </p:sp>
    </p:spTree>
    <p:extLst>
      <p:ext uri="{BB962C8B-B14F-4D97-AF65-F5344CB8AC3E}">
        <p14:creationId xmlns:p14="http://schemas.microsoft.com/office/powerpoint/2010/main" val="3349679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FCCF0-0977-43EF-8E14-553594019590}"/>
              </a:ext>
            </a:extLst>
          </p:cNvPr>
          <p:cNvSpPr>
            <a:spLocks noGrp="1"/>
          </p:cNvSpPr>
          <p:nvPr>
            <p:ph type="title"/>
          </p:nvPr>
        </p:nvSpPr>
        <p:spPr/>
        <p:txBody>
          <a:bodyPr>
            <a:normAutofit fontScale="90000"/>
          </a:bodyPr>
          <a:lstStyle/>
          <a:p>
            <a:r>
              <a:rPr lang="en-US" b="1" u="sng" dirty="0"/>
              <a:t>COMPONENTS OF WIRED AND WIRELESS SYSTEMS </a:t>
            </a:r>
            <a:br>
              <a:rPr lang="en-US" dirty="0"/>
            </a:br>
            <a:endParaRPr lang="en-US" dirty="0"/>
          </a:p>
        </p:txBody>
      </p:sp>
      <p:sp>
        <p:nvSpPr>
          <p:cNvPr id="3" name="Content Placeholder 2">
            <a:extLst>
              <a:ext uri="{FF2B5EF4-FFF2-40B4-BE49-F238E27FC236}">
                <a16:creationId xmlns:a16="http://schemas.microsoft.com/office/drawing/2014/main" id="{A19B0B96-2C9F-4D18-B70C-DC8B09BF1DFD}"/>
              </a:ext>
            </a:extLst>
          </p:cNvPr>
          <p:cNvSpPr>
            <a:spLocks noGrp="1"/>
          </p:cNvSpPr>
          <p:nvPr>
            <p:ph idx="1"/>
          </p:nvPr>
        </p:nvSpPr>
        <p:spPr/>
        <p:txBody>
          <a:bodyPr>
            <a:normAutofit lnSpcReduction="10000"/>
          </a:bodyPr>
          <a:lstStyle/>
          <a:p>
            <a:pPr marL="0" lvl="0" indent="0">
              <a:buNone/>
            </a:pPr>
            <a:r>
              <a:rPr lang="en-US" b="1" dirty="0"/>
              <a:t>1. CABLES</a:t>
            </a:r>
            <a:endParaRPr lang="en-US" dirty="0"/>
          </a:p>
          <a:p>
            <a:pPr lvl="0"/>
            <a:r>
              <a:rPr lang="en-US" sz="3600" dirty="0"/>
              <a:t>Cables are used to connect devices in a wired network. </a:t>
            </a:r>
          </a:p>
          <a:p>
            <a:pPr lvl="0"/>
            <a:r>
              <a:rPr lang="en-US" sz="3600" dirty="0"/>
              <a:t>Cat5e cables are used for Ethernet connections. These cables are able to transfer data at 10 Mbit/s. 100 Mbit/s or 1 Gbit/s. </a:t>
            </a:r>
          </a:p>
          <a:p>
            <a:pPr lvl="0"/>
            <a:r>
              <a:rPr lang="en-US" sz="3600" dirty="0"/>
              <a:t>Cat6 cables can be used to transfer data at 10 Gbit/s. These are more expensive than Cat5e cables and are usually only used by businesses.</a:t>
            </a:r>
          </a:p>
          <a:p>
            <a:endParaRPr lang="en-US" dirty="0"/>
          </a:p>
        </p:txBody>
      </p:sp>
    </p:spTree>
    <p:extLst>
      <p:ext uri="{BB962C8B-B14F-4D97-AF65-F5344CB8AC3E}">
        <p14:creationId xmlns:p14="http://schemas.microsoft.com/office/powerpoint/2010/main" val="2655453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5533-70E3-421C-950C-4D5C9A47C95B}"/>
              </a:ext>
            </a:extLst>
          </p:cNvPr>
          <p:cNvSpPr>
            <a:spLocks noGrp="1"/>
          </p:cNvSpPr>
          <p:nvPr>
            <p:ph type="title"/>
          </p:nvPr>
        </p:nvSpPr>
        <p:spPr/>
        <p:txBody>
          <a:bodyPr/>
          <a:lstStyle/>
          <a:p>
            <a:r>
              <a:rPr lang="en-US" b="1" u="sng" dirty="0"/>
              <a:t>2. WIRELESS ACCESS POINT </a:t>
            </a:r>
            <a:br>
              <a:rPr lang="en-US" dirty="0"/>
            </a:br>
            <a:endParaRPr lang="en-US" dirty="0"/>
          </a:p>
        </p:txBody>
      </p:sp>
      <p:sp>
        <p:nvSpPr>
          <p:cNvPr id="3" name="Content Placeholder 2">
            <a:extLst>
              <a:ext uri="{FF2B5EF4-FFF2-40B4-BE49-F238E27FC236}">
                <a16:creationId xmlns:a16="http://schemas.microsoft.com/office/drawing/2014/main" id="{473E3B50-0689-4E6D-8EF1-B0F59B4157EC}"/>
              </a:ext>
            </a:extLst>
          </p:cNvPr>
          <p:cNvSpPr>
            <a:spLocks noGrp="1"/>
          </p:cNvSpPr>
          <p:nvPr>
            <p:ph idx="1"/>
          </p:nvPr>
        </p:nvSpPr>
        <p:spPr/>
        <p:txBody>
          <a:bodyPr/>
          <a:lstStyle/>
          <a:p>
            <a:r>
              <a:rPr lang="en-US" sz="3600" dirty="0"/>
              <a:t>A wireless access point allows devices with Wi-Fi connectivity to connect to a wired network.</a:t>
            </a:r>
          </a:p>
          <a:p>
            <a:endParaRPr lang="en-US" dirty="0"/>
          </a:p>
        </p:txBody>
      </p:sp>
      <p:pic>
        <p:nvPicPr>
          <p:cNvPr id="5" name="Picture 4">
            <a:extLst>
              <a:ext uri="{FF2B5EF4-FFF2-40B4-BE49-F238E27FC236}">
                <a16:creationId xmlns:a16="http://schemas.microsoft.com/office/drawing/2014/main" id="{1FD54393-A28D-4499-9002-382EB0E386FB}"/>
              </a:ext>
            </a:extLst>
          </p:cNvPr>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985838" y="2876550"/>
            <a:ext cx="9815513" cy="3435350"/>
          </a:xfrm>
          <a:prstGeom prst="rect">
            <a:avLst/>
          </a:prstGeom>
        </p:spPr>
      </p:pic>
    </p:spTree>
    <p:extLst>
      <p:ext uri="{BB962C8B-B14F-4D97-AF65-F5344CB8AC3E}">
        <p14:creationId xmlns:p14="http://schemas.microsoft.com/office/powerpoint/2010/main" val="38061334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CE88B7-9DB7-4474-8143-512177782939}"/>
              </a:ext>
            </a:extLst>
          </p:cNvPr>
          <p:cNvSpPr>
            <a:spLocks noGrp="1"/>
          </p:cNvSpPr>
          <p:nvPr>
            <p:ph idx="1"/>
          </p:nvPr>
        </p:nvSpPr>
        <p:spPr>
          <a:xfrm>
            <a:off x="838200" y="314325"/>
            <a:ext cx="10515600" cy="5862638"/>
          </a:xfrm>
        </p:spPr>
        <p:txBody>
          <a:bodyPr>
            <a:normAutofit/>
          </a:bodyPr>
          <a:lstStyle/>
          <a:p>
            <a:pPr marL="0" lvl="0" indent="0">
              <a:buNone/>
            </a:pPr>
            <a:r>
              <a:rPr lang="en-US" sz="4000" dirty="0"/>
              <a:t>3. SWITCH </a:t>
            </a:r>
          </a:p>
          <a:p>
            <a:r>
              <a:rPr lang="en-US" sz="4000" dirty="0"/>
              <a:t>A switch connects devices on a network. It has </a:t>
            </a:r>
            <a:r>
              <a:rPr lang="en-US" sz="4000" b="1" dirty="0"/>
              <a:t>ports</a:t>
            </a:r>
            <a:r>
              <a:rPr lang="en-US" sz="4000" dirty="0"/>
              <a:t>, each of which can be connected to a device using a cable. Connecting a wireless access point to a switch via a cable gives wireless devices access to the wired network. The switch makes sure that data sent from any device gets to the correct device on the network</a:t>
            </a:r>
          </a:p>
        </p:txBody>
      </p:sp>
    </p:spTree>
    <p:extLst>
      <p:ext uri="{BB962C8B-B14F-4D97-AF65-F5344CB8AC3E}">
        <p14:creationId xmlns:p14="http://schemas.microsoft.com/office/powerpoint/2010/main" val="1721916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a Network Switch?">
            <a:extLst>
              <a:ext uri="{FF2B5EF4-FFF2-40B4-BE49-F238E27FC236}">
                <a16:creationId xmlns:a16="http://schemas.microsoft.com/office/drawing/2014/main" id="{31CD0F5D-8109-4AC8-BBEA-9140DCFD4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692" y="1252525"/>
            <a:ext cx="7869992" cy="370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454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943646-593C-497C-B723-731205842520}"/>
              </a:ext>
            </a:extLst>
          </p:cNvPr>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129553" y="726141"/>
            <a:ext cx="9762565" cy="5526741"/>
          </a:xfrm>
          <a:prstGeom prst="rect">
            <a:avLst/>
          </a:prstGeom>
        </p:spPr>
      </p:pic>
    </p:spTree>
    <p:extLst>
      <p:ext uri="{BB962C8B-B14F-4D97-AF65-F5344CB8AC3E}">
        <p14:creationId xmlns:p14="http://schemas.microsoft.com/office/powerpoint/2010/main" val="9563752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CEF5-5C54-4C66-96CB-5CF3FBE25E88}"/>
              </a:ext>
            </a:extLst>
          </p:cNvPr>
          <p:cNvSpPr>
            <a:spLocks noGrp="1"/>
          </p:cNvSpPr>
          <p:nvPr>
            <p:ph type="title"/>
          </p:nvPr>
        </p:nvSpPr>
        <p:spPr/>
        <p:txBody>
          <a:bodyPr>
            <a:normAutofit/>
          </a:bodyPr>
          <a:lstStyle/>
          <a:p>
            <a:r>
              <a:rPr lang="en-US" sz="6600" b="1" dirty="0"/>
              <a:t>4. ROUTER</a:t>
            </a:r>
            <a:endParaRPr lang="en-US" sz="6600" dirty="0"/>
          </a:p>
        </p:txBody>
      </p:sp>
      <p:sp>
        <p:nvSpPr>
          <p:cNvPr id="3" name="Content Placeholder 2">
            <a:extLst>
              <a:ext uri="{FF2B5EF4-FFF2-40B4-BE49-F238E27FC236}">
                <a16:creationId xmlns:a16="http://schemas.microsoft.com/office/drawing/2014/main" id="{E99EAD67-843F-4561-A749-4A73725CF0F4}"/>
              </a:ext>
            </a:extLst>
          </p:cNvPr>
          <p:cNvSpPr>
            <a:spLocks noGrp="1"/>
          </p:cNvSpPr>
          <p:nvPr>
            <p:ph idx="1"/>
          </p:nvPr>
        </p:nvSpPr>
        <p:spPr>
          <a:xfrm>
            <a:off x="475129" y="1422213"/>
            <a:ext cx="10515600" cy="4351338"/>
          </a:xfrm>
        </p:spPr>
        <p:txBody>
          <a:bodyPr>
            <a:normAutofit lnSpcReduction="10000"/>
          </a:bodyPr>
          <a:lstStyle/>
          <a:p>
            <a:pPr marL="0" lvl="0" indent="0">
              <a:buNone/>
            </a:pPr>
            <a:endParaRPr lang="en-US" dirty="0"/>
          </a:p>
          <a:p>
            <a:r>
              <a:rPr lang="en-US" sz="4000" dirty="0"/>
              <a:t>A router stores the addresses of all devices that are connected to it so that it can forward network traffic to its destination using the quickest route. Most routers used in homes include a switch and a wireless access point. They also act as gateways, connecting the LAN to the internet. which is a type of WAN. </a:t>
            </a:r>
          </a:p>
        </p:txBody>
      </p:sp>
    </p:spTree>
    <p:extLst>
      <p:ext uri="{BB962C8B-B14F-4D97-AF65-F5344CB8AC3E}">
        <p14:creationId xmlns:p14="http://schemas.microsoft.com/office/powerpoint/2010/main" val="36326777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a Router and How Does It Work?">
            <a:extLst>
              <a:ext uri="{FF2B5EF4-FFF2-40B4-BE49-F238E27FC236}">
                <a16:creationId xmlns:a16="http://schemas.microsoft.com/office/drawing/2014/main" id="{6F2C1C24-5CAF-4A4C-A126-51128FEE7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635000"/>
            <a:ext cx="9334500" cy="622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95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715FEA-B9E7-4209-A6D6-756D991807B4}"/>
              </a:ext>
            </a:extLst>
          </p:cNvPr>
          <p:cNvSpPr>
            <a:spLocks noGrp="1"/>
          </p:cNvSpPr>
          <p:nvPr>
            <p:ph idx="1"/>
          </p:nvPr>
        </p:nvSpPr>
        <p:spPr>
          <a:xfrm>
            <a:off x="838200" y="428625"/>
            <a:ext cx="10515600" cy="5748338"/>
          </a:xfrm>
        </p:spPr>
        <p:txBody>
          <a:bodyPr/>
          <a:lstStyle/>
          <a:p>
            <a:r>
              <a:rPr lang="en-US" dirty="0"/>
              <a:t>Buffer is an area of memory used to temporarily store data, especially when streaming video.</a:t>
            </a:r>
          </a:p>
          <a:p>
            <a:pPr marL="0" indent="0">
              <a:buNone/>
            </a:pPr>
            <a:r>
              <a:rPr lang="en-US" sz="3200" dirty="0"/>
              <a:t>In online gaming, the game will play smoothly if the bandwidth is adequate. However, if the latency is high, events in the game will </a:t>
            </a:r>
            <a:r>
              <a:rPr lang="en-US" sz="3200" b="1" dirty="0"/>
              <a:t>lag </a:t>
            </a:r>
            <a:r>
              <a:rPr lang="en-US" sz="3200" dirty="0"/>
              <a:t>and the game will not seem responsive to the player’s commands. When watching live television, high latency will result in delay between the real-time events and the video which slows the overall data transfer rate</a:t>
            </a:r>
          </a:p>
          <a:p>
            <a:pPr marL="0" indent="0">
              <a:buNone/>
            </a:pPr>
            <a:r>
              <a:rPr lang="en-US" sz="3200" dirty="0"/>
              <a:t>The speed of data transfer also depends on the latency.</a:t>
            </a:r>
          </a:p>
          <a:p>
            <a:r>
              <a:rPr lang="en-US" sz="3200" dirty="0"/>
              <a:t>Latency is the delay in the time it takes to send data between devices.</a:t>
            </a:r>
          </a:p>
          <a:p>
            <a:pPr marL="0" indent="0">
              <a:buNone/>
            </a:pPr>
            <a:endParaRPr lang="en-US" dirty="0"/>
          </a:p>
        </p:txBody>
      </p:sp>
    </p:spTree>
    <p:extLst>
      <p:ext uri="{BB962C8B-B14F-4D97-AF65-F5344CB8AC3E}">
        <p14:creationId xmlns:p14="http://schemas.microsoft.com/office/powerpoint/2010/main" val="5923042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is Router - javatpoint">
            <a:extLst>
              <a:ext uri="{FF2B5EF4-FFF2-40B4-BE49-F238E27FC236}">
                <a16:creationId xmlns:a16="http://schemas.microsoft.com/office/drawing/2014/main" id="{3AA1B8F4-3708-4EA5-B925-AB2B59480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05" y="346823"/>
            <a:ext cx="9560859" cy="637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97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99DC-559B-4A97-A6E0-CBE0A2BBC9B8}"/>
              </a:ext>
            </a:extLst>
          </p:cNvPr>
          <p:cNvSpPr>
            <a:spLocks noGrp="1"/>
          </p:cNvSpPr>
          <p:nvPr>
            <p:ph type="title"/>
          </p:nvPr>
        </p:nvSpPr>
        <p:spPr/>
        <p:txBody>
          <a:bodyPr/>
          <a:lstStyle/>
          <a:p>
            <a:r>
              <a:rPr lang="en-US" b="1" dirty="0"/>
              <a:t>5. GATEWAY</a:t>
            </a:r>
            <a:br>
              <a:rPr lang="en-US" dirty="0"/>
            </a:br>
            <a:endParaRPr lang="en-US" dirty="0"/>
          </a:p>
        </p:txBody>
      </p:sp>
      <p:sp>
        <p:nvSpPr>
          <p:cNvPr id="3" name="Content Placeholder 2">
            <a:extLst>
              <a:ext uri="{FF2B5EF4-FFF2-40B4-BE49-F238E27FC236}">
                <a16:creationId xmlns:a16="http://schemas.microsoft.com/office/drawing/2014/main" id="{87F7FB85-E637-4096-8D74-836A2CB04F67}"/>
              </a:ext>
            </a:extLst>
          </p:cNvPr>
          <p:cNvSpPr>
            <a:spLocks noGrp="1"/>
          </p:cNvSpPr>
          <p:nvPr>
            <p:ph idx="1"/>
          </p:nvPr>
        </p:nvSpPr>
        <p:spPr>
          <a:xfrm>
            <a:off x="286871" y="1153272"/>
            <a:ext cx="10515600" cy="1325563"/>
          </a:xfrm>
        </p:spPr>
        <p:txBody>
          <a:bodyPr/>
          <a:lstStyle/>
          <a:p>
            <a:r>
              <a:rPr lang="en-US" dirty="0"/>
              <a:t>A gateway connects two different types of network. For example. a LAN is connected to a WAN using a gateway</a:t>
            </a:r>
            <a:r>
              <a:rPr lang="en-US" b="1" dirty="0"/>
              <a:t>. </a:t>
            </a:r>
            <a:endParaRPr lang="en-US" dirty="0"/>
          </a:p>
          <a:p>
            <a:pPr marL="0" indent="0">
              <a:buNone/>
            </a:pPr>
            <a:endParaRPr lang="en-US" dirty="0"/>
          </a:p>
        </p:txBody>
      </p:sp>
      <p:sp>
        <p:nvSpPr>
          <p:cNvPr id="4" name="TextBox 3">
            <a:extLst>
              <a:ext uri="{FF2B5EF4-FFF2-40B4-BE49-F238E27FC236}">
                <a16:creationId xmlns:a16="http://schemas.microsoft.com/office/drawing/2014/main" id="{CE48EFB2-C1EC-45F4-83DC-E9BC14735380}"/>
              </a:ext>
            </a:extLst>
          </p:cNvPr>
          <p:cNvSpPr txBox="1"/>
          <p:nvPr/>
        </p:nvSpPr>
        <p:spPr>
          <a:xfrm>
            <a:off x="4892488" y="3001211"/>
            <a:ext cx="1304365" cy="369332"/>
          </a:xfrm>
          <a:prstGeom prst="rect">
            <a:avLst/>
          </a:prstGeom>
          <a:solidFill>
            <a:schemeClr val="bg1"/>
          </a:solidFill>
        </p:spPr>
        <p:txBody>
          <a:bodyPr wrap="square" rtlCol="0">
            <a:spAutoFit/>
          </a:bodyPr>
          <a:lstStyle/>
          <a:p>
            <a:endParaRPr lang="en-US" dirty="0"/>
          </a:p>
        </p:txBody>
      </p:sp>
      <p:sp>
        <p:nvSpPr>
          <p:cNvPr id="6" name="Rectangle 5">
            <a:extLst>
              <a:ext uri="{FF2B5EF4-FFF2-40B4-BE49-F238E27FC236}">
                <a16:creationId xmlns:a16="http://schemas.microsoft.com/office/drawing/2014/main" id="{8606C023-1CAC-44BD-8152-41FD820BBD80}"/>
              </a:ext>
            </a:extLst>
          </p:cNvPr>
          <p:cNvSpPr/>
          <p:nvPr/>
        </p:nvSpPr>
        <p:spPr>
          <a:xfrm>
            <a:off x="4370294" y="2770094"/>
            <a:ext cx="941294" cy="496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B6C377F-D035-4752-89FC-DE229AD26ACA}"/>
              </a:ext>
            </a:extLst>
          </p:cNvPr>
          <p:cNvPicPr>
            <a:picLocks noChangeAspect="1"/>
          </p:cNvPicPr>
          <p:nvPr/>
        </p:nvPicPr>
        <p:blipFill>
          <a:blip r:embed="rId2"/>
          <a:stretch>
            <a:fillRect/>
          </a:stretch>
        </p:blipFill>
        <p:spPr>
          <a:xfrm>
            <a:off x="1196789" y="2236872"/>
            <a:ext cx="6763871" cy="4284588"/>
          </a:xfrm>
          <a:prstGeom prst="rect">
            <a:avLst/>
          </a:prstGeom>
        </p:spPr>
      </p:pic>
    </p:spTree>
    <p:extLst>
      <p:ext uri="{BB962C8B-B14F-4D97-AF65-F5344CB8AC3E}">
        <p14:creationId xmlns:p14="http://schemas.microsoft.com/office/powerpoint/2010/main" val="24602278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0A9014-0149-409A-AE40-2F1F15BD6DD9}"/>
              </a:ext>
            </a:extLst>
          </p:cNvPr>
          <p:cNvSpPr>
            <a:spLocks noGrp="1"/>
          </p:cNvSpPr>
          <p:nvPr>
            <p:ph idx="1"/>
          </p:nvPr>
        </p:nvSpPr>
        <p:spPr>
          <a:xfrm>
            <a:off x="838200" y="497541"/>
            <a:ext cx="10515600" cy="5679422"/>
          </a:xfrm>
        </p:spPr>
        <p:txBody>
          <a:bodyPr/>
          <a:lstStyle/>
          <a:p>
            <a:pPr marL="0" lvl="0" indent="0">
              <a:buNone/>
            </a:pPr>
            <a:r>
              <a:rPr lang="en-US" b="1" dirty="0"/>
              <a:t>6. BOOSTER </a:t>
            </a:r>
            <a:endParaRPr lang="en-US" dirty="0"/>
          </a:p>
          <a:p>
            <a:r>
              <a:rPr lang="en-US" sz="4000" dirty="0"/>
              <a:t>A booster is used to amplify the signal in a network so that its range can be extended. For homes and offices, wired Ethernet connections often have a maximum range of 100 m. </a:t>
            </a:r>
          </a:p>
          <a:p>
            <a:r>
              <a:rPr lang="en-US" sz="4000" dirty="0"/>
              <a:t>Wireless signals have limited range, too. Boosters can be used for both wired and wireless connections. </a:t>
            </a:r>
          </a:p>
          <a:p>
            <a:endParaRPr lang="en-US" dirty="0"/>
          </a:p>
        </p:txBody>
      </p:sp>
    </p:spTree>
    <p:extLst>
      <p:ext uri="{BB962C8B-B14F-4D97-AF65-F5344CB8AC3E}">
        <p14:creationId xmlns:p14="http://schemas.microsoft.com/office/powerpoint/2010/main" val="1155475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1969DC-C40F-4A85-A9E9-1DB85F212F9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597502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0D7EC-5457-4F23-8234-6F5A484C3BED}"/>
              </a:ext>
            </a:extLst>
          </p:cNvPr>
          <p:cNvSpPr>
            <a:spLocks noGrp="1"/>
          </p:cNvSpPr>
          <p:nvPr>
            <p:ph type="title"/>
          </p:nvPr>
        </p:nvSpPr>
        <p:spPr/>
        <p:txBody>
          <a:bodyPr>
            <a:normAutofit fontScale="90000"/>
          </a:bodyPr>
          <a:lstStyle/>
          <a:p>
            <a:pPr algn="ctr"/>
            <a:r>
              <a:rPr lang="en-US" sz="9600" b="1" u="sng" dirty="0">
                <a:highlight>
                  <a:srgbClr val="FF00FF"/>
                </a:highlight>
              </a:rPr>
              <a:t>SERVER</a:t>
            </a:r>
          </a:p>
        </p:txBody>
      </p:sp>
      <p:sp>
        <p:nvSpPr>
          <p:cNvPr id="3" name="Content Placeholder 2">
            <a:extLst>
              <a:ext uri="{FF2B5EF4-FFF2-40B4-BE49-F238E27FC236}">
                <a16:creationId xmlns:a16="http://schemas.microsoft.com/office/drawing/2014/main" id="{105A5380-FDED-4E7C-A74A-87991A8283A6}"/>
              </a:ext>
            </a:extLst>
          </p:cNvPr>
          <p:cNvSpPr>
            <a:spLocks noGrp="1"/>
          </p:cNvSpPr>
          <p:nvPr>
            <p:ph idx="1"/>
          </p:nvPr>
        </p:nvSpPr>
        <p:spPr/>
        <p:txBody>
          <a:bodyPr/>
          <a:lstStyle/>
          <a:p>
            <a:r>
              <a:rPr lang="en-US" sz="3600" dirty="0"/>
              <a:t>A server is a computer   that shares its resources with connected   devices. </a:t>
            </a:r>
          </a:p>
          <a:p>
            <a:r>
              <a:rPr lang="en-US" sz="3600" dirty="0"/>
              <a:t>Computers   connected   to a server are known as clients. </a:t>
            </a:r>
          </a:p>
          <a:p>
            <a:r>
              <a:rPr lang="en-US" sz="3600" dirty="0"/>
              <a:t>Client is a computer   connected   to a server</a:t>
            </a:r>
          </a:p>
          <a:p>
            <a:r>
              <a:rPr lang="en-US" sz="3600" dirty="0"/>
              <a:t>Resources that can be shared by one or more servers include printers, storage and applications.</a:t>
            </a:r>
          </a:p>
          <a:p>
            <a:endParaRPr lang="en-US" dirty="0"/>
          </a:p>
          <a:p>
            <a:endParaRPr lang="en-US" dirty="0"/>
          </a:p>
          <a:p>
            <a:endParaRPr lang="en-US" dirty="0"/>
          </a:p>
        </p:txBody>
      </p:sp>
    </p:spTree>
    <p:extLst>
      <p:ext uri="{BB962C8B-B14F-4D97-AF65-F5344CB8AC3E}">
        <p14:creationId xmlns:p14="http://schemas.microsoft.com/office/powerpoint/2010/main" val="1002880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58EE-1669-4054-93E5-E44E397A506F}"/>
              </a:ext>
            </a:extLst>
          </p:cNvPr>
          <p:cNvSpPr>
            <a:spLocks noGrp="1"/>
          </p:cNvSpPr>
          <p:nvPr>
            <p:ph type="title"/>
          </p:nvPr>
        </p:nvSpPr>
        <p:spPr/>
        <p:txBody>
          <a:bodyPr/>
          <a:lstStyle/>
          <a:p>
            <a:r>
              <a:rPr lang="en-US" b="1" u="sng" dirty="0"/>
              <a:t>AUTHENTICATION    SERVER</a:t>
            </a:r>
            <a:br>
              <a:rPr lang="en-US" dirty="0"/>
            </a:br>
            <a:endParaRPr lang="en-US" dirty="0"/>
          </a:p>
        </p:txBody>
      </p:sp>
      <p:sp>
        <p:nvSpPr>
          <p:cNvPr id="3" name="Content Placeholder 2">
            <a:extLst>
              <a:ext uri="{FF2B5EF4-FFF2-40B4-BE49-F238E27FC236}">
                <a16:creationId xmlns:a16="http://schemas.microsoft.com/office/drawing/2014/main" id="{46684FB9-4115-4739-B0A2-18C7CB5AFF8A}"/>
              </a:ext>
            </a:extLst>
          </p:cNvPr>
          <p:cNvSpPr>
            <a:spLocks noGrp="1"/>
          </p:cNvSpPr>
          <p:nvPr>
            <p:ph idx="1"/>
          </p:nvPr>
        </p:nvSpPr>
        <p:spPr/>
        <p:txBody>
          <a:bodyPr/>
          <a:lstStyle/>
          <a:p>
            <a:r>
              <a:rPr lang="en-US" sz="4400" dirty="0"/>
              <a:t>An authentication    server checks usernames and passwords.   </a:t>
            </a:r>
          </a:p>
          <a:p>
            <a:r>
              <a:rPr lang="en-US" sz="4400" dirty="0"/>
              <a:t>When a user successfully   logs in, the client receives an electronic   certificate that it can then use to access various resources, including applications   and storage.</a:t>
            </a:r>
          </a:p>
          <a:p>
            <a:endParaRPr lang="en-US" dirty="0"/>
          </a:p>
        </p:txBody>
      </p:sp>
    </p:spTree>
    <p:extLst>
      <p:ext uri="{BB962C8B-B14F-4D97-AF65-F5344CB8AC3E}">
        <p14:creationId xmlns:p14="http://schemas.microsoft.com/office/powerpoint/2010/main" val="3686245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8332-D5BF-4B51-8B84-F4396C8601B3}"/>
              </a:ext>
            </a:extLst>
          </p:cNvPr>
          <p:cNvSpPr>
            <a:spLocks noGrp="1"/>
          </p:cNvSpPr>
          <p:nvPr>
            <p:ph type="title"/>
          </p:nvPr>
        </p:nvSpPr>
        <p:spPr/>
        <p:txBody>
          <a:bodyPr/>
          <a:lstStyle/>
          <a:p>
            <a:r>
              <a:rPr lang="en-US" b="1" u="sng" dirty="0"/>
              <a:t>PRINT SERVER</a:t>
            </a:r>
            <a:br>
              <a:rPr lang="en-US" dirty="0"/>
            </a:br>
            <a:endParaRPr lang="en-US" dirty="0"/>
          </a:p>
        </p:txBody>
      </p:sp>
      <p:sp>
        <p:nvSpPr>
          <p:cNvPr id="3" name="Content Placeholder 2">
            <a:extLst>
              <a:ext uri="{FF2B5EF4-FFF2-40B4-BE49-F238E27FC236}">
                <a16:creationId xmlns:a16="http://schemas.microsoft.com/office/drawing/2014/main" id="{1D2F3932-5FAB-4A9D-A77D-58FA7C81B90B}"/>
              </a:ext>
            </a:extLst>
          </p:cNvPr>
          <p:cNvSpPr>
            <a:spLocks noGrp="1"/>
          </p:cNvSpPr>
          <p:nvPr>
            <p:ph idx="1"/>
          </p:nvPr>
        </p:nvSpPr>
        <p:spPr/>
        <p:txBody>
          <a:bodyPr>
            <a:normAutofit/>
          </a:bodyPr>
          <a:lstStyle/>
          <a:p>
            <a:r>
              <a:rPr lang="en-US" sz="4000" dirty="0"/>
              <a:t>A print server manages multiple printers at a time, dealing with print requests from client computer.</a:t>
            </a:r>
          </a:p>
          <a:p>
            <a:r>
              <a:rPr lang="en-US" sz="4000" dirty="0"/>
              <a:t>  Print servers can also monitor and process print requests, making sure that users or departments   can be invoiced for the jobs that they send to the printers.</a:t>
            </a:r>
          </a:p>
          <a:p>
            <a:pPr marL="0" indent="0">
              <a:buNone/>
            </a:pPr>
            <a:endParaRPr lang="en-US" dirty="0"/>
          </a:p>
        </p:txBody>
      </p:sp>
    </p:spTree>
    <p:extLst>
      <p:ext uri="{BB962C8B-B14F-4D97-AF65-F5344CB8AC3E}">
        <p14:creationId xmlns:p14="http://schemas.microsoft.com/office/powerpoint/2010/main" val="5746393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29540-07C7-4C44-8233-DBEF91F925BF}"/>
              </a:ext>
            </a:extLst>
          </p:cNvPr>
          <p:cNvSpPr>
            <a:spLocks noGrp="1"/>
          </p:cNvSpPr>
          <p:nvPr>
            <p:ph type="title"/>
          </p:nvPr>
        </p:nvSpPr>
        <p:spPr/>
        <p:txBody>
          <a:bodyPr/>
          <a:lstStyle/>
          <a:p>
            <a:r>
              <a:rPr lang="en-US" b="1" u="sng" dirty="0"/>
              <a:t>FILE SERVER</a:t>
            </a:r>
            <a:br>
              <a:rPr lang="en-US" dirty="0"/>
            </a:br>
            <a:endParaRPr lang="en-US" dirty="0"/>
          </a:p>
        </p:txBody>
      </p:sp>
      <p:sp>
        <p:nvSpPr>
          <p:cNvPr id="3" name="Content Placeholder 2">
            <a:extLst>
              <a:ext uri="{FF2B5EF4-FFF2-40B4-BE49-F238E27FC236}">
                <a16:creationId xmlns:a16="http://schemas.microsoft.com/office/drawing/2014/main" id="{1E2289A5-8ADC-4AFF-BD4C-CCD95EC59EBC}"/>
              </a:ext>
            </a:extLst>
          </p:cNvPr>
          <p:cNvSpPr>
            <a:spLocks noGrp="1"/>
          </p:cNvSpPr>
          <p:nvPr>
            <p:ph idx="1"/>
          </p:nvPr>
        </p:nvSpPr>
        <p:spPr>
          <a:xfrm>
            <a:off x="407894" y="1253331"/>
            <a:ext cx="10515600" cy="4351338"/>
          </a:xfrm>
        </p:spPr>
        <p:txBody>
          <a:bodyPr/>
          <a:lstStyle/>
          <a:p>
            <a:r>
              <a:rPr lang="en-US" sz="4800" dirty="0"/>
              <a:t>File servers allow users to access shared and private storage.</a:t>
            </a:r>
          </a:p>
          <a:p>
            <a:endParaRPr lang="en-US" dirty="0"/>
          </a:p>
        </p:txBody>
      </p:sp>
    </p:spTree>
    <p:extLst>
      <p:ext uri="{BB962C8B-B14F-4D97-AF65-F5344CB8AC3E}">
        <p14:creationId xmlns:p14="http://schemas.microsoft.com/office/powerpoint/2010/main" val="33743536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84DE-6386-4AE9-B2BF-73F76918F101}"/>
              </a:ext>
            </a:extLst>
          </p:cNvPr>
          <p:cNvSpPr>
            <a:spLocks noGrp="1"/>
          </p:cNvSpPr>
          <p:nvPr>
            <p:ph type="title"/>
          </p:nvPr>
        </p:nvSpPr>
        <p:spPr>
          <a:xfrm>
            <a:off x="1246163" y="500062"/>
            <a:ext cx="10515600" cy="1325563"/>
          </a:xfrm>
        </p:spPr>
        <p:txBody>
          <a:bodyPr/>
          <a:lstStyle/>
          <a:p>
            <a:r>
              <a:rPr lang="en-US" b="1" u="sng" dirty="0"/>
              <a:t>APPLICATION    SERVER</a:t>
            </a:r>
            <a:br>
              <a:rPr lang="en-US" dirty="0"/>
            </a:br>
            <a:endParaRPr lang="en-US" dirty="0"/>
          </a:p>
        </p:txBody>
      </p:sp>
      <p:sp>
        <p:nvSpPr>
          <p:cNvPr id="3" name="Content Placeholder 2">
            <a:extLst>
              <a:ext uri="{FF2B5EF4-FFF2-40B4-BE49-F238E27FC236}">
                <a16:creationId xmlns:a16="http://schemas.microsoft.com/office/drawing/2014/main" id="{0683FD95-50F8-475E-B25E-FBF8DFA78044}"/>
              </a:ext>
            </a:extLst>
          </p:cNvPr>
          <p:cNvSpPr>
            <a:spLocks noGrp="1"/>
          </p:cNvSpPr>
          <p:nvPr>
            <p:ph idx="1"/>
          </p:nvPr>
        </p:nvSpPr>
        <p:spPr/>
        <p:txBody>
          <a:bodyPr/>
          <a:lstStyle/>
          <a:p>
            <a:r>
              <a:rPr lang="en-US" sz="4400" dirty="0"/>
              <a:t>Application   servers provide clients with access to applications   that can be run directly from the server.</a:t>
            </a:r>
          </a:p>
          <a:p>
            <a:endParaRPr lang="en-US" dirty="0"/>
          </a:p>
        </p:txBody>
      </p:sp>
    </p:spTree>
    <p:extLst>
      <p:ext uri="{BB962C8B-B14F-4D97-AF65-F5344CB8AC3E}">
        <p14:creationId xmlns:p14="http://schemas.microsoft.com/office/powerpoint/2010/main" val="3498330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B1DC-50ED-47DF-9D35-E9F37851BFFE}"/>
              </a:ext>
            </a:extLst>
          </p:cNvPr>
          <p:cNvSpPr>
            <a:spLocks noGrp="1"/>
          </p:cNvSpPr>
          <p:nvPr>
            <p:ph type="title"/>
          </p:nvPr>
        </p:nvSpPr>
        <p:spPr/>
        <p:txBody>
          <a:bodyPr/>
          <a:lstStyle/>
          <a:p>
            <a:r>
              <a:rPr lang="en-US" b="1" u="sng" dirty="0"/>
              <a:t>WEB SERVER</a:t>
            </a:r>
            <a:br>
              <a:rPr lang="en-US" dirty="0"/>
            </a:br>
            <a:endParaRPr lang="en-US" dirty="0"/>
          </a:p>
        </p:txBody>
      </p:sp>
      <p:sp>
        <p:nvSpPr>
          <p:cNvPr id="3" name="Content Placeholder 2">
            <a:extLst>
              <a:ext uri="{FF2B5EF4-FFF2-40B4-BE49-F238E27FC236}">
                <a16:creationId xmlns:a16="http://schemas.microsoft.com/office/drawing/2014/main" id="{F1DF4559-3FC1-4154-BFE3-841327C333FB}"/>
              </a:ext>
            </a:extLst>
          </p:cNvPr>
          <p:cNvSpPr>
            <a:spLocks noGrp="1"/>
          </p:cNvSpPr>
          <p:nvPr>
            <p:ph idx="1"/>
          </p:nvPr>
        </p:nvSpPr>
        <p:spPr/>
        <p:txBody>
          <a:bodyPr>
            <a:normAutofit/>
          </a:bodyPr>
          <a:lstStyle/>
          <a:p>
            <a:r>
              <a:rPr lang="en-US" sz="4800" dirty="0"/>
              <a:t>Web servers process requests for data made via Hypertext   Transfer Protocol (HTTP). Together, all of the content stored on all web servers is known as the World Wide Web. </a:t>
            </a:r>
          </a:p>
        </p:txBody>
      </p:sp>
    </p:spTree>
    <p:extLst>
      <p:ext uri="{BB962C8B-B14F-4D97-AF65-F5344CB8AC3E}">
        <p14:creationId xmlns:p14="http://schemas.microsoft.com/office/powerpoint/2010/main" val="73653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FC04-F17F-4C3F-83CE-375B75E1B658}"/>
              </a:ext>
            </a:extLst>
          </p:cNvPr>
          <p:cNvSpPr>
            <a:spLocks noGrp="1"/>
          </p:cNvSpPr>
          <p:nvPr>
            <p:ph type="title"/>
          </p:nvPr>
        </p:nvSpPr>
        <p:spPr>
          <a:xfrm>
            <a:off x="838200" y="214313"/>
            <a:ext cx="10777538" cy="757237"/>
          </a:xfrm>
        </p:spPr>
        <p:txBody>
          <a:bodyPr>
            <a:normAutofit fontScale="90000"/>
          </a:bodyPr>
          <a:lstStyle/>
          <a:p>
            <a:br>
              <a:rPr lang="en-US" sz="4000" b="1" dirty="0">
                <a:highlight>
                  <a:srgbClr val="FFFF00"/>
                </a:highlight>
              </a:rPr>
            </a:br>
            <a:r>
              <a:rPr lang="en-US" sz="4000" b="1" dirty="0">
                <a:highlight>
                  <a:srgbClr val="FFFF00"/>
                </a:highlight>
              </a:rPr>
              <a:t>Factors that affects speed and volume of data transfer  </a:t>
            </a:r>
            <a:br>
              <a:rPr lang="en-US" dirty="0"/>
            </a:br>
            <a:endParaRPr lang="en-US" dirty="0"/>
          </a:p>
        </p:txBody>
      </p:sp>
      <p:sp>
        <p:nvSpPr>
          <p:cNvPr id="3" name="Content Placeholder 2">
            <a:extLst>
              <a:ext uri="{FF2B5EF4-FFF2-40B4-BE49-F238E27FC236}">
                <a16:creationId xmlns:a16="http://schemas.microsoft.com/office/drawing/2014/main" id="{11DB1BA0-2A11-4266-8C3C-1BEE6250AC55}"/>
              </a:ext>
            </a:extLst>
          </p:cNvPr>
          <p:cNvSpPr>
            <a:spLocks noGrp="1"/>
          </p:cNvSpPr>
          <p:nvPr>
            <p:ph idx="1"/>
          </p:nvPr>
        </p:nvSpPr>
        <p:spPr>
          <a:xfrm>
            <a:off x="838200" y="971550"/>
            <a:ext cx="10515600" cy="5205413"/>
          </a:xfrm>
        </p:spPr>
        <p:txBody>
          <a:bodyPr>
            <a:normAutofit lnSpcReduction="10000"/>
          </a:bodyPr>
          <a:lstStyle/>
          <a:p>
            <a:pPr marL="0" indent="0">
              <a:buNone/>
            </a:pPr>
            <a:r>
              <a:rPr lang="en-US" sz="3600" dirty="0"/>
              <a:t>When devices transfer data, they can be affected by many factors that stop bits from reaching their destination</a:t>
            </a:r>
          </a:p>
          <a:p>
            <a:pPr marL="0" indent="0">
              <a:buNone/>
            </a:pPr>
            <a:r>
              <a:rPr lang="en-US" b="1" dirty="0">
                <a:highlight>
                  <a:srgbClr val="FFFF00"/>
                </a:highlight>
              </a:rPr>
              <a:t>These factors include: -</a:t>
            </a:r>
          </a:p>
          <a:p>
            <a:pPr marL="0" lvl="0" indent="0">
              <a:buNone/>
            </a:pPr>
            <a:r>
              <a:rPr lang="en-US" b="1" dirty="0">
                <a:highlight>
                  <a:srgbClr val="FFFF00"/>
                </a:highlight>
              </a:rPr>
              <a:t>1. </a:t>
            </a:r>
            <a:r>
              <a:rPr lang="en-US" sz="3200" b="1" dirty="0">
                <a:highlight>
                  <a:srgbClr val="FFFF00"/>
                </a:highlight>
              </a:rPr>
              <a:t>Transfer method </a:t>
            </a:r>
            <a:endParaRPr lang="en-US" sz="3200" dirty="0">
              <a:highlight>
                <a:srgbClr val="FFFF00"/>
              </a:highlight>
            </a:endParaRPr>
          </a:p>
          <a:p>
            <a:r>
              <a:rPr lang="en-US" sz="3600" dirty="0"/>
              <a:t>Wireless methods have to work on a limited number of frequencies. In comparison, copper cable can carry more frequencies than wireless methods. This means that cabled methods can have more bandwidth available to them than wireless methods.</a:t>
            </a:r>
          </a:p>
          <a:p>
            <a:endParaRPr lang="en-US" dirty="0"/>
          </a:p>
        </p:txBody>
      </p:sp>
    </p:spTree>
    <p:extLst>
      <p:ext uri="{BB962C8B-B14F-4D97-AF65-F5344CB8AC3E}">
        <p14:creationId xmlns:p14="http://schemas.microsoft.com/office/powerpoint/2010/main" val="36061649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10C-290F-4A35-A9DB-A10EB3FC32E5}"/>
              </a:ext>
            </a:extLst>
          </p:cNvPr>
          <p:cNvSpPr>
            <a:spLocks noGrp="1"/>
          </p:cNvSpPr>
          <p:nvPr>
            <p:ph type="title"/>
          </p:nvPr>
        </p:nvSpPr>
        <p:spPr/>
        <p:txBody>
          <a:bodyPr/>
          <a:lstStyle/>
          <a:p>
            <a:r>
              <a:rPr lang="en-US" b="1" u="sng" dirty="0"/>
              <a:t>CONNECTING TO AND USING THE INTERNET</a:t>
            </a:r>
            <a:br>
              <a:rPr lang="en-US" dirty="0"/>
            </a:br>
            <a:endParaRPr lang="en-US" dirty="0"/>
          </a:p>
        </p:txBody>
      </p:sp>
      <p:sp>
        <p:nvSpPr>
          <p:cNvPr id="3" name="Content Placeholder 2">
            <a:extLst>
              <a:ext uri="{FF2B5EF4-FFF2-40B4-BE49-F238E27FC236}">
                <a16:creationId xmlns:a16="http://schemas.microsoft.com/office/drawing/2014/main" id="{BF42A36E-0911-4F96-A6F3-148244ADC97C}"/>
              </a:ext>
            </a:extLst>
          </p:cNvPr>
          <p:cNvSpPr>
            <a:spLocks noGrp="1"/>
          </p:cNvSpPr>
          <p:nvPr>
            <p:ph idx="1"/>
          </p:nvPr>
        </p:nvSpPr>
        <p:spPr/>
        <p:txBody>
          <a:bodyPr>
            <a:normAutofit/>
          </a:bodyPr>
          <a:lstStyle/>
          <a:p>
            <a:r>
              <a:rPr lang="en-US" sz="4000" dirty="0"/>
              <a:t>Users must be connected to the internet in order to utilize the online services offered by servers and data centers.</a:t>
            </a:r>
          </a:p>
        </p:txBody>
      </p:sp>
    </p:spTree>
    <p:extLst>
      <p:ext uri="{BB962C8B-B14F-4D97-AF65-F5344CB8AC3E}">
        <p14:creationId xmlns:p14="http://schemas.microsoft.com/office/powerpoint/2010/main" val="3099482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75D6-8F6D-4597-ABC7-6584A24DF6E7}"/>
              </a:ext>
            </a:extLst>
          </p:cNvPr>
          <p:cNvSpPr>
            <a:spLocks noGrp="1"/>
          </p:cNvSpPr>
          <p:nvPr>
            <p:ph type="title"/>
          </p:nvPr>
        </p:nvSpPr>
        <p:spPr/>
        <p:txBody>
          <a:bodyPr/>
          <a:lstStyle/>
          <a:p>
            <a:pPr algn="ctr"/>
            <a:r>
              <a:rPr lang="en-US" sz="3200" b="1" u="sng" dirty="0">
                <a:highlight>
                  <a:srgbClr val="FFFF00"/>
                </a:highlight>
              </a:rPr>
              <a:t>INTERNET SERVICE PROVIDER-ISP</a:t>
            </a:r>
            <a:br>
              <a:rPr lang="en-US" dirty="0"/>
            </a:br>
            <a:endParaRPr lang="en-US" dirty="0"/>
          </a:p>
        </p:txBody>
      </p:sp>
      <p:sp>
        <p:nvSpPr>
          <p:cNvPr id="3" name="Content Placeholder 2">
            <a:extLst>
              <a:ext uri="{FF2B5EF4-FFF2-40B4-BE49-F238E27FC236}">
                <a16:creationId xmlns:a16="http://schemas.microsoft.com/office/drawing/2014/main" id="{7769B20A-4916-4F02-B143-5EC2D1C76FFA}"/>
              </a:ext>
            </a:extLst>
          </p:cNvPr>
          <p:cNvSpPr>
            <a:spLocks noGrp="1"/>
          </p:cNvSpPr>
          <p:nvPr>
            <p:ph idx="1"/>
          </p:nvPr>
        </p:nvSpPr>
        <p:spPr/>
        <p:txBody>
          <a:bodyPr>
            <a:normAutofit/>
          </a:bodyPr>
          <a:lstStyle/>
          <a:p>
            <a:r>
              <a:rPr lang="en-US" sz="3600" dirty="0"/>
              <a:t>To connect to the internet, users need to subscribe   to an ISP. </a:t>
            </a:r>
          </a:p>
          <a:p>
            <a:r>
              <a:rPr lang="en-US" sz="3600" dirty="0"/>
              <a:t>ISPs provide access via mobile telephone   networks and landline telephone   networks.   </a:t>
            </a:r>
          </a:p>
          <a:p>
            <a:r>
              <a:rPr lang="en-US" sz="3600" dirty="0"/>
              <a:t>Commercial   ISPs charge subscription fees for access to the internet. </a:t>
            </a:r>
          </a:p>
        </p:txBody>
      </p:sp>
    </p:spTree>
    <p:extLst>
      <p:ext uri="{BB962C8B-B14F-4D97-AF65-F5344CB8AC3E}">
        <p14:creationId xmlns:p14="http://schemas.microsoft.com/office/powerpoint/2010/main" val="32205287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0504-BECC-42EA-B511-33AACA5D651D}"/>
              </a:ext>
            </a:extLst>
          </p:cNvPr>
          <p:cNvSpPr>
            <a:spLocks noGrp="1"/>
          </p:cNvSpPr>
          <p:nvPr>
            <p:ph type="title"/>
          </p:nvPr>
        </p:nvSpPr>
        <p:spPr/>
        <p:txBody>
          <a:bodyPr/>
          <a:lstStyle/>
          <a:p>
            <a:r>
              <a:rPr lang="en-US" b="1" dirty="0">
                <a:highlight>
                  <a:srgbClr val="FFFF00"/>
                </a:highlight>
              </a:rPr>
              <a:t>WEB BROWSER</a:t>
            </a:r>
            <a:br>
              <a:rPr lang="en-US" dirty="0"/>
            </a:br>
            <a:endParaRPr lang="en-US" dirty="0"/>
          </a:p>
        </p:txBody>
      </p:sp>
      <p:sp>
        <p:nvSpPr>
          <p:cNvPr id="3" name="Content Placeholder 2">
            <a:extLst>
              <a:ext uri="{FF2B5EF4-FFF2-40B4-BE49-F238E27FC236}">
                <a16:creationId xmlns:a16="http://schemas.microsoft.com/office/drawing/2014/main" id="{1389F393-7764-424F-AC74-EE20A692AE2E}"/>
              </a:ext>
            </a:extLst>
          </p:cNvPr>
          <p:cNvSpPr>
            <a:spLocks noGrp="1"/>
          </p:cNvSpPr>
          <p:nvPr>
            <p:ph idx="1"/>
          </p:nvPr>
        </p:nvSpPr>
        <p:spPr/>
        <p:txBody>
          <a:bodyPr>
            <a:normAutofit/>
          </a:bodyPr>
          <a:lstStyle/>
          <a:p>
            <a:r>
              <a:rPr lang="en-US" sz="3600" dirty="0"/>
              <a:t>A web browser is a type of software application used to request and display information.  stored on web servers.  </a:t>
            </a:r>
          </a:p>
          <a:p>
            <a:pPr marL="0" indent="0">
              <a:buNone/>
            </a:pPr>
            <a:r>
              <a:rPr lang="en-US" sz="3600" dirty="0"/>
              <a:t>Examples of web browsers</a:t>
            </a:r>
          </a:p>
          <a:p>
            <a:r>
              <a:rPr lang="en-US" sz="3600" dirty="0"/>
              <a:t>Mozilla Firefox,</a:t>
            </a:r>
          </a:p>
          <a:p>
            <a:r>
              <a:rPr lang="en-US" sz="3600" dirty="0"/>
              <a:t> Google Chrome,</a:t>
            </a:r>
          </a:p>
          <a:p>
            <a:r>
              <a:rPr lang="en-US" sz="3600" dirty="0"/>
              <a:t> Internet Explorer</a:t>
            </a:r>
          </a:p>
        </p:txBody>
      </p:sp>
    </p:spTree>
    <p:extLst>
      <p:ext uri="{BB962C8B-B14F-4D97-AF65-F5344CB8AC3E}">
        <p14:creationId xmlns:p14="http://schemas.microsoft.com/office/powerpoint/2010/main" val="36449345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C985-279D-44A1-9B26-4DAE29CDD67A}"/>
              </a:ext>
            </a:extLst>
          </p:cNvPr>
          <p:cNvSpPr>
            <a:spLocks noGrp="1"/>
          </p:cNvSpPr>
          <p:nvPr>
            <p:ph type="title"/>
          </p:nvPr>
        </p:nvSpPr>
        <p:spPr/>
        <p:txBody>
          <a:bodyPr/>
          <a:lstStyle/>
          <a:p>
            <a:pPr algn="ctr"/>
            <a:r>
              <a:rPr lang="en-US" b="1" dirty="0">
                <a:highlight>
                  <a:srgbClr val="FFFF00"/>
                </a:highlight>
              </a:rPr>
              <a:t>SEARCH ENGINE  </a:t>
            </a:r>
            <a:br>
              <a:rPr lang="en-US" dirty="0"/>
            </a:br>
            <a:endParaRPr lang="en-US" dirty="0"/>
          </a:p>
        </p:txBody>
      </p:sp>
      <p:sp>
        <p:nvSpPr>
          <p:cNvPr id="3" name="Content Placeholder 2">
            <a:extLst>
              <a:ext uri="{FF2B5EF4-FFF2-40B4-BE49-F238E27FC236}">
                <a16:creationId xmlns:a16="http://schemas.microsoft.com/office/drawing/2014/main" id="{A0604E31-24C6-4AB5-81D7-0DBE359F38DB}"/>
              </a:ext>
            </a:extLst>
          </p:cNvPr>
          <p:cNvSpPr>
            <a:spLocks noGrp="1"/>
          </p:cNvSpPr>
          <p:nvPr>
            <p:ph idx="1"/>
          </p:nvPr>
        </p:nvSpPr>
        <p:spPr>
          <a:xfrm>
            <a:off x="838200" y="1153272"/>
            <a:ext cx="10515600" cy="4351338"/>
          </a:xfrm>
        </p:spPr>
        <p:txBody>
          <a:bodyPr/>
          <a:lstStyle/>
          <a:p>
            <a:pPr marL="0" indent="0">
              <a:buNone/>
            </a:pPr>
            <a:endParaRPr lang="en-US" dirty="0"/>
          </a:p>
          <a:p>
            <a:r>
              <a:rPr lang="en-US" sz="4800" dirty="0"/>
              <a:t>A search engine provides users with a way to find information   in web pages stored on web servers.  Users enter keywords that describe the information they want to find. </a:t>
            </a:r>
          </a:p>
        </p:txBody>
      </p:sp>
    </p:spTree>
    <p:extLst>
      <p:ext uri="{BB962C8B-B14F-4D97-AF65-F5344CB8AC3E}">
        <p14:creationId xmlns:p14="http://schemas.microsoft.com/office/powerpoint/2010/main" val="774662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EF5A-9836-4896-A885-99F9E328ED8C}"/>
              </a:ext>
            </a:extLst>
          </p:cNvPr>
          <p:cNvSpPr>
            <a:spLocks noGrp="1"/>
          </p:cNvSpPr>
          <p:nvPr>
            <p:ph type="title"/>
          </p:nvPr>
        </p:nvSpPr>
        <p:spPr/>
        <p:txBody>
          <a:bodyPr/>
          <a:lstStyle/>
          <a:p>
            <a:pPr algn="ctr"/>
            <a:r>
              <a:rPr lang="en-US" b="1" dirty="0">
                <a:highlight>
                  <a:srgbClr val="FFFF00"/>
                </a:highlight>
              </a:rPr>
              <a:t>FILTER SOFTWARE</a:t>
            </a:r>
            <a:br>
              <a:rPr lang="en-US" dirty="0"/>
            </a:br>
            <a:endParaRPr lang="en-US" dirty="0"/>
          </a:p>
        </p:txBody>
      </p:sp>
      <p:sp>
        <p:nvSpPr>
          <p:cNvPr id="3" name="Content Placeholder 2">
            <a:extLst>
              <a:ext uri="{FF2B5EF4-FFF2-40B4-BE49-F238E27FC236}">
                <a16:creationId xmlns:a16="http://schemas.microsoft.com/office/drawing/2014/main" id="{65781321-748B-4D40-B8A4-A2A62484AEDC}"/>
              </a:ext>
            </a:extLst>
          </p:cNvPr>
          <p:cNvSpPr>
            <a:spLocks noGrp="1"/>
          </p:cNvSpPr>
          <p:nvPr>
            <p:ph idx="1"/>
          </p:nvPr>
        </p:nvSpPr>
        <p:spPr/>
        <p:txBody>
          <a:bodyPr/>
          <a:lstStyle/>
          <a:p>
            <a:r>
              <a:rPr lang="en-US" sz="4000" dirty="0"/>
              <a:t>Filter software prevents users from accessing   inappropriate   information.   </a:t>
            </a:r>
          </a:p>
          <a:p>
            <a:r>
              <a:rPr lang="en-US" sz="4000" dirty="0"/>
              <a:t>When a user tries to access a web page, the address (URL) and/or the contents of the web page are compared   against two lists of URLs and keywords stored</a:t>
            </a:r>
          </a:p>
          <a:p>
            <a:endParaRPr lang="en-US" dirty="0"/>
          </a:p>
        </p:txBody>
      </p:sp>
    </p:spTree>
    <p:extLst>
      <p:ext uri="{BB962C8B-B14F-4D97-AF65-F5344CB8AC3E}">
        <p14:creationId xmlns:p14="http://schemas.microsoft.com/office/powerpoint/2010/main" val="915772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54F91-7E95-47F1-B4F1-47EBB827B447}"/>
              </a:ext>
            </a:extLst>
          </p:cNvPr>
          <p:cNvSpPr>
            <a:spLocks noGrp="1"/>
          </p:cNvSpPr>
          <p:nvPr>
            <p:ph type="title"/>
          </p:nvPr>
        </p:nvSpPr>
        <p:spPr/>
        <p:txBody>
          <a:bodyPr/>
          <a:lstStyle/>
          <a:p>
            <a:pPr algn="ctr"/>
            <a:r>
              <a:rPr lang="en-US" b="1" dirty="0">
                <a:highlight>
                  <a:srgbClr val="00FF00"/>
                </a:highlight>
              </a:rPr>
              <a:t>LOCAL AREA NETWORK (LANs)</a:t>
            </a:r>
            <a:br>
              <a:rPr lang="en-US" dirty="0"/>
            </a:br>
            <a:endParaRPr lang="en-US" dirty="0"/>
          </a:p>
        </p:txBody>
      </p:sp>
      <p:sp>
        <p:nvSpPr>
          <p:cNvPr id="3" name="Content Placeholder 2">
            <a:extLst>
              <a:ext uri="{FF2B5EF4-FFF2-40B4-BE49-F238E27FC236}">
                <a16:creationId xmlns:a16="http://schemas.microsoft.com/office/drawing/2014/main" id="{79A65D08-18BC-4080-B4E2-A2B7357BA560}"/>
              </a:ext>
            </a:extLst>
          </p:cNvPr>
          <p:cNvSpPr>
            <a:spLocks noGrp="1"/>
          </p:cNvSpPr>
          <p:nvPr>
            <p:ph idx="1"/>
          </p:nvPr>
        </p:nvSpPr>
        <p:spPr/>
        <p:txBody>
          <a:bodyPr>
            <a:normAutofit/>
          </a:bodyPr>
          <a:lstStyle/>
          <a:p>
            <a:r>
              <a:rPr lang="en-US" sz="4000" dirty="0"/>
              <a:t>A LAN is a network contained   to a small area, such as a home or office.</a:t>
            </a:r>
          </a:p>
          <a:p>
            <a:r>
              <a:rPr lang="en-US" sz="4000" dirty="0"/>
              <a:t>Computers   in a network  can  be connected   using one of two  different  models:</a:t>
            </a:r>
          </a:p>
          <a:p>
            <a:pPr marL="742950" indent="-742950">
              <a:buFont typeface="+mj-lt"/>
              <a:buAutoNum type="alphaLcParenR"/>
            </a:pPr>
            <a:r>
              <a:rPr lang="en-US" sz="4000" dirty="0"/>
              <a:t>PEER-TO-PEER</a:t>
            </a:r>
          </a:p>
          <a:p>
            <a:pPr marL="742950" indent="-742950">
              <a:buFont typeface="+mj-lt"/>
              <a:buAutoNum type="alphaLcParenR"/>
            </a:pPr>
            <a:r>
              <a:rPr lang="en-US" sz="4000" dirty="0"/>
              <a:t>CLIENT-SERVER.</a:t>
            </a:r>
          </a:p>
          <a:p>
            <a:endParaRPr lang="en-US" dirty="0"/>
          </a:p>
        </p:txBody>
      </p:sp>
    </p:spTree>
    <p:extLst>
      <p:ext uri="{BB962C8B-B14F-4D97-AF65-F5344CB8AC3E}">
        <p14:creationId xmlns:p14="http://schemas.microsoft.com/office/powerpoint/2010/main" val="7412443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A7FD-3357-4567-8CAC-99C81DCC0CC3}"/>
              </a:ext>
            </a:extLst>
          </p:cNvPr>
          <p:cNvSpPr>
            <a:spLocks noGrp="1"/>
          </p:cNvSpPr>
          <p:nvPr>
            <p:ph type="title"/>
          </p:nvPr>
        </p:nvSpPr>
        <p:spPr/>
        <p:txBody>
          <a:bodyPr/>
          <a:lstStyle/>
          <a:p>
            <a:r>
              <a:rPr lang="en-US" b="1" dirty="0"/>
              <a:t>PEER-TO-PEER</a:t>
            </a:r>
            <a:br>
              <a:rPr lang="en-US" dirty="0"/>
            </a:br>
            <a:endParaRPr lang="en-US" dirty="0"/>
          </a:p>
        </p:txBody>
      </p:sp>
      <p:sp>
        <p:nvSpPr>
          <p:cNvPr id="3" name="Content Placeholder 2">
            <a:extLst>
              <a:ext uri="{FF2B5EF4-FFF2-40B4-BE49-F238E27FC236}">
                <a16:creationId xmlns:a16="http://schemas.microsoft.com/office/drawing/2014/main" id="{8CCF0370-0FCC-4CD8-9EEA-56F904F6E5BD}"/>
              </a:ext>
            </a:extLst>
          </p:cNvPr>
          <p:cNvSpPr>
            <a:spLocks noGrp="1"/>
          </p:cNvSpPr>
          <p:nvPr>
            <p:ph idx="1"/>
          </p:nvPr>
        </p:nvSpPr>
        <p:spPr>
          <a:xfrm>
            <a:off x="502023" y="1027906"/>
            <a:ext cx="10515600" cy="1872316"/>
          </a:xfrm>
        </p:spPr>
        <p:txBody>
          <a:bodyPr/>
          <a:lstStyle/>
          <a:p>
            <a:r>
              <a:rPr lang="en-US" sz="3200" dirty="0"/>
              <a:t>Computers   in a peer- to-peer   network share their resources with other computers   in the network, but they do not access servers.  </a:t>
            </a:r>
            <a:endParaRPr lang="en-US" dirty="0"/>
          </a:p>
        </p:txBody>
      </p:sp>
      <p:pic>
        <p:nvPicPr>
          <p:cNvPr id="4" name="Picture 3">
            <a:extLst>
              <a:ext uri="{FF2B5EF4-FFF2-40B4-BE49-F238E27FC236}">
                <a16:creationId xmlns:a16="http://schemas.microsoft.com/office/drawing/2014/main" id="{0F67F66C-D671-4EAF-A6A0-E10637540043}"/>
              </a:ext>
            </a:extLst>
          </p:cNvPr>
          <p:cNvPicPr>
            <a:picLocks noChangeAspect="1"/>
          </p:cNvPicPr>
          <p:nvPr/>
        </p:nvPicPr>
        <p:blipFill>
          <a:blip r:embed="rId2"/>
          <a:stretch>
            <a:fillRect/>
          </a:stretch>
        </p:blipFill>
        <p:spPr>
          <a:xfrm>
            <a:off x="2151529" y="2416361"/>
            <a:ext cx="6508377" cy="4336796"/>
          </a:xfrm>
          <a:prstGeom prst="rect">
            <a:avLst/>
          </a:prstGeom>
        </p:spPr>
      </p:pic>
    </p:spTree>
    <p:extLst>
      <p:ext uri="{BB962C8B-B14F-4D97-AF65-F5344CB8AC3E}">
        <p14:creationId xmlns:p14="http://schemas.microsoft.com/office/powerpoint/2010/main" val="8900403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05A7-163D-4AE4-A774-1B986AA08B22}"/>
              </a:ext>
            </a:extLst>
          </p:cNvPr>
          <p:cNvSpPr>
            <a:spLocks noGrp="1"/>
          </p:cNvSpPr>
          <p:nvPr>
            <p:ph type="title"/>
          </p:nvPr>
        </p:nvSpPr>
        <p:spPr>
          <a:xfrm>
            <a:off x="838200" y="318993"/>
            <a:ext cx="10515600" cy="724087"/>
          </a:xfrm>
        </p:spPr>
        <p:txBody>
          <a:bodyPr>
            <a:normAutofit fontScale="90000"/>
          </a:bodyPr>
          <a:lstStyle/>
          <a:p>
            <a:pPr algn="ctr"/>
            <a:br>
              <a:rPr lang="en-US" b="1" dirty="0"/>
            </a:br>
            <a:r>
              <a:rPr lang="en-US" b="1" dirty="0">
                <a:highlight>
                  <a:srgbClr val="FF00FF"/>
                </a:highlight>
              </a:rPr>
              <a:t>BENEFITS OF USING LANS</a:t>
            </a:r>
            <a:br>
              <a:rPr lang="en-US" dirty="0"/>
            </a:br>
            <a:endParaRPr lang="en-US" dirty="0"/>
          </a:p>
        </p:txBody>
      </p:sp>
      <p:sp>
        <p:nvSpPr>
          <p:cNvPr id="3" name="Content Placeholder 2">
            <a:extLst>
              <a:ext uri="{FF2B5EF4-FFF2-40B4-BE49-F238E27FC236}">
                <a16:creationId xmlns:a16="http://schemas.microsoft.com/office/drawing/2014/main" id="{F42A1C04-6F03-461B-9674-06CE638AA99D}"/>
              </a:ext>
            </a:extLst>
          </p:cNvPr>
          <p:cNvSpPr>
            <a:spLocks noGrp="1"/>
          </p:cNvSpPr>
          <p:nvPr>
            <p:ph idx="1"/>
          </p:nvPr>
        </p:nvSpPr>
        <p:spPr>
          <a:xfrm>
            <a:off x="838200" y="1043080"/>
            <a:ext cx="10515600" cy="5133883"/>
          </a:xfrm>
          <a:solidFill>
            <a:schemeClr val="accent4">
              <a:lumMod val="20000"/>
              <a:lumOff val="80000"/>
            </a:schemeClr>
          </a:solidFill>
        </p:spPr>
        <p:txBody>
          <a:bodyPr>
            <a:normAutofit lnSpcReduction="10000"/>
          </a:bodyPr>
          <a:lstStyle/>
          <a:p>
            <a:r>
              <a:rPr lang="en-US" sz="3600" dirty="0"/>
              <a:t>Access to shared peripherals</a:t>
            </a:r>
          </a:p>
          <a:p>
            <a:r>
              <a:rPr lang="en-US" sz="3600" dirty="0"/>
              <a:t>Access to shared storage and data</a:t>
            </a:r>
          </a:p>
          <a:p>
            <a:r>
              <a:rPr lang="en-US" sz="3600" dirty="0"/>
              <a:t>Flexible access (that is, being able to access peripherals, storage and data from any connected   device)</a:t>
            </a:r>
          </a:p>
          <a:p>
            <a:r>
              <a:rPr lang="en-US" sz="3600" dirty="0"/>
              <a:t>Media streaming (including   movies, music and gaming)</a:t>
            </a:r>
          </a:p>
          <a:p>
            <a:r>
              <a:rPr lang="en-US" sz="3600" dirty="0"/>
              <a:t>Communication (that is, being able to send messages and files to others on the network)</a:t>
            </a:r>
          </a:p>
          <a:p>
            <a:r>
              <a:rPr lang="en-US" sz="3600" dirty="0"/>
              <a:t>Shared access to the internet</a:t>
            </a:r>
          </a:p>
          <a:p>
            <a:endParaRPr lang="en-US" dirty="0"/>
          </a:p>
        </p:txBody>
      </p:sp>
    </p:spTree>
    <p:extLst>
      <p:ext uri="{BB962C8B-B14F-4D97-AF65-F5344CB8AC3E}">
        <p14:creationId xmlns:p14="http://schemas.microsoft.com/office/powerpoint/2010/main" val="29593646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A8F1-5924-45E3-8DD3-FA27D574B444}"/>
              </a:ext>
            </a:extLst>
          </p:cNvPr>
          <p:cNvSpPr>
            <a:spLocks noGrp="1"/>
          </p:cNvSpPr>
          <p:nvPr>
            <p:ph type="title"/>
          </p:nvPr>
        </p:nvSpPr>
        <p:spPr>
          <a:xfrm>
            <a:off x="690283" y="158656"/>
            <a:ext cx="10515600" cy="522381"/>
          </a:xfrm>
        </p:spPr>
        <p:txBody>
          <a:bodyPr>
            <a:normAutofit fontScale="90000"/>
          </a:bodyPr>
          <a:lstStyle/>
          <a:p>
            <a:pPr algn="ctr"/>
            <a:br>
              <a:rPr lang="en-US" b="1" dirty="0"/>
            </a:br>
            <a:r>
              <a:rPr lang="en-US" b="1" dirty="0">
                <a:highlight>
                  <a:srgbClr val="FF00FF"/>
                </a:highlight>
              </a:rPr>
              <a:t>CLIENT-SERVER   NETWORKS</a:t>
            </a:r>
            <a:br>
              <a:rPr lang="en-US" dirty="0"/>
            </a:br>
            <a:endParaRPr lang="en-US" dirty="0"/>
          </a:p>
        </p:txBody>
      </p:sp>
      <p:sp>
        <p:nvSpPr>
          <p:cNvPr id="3" name="Content Placeholder 2">
            <a:extLst>
              <a:ext uri="{FF2B5EF4-FFF2-40B4-BE49-F238E27FC236}">
                <a16:creationId xmlns:a16="http://schemas.microsoft.com/office/drawing/2014/main" id="{A4A66048-CA4B-4F71-9230-941947F53E73}"/>
              </a:ext>
            </a:extLst>
          </p:cNvPr>
          <p:cNvSpPr>
            <a:spLocks noGrp="1"/>
          </p:cNvSpPr>
          <p:nvPr>
            <p:ph idx="1"/>
          </p:nvPr>
        </p:nvSpPr>
        <p:spPr>
          <a:xfrm>
            <a:off x="690283" y="681037"/>
            <a:ext cx="10515600" cy="959504"/>
          </a:xfrm>
        </p:spPr>
        <p:txBody>
          <a:bodyPr>
            <a:normAutofit lnSpcReduction="10000"/>
          </a:bodyPr>
          <a:lstStyle/>
          <a:p>
            <a:pPr algn="ctr"/>
            <a:r>
              <a:rPr lang="en-US" sz="3200" dirty="0"/>
              <a:t>Some networks   use servers. A network that uses servers and clients is called a client-server   network.  </a:t>
            </a:r>
          </a:p>
        </p:txBody>
      </p:sp>
      <p:pic>
        <p:nvPicPr>
          <p:cNvPr id="4" name="Picture 3">
            <a:extLst>
              <a:ext uri="{FF2B5EF4-FFF2-40B4-BE49-F238E27FC236}">
                <a16:creationId xmlns:a16="http://schemas.microsoft.com/office/drawing/2014/main" id="{F597A1A3-7CCD-481E-BAA1-54A5B0D68784}"/>
              </a:ext>
            </a:extLst>
          </p:cNvPr>
          <p:cNvPicPr>
            <a:picLocks noChangeAspect="1"/>
          </p:cNvPicPr>
          <p:nvPr/>
        </p:nvPicPr>
        <p:blipFill>
          <a:blip r:embed="rId2"/>
          <a:stretch>
            <a:fillRect/>
          </a:stretch>
        </p:blipFill>
        <p:spPr>
          <a:xfrm>
            <a:off x="1542150" y="1944786"/>
            <a:ext cx="8556592" cy="3784401"/>
          </a:xfrm>
          <a:prstGeom prst="rect">
            <a:avLst/>
          </a:prstGeom>
        </p:spPr>
      </p:pic>
    </p:spTree>
    <p:extLst>
      <p:ext uri="{BB962C8B-B14F-4D97-AF65-F5344CB8AC3E}">
        <p14:creationId xmlns:p14="http://schemas.microsoft.com/office/powerpoint/2010/main" val="31251373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9653-3A1B-4096-92A5-0A8EDD492B91}"/>
              </a:ext>
            </a:extLst>
          </p:cNvPr>
          <p:cNvSpPr>
            <a:spLocks noGrp="1"/>
          </p:cNvSpPr>
          <p:nvPr>
            <p:ph type="title"/>
          </p:nvPr>
        </p:nvSpPr>
        <p:spPr>
          <a:xfrm>
            <a:off x="838200" y="365125"/>
            <a:ext cx="10515600" cy="629957"/>
          </a:xfrm>
        </p:spPr>
        <p:txBody>
          <a:bodyPr>
            <a:normAutofit fontScale="90000"/>
          </a:bodyPr>
          <a:lstStyle/>
          <a:p>
            <a:r>
              <a:rPr lang="en-US" b="1" dirty="0"/>
              <a:t> </a:t>
            </a:r>
            <a:br>
              <a:rPr lang="en-US" u="sng" dirty="0">
                <a:highlight>
                  <a:srgbClr val="FF00FF"/>
                </a:highlight>
              </a:rPr>
            </a:br>
            <a:r>
              <a:rPr lang="en-US" b="1" u="sng" dirty="0">
                <a:highlight>
                  <a:srgbClr val="FF00FF"/>
                </a:highlight>
              </a:rPr>
              <a:t>BENEFITS OF USING CLIENT-SERVER   NETWORKS</a:t>
            </a:r>
            <a:br>
              <a:rPr lang="en-US" dirty="0"/>
            </a:br>
            <a:endParaRPr lang="en-US" dirty="0"/>
          </a:p>
        </p:txBody>
      </p:sp>
      <p:sp>
        <p:nvSpPr>
          <p:cNvPr id="3" name="Content Placeholder 2">
            <a:extLst>
              <a:ext uri="{FF2B5EF4-FFF2-40B4-BE49-F238E27FC236}">
                <a16:creationId xmlns:a16="http://schemas.microsoft.com/office/drawing/2014/main" id="{42C8E847-3FF9-4E66-8D57-B70D317234BB}"/>
              </a:ext>
            </a:extLst>
          </p:cNvPr>
          <p:cNvSpPr>
            <a:spLocks noGrp="1"/>
          </p:cNvSpPr>
          <p:nvPr>
            <p:ph idx="1"/>
          </p:nvPr>
        </p:nvSpPr>
        <p:spPr>
          <a:xfrm>
            <a:off x="228601" y="995082"/>
            <a:ext cx="11591364" cy="5497792"/>
          </a:xfrm>
          <a:solidFill>
            <a:schemeClr val="accent4">
              <a:lumMod val="20000"/>
              <a:lumOff val="80000"/>
            </a:schemeClr>
          </a:solidFill>
        </p:spPr>
        <p:txBody>
          <a:bodyPr>
            <a:normAutofit fontScale="92500" lnSpcReduction="10000"/>
          </a:bodyPr>
          <a:lstStyle/>
          <a:p>
            <a:r>
              <a:rPr lang="en-US" b="1" dirty="0"/>
              <a:t>Control   of user access   rights:   </a:t>
            </a:r>
            <a:r>
              <a:rPr lang="en-US" dirty="0"/>
              <a:t>Users, or groups of users, can be given access to some resources (such as storage or printers) and restricted   from accessing   others.</a:t>
            </a:r>
          </a:p>
          <a:p>
            <a:r>
              <a:rPr lang="en-US" dirty="0"/>
              <a:t> </a:t>
            </a:r>
            <a:r>
              <a:rPr lang="en-US" b="1" dirty="0"/>
              <a:t>Centralized   administration:     </a:t>
            </a:r>
            <a:r>
              <a:rPr lang="en-US" dirty="0"/>
              <a:t>Resources and user accounts can be managed by an individual, or individual group of servers and administrators</a:t>
            </a:r>
          </a:p>
          <a:p>
            <a:r>
              <a:rPr lang="en-US" b="1" dirty="0"/>
              <a:t>Centralized    backup:   </a:t>
            </a:r>
            <a:r>
              <a:rPr lang="en-US" dirty="0"/>
              <a:t>User data is protected from loss because backups can be automated for all users. </a:t>
            </a:r>
          </a:p>
          <a:p>
            <a:r>
              <a:rPr lang="en-US" b="1" dirty="0"/>
              <a:t>Shared   software:    </a:t>
            </a:r>
            <a:r>
              <a:rPr lang="en-US" dirty="0"/>
              <a:t>Application   servers can provide access to shared software. Some servers can provide access to operating   systems.</a:t>
            </a:r>
          </a:p>
          <a:p>
            <a:r>
              <a:rPr lang="en-US" dirty="0"/>
              <a:t> </a:t>
            </a:r>
            <a:r>
              <a:rPr lang="en-US" b="1" dirty="0"/>
              <a:t>Shared   storage   and file access:   </a:t>
            </a:r>
            <a:r>
              <a:rPr lang="en-US" dirty="0"/>
              <a:t>The amount of storage available to users can be managed centrally.  Sharing storage means that users can make files available to others. </a:t>
            </a:r>
          </a:p>
          <a:p>
            <a:r>
              <a:rPr lang="en-US" b="1" dirty="0"/>
              <a:t>Roaming   profiles:   </a:t>
            </a:r>
            <a:r>
              <a:rPr lang="en-US" dirty="0"/>
              <a:t>This is the ability to log into any computer   in an office and see your settings and files. </a:t>
            </a:r>
          </a:p>
        </p:txBody>
      </p:sp>
    </p:spTree>
    <p:extLst>
      <p:ext uri="{BB962C8B-B14F-4D97-AF65-F5344CB8AC3E}">
        <p14:creationId xmlns:p14="http://schemas.microsoft.com/office/powerpoint/2010/main" val="250557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9B0467-AB16-4691-814E-22EFAFF795A5}"/>
              </a:ext>
            </a:extLst>
          </p:cNvPr>
          <p:cNvSpPr>
            <a:spLocks noGrp="1"/>
          </p:cNvSpPr>
          <p:nvPr>
            <p:ph idx="1"/>
          </p:nvPr>
        </p:nvSpPr>
        <p:spPr>
          <a:xfrm>
            <a:off x="838200" y="242888"/>
            <a:ext cx="10515600" cy="5934075"/>
          </a:xfrm>
        </p:spPr>
        <p:txBody>
          <a:bodyPr>
            <a:normAutofit fontScale="92500" lnSpcReduction="10000"/>
          </a:bodyPr>
          <a:lstStyle/>
          <a:p>
            <a:pPr marL="0" lvl="0" indent="0">
              <a:buNone/>
            </a:pPr>
            <a:r>
              <a:rPr lang="en-US" sz="3200" b="1" dirty="0">
                <a:highlight>
                  <a:srgbClr val="FFFF00"/>
                </a:highlight>
              </a:rPr>
              <a:t>2. Interference </a:t>
            </a:r>
            <a:endParaRPr lang="en-US" sz="3200" dirty="0">
              <a:highlight>
                <a:srgbClr val="FFFF00"/>
              </a:highlight>
            </a:endParaRPr>
          </a:p>
          <a:p>
            <a:r>
              <a:rPr lang="en-US" sz="3200" dirty="0"/>
              <a:t>Other electromagnetic signals disrupt or interfere with wired and wireless signals, interference can be caused signals from wireless devices router and appliances emitting electromagnetic fields like fridges and microwave ovens. Cabled connections can be shielded (protected) from this interference by having the wires wrapped in a thin layer of metal.</a:t>
            </a:r>
          </a:p>
          <a:p>
            <a:pPr marL="0" lvl="0" indent="0">
              <a:buNone/>
            </a:pPr>
            <a:r>
              <a:rPr lang="en-US" sz="3200" b="1" dirty="0">
                <a:highlight>
                  <a:srgbClr val="FFFF00"/>
                </a:highlight>
              </a:rPr>
              <a:t>3. Blockages</a:t>
            </a:r>
            <a:endParaRPr lang="en-US" sz="3200" dirty="0">
              <a:highlight>
                <a:srgbClr val="FFFF00"/>
              </a:highlight>
            </a:endParaRPr>
          </a:p>
          <a:p>
            <a:r>
              <a:rPr lang="en-US" sz="3200" dirty="0"/>
              <a:t>Walls and furniture reduce the strength of wireless signals. This reduces available bandwidth.</a:t>
            </a:r>
          </a:p>
          <a:p>
            <a:pPr marL="0" lvl="0" indent="0">
              <a:buNone/>
            </a:pPr>
            <a:r>
              <a:rPr lang="en-US" sz="3200" b="1" dirty="0">
                <a:highlight>
                  <a:srgbClr val="FFFF00"/>
                </a:highlight>
              </a:rPr>
              <a:t>4. Distance </a:t>
            </a:r>
            <a:endParaRPr lang="en-US" sz="3200" dirty="0">
              <a:highlight>
                <a:srgbClr val="FFFF00"/>
              </a:highlight>
            </a:endParaRPr>
          </a:p>
          <a:p>
            <a:r>
              <a:rPr lang="en-US" sz="3200" dirty="0"/>
              <a:t>The strength of wired or wireless signals is reduced as the distance that it has to travel increases </a:t>
            </a:r>
          </a:p>
          <a:p>
            <a:endParaRPr lang="en-US" dirty="0"/>
          </a:p>
          <a:p>
            <a:endParaRPr lang="en-US" dirty="0"/>
          </a:p>
        </p:txBody>
      </p:sp>
    </p:spTree>
    <p:extLst>
      <p:ext uri="{BB962C8B-B14F-4D97-AF65-F5344CB8AC3E}">
        <p14:creationId xmlns:p14="http://schemas.microsoft.com/office/powerpoint/2010/main" val="14036626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5CD3-6893-4221-A991-469BB1FDAFFF}"/>
              </a:ext>
            </a:extLst>
          </p:cNvPr>
          <p:cNvSpPr>
            <a:spLocks noGrp="1"/>
          </p:cNvSpPr>
          <p:nvPr>
            <p:ph type="title"/>
          </p:nvPr>
        </p:nvSpPr>
        <p:spPr/>
        <p:txBody>
          <a:bodyPr>
            <a:normAutofit fontScale="90000"/>
          </a:bodyPr>
          <a:lstStyle/>
          <a:p>
            <a:pPr algn="ctr"/>
            <a:br>
              <a:rPr lang="en-US" b="1" u="sng" dirty="0"/>
            </a:br>
            <a:br>
              <a:rPr lang="en-US" b="1" u="sng" dirty="0"/>
            </a:br>
            <a:r>
              <a:rPr lang="en-US" b="1" u="sng" dirty="0"/>
              <a:t>SECURING DATA</a:t>
            </a:r>
            <a:r>
              <a:rPr lang="en-US" u="sng" dirty="0"/>
              <a:t> </a:t>
            </a:r>
            <a:r>
              <a:rPr lang="en-US" b="1" u="sng" dirty="0"/>
              <a:t>ON NETWORKS</a:t>
            </a:r>
            <a:br>
              <a:rPr lang="en-US" b="1" u="sng" dirty="0"/>
            </a:br>
            <a:r>
              <a:rPr lang="en-US" sz="3100" b="1" dirty="0"/>
              <a:t>Methods used to secure data on networks </a:t>
            </a:r>
            <a:br>
              <a:rPr lang="en-US" dirty="0"/>
            </a:br>
            <a:br>
              <a:rPr lang="en-US" dirty="0"/>
            </a:br>
            <a:endParaRPr lang="en-US" dirty="0"/>
          </a:p>
        </p:txBody>
      </p:sp>
      <p:sp>
        <p:nvSpPr>
          <p:cNvPr id="3" name="Content Placeholder 2">
            <a:extLst>
              <a:ext uri="{FF2B5EF4-FFF2-40B4-BE49-F238E27FC236}">
                <a16:creationId xmlns:a16="http://schemas.microsoft.com/office/drawing/2014/main" id="{D7857D20-33D5-472F-B958-62998D958BAF}"/>
              </a:ext>
            </a:extLst>
          </p:cNvPr>
          <p:cNvSpPr>
            <a:spLocks noGrp="1"/>
          </p:cNvSpPr>
          <p:nvPr>
            <p:ph idx="1"/>
          </p:nvPr>
        </p:nvSpPr>
        <p:spPr/>
        <p:txBody>
          <a:bodyPr/>
          <a:lstStyle/>
          <a:p>
            <a:pPr marL="0" indent="0">
              <a:buNone/>
            </a:pPr>
            <a:r>
              <a:rPr lang="en-US" b="1" dirty="0"/>
              <a:t>1</a:t>
            </a:r>
            <a:r>
              <a:rPr lang="en-US" sz="3200" b="1" dirty="0"/>
              <a:t>. Usernames and passwords</a:t>
            </a:r>
            <a:endParaRPr lang="en-US" sz="3200" dirty="0"/>
          </a:p>
          <a:p>
            <a:r>
              <a:rPr lang="en-US" sz="3200" dirty="0"/>
              <a:t>Users log in to computers on a network to access centrally managed resources. </a:t>
            </a:r>
          </a:p>
          <a:p>
            <a:r>
              <a:rPr lang="en-US" sz="3200" dirty="0"/>
              <a:t>Without the correct login details, users cannot access the networks and its resources.</a:t>
            </a:r>
          </a:p>
          <a:p>
            <a:r>
              <a:rPr lang="en-US" sz="3200" dirty="0"/>
              <a:t> An authentication server can be used to manage the authentication of a user to a range of network resource and services. </a:t>
            </a:r>
          </a:p>
        </p:txBody>
      </p:sp>
    </p:spTree>
    <p:extLst>
      <p:ext uri="{BB962C8B-B14F-4D97-AF65-F5344CB8AC3E}">
        <p14:creationId xmlns:p14="http://schemas.microsoft.com/office/powerpoint/2010/main" val="21808551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73D1C-C01E-4A8C-9161-B7B5F7A90083}"/>
              </a:ext>
            </a:extLst>
          </p:cNvPr>
          <p:cNvSpPr>
            <a:spLocks noGrp="1"/>
          </p:cNvSpPr>
          <p:nvPr>
            <p:ph type="title"/>
          </p:nvPr>
        </p:nvSpPr>
        <p:spPr>
          <a:xfrm>
            <a:off x="838200" y="365125"/>
            <a:ext cx="10515600" cy="441699"/>
          </a:xfrm>
        </p:spPr>
        <p:txBody>
          <a:bodyPr>
            <a:normAutofit fontScale="90000"/>
          </a:bodyPr>
          <a:lstStyle/>
          <a:p>
            <a:br>
              <a:rPr lang="en-US" b="1" dirty="0"/>
            </a:br>
            <a:r>
              <a:rPr lang="en-US" b="1" dirty="0"/>
              <a:t>2. Firewalls</a:t>
            </a:r>
            <a:br>
              <a:rPr lang="en-US" dirty="0"/>
            </a:br>
            <a:endParaRPr lang="en-US" dirty="0"/>
          </a:p>
        </p:txBody>
      </p:sp>
      <p:sp>
        <p:nvSpPr>
          <p:cNvPr id="3" name="Content Placeholder 2">
            <a:extLst>
              <a:ext uri="{FF2B5EF4-FFF2-40B4-BE49-F238E27FC236}">
                <a16:creationId xmlns:a16="http://schemas.microsoft.com/office/drawing/2014/main" id="{F4D381BF-B7CE-40A1-8371-2DDF6B5E9CD9}"/>
              </a:ext>
            </a:extLst>
          </p:cNvPr>
          <p:cNvSpPr>
            <a:spLocks noGrp="1"/>
          </p:cNvSpPr>
          <p:nvPr>
            <p:ph idx="1"/>
          </p:nvPr>
        </p:nvSpPr>
        <p:spPr>
          <a:xfrm>
            <a:off x="573741" y="1260847"/>
            <a:ext cx="11488271" cy="5232027"/>
          </a:xfrm>
        </p:spPr>
        <p:txBody>
          <a:bodyPr>
            <a:normAutofit fontScale="92500" lnSpcReduction="20000"/>
          </a:bodyPr>
          <a:lstStyle/>
          <a:p>
            <a:r>
              <a:rPr lang="en-US" sz="4800" dirty="0"/>
              <a:t>A firewall is used at the gateway to a network.</a:t>
            </a:r>
          </a:p>
          <a:p>
            <a:r>
              <a:rPr lang="en-US" sz="4800" dirty="0"/>
              <a:t> It controls the network traffic to and from a network, particularly the traffic from the internet. </a:t>
            </a:r>
          </a:p>
          <a:p>
            <a:r>
              <a:rPr lang="en-US" sz="4800" dirty="0"/>
              <a:t>Firewalls prevent unauthorized users from accessing network devices and resources, such as storage.</a:t>
            </a:r>
          </a:p>
          <a:p>
            <a:r>
              <a:rPr lang="en-US" sz="4800" dirty="0"/>
              <a:t> Firewalls are available as hardware and software, which can be installed on computers to prevent attacks from within a network.</a:t>
            </a:r>
          </a:p>
          <a:p>
            <a:endParaRPr lang="en-US" dirty="0"/>
          </a:p>
        </p:txBody>
      </p:sp>
    </p:spTree>
    <p:extLst>
      <p:ext uri="{BB962C8B-B14F-4D97-AF65-F5344CB8AC3E}">
        <p14:creationId xmlns:p14="http://schemas.microsoft.com/office/powerpoint/2010/main" val="37764820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51B0-6F98-4D21-8504-243AA7644566}"/>
              </a:ext>
            </a:extLst>
          </p:cNvPr>
          <p:cNvSpPr>
            <a:spLocks noGrp="1"/>
          </p:cNvSpPr>
          <p:nvPr>
            <p:ph type="title"/>
          </p:nvPr>
        </p:nvSpPr>
        <p:spPr/>
        <p:txBody>
          <a:bodyPr/>
          <a:lstStyle/>
          <a:p>
            <a:r>
              <a:rPr lang="en-US" b="1" dirty="0"/>
              <a:t>3.Encryption</a:t>
            </a:r>
            <a:br>
              <a:rPr lang="en-US" dirty="0"/>
            </a:br>
            <a:endParaRPr lang="en-US" dirty="0"/>
          </a:p>
        </p:txBody>
      </p:sp>
      <p:sp>
        <p:nvSpPr>
          <p:cNvPr id="3" name="Content Placeholder 2">
            <a:extLst>
              <a:ext uri="{FF2B5EF4-FFF2-40B4-BE49-F238E27FC236}">
                <a16:creationId xmlns:a16="http://schemas.microsoft.com/office/drawing/2014/main" id="{B166A184-94C7-45FB-BCA1-904DAEA2311D}"/>
              </a:ext>
            </a:extLst>
          </p:cNvPr>
          <p:cNvSpPr>
            <a:spLocks noGrp="1"/>
          </p:cNvSpPr>
          <p:nvPr>
            <p:ph idx="1"/>
          </p:nvPr>
        </p:nvSpPr>
        <p:spPr/>
        <p:txBody>
          <a:bodyPr>
            <a:normAutofit/>
          </a:bodyPr>
          <a:lstStyle/>
          <a:p>
            <a:r>
              <a:rPr lang="en-US" sz="3600" dirty="0"/>
              <a:t>Encryption is the process of encoding, scrambling or jumbling data so that unauthorized users are prevented from being able to understand it.</a:t>
            </a:r>
          </a:p>
          <a:p>
            <a:r>
              <a:rPr lang="en-US" sz="3600" dirty="0"/>
              <a:t>One method used to encrypt text is called a </a:t>
            </a:r>
            <a:r>
              <a:rPr lang="en-US" sz="3600" b="1" dirty="0"/>
              <a:t>Caesar cipher</a:t>
            </a:r>
            <a:r>
              <a:rPr lang="en-US" sz="3600" dirty="0"/>
              <a:t>. </a:t>
            </a:r>
          </a:p>
          <a:p>
            <a:r>
              <a:rPr lang="en-US" sz="3600" dirty="0"/>
              <a:t>This method shifts each letter to the left by a set number of places. </a:t>
            </a:r>
          </a:p>
        </p:txBody>
      </p:sp>
    </p:spTree>
    <p:extLst>
      <p:ext uri="{BB962C8B-B14F-4D97-AF65-F5344CB8AC3E}">
        <p14:creationId xmlns:p14="http://schemas.microsoft.com/office/powerpoint/2010/main" val="12041935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80DB8B-8372-467D-9AE2-FD1030EC63C7}"/>
              </a:ext>
            </a:extLst>
          </p:cNvPr>
          <p:cNvPicPr>
            <a:picLocks noChangeAspect="1"/>
          </p:cNvPicPr>
          <p:nvPr/>
        </p:nvPicPr>
        <p:blipFill>
          <a:blip r:embed="rId2"/>
          <a:stretch>
            <a:fillRect/>
          </a:stretch>
        </p:blipFill>
        <p:spPr>
          <a:xfrm>
            <a:off x="381000" y="1019175"/>
            <a:ext cx="11430000" cy="4819650"/>
          </a:xfrm>
          <a:prstGeom prst="rect">
            <a:avLst/>
          </a:prstGeom>
        </p:spPr>
      </p:pic>
    </p:spTree>
    <p:extLst>
      <p:ext uri="{BB962C8B-B14F-4D97-AF65-F5344CB8AC3E}">
        <p14:creationId xmlns:p14="http://schemas.microsoft.com/office/powerpoint/2010/main" val="18320627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D6A8-DFC3-4080-A1B3-0BA82363F41F}"/>
              </a:ext>
            </a:extLst>
          </p:cNvPr>
          <p:cNvSpPr>
            <a:spLocks noGrp="1"/>
          </p:cNvSpPr>
          <p:nvPr>
            <p:ph type="title"/>
          </p:nvPr>
        </p:nvSpPr>
        <p:spPr>
          <a:solidFill>
            <a:schemeClr val="accent2"/>
          </a:solidFill>
        </p:spPr>
        <p:txBody>
          <a:bodyPr/>
          <a:lstStyle/>
          <a:p>
            <a:r>
              <a:rPr lang="en-US" b="1" dirty="0"/>
              <a:t>There are two types of encryptions:</a:t>
            </a:r>
          </a:p>
        </p:txBody>
      </p:sp>
      <p:sp>
        <p:nvSpPr>
          <p:cNvPr id="3" name="Content Placeholder 2">
            <a:extLst>
              <a:ext uri="{FF2B5EF4-FFF2-40B4-BE49-F238E27FC236}">
                <a16:creationId xmlns:a16="http://schemas.microsoft.com/office/drawing/2014/main" id="{5015484F-5D56-43DB-BD4D-899E2CC4B5E0}"/>
              </a:ext>
            </a:extLst>
          </p:cNvPr>
          <p:cNvSpPr>
            <a:spLocks noGrp="1"/>
          </p:cNvSpPr>
          <p:nvPr>
            <p:ph idx="1"/>
          </p:nvPr>
        </p:nvSpPr>
        <p:spPr/>
        <p:txBody>
          <a:bodyPr/>
          <a:lstStyle/>
          <a:p>
            <a:pPr marL="0" indent="0">
              <a:buNone/>
            </a:pPr>
            <a:r>
              <a:rPr lang="en-US" sz="4400" dirty="0"/>
              <a:t>A Caesar cipher is quite easy to guess, but most modern encryption is much more secure. </a:t>
            </a:r>
          </a:p>
          <a:p>
            <a:pPr marL="514350" indent="-514350">
              <a:buFont typeface="+mj-lt"/>
              <a:buAutoNum type="alphaLcPeriod"/>
            </a:pPr>
            <a:r>
              <a:rPr lang="en-US" sz="4400" dirty="0">
                <a:highlight>
                  <a:srgbClr val="FFFF00"/>
                </a:highlight>
              </a:rPr>
              <a:t>Symmetric key encryption</a:t>
            </a:r>
          </a:p>
          <a:p>
            <a:pPr marL="514350" indent="-514350">
              <a:buFont typeface="+mj-lt"/>
              <a:buAutoNum type="alphaLcPeriod"/>
            </a:pPr>
            <a:r>
              <a:rPr lang="en-US" sz="4400" dirty="0">
                <a:highlight>
                  <a:srgbClr val="FFFF00"/>
                </a:highlight>
              </a:rPr>
              <a:t>Public key encryption</a:t>
            </a:r>
          </a:p>
          <a:p>
            <a:endParaRPr lang="en-US" dirty="0"/>
          </a:p>
        </p:txBody>
      </p:sp>
    </p:spTree>
    <p:extLst>
      <p:ext uri="{BB962C8B-B14F-4D97-AF65-F5344CB8AC3E}">
        <p14:creationId xmlns:p14="http://schemas.microsoft.com/office/powerpoint/2010/main" val="3871115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9CCF4B-89FA-49E3-95CE-55C937483DBC}"/>
              </a:ext>
            </a:extLst>
          </p:cNvPr>
          <p:cNvSpPr>
            <a:spLocks noGrp="1"/>
          </p:cNvSpPr>
          <p:nvPr>
            <p:ph idx="1"/>
          </p:nvPr>
        </p:nvSpPr>
        <p:spPr>
          <a:xfrm>
            <a:off x="838200" y="389965"/>
            <a:ext cx="10515600" cy="5786998"/>
          </a:xfrm>
        </p:spPr>
        <p:txBody>
          <a:bodyPr>
            <a:normAutofit/>
          </a:bodyPr>
          <a:lstStyle/>
          <a:p>
            <a:r>
              <a:rPr lang="en-US" sz="4400" dirty="0"/>
              <a:t>Symmetric key encryption uses the same key at both ends of the process, meaning that the same key is used to encrypt and decrypt the data.</a:t>
            </a:r>
          </a:p>
          <a:p>
            <a:r>
              <a:rPr lang="en-US" sz="4400" dirty="0"/>
              <a:t>Public key encryption uses two mathematically related keys called a key pair. One key is used to encrypt the data and a different key is used to decrypt it.</a:t>
            </a:r>
          </a:p>
        </p:txBody>
      </p:sp>
    </p:spTree>
    <p:extLst>
      <p:ext uri="{BB962C8B-B14F-4D97-AF65-F5344CB8AC3E}">
        <p14:creationId xmlns:p14="http://schemas.microsoft.com/office/powerpoint/2010/main" val="9260143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933AA-C577-4D19-B2E2-D876E50F295E}"/>
              </a:ext>
            </a:extLst>
          </p:cNvPr>
          <p:cNvSpPr>
            <a:spLocks noGrp="1"/>
          </p:cNvSpPr>
          <p:nvPr>
            <p:ph type="title"/>
          </p:nvPr>
        </p:nvSpPr>
        <p:spPr/>
        <p:txBody>
          <a:bodyPr>
            <a:normAutofit fontScale="90000"/>
          </a:bodyPr>
          <a:lstStyle/>
          <a:p>
            <a:r>
              <a:rPr lang="en-US" sz="6000" b="1" dirty="0"/>
              <a:t>File access rights</a:t>
            </a:r>
            <a:br>
              <a:rPr lang="en-US" dirty="0"/>
            </a:br>
            <a:endParaRPr lang="en-US" dirty="0"/>
          </a:p>
        </p:txBody>
      </p:sp>
      <p:sp>
        <p:nvSpPr>
          <p:cNvPr id="3" name="Content Placeholder 2">
            <a:extLst>
              <a:ext uri="{FF2B5EF4-FFF2-40B4-BE49-F238E27FC236}">
                <a16:creationId xmlns:a16="http://schemas.microsoft.com/office/drawing/2014/main" id="{30C4F73C-C6A8-46BC-AEE4-D6028BA06634}"/>
              </a:ext>
            </a:extLst>
          </p:cNvPr>
          <p:cNvSpPr>
            <a:spLocks noGrp="1"/>
          </p:cNvSpPr>
          <p:nvPr>
            <p:ph idx="1"/>
          </p:nvPr>
        </p:nvSpPr>
        <p:spPr/>
        <p:txBody>
          <a:bodyPr/>
          <a:lstStyle/>
          <a:p>
            <a:r>
              <a:rPr lang="en-US" sz="4400" dirty="0"/>
              <a:t>File access rights are also known as file permissions. They can be set for individual files, folders or drives, and they ensure that users are either allowed to read only or allowed to read and write to the file, folder or drive.</a:t>
            </a:r>
          </a:p>
          <a:p>
            <a:endParaRPr lang="en-US" dirty="0"/>
          </a:p>
        </p:txBody>
      </p:sp>
    </p:spTree>
    <p:extLst>
      <p:ext uri="{BB962C8B-B14F-4D97-AF65-F5344CB8AC3E}">
        <p14:creationId xmlns:p14="http://schemas.microsoft.com/office/powerpoint/2010/main" val="12749289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0CAD-9D01-432E-8950-E80D6842884C}"/>
              </a:ext>
            </a:extLst>
          </p:cNvPr>
          <p:cNvSpPr>
            <a:spLocks noGrp="1"/>
          </p:cNvSpPr>
          <p:nvPr>
            <p:ph type="title"/>
          </p:nvPr>
        </p:nvSpPr>
        <p:spPr>
          <a:xfrm>
            <a:off x="838200" y="324784"/>
            <a:ext cx="10515600" cy="1325563"/>
          </a:xfrm>
        </p:spPr>
        <p:txBody>
          <a:bodyPr>
            <a:normAutofit fontScale="90000"/>
          </a:bodyPr>
          <a:lstStyle/>
          <a:p>
            <a:r>
              <a:rPr lang="en-US" sz="10700" b="1" dirty="0"/>
              <a:t>Backups</a:t>
            </a:r>
            <a:br>
              <a:rPr lang="en-US" dirty="0"/>
            </a:br>
            <a:endParaRPr lang="en-US" dirty="0"/>
          </a:p>
        </p:txBody>
      </p:sp>
      <p:sp>
        <p:nvSpPr>
          <p:cNvPr id="3" name="Content Placeholder 2">
            <a:extLst>
              <a:ext uri="{FF2B5EF4-FFF2-40B4-BE49-F238E27FC236}">
                <a16:creationId xmlns:a16="http://schemas.microsoft.com/office/drawing/2014/main" id="{2CF3CC16-504B-4BD2-A5BA-14AF6DC6CED6}"/>
              </a:ext>
            </a:extLst>
          </p:cNvPr>
          <p:cNvSpPr>
            <a:spLocks noGrp="1"/>
          </p:cNvSpPr>
          <p:nvPr>
            <p:ph idx="1"/>
          </p:nvPr>
        </p:nvSpPr>
        <p:spPr/>
        <p:txBody>
          <a:bodyPr>
            <a:normAutofit/>
          </a:bodyPr>
          <a:lstStyle/>
          <a:p>
            <a:r>
              <a:rPr lang="en-US" sz="4000" dirty="0"/>
              <a:t>A backup is a copy of one or more files. The backup or backups are usually stored on a different storage device to the original file</a:t>
            </a:r>
          </a:p>
        </p:txBody>
      </p:sp>
    </p:spTree>
    <p:extLst>
      <p:ext uri="{BB962C8B-B14F-4D97-AF65-F5344CB8AC3E}">
        <p14:creationId xmlns:p14="http://schemas.microsoft.com/office/powerpoint/2010/main" val="4466344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7FC6E-BA81-4D06-933F-DC44655E427C}"/>
              </a:ext>
            </a:extLst>
          </p:cNvPr>
          <p:cNvSpPr>
            <a:spLocks noGrp="1"/>
          </p:cNvSpPr>
          <p:nvPr>
            <p:ph type="title"/>
          </p:nvPr>
        </p:nvSpPr>
        <p:spPr/>
        <p:txBody>
          <a:bodyPr>
            <a:normAutofit fontScale="90000"/>
          </a:bodyPr>
          <a:lstStyle/>
          <a:p>
            <a:r>
              <a:rPr lang="en-US" sz="4900" b="1" i="1" dirty="0"/>
              <a:t>Types of backups </a:t>
            </a:r>
            <a:br>
              <a:rPr lang="en-US" dirty="0"/>
            </a:br>
            <a:endParaRPr lang="en-US" dirty="0"/>
          </a:p>
        </p:txBody>
      </p:sp>
      <p:sp>
        <p:nvSpPr>
          <p:cNvPr id="3" name="Content Placeholder 2">
            <a:extLst>
              <a:ext uri="{FF2B5EF4-FFF2-40B4-BE49-F238E27FC236}">
                <a16:creationId xmlns:a16="http://schemas.microsoft.com/office/drawing/2014/main" id="{247EABC4-20F6-4E39-A2FA-40285072BE8D}"/>
              </a:ext>
            </a:extLst>
          </p:cNvPr>
          <p:cNvSpPr>
            <a:spLocks noGrp="1"/>
          </p:cNvSpPr>
          <p:nvPr>
            <p:ph idx="1"/>
          </p:nvPr>
        </p:nvSpPr>
        <p:spPr>
          <a:xfrm>
            <a:off x="609600" y="1253330"/>
            <a:ext cx="10515600" cy="5026445"/>
          </a:xfrm>
        </p:spPr>
        <p:txBody>
          <a:bodyPr>
            <a:normAutofit/>
          </a:bodyPr>
          <a:lstStyle/>
          <a:p>
            <a:pPr marL="0" indent="0">
              <a:buNone/>
            </a:pPr>
            <a:r>
              <a:rPr lang="en-US" sz="3600" b="1" dirty="0"/>
              <a:t>1. Full backups</a:t>
            </a:r>
          </a:p>
          <a:p>
            <a:r>
              <a:rPr lang="en-US" sz="3600" dirty="0"/>
              <a:t>The most basic and complete type of backup operation is a </a:t>
            </a:r>
            <a:r>
              <a:rPr lang="en-US" sz="3600" u="sng" dirty="0">
                <a:hlinkClick r:id="rId2"/>
              </a:rPr>
              <a:t>full backup</a:t>
            </a:r>
            <a:r>
              <a:rPr lang="en-US" sz="3600" dirty="0"/>
              <a:t>. As the name implies, this type of backup makes a copy of all data to a storage device, such as a disk or tape.</a:t>
            </a:r>
          </a:p>
          <a:p>
            <a:pPr marL="0" indent="0">
              <a:buNone/>
            </a:pPr>
            <a:r>
              <a:rPr lang="en-US" sz="3600" b="1" dirty="0"/>
              <a:t>2. Incremental backups</a:t>
            </a:r>
          </a:p>
          <a:p>
            <a:r>
              <a:rPr lang="en-US" sz="3600" dirty="0"/>
              <a:t>An </a:t>
            </a:r>
            <a:r>
              <a:rPr lang="en-US" sz="3600" u="sng" dirty="0">
                <a:hlinkClick r:id="rId3"/>
              </a:rPr>
              <a:t>incremental backup</a:t>
            </a:r>
            <a:r>
              <a:rPr lang="en-US" sz="3600" dirty="0"/>
              <a:t> operation will result in copying only the data that has changed since the last backup operation of any type.</a:t>
            </a:r>
          </a:p>
          <a:p>
            <a:endParaRPr lang="en-US" dirty="0"/>
          </a:p>
        </p:txBody>
      </p:sp>
    </p:spTree>
    <p:extLst>
      <p:ext uri="{BB962C8B-B14F-4D97-AF65-F5344CB8AC3E}">
        <p14:creationId xmlns:p14="http://schemas.microsoft.com/office/powerpoint/2010/main" val="32945562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59C8B7-85DB-4427-B85F-5A8324041AD1}"/>
              </a:ext>
            </a:extLst>
          </p:cNvPr>
          <p:cNvSpPr>
            <a:spLocks noGrp="1"/>
          </p:cNvSpPr>
          <p:nvPr>
            <p:ph idx="1"/>
          </p:nvPr>
        </p:nvSpPr>
        <p:spPr>
          <a:xfrm>
            <a:off x="838200" y="470647"/>
            <a:ext cx="10515600" cy="5706316"/>
          </a:xfrm>
        </p:spPr>
        <p:txBody>
          <a:bodyPr/>
          <a:lstStyle/>
          <a:p>
            <a:pPr marL="0" indent="0">
              <a:buNone/>
            </a:pPr>
            <a:r>
              <a:rPr lang="en-US" sz="4400" b="1" dirty="0"/>
              <a:t>3. Differential backups</a:t>
            </a:r>
          </a:p>
          <a:p>
            <a:r>
              <a:rPr lang="en-US" sz="4400" dirty="0"/>
              <a:t>A </a:t>
            </a:r>
            <a:r>
              <a:rPr lang="en-US" sz="4400" u="sng" dirty="0">
                <a:hlinkClick r:id="rId2"/>
              </a:rPr>
              <a:t>differential backup</a:t>
            </a:r>
            <a:r>
              <a:rPr lang="en-US" sz="4400" dirty="0"/>
              <a:t> operation is similar to an incremental the first time it is performed, in that it will copy all data changed from the previous full backup, and incremental back up. </a:t>
            </a:r>
          </a:p>
          <a:p>
            <a:endParaRPr lang="en-US" dirty="0"/>
          </a:p>
        </p:txBody>
      </p:sp>
    </p:spTree>
    <p:extLst>
      <p:ext uri="{BB962C8B-B14F-4D97-AF65-F5344CB8AC3E}">
        <p14:creationId xmlns:p14="http://schemas.microsoft.com/office/powerpoint/2010/main" val="334465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70C0-C55F-42E9-AFA3-E9BB94CCB9A1}"/>
              </a:ext>
            </a:extLst>
          </p:cNvPr>
          <p:cNvSpPr>
            <a:spLocks noGrp="1"/>
          </p:cNvSpPr>
          <p:nvPr>
            <p:ph type="title"/>
          </p:nvPr>
        </p:nvSpPr>
        <p:spPr>
          <a:xfrm>
            <a:off x="1152525" y="113505"/>
            <a:ext cx="10515600" cy="1135063"/>
          </a:xfrm>
        </p:spPr>
        <p:txBody>
          <a:bodyPr>
            <a:normAutofit fontScale="90000"/>
          </a:bodyPr>
          <a:lstStyle/>
          <a:p>
            <a:br>
              <a:rPr lang="en-US" b="1" dirty="0"/>
            </a:br>
            <a:r>
              <a:rPr lang="en-US" b="1" dirty="0">
                <a:highlight>
                  <a:srgbClr val="FFFF00"/>
                </a:highlight>
              </a:rPr>
              <a:t>DEVICE TO DEVCE COMMUNICATION</a:t>
            </a:r>
            <a:br>
              <a:rPr lang="en-US" dirty="0"/>
            </a:br>
            <a:endParaRPr lang="en-US" dirty="0"/>
          </a:p>
        </p:txBody>
      </p:sp>
      <p:sp>
        <p:nvSpPr>
          <p:cNvPr id="3" name="Content Placeholder 2">
            <a:extLst>
              <a:ext uri="{FF2B5EF4-FFF2-40B4-BE49-F238E27FC236}">
                <a16:creationId xmlns:a16="http://schemas.microsoft.com/office/drawing/2014/main" id="{BF4883F2-386C-4086-80BA-9CD471911BF3}"/>
              </a:ext>
            </a:extLst>
          </p:cNvPr>
          <p:cNvSpPr>
            <a:spLocks noGrp="1"/>
          </p:cNvSpPr>
          <p:nvPr>
            <p:ph idx="1"/>
          </p:nvPr>
        </p:nvSpPr>
        <p:spPr>
          <a:xfrm>
            <a:off x="995362" y="1248568"/>
            <a:ext cx="10829925" cy="5246687"/>
          </a:xfrm>
        </p:spPr>
        <p:txBody>
          <a:bodyPr/>
          <a:lstStyle/>
          <a:p>
            <a:r>
              <a:rPr lang="en-US" dirty="0"/>
              <a:t>Device communication is when Devices connect directly to each other using wired or wireless methods. </a:t>
            </a:r>
          </a:p>
          <a:p>
            <a:endParaRPr lang="en-US" dirty="0"/>
          </a:p>
        </p:txBody>
      </p:sp>
      <p:graphicFrame>
        <p:nvGraphicFramePr>
          <p:cNvPr id="4" name="Table 3">
            <a:extLst>
              <a:ext uri="{FF2B5EF4-FFF2-40B4-BE49-F238E27FC236}">
                <a16:creationId xmlns:a16="http://schemas.microsoft.com/office/drawing/2014/main" id="{DE1CE914-F52C-496F-A1EF-12B8CE499627}"/>
              </a:ext>
            </a:extLst>
          </p:cNvPr>
          <p:cNvGraphicFramePr>
            <a:graphicFrameLocks noGrp="1"/>
          </p:cNvGraphicFramePr>
          <p:nvPr>
            <p:extLst>
              <p:ext uri="{D42A27DB-BD31-4B8C-83A1-F6EECF244321}">
                <p14:modId xmlns:p14="http://schemas.microsoft.com/office/powerpoint/2010/main" val="4095347442"/>
              </p:ext>
            </p:extLst>
          </p:nvPr>
        </p:nvGraphicFramePr>
        <p:xfrm>
          <a:off x="747712" y="2212180"/>
          <a:ext cx="10920413" cy="4417220"/>
        </p:xfrm>
        <a:graphic>
          <a:graphicData uri="http://schemas.openxmlformats.org/drawingml/2006/table">
            <a:tbl>
              <a:tblPr firstRow="1" firstCol="1" bandRow="1">
                <a:tableStyleId>{5C22544A-7EE6-4342-B048-85BDC9FD1C3A}</a:tableStyleId>
              </a:tblPr>
              <a:tblGrid>
                <a:gridCol w="2247516">
                  <a:extLst>
                    <a:ext uri="{9D8B030D-6E8A-4147-A177-3AD203B41FA5}">
                      <a16:colId xmlns:a16="http://schemas.microsoft.com/office/drawing/2014/main" val="4246276821"/>
                    </a:ext>
                  </a:extLst>
                </a:gridCol>
                <a:gridCol w="2083464">
                  <a:extLst>
                    <a:ext uri="{9D8B030D-6E8A-4147-A177-3AD203B41FA5}">
                      <a16:colId xmlns:a16="http://schemas.microsoft.com/office/drawing/2014/main" val="2194285810"/>
                    </a:ext>
                  </a:extLst>
                </a:gridCol>
                <a:gridCol w="3248235">
                  <a:extLst>
                    <a:ext uri="{9D8B030D-6E8A-4147-A177-3AD203B41FA5}">
                      <a16:colId xmlns:a16="http://schemas.microsoft.com/office/drawing/2014/main" val="989193352"/>
                    </a:ext>
                  </a:extLst>
                </a:gridCol>
                <a:gridCol w="3341198">
                  <a:extLst>
                    <a:ext uri="{9D8B030D-6E8A-4147-A177-3AD203B41FA5}">
                      <a16:colId xmlns:a16="http://schemas.microsoft.com/office/drawing/2014/main" val="1067724849"/>
                    </a:ext>
                  </a:extLst>
                </a:gridCol>
              </a:tblGrid>
              <a:tr h="678395">
                <a:tc>
                  <a:txBody>
                    <a:bodyPr/>
                    <a:lstStyle/>
                    <a:p>
                      <a:pPr marL="0" marR="0">
                        <a:lnSpc>
                          <a:spcPct val="107000"/>
                        </a:lnSpc>
                        <a:spcBef>
                          <a:spcPts val="0"/>
                        </a:spcBef>
                        <a:spcAft>
                          <a:spcPts val="0"/>
                        </a:spcAft>
                      </a:pPr>
                      <a:r>
                        <a:rPr lang="en-US" sz="2000" dirty="0">
                          <a:effectLst/>
                        </a:rPr>
                        <a:t>Device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Device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Connection between device 1 and device 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1539796"/>
                  </a:ext>
                </a:extLst>
              </a:tr>
              <a:tr h="1025245">
                <a:tc>
                  <a:txBody>
                    <a:bodyPr/>
                    <a:lstStyle/>
                    <a:p>
                      <a:pPr marL="0" marR="0">
                        <a:lnSpc>
                          <a:spcPct val="107000"/>
                        </a:lnSpc>
                        <a:spcBef>
                          <a:spcPts val="0"/>
                        </a:spcBef>
                        <a:spcAft>
                          <a:spcPts val="0"/>
                        </a:spcAft>
                      </a:pPr>
                      <a:r>
                        <a:rPr lang="en-US" sz="2000" dirty="0">
                          <a:effectLst/>
                        </a:rPr>
                        <a:t>Temperature sensor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Air </a:t>
                      </a:r>
                      <a:endParaRPr lang="en-US" sz="1800" dirty="0">
                        <a:effectLst/>
                      </a:endParaRPr>
                    </a:p>
                    <a:p>
                      <a:pPr marL="0" marR="0">
                        <a:lnSpc>
                          <a:spcPct val="107000"/>
                        </a:lnSpc>
                        <a:spcBef>
                          <a:spcPts val="0"/>
                        </a:spcBef>
                        <a:spcAft>
                          <a:spcPts val="0"/>
                        </a:spcAft>
                      </a:pPr>
                      <a:r>
                        <a:rPr lang="en-US" sz="2000" dirty="0">
                          <a:effectLst/>
                        </a:rPr>
                        <a:t>conditioner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Wired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To turn on the air conditioning when the temperature is too high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4463701"/>
                  </a:ext>
                </a:extLst>
              </a:tr>
              <a:tr h="1025245">
                <a:tc>
                  <a:txBody>
                    <a:bodyPr/>
                    <a:lstStyle/>
                    <a:p>
                      <a:pPr marL="0" marR="0">
                        <a:lnSpc>
                          <a:spcPct val="107000"/>
                        </a:lnSpc>
                        <a:spcBef>
                          <a:spcPts val="0"/>
                        </a:spcBef>
                        <a:spcAft>
                          <a:spcPts val="0"/>
                        </a:spcAft>
                      </a:pPr>
                      <a:r>
                        <a:rPr lang="en-US" sz="2000" dirty="0">
                          <a:effectLst/>
                        </a:rPr>
                        <a:t>Smartphone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Headphone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Minijack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To play music from the smartphone on the headphones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5095947"/>
                  </a:ext>
                </a:extLst>
              </a:tr>
              <a:tr h="678395">
                <a:tc>
                  <a:txBody>
                    <a:bodyPr/>
                    <a:lstStyle/>
                    <a:p>
                      <a:pPr marL="0" marR="0">
                        <a:lnSpc>
                          <a:spcPct val="107000"/>
                        </a:lnSpc>
                        <a:spcBef>
                          <a:spcPts val="0"/>
                        </a:spcBef>
                        <a:spcAft>
                          <a:spcPts val="0"/>
                        </a:spcAft>
                      </a:pPr>
                      <a:r>
                        <a:rPr lang="en-US" sz="2000" dirty="0">
                          <a:effectLst/>
                        </a:rPr>
                        <a:t>Laptop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External hard drive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USB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To transfer files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3224902"/>
                  </a:ext>
                </a:extLst>
              </a:tr>
              <a:tr h="678395">
                <a:tc>
                  <a:txBody>
                    <a:bodyPr/>
                    <a:lstStyle/>
                    <a:p>
                      <a:pPr marL="0" marR="0">
                        <a:lnSpc>
                          <a:spcPct val="107000"/>
                        </a:lnSpc>
                        <a:spcBef>
                          <a:spcPts val="0"/>
                        </a:spcBef>
                        <a:spcAft>
                          <a:spcPts val="0"/>
                        </a:spcAft>
                      </a:pPr>
                      <a:r>
                        <a:rPr lang="en-US" sz="2000" dirty="0">
                          <a:effectLst/>
                        </a:rPr>
                        <a:t>Camcorder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Monitor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HDMI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To operate as a security camera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7427032"/>
                  </a:ext>
                </a:extLst>
              </a:tr>
              <a:tr h="331545">
                <a:tc>
                  <a:txBody>
                    <a:bodyPr/>
                    <a:lstStyle/>
                    <a:p>
                      <a:pPr marL="0" marR="0">
                        <a:lnSpc>
                          <a:spcPct val="107000"/>
                        </a:lnSpc>
                        <a:spcBef>
                          <a:spcPts val="0"/>
                        </a:spcBef>
                        <a:spcAft>
                          <a:spcPts val="0"/>
                        </a:spcAft>
                      </a:pPr>
                      <a:r>
                        <a:rPr lang="en-US" sz="2000" dirty="0">
                          <a:effectLst/>
                        </a:rPr>
                        <a:t>Games controller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Games console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Bluetooth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To control a game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1850495"/>
                  </a:ext>
                </a:extLst>
              </a:tr>
            </a:tbl>
          </a:graphicData>
        </a:graphic>
      </p:graphicFrame>
    </p:spTree>
    <p:extLst>
      <p:ext uri="{BB962C8B-B14F-4D97-AF65-F5344CB8AC3E}">
        <p14:creationId xmlns:p14="http://schemas.microsoft.com/office/powerpoint/2010/main" val="32169481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A7B5B-1F17-4C7F-9A70-E0DA3D9FAEE5}"/>
              </a:ext>
            </a:extLst>
          </p:cNvPr>
          <p:cNvSpPr>
            <a:spLocks noGrp="1"/>
          </p:cNvSpPr>
          <p:nvPr>
            <p:ph type="title"/>
          </p:nvPr>
        </p:nvSpPr>
        <p:spPr>
          <a:xfrm>
            <a:off x="838200" y="324784"/>
            <a:ext cx="10515600" cy="1325563"/>
          </a:xfrm>
        </p:spPr>
        <p:txBody>
          <a:bodyPr/>
          <a:lstStyle/>
          <a:p>
            <a:r>
              <a:rPr lang="en-US" b="1" dirty="0"/>
              <a:t>WIRELESS ENCRYPTION PROTOCOL (WEP)</a:t>
            </a:r>
            <a:br>
              <a:rPr lang="en-US" dirty="0"/>
            </a:br>
            <a:endParaRPr lang="en-US" dirty="0"/>
          </a:p>
        </p:txBody>
      </p:sp>
      <p:sp>
        <p:nvSpPr>
          <p:cNvPr id="3" name="Content Placeholder 2">
            <a:extLst>
              <a:ext uri="{FF2B5EF4-FFF2-40B4-BE49-F238E27FC236}">
                <a16:creationId xmlns:a16="http://schemas.microsoft.com/office/drawing/2014/main" id="{4F888A3E-DF4B-4B9B-8848-136E95E298FC}"/>
              </a:ext>
            </a:extLst>
          </p:cNvPr>
          <p:cNvSpPr>
            <a:spLocks noGrp="1"/>
          </p:cNvSpPr>
          <p:nvPr>
            <p:ph idx="1"/>
          </p:nvPr>
        </p:nvSpPr>
        <p:spPr>
          <a:xfrm>
            <a:off x="838200" y="1112931"/>
            <a:ext cx="10515600" cy="4351338"/>
          </a:xfrm>
        </p:spPr>
        <p:txBody>
          <a:bodyPr>
            <a:normAutofit/>
          </a:bodyPr>
          <a:lstStyle/>
          <a:p>
            <a:r>
              <a:rPr lang="en-US" sz="4000" dirty="0"/>
              <a:t>It is easier to intercept data in a wireless network than in a wired network. Wireless Encryption Protocol (WEP) is used to secure the wireless transfer of data. It is the least secure wireless data encryption method. This is because every device on the wireless network uses the same key for every transfer.</a:t>
            </a:r>
          </a:p>
        </p:txBody>
      </p:sp>
    </p:spTree>
    <p:extLst>
      <p:ext uri="{BB962C8B-B14F-4D97-AF65-F5344CB8AC3E}">
        <p14:creationId xmlns:p14="http://schemas.microsoft.com/office/powerpoint/2010/main" val="12438856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22AD-C031-465E-8B5F-1DD8247A8CCF}"/>
              </a:ext>
            </a:extLst>
          </p:cNvPr>
          <p:cNvSpPr>
            <a:spLocks noGrp="1"/>
          </p:cNvSpPr>
          <p:nvPr>
            <p:ph type="title"/>
          </p:nvPr>
        </p:nvSpPr>
        <p:spPr>
          <a:xfrm>
            <a:off x="838200" y="324783"/>
            <a:ext cx="10515600" cy="1325563"/>
          </a:xfrm>
        </p:spPr>
        <p:txBody>
          <a:bodyPr/>
          <a:lstStyle/>
          <a:p>
            <a:r>
              <a:rPr lang="en-US" b="1" dirty="0"/>
              <a:t>WI-FI PROTECTED ACCESS (WPA)</a:t>
            </a:r>
            <a:br>
              <a:rPr lang="en-US" dirty="0"/>
            </a:br>
            <a:endParaRPr lang="en-US" dirty="0"/>
          </a:p>
        </p:txBody>
      </p:sp>
      <p:sp>
        <p:nvSpPr>
          <p:cNvPr id="3" name="Content Placeholder 2">
            <a:extLst>
              <a:ext uri="{FF2B5EF4-FFF2-40B4-BE49-F238E27FC236}">
                <a16:creationId xmlns:a16="http://schemas.microsoft.com/office/drawing/2014/main" id="{63673F25-0F95-40DC-AA77-875F9F8C0B7C}"/>
              </a:ext>
            </a:extLst>
          </p:cNvPr>
          <p:cNvSpPr>
            <a:spLocks noGrp="1"/>
          </p:cNvSpPr>
          <p:nvPr>
            <p:ph idx="1"/>
          </p:nvPr>
        </p:nvSpPr>
        <p:spPr>
          <a:xfrm>
            <a:off x="838200" y="1253331"/>
            <a:ext cx="10515600" cy="4351338"/>
          </a:xfrm>
        </p:spPr>
        <p:txBody>
          <a:bodyPr/>
          <a:lstStyle/>
          <a:p>
            <a:r>
              <a:rPr lang="en-US" sz="4400" dirty="0"/>
              <a:t>This is a security protocol designed to provide better Encryption than WEP. WPA generates a new key for each device on the wireless network. New keys are also provided for each packet of data that is sent.</a:t>
            </a:r>
          </a:p>
          <a:p>
            <a:endParaRPr lang="en-US" dirty="0"/>
          </a:p>
        </p:txBody>
      </p:sp>
    </p:spTree>
    <p:extLst>
      <p:ext uri="{BB962C8B-B14F-4D97-AF65-F5344CB8AC3E}">
        <p14:creationId xmlns:p14="http://schemas.microsoft.com/office/powerpoint/2010/main" val="32796013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C9B0B-56A2-47E0-84B1-DF26476EF61E}"/>
              </a:ext>
            </a:extLst>
          </p:cNvPr>
          <p:cNvSpPr>
            <a:spLocks noGrp="1"/>
          </p:cNvSpPr>
          <p:nvPr>
            <p:ph type="title"/>
          </p:nvPr>
        </p:nvSpPr>
        <p:spPr/>
        <p:txBody>
          <a:bodyPr/>
          <a:lstStyle/>
          <a:p>
            <a:r>
              <a:rPr lang="en-US" b="1" dirty="0"/>
              <a:t>VIRTUAL PRIVATE NETWORK (VPN)</a:t>
            </a:r>
            <a:br>
              <a:rPr lang="en-US" dirty="0"/>
            </a:br>
            <a:endParaRPr lang="en-US" dirty="0"/>
          </a:p>
        </p:txBody>
      </p:sp>
      <p:sp>
        <p:nvSpPr>
          <p:cNvPr id="3" name="Content Placeholder 2">
            <a:extLst>
              <a:ext uri="{FF2B5EF4-FFF2-40B4-BE49-F238E27FC236}">
                <a16:creationId xmlns:a16="http://schemas.microsoft.com/office/drawing/2014/main" id="{A31CA22D-D773-461E-B70E-5CA7053E3947}"/>
              </a:ext>
            </a:extLst>
          </p:cNvPr>
          <p:cNvSpPr>
            <a:spLocks noGrp="1"/>
          </p:cNvSpPr>
          <p:nvPr>
            <p:ph idx="1"/>
          </p:nvPr>
        </p:nvSpPr>
        <p:spPr>
          <a:xfrm>
            <a:off x="838200" y="1089212"/>
            <a:ext cx="10515600" cy="5087751"/>
          </a:xfrm>
        </p:spPr>
        <p:txBody>
          <a:bodyPr/>
          <a:lstStyle/>
          <a:p>
            <a:pPr marL="0" indent="0">
              <a:buNone/>
            </a:pPr>
            <a:endParaRPr lang="en-US" dirty="0"/>
          </a:p>
          <a:p>
            <a:pPr>
              <a:buFont typeface="Wingdings" panose="05000000000000000000" pitchFamily="2" charset="2"/>
              <a:buChar char="v"/>
            </a:pPr>
            <a:r>
              <a:rPr lang="en-US" b="1" dirty="0"/>
              <a:t>A VPN provides access to a private LAN from a remote location.</a:t>
            </a:r>
            <a:r>
              <a:rPr lang="en-US" dirty="0"/>
              <a:t> </a:t>
            </a:r>
          </a:p>
          <a:p>
            <a:pPr marL="0" indent="0">
              <a:buNone/>
            </a:pPr>
            <a:r>
              <a:rPr lang="en-US" b="1" i="1" dirty="0"/>
              <a:t>An individual might use a VPN to:</a:t>
            </a:r>
          </a:p>
          <a:p>
            <a:pPr lvl="0"/>
            <a:r>
              <a:rPr lang="en-US" dirty="0"/>
              <a:t>Access their employer's network when working from home</a:t>
            </a:r>
          </a:p>
          <a:p>
            <a:pPr lvl="0"/>
            <a:r>
              <a:rPr lang="en-US" dirty="0"/>
              <a:t>Make secure payments</a:t>
            </a:r>
          </a:p>
          <a:p>
            <a:pPr lvl="0"/>
            <a:r>
              <a:rPr lang="en-US" dirty="0"/>
              <a:t>Prevent surveillance of and access to their web activity.</a:t>
            </a:r>
          </a:p>
          <a:p>
            <a:pPr lvl="0"/>
            <a:r>
              <a:rPr lang="en-US" dirty="0"/>
              <a:t>access computers in a different geographical location, perhaps to avoid</a:t>
            </a:r>
          </a:p>
          <a:p>
            <a:pPr lvl="0"/>
            <a:r>
              <a:rPr lang="en-US" dirty="0"/>
              <a:t>Local restrictions on access to web content (such as due to censorship or Geolocation rights management)</a:t>
            </a:r>
          </a:p>
          <a:p>
            <a:endParaRPr lang="en-US" dirty="0"/>
          </a:p>
        </p:txBody>
      </p:sp>
    </p:spTree>
    <p:extLst>
      <p:ext uri="{BB962C8B-B14F-4D97-AF65-F5344CB8AC3E}">
        <p14:creationId xmlns:p14="http://schemas.microsoft.com/office/powerpoint/2010/main" val="31157739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011D-D0A1-4282-AC9B-5B8F5459ED84}"/>
              </a:ext>
            </a:extLst>
          </p:cNvPr>
          <p:cNvSpPr>
            <a:spLocks noGrp="1"/>
          </p:cNvSpPr>
          <p:nvPr>
            <p:ph type="title"/>
          </p:nvPr>
        </p:nvSpPr>
        <p:spPr/>
        <p:txBody>
          <a:bodyPr>
            <a:normAutofit fontScale="90000"/>
          </a:bodyPr>
          <a:lstStyle/>
          <a:p>
            <a:r>
              <a:rPr lang="en-US" sz="7300" b="1" dirty="0"/>
              <a:t>Transaction logs</a:t>
            </a:r>
            <a:br>
              <a:rPr lang="en-US" dirty="0"/>
            </a:br>
            <a:endParaRPr lang="en-US" dirty="0"/>
          </a:p>
        </p:txBody>
      </p:sp>
      <p:sp>
        <p:nvSpPr>
          <p:cNvPr id="3" name="Content Placeholder 2">
            <a:extLst>
              <a:ext uri="{FF2B5EF4-FFF2-40B4-BE49-F238E27FC236}">
                <a16:creationId xmlns:a16="http://schemas.microsoft.com/office/drawing/2014/main" id="{C77B47D7-76DD-492F-9575-F0107B508D1E}"/>
              </a:ext>
            </a:extLst>
          </p:cNvPr>
          <p:cNvSpPr>
            <a:spLocks noGrp="1"/>
          </p:cNvSpPr>
          <p:nvPr>
            <p:ph idx="1"/>
          </p:nvPr>
        </p:nvSpPr>
        <p:spPr/>
        <p:txBody>
          <a:bodyPr/>
          <a:lstStyle/>
          <a:p>
            <a:r>
              <a:rPr lang="en-US" sz="3200" dirty="0"/>
              <a:t>All network activity can be recorded in a log file. Although this does not directly secure network data, a transaction log can help to identify which computers and network devices have been accessed. </a:t>
            </a:r>
          </a:p>
          <a:p>
            <a:r>
              <a:rPr lang="en-US" sz="3200" dirty="0"/>
              <a:t>This can allow administrators to identify any unusual activity that might be a threat to data security.</a:t>
            </a:r>
          </a:p>
          <a:p>
            <a:pPr>
              <a:buFont typeface="Wingdings" panose="05000000000000000000" pitchFamily="2" charset="2"/>
              <a:buChar char="v"/>
            </a:pPr>
            <a:r>
              <a:rPr lang="en-US" sz="3200" i="1" dirty="0"/>
              <a:t>Log is a record of events</a:t>
            </a:r>
          </a:p>
          <a:p>
            <a:pPr>
              <a:buFont typeface="Wingdings" panose="05000000000000000000" pitchFamily="2" charset="2"/>
              <a:buChar char="v"/>
            </a:pPr>
            <a:r>
              <a:rPr lang="en-US" sz="3200" i="1" dirty="0"/>
              <a:t>Transaction is the exchange of data </a:t>
            </a:r>
          </a:p>
          <a:p>
            <a:endParaRPr lang="en-US" dirty="0"/>
          </a:p>
        </p:txBody>
      </p:sp>
    </p:spTree>
    <p:extLst>
      <p:ext uri="{BB962C8B-B14F-4D97-AF65-F5344CB8AC3E}">
        <p14:creationId xmlns:p14="http://schemas.microsoft.com/office/powerpoint/2010/main" val="3698064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33643</TotalTime>
  <Words>4470</Words>
  <Application>Microsoft Office PowerPoint</Application>
  <PresentationFormat>Widescreen</PresentationFormat>
  <Paragraphs>366</Paragraphs>
  <Slides>93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Arial</vt:lpstr>
      <vt:lpstr>Calibri</vt:lpstr>
      <vt:lpstr>Calibri Light</vt:lpstr>
      <vt:lpstr>Times New Roman</vt:lpstr>
      <vt:lpstr>Wingdings</vt:lpstr>
      <vt:lpstr>Office Theme</vt:lpstr>
      <vt:lpstr>UNIT 2. CHAPTER 4 CONNECTIVITY</vt:lpstr>
      <vt:lpstr>DIGITAL COMMUNICATION </vt:lpstr>
      <vt:lpstr>SPEED AND VOLUME OF DATA TRANSFER </vt:lpstr>
      <vt:lpstr>Impact on user experience  </vt:lpstr>
      <vt:lpstr>PowerPoint Presentation</vt:lpstr>
      <vt:lpstr>PowerPoint Presentation</vt:lpstr>
      <vt:lpstr> Factors that affects speed and volume of data transfer   </vt:lpstr>
      <vt:lpstr>PowerPoint Presentation</vt:lpstr>
      <vt:lpstr> DEVICE TO DEVCE COMMUNICATION </vt:lpstr>
      <vt:lpstr>NETWORK COMMUNICATION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WAYS IN WHICH DDIGITAL DEVICES COMMUNICATE The method that digital devices use to share data and some common uses of these methods as shown below.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BROADCAST COMMUNICATION </vt:lpstr>
      <vt:lpstr>PowerPoint Presentation</vt:lpstr>
      <vt:lpstr>Diagram showing digital signals received by the antenna connected  on the TV.</vt:lpstr>
      <vt:lpstr>WIRED COMMUNICATION  </vt:lpstr>
      <vt:lpstr>PowerPoint Presentation</vt:lpstr>
      <vt:lpstr> Common wired connection types and their uses </vt:lpstr>
      <vt:lpstr>    WIRELESS COMMUNICATION TYPES OF WIRELESS COMMUNICATION </vt:lpstr>
      <vt:lpstr>PowerPoint Presentation</vt:lpstr>
      <vt:lpstr>PowerPoint Presentation</vt:lpstr>
      <vt:lpstr>PowerPoint Presentation</vt:lpstr>
      <vt:lpstr>PowerPoint Presentation</vt:lpstr>
      <vt:lpstr>PowerPoint Presentation</vt:lpstr>
      <vt:lpstr>  Comparing wired and wireless connectivity  </vt:lpstr>
      <vt:lpstr>PowerPoint Presentation</vt:lpstr>
      <vt:lpstr>UNIT  2-Chapter 5 </vt:lpstr>
      <vt:lpstr>WHAT IS A NETWORK?</vt:lpstr>
      <vt:lpstr>REQUIREMENTS FOR CONNECTING TO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COMPONENTS OF WIRED AND WIRELESS SYSTEMS  </vt:lpstr>
      <vt:lpstr>2. WIRELESS ACCESS POINT  </vt:lpstr>
      <vt:lpstr>PowerPoint Presentation</vt:lpstr>
      <vt:lpstr>PowerPoint Presentation</vt:lpstr>
      <vt:lpstr>PowerPoint Presentation</vt:lpstr>
      <vt:lpstr>4. ROUTER</vt:lpstr>
      <vt:lpstr>PowerPoint Presentation</vt:lpstr>
      <vt:lpstr>PowerPoint Presentation</vt:lpstr>
      <vt:lpstr>5. GATEWAY </vt:lpstr>
      <vt:lpstr>PowerPoint Presentation</vt:lpstr>
      <vt:lpstr>PowerPoint Presentation</vt:lpstr>
      <vt:lpstr>SERVER</vt:lpstr>
      <vt:lpstr>AUTHENTICATION    SERVER </vt:lpstr>
      <vt:lpstr>PRINT SERVER </vt:lpstr>
      <vt:lpstr>FILE SERVER </vt:lpstr>
      <vt:lpstr>APPLICATION    SERVER </vt:lpstr>
      <vt:lpstr>WEB SERVER </vt:lpstr>
      <vt:lpstr>CONNECTING TO AND USING THE INTERNET </vt:lpstr>
      <vt:lpstr>INTERNET SERVICE PROVIDER-ISP </vt:lpstr>
      <vt:lpstr>WEB BROWSER </vt:lpstr>
      <vt:lpstr>SEARCH ENGINE   </vt:lpstr>
      <vt:lpstr>FILTER SOFTWARE </vt:lpstr>
      <vt:lpstr>LOCAL AREA NETWORK (LANs) </vt:lpstr>
      <vt:lpstr>PEER-TO-PEER </vt:lpstr>
      <vt:lpstr> BENEFITS OF USING LANS </vt:lpstr>
      <vt:lpstr> CLIENT-SERVER   NETWORKS </vt:lpstr>
      <vt:lpstr>  BENEFITS OF USING CLIENT-SERVER   NETWORKS </vt:lpstr>
      <vt:lpstr>  SECURING DATA ON NETWORKS Methods used to secure data on networks   </vt:lpstr>
      <vt:lpstr> 2. Firewalls </vt:lpstr>
      <vt:lpstr>3.Encryption </vt:lpstr>
      <vt:lpstr>PowerPoint Presentation</vt:lpstr>
      <vt:lpstr>There are two types of encryptions:</vt:lpstr>
      <vt:lpstr>PowerPoint Presentation</vt:lpstr>
      <vt:lpstr>File access rights </vt:lpstr>
      <vt:lpstr>Backups </vt:lpstr>
      <vt:lpstr>Types of backups  </vt:lpstr>
      <vt:lpstr>PowerPoint Presentation</vt:lpstr>
      <vt:lpstr>WIRELESS ENCRYPTION PROTOCOL (WEP) </vt:lpstr>
      <vt:lpstr>WI-FI PROTECTED ACCESS (WPA) </vt:lpstr>
      <vt:lpstr>VIRTUAL PRIVATE NETWORK (VPN) </vt:lpstr>
      <vt:lpstr>Transaction logs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LAI</dc:creator>
  <cp:lastModifiedBy>Dr LAI</cp:lastModifiedBy>
  <cp:revision>82</cp:revision>
  <dcterms:created xsi:type="dcterms:W3CDTF">2022-12-15T15:45:13Z</dcterms:created>
  <dcterms:modified xsi:type="dcterms:W3CDTF">2023-02-20T11:56:58Z</dcterms:modified>
</cp:coreProperties>
</file>