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301" r:id="rId46"/>
    <p:sldId id="302"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7FCF8-08D8-4CCC-A558-7DC7A72A9A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EF0D58-0E69-4FED-BC08-5BAFDDB2A3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91F949-3D0F-48B7-B9E8-770D2C52DB81}"/>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743789FE-5561-4D66-B228-FF2E5F382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42B3B-E213-41D7-9DD9-0F90AE428B1D}"/>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231472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A0B34-041B-4324-AF6C-58D03738D0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2DC13F-060D-423E-8D09-125D691C02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8F448-34AD-4568-8795-5AD8D89E8F6F}"/>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E27F79E3-B5DC-4A93-BEA3-3C5B85937F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130A1-F69A-459E-BAEE-D6DEA4B22680}"/>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1919400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9CDCFF-39B2-4EFA-A33F-6FDA72AB25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98104-7084-44B4-BFDE-E086334AC0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C9BAB1-1008-4C06-8B9A-EE61A4DEAE6B}"/>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17CA8D87-469D-42E3-A8CC-7678895A31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5A0B5A-4754-4122-8977-A90E1439E830}"/>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197780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E446E-DB4D-461E-9C4B-6B0BBE23CE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A055A-46C5-44E8-9062-EE832A9C572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DDE3E7-8AAC-4B13-913A-8F1596B78D21}"/>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ED4C9C1D-ED04-4339-B343-15BCF407A7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F0474-EC19-4DC1-ABA8-626408FFD34C}"/>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257178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E47BF-62C5-4D9B-BF85-D1FC88A4B8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7D7786-6927-46B1-B5AC-4AA265D7ED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0E15FE5-1C22-46F9-A8DE-7100E5AD0ADE}"/>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8F6E13B7-DD01-4E0A-B2AF-3FC03EBA6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DCBF0-41E3-4505-91B5-4DAAEAD88768}"/>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304708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FB77-98F4-45CC-803A-783AEE290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71F689-9402-4D27-8F05-20ADEFD2005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13A51F-B868-412B-8FE8-4AD23DBC45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78A5FA-3CB2-49F4-BF07-1965F8A6DBE2}"/>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6" name="Footer Placeholder 5">
            <a:extLst>
              <a:ext uri="{FF2B5EF4-FFF2-40B4-BE49-F238E27FC236}">
                <a16:creationId xmlns:a16="http://schemas.microsoft.com/office/drawing/2014/main" id="{4BD8608C-96D2-4161-BEB2-D9A9AE1F4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0D3453-5B52-4419-8354-AAB322D3B15C}"/>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473325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B692F-0D00-4C18-9059-35608F3ABC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454711-B698-478D-8A7C-D04E7E5807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DB58B2-4C48-4154-B038-2DF5E587DB7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2BA71D-68ED-439D-9B9C-3988245C6D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E5E96C-9A89-4765-8844-A876B43E6B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F0862C-B2F4-44B1-943A-D7841E98C82B}"/>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8" name="Footer Placeholder 7">
            <a:extLst>
              <a:ext uri="{FF2B5EF4-FFF2-40B4-BE49-F238E27FC236}">
                <a16:creationId xmlns:a16="http://schemas.microsoft.com/office/drawing/2014/main" id="{D87BF20B-DB64-4E76-BB2E-7D8C27C3B1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57841F-3EC8-4169-934F-29B23BCC29CF}"/>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22695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53D6-7F8B-47E4-9BF3-4CD6FF4ED0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0291B7-EC5B-4795-90B9-59115B50EB2A}"/>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4" name="Footer Placeholder 3">
            <a:extLst>
              <a:ext uri="{FF2B5EF4-FFF2-40B4-BE49-F238E27FC236}">
                <a16:creationId xmlns:a16="http://schemas.microsoft.com/office/drawing/2014/main" id="{E0E6040C-EAC8-45D1-94E2-890DF3E003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3998F0-8C41-4C6A-96BE-26B63D300FD5}"/>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318000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E498C1-BD3F-4CBA-853B-93FE19E4D74B}"/>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3" name="Footer Placeholder 2">
            <a:extLst>
              <a:ext uri="{FF2B5EF4-FFF2-40B4-BE49-F238E27FC236}">
                <a16:creationId xmlns:a16="http://schemas.microsoft.com/office/drawing/2014/main" id="{2A2897CF-9459-4ED2-AB2F-6A60232CAB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F838AB-2D12-4672-BA76-05CF49A302DC}"/>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3848064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44FD4-5693-4E88-B437-A70305EA86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2129F-483B-4A47-8864-F40BAA2AAA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F89C33-6EC3-4B57-897E-4D25C2A78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7DCB8B-9DDD-4399-A10F-4C83305A297D}"/>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6" name="Footer Placeholder 5">
            <a:extLst>
              <a:ext uri="{FF2B5EF4-FFF2-40B4-BE49-F238E27FC236}">
                <a16:creationId xmlns:a16="http://schemas.microsoft.com/office/drawing/2014/main" id="{469ADB90-D0C2-4710-8679-371F79669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2DA83-B242-41FB-82B5-8E1AD0396E07}"/>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355239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75847-259E-48A2-91EE-09C89ED12B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532BB2-D6A8-4F71-B153-8658ABB70E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71CF4F-EBA0-4D1A-BC9B-7F7B3FF639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8E7791-687B-45F4-82CA-EA037074C36B}"/>
              </a:ext>
            </a:extLst>
          </p:cNvPr>
          <p:cNvSpPr>
            <a:spLocks noGrp="1"/>
          </p:cNvSpPr>
          <p:nvPr>
            <p:ph type="dt" sz="half" idx="10"/>
          </p:nvPr>
        </p:nvSpPr>
        <p:spPr/>
        <p:txBody>
          <a:bodyPr/>
          <a:lstStyle/>
          <a:p>
            <a:fld id="{37BBB48A-5537-4C2C-A31A-AD25FD62AC99}" type="datetimeFigureOut">
              <a:rPr lang="en-US" smtClean="0"/>
              <a:t>12/15/2022</a:t>
            </a:fld>
            <a:endParaRPr lang="en-US"/>
          </a:p>
        </p:txBody>
      </p:sp>
      <p:sp>
        <p:nvSpPr>
          <p:cNvPr id="6" name="Footer Placeholder 5">
            <a:extLst>
              <a:ext uri="{FF2B5EF4-FFF2-40B4-BE49-F238E27FC236}">
                <a16:creationId xmlns:a16="http://schemas.microsoft.com/office/drawing/2014/main" id="{BE28E5F5-A48A-4E17-8DF5-4BA6336F23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EAB982-12EF-4866-A633-51610A6B15EB}"/>
              </a:ext>
            </a:extLst>
          </p:cNvPr>
          <p:cNvSpPr>
            <a:spLocks noGrp="1"/>
          </p:cNvSpPr>
          <p:nvPr>
            <p:ph type="sldNum" sz="quarter" idx="12"/>
          </p:nvPr>
        </p:nvSpPr>
        <p:spPr/>
        <p:txBody>
          <a:bodyPr/>
          <a:lstStyle/>
          <a:p>
            <a:fld id="{525750A8-8715-4B37-9121-698C84A41B13}" type="slidenum">
              <a:rPr lang="en-US" smtClean="0"/>
              <a:t>‹#›</a:t>
            </a:fld>
            <a:endParaRPr lang="en-US"/>
          </a:p>
        </p:txBody>
      </p:sp>
    </p:spTree>
    <p:extLst>
      <p:ext uri="{BB962C8B-B14F-4D97-AF65-F5344CB8AC3E}">
        <p14:creationId xmlns:p14="http://schemas.microsoft.com/office/powerpoint/2010/main" val="1245202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2B869B-0398-4959-8D40-9DBA026009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CA1076-F9A2-44A3-BE5F-4685953F3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C74FD-D69A-435C-AC87-6BF557EB2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BB48A-5537-4C2C-A31A-AD25FD62AC99}" type="datetimeFigureOut">
              <a:rPr lang="en-US" smtClean="0"/>
              <a:t>12/15/2022</a:t>
            </a:fld>
            <a:endParaRPr lang="en-US"/>
          </a:p>
        </p:txBody>
      </p:sp>
      <p:sp>
        <p:nvSpPr>
          <p:cNvPr id="5" name="Footer Placeholder 4">
            <a:extLst>
              <a:ext uri="{FF2B5EF4-FFF2-40B4-BE49-F238E27FC236}">
                <a16:creationId xmlns:a16="http://schemas.microsoft.com/office/drawing/2014/main" id="{DD3EF44C-7ED7-4D4B-AE31-E8F3AA049E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2DA407-8E71-4BF4-AF5B-FD26A044D5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750A8-8715-4B37-9121-698C84A41B13}" type="slidenum">
              <a:rPr lang="en-US" smtClean="0"/>
              <a:t>‹#›</a:t>
            </a:fld>
            <a:endParaRPr lang="en-US"/>
          </a:p>
        </p:txBody>
      </p:sp>
    </p:spTree>
    <p:extLst>
      <p:ext uri="{BB962C8B-B14F-4D97-AF65-F5344CB8AC3E}">
        <p14:creationId xmlns:p14="http://schemas.microsoft.com/office/powerpoint/2010/main" val="2994464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34D12-595E-4C1F-A894-92F68B5226FE}"/>
              </a:ext>
            </a:extLst>
          </p:cNvPr>
          <p:cNvSpPr>
            <a:spLocks noGrp="1"/>
          </p:cNvSpPr>
          <p:nvPr>
            <p:ph type="ctrTitle"/>
          </p:nvPr>
        </p:nvSpPr>
        <p:spPr/>
        <p:txBody>
          <a:bodyPr/>
          <a:lstStyle/>
          <a:p>
            <a:r>
              <a:rPr lang="en-US" dirty="0">
                <a:latin typeface="Albertus Extra Bold" panose="020E0802040304020204" pitchFamily="34" charset="0"/>
              </a:rPr>
              <a:t>CHAPTER 2</a:t>
            </a:r>
          </a:p>
        </p:txBody>
      </p:sp>
      <p:sp>
        <p:nvSpPr>
          <p:cNvPr id="3" name="Subtitle 2">
            <a:extLst>
              <a:ext uri="{FF2B5EF4-FFF2-40B4-BE49-F238E27FC236}">
                <a16:creationId xmlns:a16="http://schemas.microsoft.com/office/drawing/2014/main" id="{30312390-6D1B-485D-88D4-2EAF3A4D36CB}"/>
              </a:ext>
            </a:extLst>
          </p:cNvPr>
          <p:cNvSpPr>
            <a:spLocks noGrp="1"/>
          </p:cNvSpPr>
          <p:nvPr>
            <p:ph type="subTitle" idx="1"/>
          </p:nvPr>
        </p:nvSpPr>
        <p:spPr/>
        <p:txBody>
          <a:bodyPr>
            <a:normAutofit/>
          </a:bodyPr>
          <a:lstStyle/>
          <a:p>
            <a:r>
              <a:rPr lang="en-US" sz="10700" b="1" dirty="0">
                <a:solidFill>
                  <a:srgbClr val="FF0000"/>
                </a:solidFill>
              </a:rPr>
              <a:t>SOFTWRARE</a:t>
            </a:r>
          </a:p>
        </p:txBody>
      </p:sp>
    </p:spTree>
    <p:extLst>
      <p:ext uri="{BB962C8B-B14F-4D97-AF65-F5344CB8AC3E}">
        <p14:creationId xmlns:p14="http://schemas.microsoft.com/office/powerpoint/2010/main" val="2022599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91BB-8651-4996-8437-9BC203FF96A9}"/>
              </a:ext>
            </a:extLst>
          </p:cNvPr>
          <p:cNvSpPr>
            <a:spLocks noGrp="1"/>
          </p:cNvSpPr>
          <p:nvPr>
            <p:ph type="ctrTitle"/>
          </p:nvPr>
        </p:nvSpPr>
        <p:spPr/>
        <p:txBody>
          <a:bodyPr>
            <a:normAutofit fontScale="90000"/>
          </a:bodyPr>
          <a:lstStyle/>
          <a:p>
            <a:r>
              <a:rPr lang="en-US" sz="7200" b="1" dirty="0"/>
              <a:t>OPERATING SYSTEMS-[OS]</a:t>
            </a:r>
            <a:br>
              <a:rPr lang="en-US" dirty="0"/>
            </a:br>
            <a:endParaRPr lang="en-US" dirty="0"/>
          </a:p>
        </p:txBody>
      </p:sp>
      <p:sp>
        <p:nvSpPr>
          <p:cNvPr id="3" name="Subtitle 2">
            <a:extLst>
              <a:ext uri="{FF2B5EF4-FFF2-40B4-BE49-F238E27FC236}">
                <a16:creationId xmlns:a16="http://schemas.microsoft.com/office/drawing/2014/main" id="{8F6CD4FE-4660-4976-BF81-C46FF10A835A}"/>
              </a:ext>
            </a:extLst>
          </p:cNvPr>
          <p:cNvSpPr>
            <a:spLocks noGrp="1"/>
          </p:cNvSpPr>
          <p:nvPr>
            <p:ph type="subTitle" idx="1"/>
          </p:nvPr>
        </p:nvSpPr>
        <p:spPr/>
        <p:txBody>
          <a:bodyPr/>
          <a:lstStyle/>
          <a:p>
            <a:r>
              <a:rPr lang="en-US" sz="3600" dirty="0"/>
              <a:t>The operating system (OS) allows the user to control and manage the computer’s hardware.</a:t>
            </a:r>
          </a:p>
          <a:p>
            <a:endParaRPr lang="en-US" dirty="0"/>
          </a:p>
        </p:txBody>
      </p:sp>
    </p:spTree>
    <p:extLst>
      <p:ext uri="{BB962C8B-B14F-4D97-AF65-F5344CB8AC3E}">
        <p14:creationId xmlns:p14="http://schemas.microsoft.com/office/powerpoint/2010/main" val="2914924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6DC9E-3281-4241-8459-FA81233C73C1}"/>
              </a:ext>
            </a:extLst>
          </p:cNvPr>
          <p:cNvSpPr>
            <a:spLocks noGrp="1"/>
          </p:cNvSpPr>
          <p:nvPr>
            <p:ph type="title"/>
          </p:nvPr>
        </p:nvSpPr>
        <p:spPr/>
        <p:txBody>
          <a:bodyPr/>
          <a:lstStyle/>
          <a:p>
            <a:r>
              <a:rPr lang="en-US" i="1" dirty="0"/>
              <a:t>There are two forms of operating system</a:t>
            </a:r>
            <a:br>
              <a:rPr lang="en-US" dirty="0"/>
            </a:br>
            <a:endParaRPr lang="en-US" dirty="0"/>
          </a:p>
        </p:txBody>
      </p:sp>
      <p:sp>
        <p:nvSpPr>
          <p:cNvPr id="3" name="Content Placeholder 2">
            <a:extLst>
              <a:ext uri="{FF2B5EF4-FFF2-40B4-BE49-F238E27FC236}">
                <a16:creationId xmlns:a16="http://schemas.microsoft.com/office/drawing/2014/main" id="{D1FB54CF-75E7-472B-A72D-9F12CE241AD3}"/>
              </a:ext>
            </a:extLst>
          </p:cNvPr>
          <p:cNvSpPr>
            <a:spLocks noGrp="1"/>
          </p:cNvSpPr>
          <p:nvPr>
            <p:ph idx="1"/>
          </p:nvPr>
        </p:nvSpPr>
        <p:spPr>
          <a:xfrm>
            <a:off x="657225" y="1114425"/>
            <a:ext cx="11115675" cy="5378450"/>
          </a:xfrm>
        </p:spPr>
        <p:txBody>
          <a:bodyPr>
            <a:normAutofit fontScale="92500" lnSpcReduction="20000"/>
          </a:bodyPr>
          <a:lstStyle/>
          <a:p>
            <a:pPr lvl="0"/>
            <a:r>
              <a:rPr lang="en-US" sz="3900" b="1" dirty="0"/>
              <a:t>Single -user operating systems</a:t>
            </a:r>
            <a:r>
              <a:rPr lang="en-US" sz="3900" dirty="0"/>
              <a:t> only allow for s general user and do not provide the option to customize the user interface for different users. They are often used in household appliances.</a:t>
            </a:r>
          </a:p>
          <a:p>
            <a:pPr lvl="0"/>
            <a:r>
              <a:rPr lang="en-US" sz="3900" b="1" dirty="0"/>
              <a:t>Network operating systems</a:t>
            </a:r>
            <a:r>
              <a:rPr lang="en-US" sz="3900" dirty="0"/>
              <a:t> have additional functionality including </a:t>
            </a:r>
          </a:p>
          <a:p>
            <a:pPr lvl="0"/>
            <a:r>
              <a:rPr lang="en-US" sz="3900" dirty="0"/>
              <a:t>Sending requests to server when users login in with their username and password</a:t>
            </a:r>
          </a:p>
          <a:p>
            <a:pPr lvl="0"/>
            <a:r>
              <a:rPr lang="en-US" sz="3900" dirty="0"/>
              <a:t>Separating user accounts and ensuring that users cannot access each other’s files</a:t>
            </a:r>
          </a:p>
          <a:p>
            <a:pPr lvl="0"/>
            <a:r>
              <a:rPr lang="en-US" sz="3900" dirty="0"/>
              <a:t>Providing access to network storage and shared resources such as networked printers.</a:t>
            </a:r>
          </a:p>
          <a:p>
            <a:endParaRPr lang="en-US" dirty="0"/>
          </a:p>
        </p:txBody>
      </p:sp>
    </p:spTree>
    <p:extLst>
      <p:ext uri="{BB962C8B-B14F-4D97-AF65-F5344CB8AC3E}">
        <p14:creationId xmlns:p14="http://schemas.microsoft.com/office/powerpoint/2010/main" val="2105713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148F3-9673-45B0-8203-94BF5338EB03}"/>
              </a:ext>
            </a:extLst>
          </p:cNvPr>
          <p:cNvSpPr>
            <a:spLocks noGrp="1"/>
          </p:cNvSpPr>
          <p:nvPr>
            <p:ph type="title"/>
          </p:nvPr>
        </p:nvSpPr>
        <p:spPr/>
        <p:txBody>
          <a:bodyPr>
            <a:normAutofit fontScale="90000"/>
          </a:bodyPr>
          <a:lstStyle/>
          <a:p>
            <a:pPr algn="ctr"/>
            <a:r>
              <a:rPr lang="en-US" sz="4900" b="1" dirty="0"/>
              <a:t>Functions of operating system</a:t>
            </a:r>
            <a:br>
              <a:rPr lang="en-US" dirty="0"/>
            </a:br>
            <a:endParaRPr lang="en-US" dirty="0"/>
          </a:p>
        </p:txBody>
      </p:sp>
      <p:sp>
        <p:nvSpPr>
          <p:cNvPr id="3" name="Content Placeholder 2">
            <a:extLst>
              <a:ext uri="{FF2B5EF4-FFF2-40B4-BE49-F238E27FC236}">
                <a16:creationId xmlns:a16="http://schemas.microsoft.com/office/drawing/2014/main" id="{EB69942F-06AD-4250-A656-358BC2F818CB}"/>
              </a:ext>
            </a:extLst>
          </p:cNvPr>
          <p:cNvSpPr>
            <a:spLocks noGrp="1"/>
          </p:cNvSpPr>
          <p:nvPr>
            <p:ph idx="1"/>
          </p:nvPr>
        </p:nvSpPr>
        <p:spPr>
          <a:xfrm>
            <a:off x="838200" y="1200150"/>
            <a:ext cx="10515600" cy="4976813"/>
          </a:xfrm>
        </p:spPr>
        <p:txBody>
          <a:bodyPr/>
          <a:lstStyle/>
          <a:p>
            <a:pPr marL="0" indent="0">
              <a:buNone/>
            </a:pPr>
            <a:r>
              <a:rPr lang="en-US" b="1" dirty="0"/>
              <a:t>a) Memory management</a:t>
            </a:r>
            <a:endParaRPr lang="en-US" dirty="0"/>
          </a:p>
          <a:p>
            <a:r>
              <a:rPr lang="en-US" sz="3600" dirty="0"/>
              <a:t>The OS allocates the required amount of memory to one or more applications, when the application no longer requires the memory space, the operating system makes the spaces available for other applications to use.</a:t>
            </a:r>
          </a:p>
          <a:p>
            <a:endParaRPr lang="en-US" dirty="0"/>
          </a:p>
        </p:txBody>
      </p:sp>
    </p:spTree>
    <p:extLst>
      <p:ext uri="{BB962C8B-B14F-4D97-AF65-F5344CB8AC3E}">
        <p14:creationId xmlns:p14="http://schemas.microsoft.com/office/powerpoint/2010/main" val="4117420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F6841C-A15F-447E-8ABD-8617ED2742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1BB400-A126-4A14-B2BE-B6548CD6BCC4}"/>
              </a:ext>
            </a:extLst>
          </p:cNvPr>
          <p:cNvSpPr>
            <a:spLocks noGrp="1"/>
          </p:cNvSpPr>
          <p:nvPr>
            <p:ph idx="1"/>
          </p:nvPr>
        </p:nvSpPr>
        <p:spPr/>
        <p:txBody>
          <a:bodyPr/>
          <a:lstStyle/>
          <a:p>
            <a:pPr marL="0" indent="0">
              <a:buNone/>
            </a:pPr>
            <a:r>
              <a:rPr lang="en-US" b="1" dirty="0"/>
              <a:t>b) </a:t>
            </a:r>
            <a:r>
              <a:rPr lang="en-US" sz="4800" b="1" dirty="0"/>
              <a:t>Resource management </a:t>
            </a:r>
            <a:endParaRPr lang="en-US" sz="4800" dirty="0"/>
          </a:p>
          <a:p>
            <a:r>
              <a:rPr lang="en-US" sz="4000" dirty="0"/>
              <a:t>System resources include internal components, such as the processor and graphics cards, and external devices such as printers. </a:t>
            </a:r>
          </a:p>
          <a:p>
            <a:r>
              <a:rPr lang="en-US" sz="4000" dirty="0"/>
              <a:t>The operating system ensures that system resources are made available to applications when they are required.</a:t>
            </a:r>
          </a:p>
        </p:txBody>
      </p:sp>
    </p:spTree>
    <p:extLst>
      <p:ext uri="{BB962C8B-B14F-4D97-AF65-F5344CB8AC3E}">
        <p14:creationId xmlns:p14="http://schemas.microsoft.com/office/powerpoint/2010/main" val="2266175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DB4604-1B20-423D-8109-DC500165E48A}"/>
              </a:ext>
            </a:extLst>
          </p:cNvPr>
          <p:cNvSpPr>
            <a:spLocks noGrp="1"/>
          </p:cNvSpPr>
          <p:nvPr>
            <p:ph idx="1"/>
          </p:nvPr>
        </p:nvSpPr>
        <p:spPr>
          <a:xfrm>
            <a:off x="838200" y="600075"/>
            <a:ext cx="10515600" cy="5576888"/>
          </a:xfrm>
        </p:spPr>
        <p:txBody>
          <a:bodyPr/>
          <a:lstStyle/>
          <a:p>
            <a:pPr marL="0" indent="0">
              <a:buNone/>
            </a:pPr>
            <a:r>
              <a:rPr lang="en-US" sz="6000" b="1" dirty="0"/>
              <a:t>c)Security </a:t>
            </a:r>
            <a:endParaRPr lang="en-US" sz="6000" dirty="0"/>
          </a:p>
          <a:p>
            <a:r>
              <a:rPr lang="en-US" sz="3600" dirty="0"/>
              <a:t>Operating systems can give users secure access to a computer’s storage and other hardware through usernames and passwords, biometric scanning or personal access card. </a:t>
            </a:r>
          </a:p>
          <a:p>
            <a:r>
              <a:rPr lang="en-US" sz="3600" dirty="0"/>
              <a:t>This process is called authentication. </a:t>
            </a:r>
          </a:p>
          <a:p>
            <a:r>
              <a:rPr lang="en-US" sz="3600" dirty="0"/>
              <a:t>OS can operate software firewalls to authorize or prevent network data from remotely accessing a service or application.</a:t>
            </a:r>
          </a:p>
          <a:p>
            <a:endParaRPr lang="en-US" dirty="0"/>
          </a:p>
        </p:txBody>
      </p:sp>
    </p:spTree>
    <p:extLst>
      <p:ext uri="{BB962C8B-B14F-4D97-AF65-F5344CB8AC3E}">
        <p14:creationId xmlns:p14="http://schemas.microsoft.com/office/powerpoint/2010/main" val="220639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C5468A-8C52-464F-A751-657641458D61}"/>
              </a:ext>
            </a:extLst>
          </p:cNvPr>
          <p:cNvSpPr>
            <a:spLocks noGrp="1"/>
          </p:cNvSpPr>
          <p:nvPr>
            <p:ph idx="1"/>
          </p:nvPr>
        </p:nvSpPr>
        <p:spPr>
          <a:xfrm>
            <a:off x="838200" y="457200"/>
            <a:ext cx="10515600" cy="5719763"/>
          </a:xfrm>
        </p:spPr>
        <p:txBody>
          <a:bodyPr/>
          <a:lstStyle/>
          <a:p>
            <a:pPr marL="0" indent="0">
              <a:buNone/>
            </a:pPr>
            <a:r>
              <a:rPr lang="en-US" sz="4000" b="1" dirty="0"/>
              <a:t>d) PRINT SPOOLING</a:t>
            </a:r>
            <a:endParaRPr lang="en-US" sz="4000" dirty="0"/>
          </a:p>
          <a:p>
            <a:r>
              <a:rPr lang="en-US" sz="3600" dirty="0"/>
              <a:t>During large print jobs, the computer   will have the pages ready for the printer faster than the printer can produce them. </a:t>
            </a:r>
          </a:p>
          <a:p>
            <a:r>
              <a:rPr lang="en-US" sz="3600" dirty="0"/>
              <a:t> The operating   system keeps each page in a queue ready for printing.  </a:t>
            </a:r>
            <a:r>
              <a:rPr lang="en-US" sz="3600" b="1" i="1" dirty="0"/>
              <a:t>This process is called print   spooling.</a:t>
            </a:r>
            <a:endParaRPr lang="en-US" sz="3600" dirty="0"/>
          </a:p>
          <a:p>
            <a:r>
              <a:rPr lang="en-US" sz="3600" b="1" dirty="0"/>
              <a:t>Print s pooling</a:t>
            </a:r>
            <a:r>
              <a:rPr lang="en-US" sz="3600" dirty="0"/>
              <a:t> is    the process of keeping pages queued   in order, ready to be printed by a printer</a:t>
            </a:r>
          </a:p>
          <a:p>
            <a:pPr marL="0" indent="0">
              <a:buNone/>
            </a:pPr>
            <a:endParaRPr lang="en-US" dirty="0"/>
          </a:p>
          <a:p>
            <a:endParaRPr lang="en-US" dirty="0"/>
          </a:p>
        </p:txBody>
      </p:sp>
    </p:spTree>
    <p:extLst>
      <p:ext uri="{BB962C8B-B14F-4D97-AF65-F5344CB8AC3E}">
        <p14:creationId xmlns:p14="http://schemas.microsoft.com/office/powerpoint/2010/main" val="4292978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9367F-C9FC-4BF9-B272-B04638A29682}"/>
              </a:ext>
            </a:extLst>
          </p:cNvPr>
          <p:cNvSpPr>
            <a:spLocks noGrp="1"/>
          </p:cNvSpPr>
          <p:nvPr>
            <p:ph type="ctrTitle"/>
          </p:nvPr>
        </p:nvSpPr>
        <p:spPr>
          <a:xfrm>
            <a:off x="1524000" y="406400"/>
            <a:ext cx="9144000" cy="1655762"/>
          </a:xfrm>
        </p:spPr>
        <p:txBody>
          <a:bodyPr>
            <a:normAutofit fontScale="90000"/>
          </a:bodyPr>
          <a:lstStyle/>
          <a:p>
            <a:r>
              <a:rPr lang="en-US" b="1" dirty="0">
                <a:solidFill>
                  <a:schemeClr val="tx1">
                    <a:lumMod val="75000"/>
                    <a:lumOff val="25000"/>
                  </a:schemeClr>
                </a:solidFill>
              </a:rPr>
              <a:t> </a:t>
            </a:r>
            <a:br>
              <a:rPr lang="en-US" b="1" dirty="0">
                <a:solidFill>
                  <a:schemeClr val="tx1">
                    <a:lumMod val="75000"/>
                    <a:lumOff val="25000"/>
                  </a:schemeClr>
                </a:solidFill>
              </a:rPr>
            </a:br>
            <a:r>
              <a:rPr lang="en-US" b="1" dirty="0">
                <a:solidFill>
                  <a:schemeClr val="tx1">
                    <a:lumMod val="75000"/>
                    <a:lumOff val="25000"/>
                  </a:schemeClr>
                </a:solidFill>
              </a:rPr>
              <a:t>APPLICATION   SOFTWARE</a:t>
            </a:r>
            <a:br>
              <a:rPr lang="en-US" dirty="0"/>
            </a:br>
            <a:endParaRPr lang="en-US" dirty="0"/>
          </a:p>
        </p:txBody>
      </p:sp>
      <p:sp>
        <p:nvSpPr>
          <p:cNvPr id="3" name="Subtitle 2">
            <a:extLst>
              <a:ext uri="{FF2B5EF4-FFF2-40B4-BE49-F238E27FC236}">
                <a16:creationId xmlns:a16="http://schemas.microsoft.com/office/drawing/2014/main" id="{85A92101-2EAD-4EDD-BDB8-18109730782D}"/>
              </a:ext>
            </a:extLst>
          </p:cNvPr>
          <p:cNvSpPr>
            <a:spLocks noGrp="1"/>
          </p:cNvSpPr>
          <p:nvPr>
            <p:ph type="subTitle" idx="1"/>
          </p:nvPr>
        </p:nvSpPr>
        <p:spPr>
          <a:xfrm>
            <a:off x="1524000" y="1614488"/>
            <a:ext cx="9144000" cy="3643312"/>
          </a:xfrm>
        </p:spPr>
        <p:txBody>
          <a:bodyPr>
            <a:normAutofit/>
          </a:bodyPr>
          <a:lstStyle/>
          <a:p>
            <a:pPr algn="l"/>
            <a:r>
              <a:rPr lang="en-US" sz="3200" dirty="0"/>
              <a:t>Software applications (apps) allow users to produce a digital product, such as a presentation   or image, or carry out specific tasks that are not related to the operating   system.</a:t>
            </a:r>
          </a:p>
          <a:p>
            <a:pPr algn="l"/>
            <a:r>
              <a:rPr lang="en-US" sz="3200" dirty="0"/>
              <a:t> Apps are usually downloaded   from servers on the internet. </a:t>
            </a:r>
          </a:p>
        </p:txBody>
      </p:sp>
    </p:spTree>
    <p:extLst>
      <p:ext uri="{BB962C8B-B14F-4D97-AF65-F5344CB8AC3E}">
        <p14:creationId xmlns:p14="http://schemas.microsoft.com/office/powerpoint/2010/main" val="3970436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3924D-C289-4D33-943F-12875C2B461D}"/>
              </a:ext>
            </a:extLst>
          </p:cNvPr>
          <p:cNvSpPr>
            <a:spLocks noGrp="1"/>
          </p:cNvSpPr>
          <p:nvPr>
            <p:ph type="ctrTitle"/>
          </p:nvPr>
        </p:nvSpPr>
        <p:spPr>
          <a:xfrm>
            <a:off x="1524000" y="2122488"/>
            <a:ext cx="9144000" cy="2387600"/>
          </a:xfrm>
        </p:spPr>
        <p:txBody>
          <a:bodyPr/>
          <a:lstStyle/>
          <a:p>
            <a:r>
              <a:rPr lang="en-US" b="1" dirty="0"/>
              <a:t>Examples of application software</a:t>
            </a:r>
          </a:p>
        </p:txBody>
      </p:sp>
    </p:spTree>
    <p:extLst>
      <p:ext uri="{BB962C8B-B14F-4D97-AF65-F5344CB8AC3E}">
        <p14:creationId xmlns:p14="http://schemas.microsoft.com/office/powerpoint/2010/main" val="129897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577D5-55C4-410B-B461-E6BFF34E1FA5}"/>
              </a:ext>
            </a:extLst>
          </p:cNvPr>
          <p:cNvSpPr>
            <a:spLocks noGrp="1"/>
          </p:cNvSpPr>
          <p:nvPr>
            <p:ph type="title"/>
          </p:nvPr>
        </p:nvSpPr>
        <p:spPr/>
        <p:txBody>
          <a:bodyPr/>
          <a:lstStyle/>
          <a:p>
            <a:r>
              <a:rPr lang="en-US" b="1" dirty="0"/>
              <a:t>Word processor  </a:t>
            </a:r>
          </a:p>
        </p:txBody>
      </p:sp>
      <p:sp>
        <p:nvSpPr>
          <p:cNvPr id="3" name="Content Placeholder 2">
            <a:extLst>
              <a:ext uri="{FF2B5EF4-FFF2-40B4-BE49-F238E27FC236}">
                <a16:creationId xmlns:a16="http://schemas.microsoft.com/office/drawing/2014/main" id="{78DD8B21-33E6-4DB8-BF51-94D5B84600A4}"/>
              </a:ext>
            </a:extLst>
          </p:cNvPr>
          <p:cNvSpPr>
            <a:spLocks noGrp="1"/>
          </p:cNvSpPr>
          <p:nvPr>
            <p:ph idx="1"/>
          </p:nvPr>
        </p:nvSpPr>
        <p:spPr>
          <a:xfrm>
            <a:off x="838200" y="1411287"/>
            <a:ext cx="10515600" cy="4351338"/>
          </a:xfrm>
        </p:spPr>
        <p:txBody>
          <a:bodyPr/>
          <a:lstStyle/>
          <a:p>
            <a:pPr marL="0" indent="0">
              <a:buNone/>
            </a:pPr>
            <a:r>
              <a:rPr lang="en-US" dirty="0"/>
              <a:t>Word processors   are a good choice of application   for creating:</a:t>
            </a:r>
          </a:p>
          <a:p>
            <a:pPr marL="0" indent="0">
              <a:buNone/>
            </a:pPr>
            <a:r>
              <a:rPr lang="en-US" dirty="0"/>
              <a:t>•   letters</a:t>
            </a:r>
          </a:p>
          <a:p>
            <a:pPr marL="0" indent="0">
              <a:buNone/>
            </a:pPr>
            <a:r>
              <a:rPr lang="en-US" dirty="0"/>
              <a:t>•   reports</a:t>
            </a:r>
          </a:p>
          <a:p>
            <a:pPr marL="0" indent="0">
              <a:buNone/>
            </a:pPr>
            <a:r>
              <a:rPr lang="en-US" dirty="0"/>
              <a:t>•   essays</a:t>
            </a:r>
          </a:p>
          <a:p>
            <a:pPr marL="0" indent="0">
              <a:buNone/>
            </a:pPr>
            <a:r>
              <a:rPr lang="en-US" dirty="0"/>
              <a:t>•   books (for example, this book was written using word processing   software</a:t>
            </a:r>
          </a:p>
          <a:p>
            <a:endParaRPr lang="en-US" dirty="0"/>
          </a:p>
        </p:txBody>
      </p:sp>
    </p:spTree>
    <p:extLst>
      <p:ext uri="{BB962C8B-B14F-4D97-AF65-F5344CB8AC3E}">
        <p14:creationId xmlns:p14="http://schemas.microsoft.com/office/powerpoint/2010/main" val="2374816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EBC35-4A9D-412E-9BD1-47A76DE96F80}"/>
              </a:ext>
            </a:extLst>
          </p:cNvPr>
          <p:cNvSpPr>
            <a:spLocks noGrp="1"/>
          </p:cNvSpPr>
          <p:nvPr>
            <p:ph type="title"/>
          </p:nvPr>
        </p:nvSpPr>
        <p:spPr/>
        <p:txBody>
          <a:bodyPr/>
          <a:lstStyle/>
          <a:p>
            <a:r>
              <a:rPr lang="en-US" b="1" dirty="0"/>
              <a:t>DESKTOP PUBLISHING (DTP)</a:t>
            </a:r>
            <a:endParaRPr lang="en-US" dirty="0"/>
          </a:p>
        </p:txBody>
      </p:sp>
      <p:sp>
        <p:nvSpPr>
          <p:cNvPr id="3" name="Content Placeholder 2">
            <a:extLst>
              <a:ext uri="{FF2B5EF4-FFF2-40B4-BE49-F238E27FC236}">
                <a16:creationId xmlns:a16="http://schemas.microsoft.com/office/drawing/2014/main" id="{538E1730-5D24-4AC0-B491-9E2DCB5B930B}"/>
              </a:ext>
            </a:extLst>
          </p:cNvPr>
          <p:cNvSpPr>
            <a:spLocks noGrp="1"/>
          </p:cNvSpPr>
          <p:nvPr>
            <p:ph idx="1"/>
          </p:nvPr>
        </p:nvSpPr>
        <p:spPr/>
        <p:txBody>
          <a:bodyPr>
            <a:normAutofit/>
          </a:bodyPr>
          <a:lstStyle/>
          <a:p>
            <a:r>
              <a:rPr lang="en-US" sz="3600" dirty="0"/>
              <a:t>DTP software has many similar features to those in word processing   software. The main difference is the way in which the software allows users to work with complicated   page layouts.  An example of DTP software is Adobe® </a:t>
            </a:r>
          </a:p>
        </p:txBody>
      </p:sp>
    </p:spTree>
    <p:extLst>
      <p:ext uri="{BB962C8B-B14F-4D97-AF65-F5344CB8AC3E}">
        <p14:creationId xmlns:p14="http://schemas.microsoft.com/office/powerpoint/2010/main" val="2038899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4BF3-4597-4132-A689-67D07BF513BD}"/>
              </a:ext>
            </a:extLst>
          </p:cNvPr>
          <p:cNvSpPr>
            <a:spLocks noGrp="1"/>
          </p:cNvSpPr>
          <p:nvPr>
            <p:ph type="title"/>
          </p:nvPr>
        </p:nvSpPr>
        <p:spPr/>
        <p:txBody>
          <a:bodyPr/>
          <a:lstStyle/>
          <a:p>
            <a:r>
              <a:rPr lang="en-US" dirty="0"/>
              <a:t>Introduction to Software</a:t>
            </a:r>
          </a:p>
        </p:txBody>
      </p:sp>
      <p:sp>
        <p:nvSpPr>
          <p:cNvPr id="3" name="Content Placeholder 2">
            <a:extLst>
              <a:ext uri="{FF2B5EF4-FFF2-40B4-BE49-F238E27FC236}">
                <a16:creationId xmlns:a16="http://schemas.microsoft.com/office/drawing/2014/main" id="{8E622CFA-D6BE-44E4-8AE7-F5D235AAFD7B}"/>
              </a:ext>
            </a:extLst>
          </p:cNvPr>
          <p:cNvSpPr>
            <a:spLocks noGrp="1"/>
          </p:cNvSpPr>
          <p:nvPr>
            <p:ph idx="1"/>
          </p:nvPr>
        </p:nvSpPr>
        <p:spPr/>
        <p:txBody>
          <a:bodyPr>
            <a:normAutofit/>
          </a:bodyPr>
          <a:lstStyle/>
          <a:p>
            <a:r>
              <a:rPr lang="en-US" sz="4000" dirty="0"/>
              <a:t>Software is a program  that runs on a computer.</a:t>
            </a:r>
          </a:p>
          <a:p>
            <a:r>
              <a:rPr lang="en-US" sz="4000" dirty="0"/>
              <a:t>Programs are instructions that are carried out or executed by the computer’s processor, which provides other instructions for the rest of the computer</a:t>
            </a:r>
          </a:p>
        </p:txBody>
      </p:sp>
    </p:spTree>
    <p:extLst>
      <p:ext uri="{BB962C8B-B14F-4D97-AF65-F5344CB8AC3E}">
        <p14:creationId xmlns:p14="http://schemas.microsoft.com/office/powerpoint/2010/main" val="3176760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69FBBC-1374-4D4F-8333-DCCDB899EAA7}"/>
              </a:ext>
            </a:extLst>
          </p:cNvPr>
          <p:cNvSpPr>
            <a:spLocks noGrp="1"/>
          </p:cNvSpPr>
          <p:nvPr>
            <p:ph idx="1"/>
          </p:nvPr>
        </p:nvSpPr>
        <p:spPr>
          <a:xfrm>
            <a:off x="838200" y="657225"/>
            <a:ext cx="10515600" cy="5519738"/>
          </a:xfrm>
        </p:spPr>
        <p:txBody>
          <a:bodyPr/>
          <a:lstStyle/>
          <a:p>
            <a:r>
              <a:rPr lang="en-US" b="1" dirty="0"/>
              <a:t>SPREADSHEET</a:t>
            </a:r>
            <a:endParaRPr lang="en-US" dirty="0"/>
          </a:p>
          <a:p>
            <a:r>
              <a:rPr lang="en-US" dirty="0"/>
              <a:t>Spreadsheet   applications   are used to do calculations.   Users can use and create formulae and functions   to perform automatic   calculations   on values that can be entered and changed   later.</a:t>
            </a:r>
          </a:p>
          <a:p>
            <a:endParaRPr lang="en-US" dirty="0"/>
          </a:p>
        </p:txBody>
      </p:sp>
    </p:spTree>
    <p:extLst>
      <p:ext uri="{BB962C8B-B14F-4D97-AF65-F5344CB8AC3E}">
        <p14:creationId xmlns:p14="http://schemas.microsoft.com/office/powerpoint/2010/main" val="4185752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B14533-12B6-4987-94BB-83CA81CEC500}"/>
              </a:ext>
            </a:extLst>
          </p:cNvPr>
          <p:cNvSpPr>
            <a:spLocks noGrp="1"/>
          </p:cNvSpPr>
          <p:nvPr>
            <p:ph idx="1"/>
          </p:nvPr>
        </p:nvSpPr>
        <p:spPr>
          <a:xfrm>
            <a:off x="838200" y="271463"/>
            <a:ext cx="10515600" cy="5905500"/>
          </a:xfrm>
        </p:spPr>
        <p:txBody>
          <a:bodyPr>
            <a:normAutofit/>
          </a:bodyPr>
          <a:lstStyle/>
          <a:p>
            <a:pPr marL="0" indent="0">
              <a:buNone/>
            </a:pPr>
            <a:r>
              <a:rPr lang="en-US" sz="3900" b="1" dirty="0"/>
              <a:t>  DATABASE</a:t>
            </a:r>
            <a:endParaRPr lang="en-US" sz="3900" dirty="0"/>
          </a:p>
          <a:p>
            <a:r>
              <a:rPr lang="en-US" dirty="0"/>
              <a:t>Database management   systems (DBMS) are used to enter, edit and search data.  Some systems can also produce reports that dynamically   display real- time changes to the data as it updates.</a:t>
            </a:r>
          </a:p>
          <a:p>
            <a:pPr marL="0" indent="0">
              <a:buNone/>
            </a:pPr>
            <a:r>
              <a:rPr lang="en-US" dirty="0"/>
              <a:t>DBMS software features include:</a:t>
            </a:r>
          </a:p>
          <a:p>
            <a:pPr marL="0" indent="0">
              <a:buNone/>
            </a:pPr>
            <a:r>
              <a:rPr lang="en-US" dirty="0"/>
              <a:t>•   Data entry forms so that users can input data</a:t>
            </a:r>
          </a:p>
          <a:p>
            <a:r>
              <a:rPr lang="en-US" dirty="0"/>
              <a:t> Query editors so that users can select all data that meets certain criteria</a:t>
            </a:r>
          </a:p>
          <a:p>
            <a:r>
              <a:rPr lang="en-US" dirty="0"/>
              <a:t>Report builders so that users can display data in a more readable format.</a:t>
            </a:r>
          </a:p>
          <a:p>
            <a:r>
              <a:rPr lang="en-US" dirty="0"/>
              <a:t>An example of DBMS software   is Oracle® MySQL.</a:t>
            </a:r>
          </a:p>
          <a:p>
            <a:endParaRPr lang="en-US" dirty="0"/>
          </a:p>
        </p:txBody>
      </p:sp>
    </p:spTree>
    <p:extLst>
      <p:ext uri="{BB962C8B-B14F-4D97-AF65-F5344CB8AC3E}">
        <p14:creationId xmlns:p14="http://schemas.microsoft.com/office/powerpoint/2010/main" val="2847746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4C711-A46B-44C6-9C40-DA0BC9818F74}"/>
              </a:ext>
            </a:extLst>
          </p:cNvPr>
          <p:cNvSpPr>
            <a:spLocks noGrp="1"/>
          </p:cNvSpPr>
          <p:nvPr>
            <p:ph idx="1"/>
          </p:nvPr>
        </p:nvSpPr>
        <p:spPr>
          <a:xfrm>
            <a:off x="738187" y="668337"/>
            <a:ext cx="10515600" cy="5603875"/>
          </a:xfrm>
        </p:spPr>
        <p:txBody>
          <a:bodyPr/>
          <a:lstStyle/>
          <a:p>
            <a:pPr marL="0" indent="0">
              <a:buNone/>
            </a:pPr>
            <a:r>
              <a:rPr lang="en-US" sz="3600" b="1" dirty="0"/>
              <a:t>Web authoring  </a:t>
            </a:r>
            <a:endParaRPr lang="en-US" sz="3600" dirty="0"/>
          </a:p>
          <a:p>
            <a:r>
              <a:rPr lang="en-US" dirty="0"/>
              <a:t>Web authoring software   lets users create web pages that include text and images.  The pages are output as Hypertext Markup Language (HTML). HTML is read by web browser software such as Google  Chrome, Microsoft Edge and  </a:t>
            </a:r>
            <a:r>
              <a:rPr lang="en-US" dirty="0" err="1"/>
              <a:t>MozillaFirefox</a:t>
            </a:r>
            <a:r>
              <a:rPr lang="en-US" dirty="0"/>
              <a:t>. </a:t>
            </a:r>
          </a:p>
        </p:txBody>
      </p:sp>
    </p:spTree>
    <p:extLst>
      <p:ext uri="{BB962C8B-B14F-4D97-AF65-F5344CB8AC3E}">
        <p14:creationId xmlns:p14="http://schemas.microsoft.com/office/powerpoint/2010/main" val="633012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C16B1-8BA3-435A-8FC0-D4C65272318C}"/>
              </a:ext>
            </a:extLst>
          </p:cNvPr>
          <p:cNvSpPr>
            <a:spLocks noGrp="1"/>
          </p:cNvSpPr>
          <p:nvPr>
            <p:ph idx="1"/>
          </p:nvPr>
        </p:nvSpPr>
        <p:spPr>
          <a:xfrm>
            <a:off x="838200" y="328613"/>
            <a:ext cx="10515600" cy="5848350"/>
          </a:xfrm>
        </p:spPr>
        <p:txBody>
          <a:bodyPr/>
          <a:lstStyle/>
          <a:p>
            <a:pPr marL="0" indent="0">
              <a:buNone/>
            </a:pPr>
            <a:r>
              <a:rPr lang="en-US" sz="3600" b="1" u="sng" dirty="0"/>
              <a:t>IMAGE EDITING</a:t>
            </a:r>
            <a:endParaRPr lang="en-US" sz="3600" dirty="0"/>
          </a:p>
          <a:p>
            <a:r>
              <a:rPr lang="en-US" dirty="0"/>
              <a:t>Image editing applications   let users create and change bitmap images, such as digital photographs, or vector    graphics, such as drawings or logos.</a:t>
            </a:r>
          </a:p>
          <a:p>
            <a:pPr marL="0" indent="0">
              <a:buNone/>
            </a:pPr>
            <a:endParaRPr lang="en-US" dirty="0"/>
          </a:p>
          <a:p>
            <a:r>
              <a:rPr lang="en-US" b="1" dirty="0"/>
              <a:t>Bitmap</a:t>
            </a:r>
            <a:r>
              <a:rPr lang="en-US" dirty="0"/>
              <a:t>   a computer   image that is stored or printed as an arrangement of bits</a:t>
            </a:r>
          </a:p>
          <a:p>
            <a:r>
              <a:rPr lang="en-US" b="1" dirty="0"/>
              <a:t>Vector </a:t>
            </a:r>
            <a:r>
              <a:rPr lang="en-US" dirty="0"/>
              <a:t>  graphic   a graphical   image made up of points and lines</a:t>
            </a:r>
          </a:p>
          <a:p>
            <a:endParaRPr lang="en-US" dirty="0"/>
          </a:p>
        </p:txBody>
      </p:sp>
    </p:spTree>
    <p:extLst>
      <p:ext uri="{BB962C8B-B14F-4D97-AF65-F5344CB8AC3E}">
        <p14:creationId xmlns:p14="http://schemas.microsoft.com/office/powerpoint/2010/main" val="3675509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A7F761-A834-4BDC-B8C5-56FAD61D949C}"/>
              </a:ext>
            </a:extLst>
          </p:cNvPr>
          <p:cNvSpPr>
            <a:spLocks noGrp="1"/>
          </p:cNvSpPr>
          <p:nvPr>
            <p:ph idx="1"/>
          </p:nvPr>
        </p:nvSpPr>
        <p:spPr>
          <a:xfrm>
            <a:off x="838200" y="357188"/>
            <a:ext cx="10515600" cy="5819775"/>
          </a:xfrm>
        </p:spPr>
        <p:txBody>
          <a:bodyPr>
            <a:normAutofit/>
          </a:bodyPr>
          <a:lstStyle/>
          <a:p>
            <a:pPr marL="0" indent="0">
              <a:buNone/>
            </a:pPr>
            <a:r>
              <a:rPr lang="en-US" sz="4600" b="1" dirty="0"/>
              <a:t>GRAPHICS EDITORS</a:t>
            </a:r>
            <a:endParaRPr lang="en-US" sz="4600" dirty="0"/>
          </a:p>
          <a:p>
            <a:r>
              <a:rPr lang="en-US" dirty="0"/>
              <a:t>Graphics editing applications   allow users to create or edit vector graphics.  An example of graphics editing software is Serif® Affinity Designer". </a:t>
            </a:r>
          </a:p>
          <a:p>
            <a:pPr marL="0" indent="0">
              <a:buNone/>
            </a:pPr>
            <a:endParaRPr lang="en-US" dirty="0"/>
          </a:p>
          <a:p>
            <a:pPr marL="0" indent="0">
              <a:buNone/>
            </a:pPr>
            <a:r>
              <a:rPr lang="en-US" dirty="0"/>
              <a:t>Features of graphics editors include:</a:t>
            </a:r>
          </a:p>
          <a:p>
            <a:r>
              <a:rPr lang="en-US" dirty="0"/>
              <a:t> adding text</a:t>
            </a:r>
          </a:p>
          <a:p>
            <a:r>
              <a:rPr lang="en-US" dirty="0"/>
              <a:t> adding or drawing shapes and lines</a:t>
            </a:r>
          </a:p>
          <a:p>
            <a:r>
              <a:rPr lang="en-US" dirty="0"/>
              <a:t> resizing, aligning or moving shapes and lines</a:t>
            </a:r>
          </a:p>
          <a:p>
            <a:r>
              <a:rPr lang="en-US" dirty="0"/>
              <a:t>altering the color of shapes, lines and fill areas</a:t>
            </a:r>
          </a:p>
          <a:p>
            <a:endParaRPr lang="en-US" dirty="0"/>
          </a:p>
        </p:txBody>
      </p:sp>
    </p:spTree>
    <p:extLst>
      <p:ext uri="{BB962C8B-B14F-4D97-AF65-F5344CB8AC3E}">
        <p14:creationId xmlns:p14="http://schemas.microsoft.com/office/powerpoint/2010/main" val="3902254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4CFD22-F191-416D-9AF9-D3978B29CEE5}"/>
              </a:ext>
            </a:extLst>
          </p:cNvPr>
          <p:cNvSpPr>
            <a:spLocks noGrp="1"/>
          </p:cNvSpPr>
          <p:nvPr>
            <p:ph idx="1"/>
          </p:nvPr>
        </p:nvSpPr>
        <p:spPr>
          <a:xfrm>
            <a:off x="838200" y="468311"/>
            <a:ext cx="10515600" cy="5346701"/>
          </a:xfrm>
        </p:spPr>
        <p:txBody>
          <a:bodyPr>
            <a:normAutofit/>
          </a:bodyPr>
          <a:lstStyle/>
          <a:p>
            <a:pPr marL="0" indent="0">
              <a:buNone/>
            </a:pPr>
            <a:r>
              <a:rPr lang="en-US" b="1" dirty="0"/>
              <a:t>   PHOTO EDITORS</a:t>
            </a:r>
            <a:endParaRPr lang="en-US" dirty="0"/>
          </a:p>
          <a:p>
            <a:pPr marL="0" indent="0">
              <a:buNone/>
            </a:pPr>
            <a:r>
              <a:rPr lang="en-US" dirty="0"/>
              <a:t>These allow users to edit and enhance digital photographs   and images.  An example of photo editing </a:t>
            </a:r>
          </a:p>
          <a:p>
            <a:pPr marL="0" indent="0">
              <a:buNone/>
            </a:pPr>
            <a:r>
              <a:rPr lang="en-US" b="1" dirty="0"/>
              <a:t>Features of photo editors include:</a:t>
            </a:r>
          </a:p>
          <a:p>
            <a:r>
              <a:rPr lang="en-US" dirty="0"/>
              <a:t>adjusting   brightness   and contrast</a:t>
            </a:r>
          </a:p>
          <a:p>
            <a:r>
              <a:rPr lang="en-US" dirty="0"/>
              <a:t> resizing the image</a:t>
            </a:r>
          </a:p>
          <a:p>
            <a:r>
              <a:rPr lang="en-US" dirty="0"/>
              <a:t>altering sharpness and blurring</a:t>
            </a:r>
          </a:p>
          <a:p>
            <a:r>
              <a:rPr lang="en-US" dirty="0"/>
              <a:t>applying filters and effects such as distortion</a:t>
            </a:r>
          </a:p>
          <a:p>
            <a:r>
              <a:rPr lang="en-US" dirty="0"/>
              <a:t> red-eye removal</a:t>
            </a:r>
          </a:p>
          <a:p>
            <a:r>
              <a:rPr lang="en-US" dirty="0"/>
              <a:t>cropping.</a:t>
            </a:r>
          </a:p>
          <a:p>
            <a:endParaRPr lang="en-US" dirty="0"/>
          </a:p>
        </p:txBody>
      </p:sp>
    </p:spTree>
    <p:extLst>
      <p:ext uri="{BB962C8B-B14F-4D97-AF65-F5344CB8AC3E}">
        <p14:creationId xmlns:p14="http://schemas.microsoft.com/office/powerpoint/2010/main" val="331607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6EF70-B40D-4216-BE48-3BB93E859A4A}"/>
              </a:ext>
            </a:extLst>
          </p:cNvPr>
          <p:cNvSpPr>
            <a:spLocks noGrp="1"/>
          </p:cNvSpPr>
          <p:nvPr>
            <p:ph idx="1"/>
          </p:nvPr>
        </p:nvSpPr>
        <p:spPr>
          <a:xfrm>
            <a:off x="838200" y="314325"/>
            <a:ext cx="10515600" cy="5862638"/>
          </a:xfrm>
        </p:spPr>
        <p:txBody>
          <a:bodyPr>
            <a:normAutofit lnSpcReduction="10000"/>
          </a:bodyPr>
          <a:lstStyle/>
          <a:p>
            <a:pPr marL="0" indent="0">
              <a:buNone/>
            </a:pPr>
            <a:r>
              <a:rPr lang="en-US" b="1" dirty="0"/>
              <a:t>SOUND EDITING</a:t>
            </a:r>
            <a:endParaRPr lang="en-US" dirty="0"/>
          </a:p>
          <a:p>
            <a:r>
              <a:rPr lang="en-US" dirty="0"/>
              <a:t>Sound editing software allows users to edit audio files or to join together different audio files in order to create multitrack   music or soundtracks   for video.  An example of sound editing software   is Audacity®.   </a:t>
            </a:r>
          </a:p>
          <a:p>
            <a:pPr marL="0" indent="0">
              <a:buNone/>
            </a:pPr>
            <a:r>
              <a:rPr lang="en-US" b="1" dirty="0"/>
              <a:t>Features of this software   include:</a:t>
            </a:r>
          </a:p>
          <a:p>
            <a:r>
              <a:rPr lang="en-US" dirty="0"/>
              <a:t> cut and join audio clips</a:t>
            </a:r>
          </a:p>
          <a:p>
            <a:r>
              <a:rPr lang="en-US" dirty="0"/>
              <a:t>mute and solo some audio tracks</a:t>
            </a:r>
          </a:p>
          <a:p>
            <a:r>
              <a:rPr lang="en-US" dirty="0"/>
              <a:t> alter volume levels for individual tracks</a:t>
            </a:r>
          </a:p>
          <a:p>
            <a:r>
              <a:rPr lang="en-US" dirty="0"/>
              <a:t>change tempo</a:t>
            </a:r>
          </a:p>
          <a:p>
            <a:r>
              <a:rPr lang="en-US" dirty="0"/>
              <a:t>apply audio processing:</a:t>
            </a:r>
          </a:p>
          <a:p>
            <a:r>
              <a:rPr lang="en-US" dirty="0"/>
              <a:t>reverse</a:t>
            </a:r>
          </a:p>
          <a:p>
            <a:r>
              <a:rPr lang="en-US" dirty="0"/>
              <a:t>noise reduction</a:t>
            </a:r>
          </a:p>
          <a:p>
            <a:endParaRPr lang="en-US" dirty="0"/>
          </a:p>
        </p:txBody>
      </p:sp>
    </p:spTree>
    <p:extLst>
      <p:ext uri="{BB962C8B-B14F-4D97-AF65-F5344CB8AC3E}">
        <p14:creationId xmlns:p14="http://schemas.microsoft.com/office/powerpoint/2010/main" val="2592100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B221FC-6EB9-43DD-BA4C-8DC259547AA0}"/>
              </a:ext>
            </a:extLst>
          </p:cNvPr>
          <p:cNvSpPr>
            <a:spLocks noGrp="1"/>
          </p:cNvSpPr>
          <p:nvPr>
            <p:ph idx="1"/>
          </p:nvPr>
        </p:nvSpPr>
        <p:spPr>
          <a:xfrm>
            <a:off x="838200" y="257175"/>
            <a:ext cx="10515600" cy="5919788"/>
          </a:xfrm>
        </p:spPr>
        <p:txBody>
          <a:bodyPr/>
          <a:lstStyle/>
          <a:p>
            <a:endParaRPr lang="en-US" b="1" u="sng" dirty="0"/>
          </a:p>
          <a:p>
            <a:pPr marL="0" indent="0">
              <a:buNone/>
            </a:pPr>
            <a:r>
              <a:rPr lang="en-US" b="1" dirty="0"/>
              <a:t>PRESENTATION   SOFTWARE</a:t>
            </a:r>
            <a:endParaRPr lang="en-US" dirty="0"/>
          </a:p>
          <a:p>
            <a:r>
              <a:rPr lang="en-US" sz="3600" dirty="0"/>
              <a:t>Presentation   software allows users to create engaging multimedia   content, including   images, text, animation   and video.  </a:t>
            </a:r>
          </a:p>
          <a:p>
            <a:r>
              <a:rPr lang="en-US" sz="3600" dirty="0"/>
              <a:t>This content   can be placed on slides or pathways   that are used to illustrate and support the spoken content of a talk given to an audience</a:t>
            </a:r>
            <a:r>
              <a:rPr lang="en-US" dirty="0"/>
              <a:t>.</a:t>
            </a:r>
          </a:p>
          <a:p>
            <a:endParaRPr lang="en-US" dirty="0"/>
          </a:p>
        </p:txBody>
      </p:sp>
    </p:spTree>
    <p:extLst>
      <p:ext uri="{BB962C8B-B14F-4D97-AF65-F5344CB8AC3E}">
        <p14:creationId xmlns:p14="http://schemas.microsoft.com/office/powerpoint/2010/main" val="1546784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647540-C1F5-4B64-B6A8-BFC39EC2C6F2}"/>
              </a:ext>
            </a:extLst>
          </p:cNvPr>
          <p:cNvSpPr>
            <a:spLocks noGrp="1"/>
          </p:cNvSpPr>
          <p:nvPr>
            <p:ph idx="1"/>
          </p:nvPr>
        </p:nvSpPr>
        <p:spPr>
          <a:xfrm>
            <a:off x="838200" y="500062"/>
            <a:ext cx="10834688" cy="5915025"/>
          </a:xfrm>
        </p:spPr>
        <p:txBody>
          <a:bodyPr/>
          <a:lstStyle/>
          <a:p>
            <a:pPr marL="0" indent="0">
              <a:buNone/>
            </a:pPr>
            <a:r>
              <a:rPr lang="en-US" b="1" dirty="0"/>
              <a:t>CONTROL APPLICATIONS</a:t>
            </a:r>
            <a:endParaRPr lang="en-US" dirty="0"/>
          </a:p>
          <a:p>
            <a:r>
              <a:rPr lang="en-US" sz="3200" dirty="0"/>
              <a:t>Control applications   are used to make something   happen in the physical environment.   This type of software is often used to automate the movement of control devices or actuators, such as motors.  </a:t>
            </a:r>
          </a:p>
          <a:p>
            <a:pPr marL="0" indent="0">
              <a:buNone/>
            </a:pPr>
            <a:endParaRPr lang="en-US" sz="3200" dirty="0"/>
          </a:p>
          <a:p>
            <a:r>
              <a:rPr lang="en-US" sz="3200" dirty="0"/>
              <a:t>Control software takes input from one or more sensor(s), makes a decision based  on the input value  and then  outputs  something,   such  as a command,   as a result.</a:t>
            </a:r>
          </a:p>
          <a:p>
            <a:r>
              <a:rPr lang="en-US" sz="3200" dirty="0"/>
              <a:t>Control  software  is often  used in engineering,   vehicles  and  building  control systems</a:t>
            </a:r>
          </a:p>
        </p:txBody>
      </p:sp>
    </p:spTree>
    <p:extLst>
      <p:ext uri="{BB962C8B-B14F-4D97-AF65-F5344CB8AC3E}">
        <p14:creationId xmlns:p14="http://schemas.microsoft.com/office/powerpoint/2010/main" val="1087100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680FE4-DB50-4DE8-AD05-9847C760A125}"/>
              </a:ext>
            </a:extLst>
          </p:cNvPr>
          <p:cNvSpPr>
            <a:spLocks noGrp="1"/>
          </p:cNvSpPr>
          <p:nvPr>
            <p:ph idx="1"/>
          </p:nvPr>
        </p:nvSpPr>
        <p:spPr>
          <a:xfrm>
            <a:off x="838199" y="300038"/>
            <a:ext cx="11034713" cy="5876925"/>
          </a:xfrm>
        </p:spPr>
        <p:txBody>
          <a:bodyPr>
            <a:normAutofit fontScale="92500" lnSpcReduction="20000"/>
          </a:bodyPr>
          <a:lstStyle/>
          <a:p>
            <a:pPr marL="0" indent="0">
              <a:buNone/>
            </a:pPr>
            <a:r>
              <a:rPr lang="en-US" b="1" u="sng" dirty="0"/>
              <a:t>PROJECT MANAGEMENT</a:t>
            </a:r>
            <a:endParaRPr lang="en-US" dirty="0"/>
          </a:p>
          <a:p>
            <a:r>
              <a:rPr lang="en-US" dirty="0"/>
              <a:t>Project management applications   are used to help plan and track the individual tasks in a project, so that project managers can make the most efficient use of the available resources. </a:t>
            </a:r>
          </a:p>
          <a:p>
            <a:r>
              <a:rPr lang="en-US" dirty="0"/>
              <a:t> Some tasks cannot be started until a previous task is completed   or has been partly completed, so it is important for a project manager to see which tasks are dependent on others. </a:t>
            </a:r>
          </a:p>
          <a:p>
            <a:r>
              <a:rPr lang="en-US" dirty="0"/>
              <a:t> When all of these dependent tasks are combined   together into a timeline, it is easy for the project manager to see the critical   path.  These applications   can also be used to set milestones.</a:t>
            </a:r>
          </a:p>
          <a:p>
            <a:pPr marL="0" indent="0">
              <a:buNone/>
            </a:pPr>
            <a:endParaRPr lang="en-US" dirty="0"/>
          </a:p>
          <a:p>
            <a:r>
              <a:rPr lang="en-US" dirty="0"/>
              <a:t>Timeline    a linear graphical representation    of events and the time and order in which they occur. </a:t>
            </a:r>
          </a:p>
          <a:p>
            <a:r>
              <a:rPr lang="en-US" dirty="0"/>
              <a:t>Critical    path the shortest time a project will take to complete (if no problems   or failures are experienced) </a:t>
            </a:r>
          </a:p>
          <a:p>
            <a:r>
              <a:rPr lang="en-US" dirty="0"/>
              <a:t>Milestone    a time or date by which a task must be completed</a:t>
            </a:r>
          </a:p>
          <a:p>
            <a:endParaRPr lang="en-US" dirty="0"/>
          </a:p>
        </p:txBody>
      </p:sp>
    </p:spTree>
    <p:extLst>
      <p:ext uri="{BB962C8B-B14F-4D97-AF65-F5344CB8AC3E}">
        <p14:creationId xmlns:p14="http://schemas.microsoft.com/office/powerpoint/2010/main" val="285477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F846-FE95-44ED-B8C9-249C32AFF86F}"/>
              </a:ext>
            </a:extLst>
          </p:cNvPr>
          <p:cNvSpPr>
            <a:spLocks noGrp="1"/>
          </p:cNvSpPr>
          <p:nvPr>
            <p:ph type="title"/>
          </p:nvPr>
        </p:nvSpPr>
        <p:spPr/>
        <p:txBody>
          <a:bodyPr/>
          <a:lstStyle/>
          <a:p>
            <a:pPr algn="ctr"/>
            <a:r>
              <a:rPr lang="en-US" b="1" u="sng" dirty="0"/>
              <a:t>Two basic groups of software</a:t>
            </a:r>
          </a:p>
        </p:txBody>
      </p:sp>
      <p:sp>
        <p:nvSpPr>
          <p:cNvPr id="3" name="Content Placeholder 2">
            <a:extLst>
              <a:ext uri="{FF2B5EF4-FFF2-40B4-BE49-F238E27FC236}">
                <a16:creationId xmlns:a16="http://schemas.microsoft.com/office/drawing/2014/main" id="{EDDBE206-3A7D-443B-B901-40E261A346D7}"/>
              </a:ext>
            </a:extLst>
          </p:cNvPr>
          <p:cNvSpPr>
            <a:spLocks noGrp="1"/>
          </p:cNvSpPr>
          <p:nvPr>
            <p:ph idx="1"/>
          </p:nvPr>
        </p:nvSpPr>
        <p:spPr/>
        <p:txBody>
          <a:bodyPr/>
          <a:lstStyle/>
          <a:p>
            <a:pPr marL="0" lvl="0" indent="0">
              <a:buNone/>
            </a:pPr>
            <a:r>
              <a:rPr lang="en-US" sz="5400" b="1" dirty="0">
                <a:latin typeface="Arial Black" panose="020B0A04020102020204" pitchFamily="34" charset="0"/>
              </a:rPr>
              <a:t>1. System software</a:t>
            </a:r>
            <a:endParaRPr lang="en-US" sz="5400" dirty="0">
              <a:latin typeface="Arial Black" panose="020B0A04020102020204" pitchFamily="34" charset="0"/>
            </a:endParaRPr>
          </a:p>
          <a:p>
            <a:pPr marL="0" lvl="0" indent="0">
              <a:buNone/>
            </a:pPr>
            <a:r>
              <a:rPr lang="en-US" sz="5400" b="1" dirty="0">
                <a:latin typeface="Arial Black" panose="020B0A04020102020204" pitchFamily="34" charset="0"/>
              </a:rPr>
              <a:t>2. Application software</a:t>
            </a:r>
          </a:p>
          <a:p>
            <a:pPr marL="0" lvl="0" indent="0">
              <a:buNone/>
            </a:pPr>
            <a:endParaRPr lang="en-US" b="1" dirty="0">
              <a:latin typeface="Arial Black" panose="020B0A04020102020204" pitchFamily="34" charset="0"/>
            </a:endParaRPr>
          </a:p>
          <a:p>
            <a:pPr marL="0" lvl="0" indent="0">
              <a:buNone/>
            </a:pPr>
            <a:endParaRPr lang="en-US" dirty="0">
              <a:latin typeface="Arial Black" panose="020B0A04020102020204" pitchFamily="34" charset="0"/>
            </a:endParaRPr>
          </a:p>
          <a:p>
            <a:endParaRPr lang="en-US" dirty="0"/>
          </a:p>
        </p:txBody>
      </p:sp>
    </p:spTree>
    <p:extLst>
      <p:ext uri="{BB962C8B-B14F-4D97-AF65-F5344CB8AC3E}">
        <p14:creationId xmlns:p14="http://schemas.microsoft.com/office/powerpoint/2010/main" val="2753442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9A5738-0D64-471C-ABCA-CC2DE7D60C36}"/>
              </a:ext>
            </a:extLst>
          </p:cNvPr>
          <p:cNvSpPr>
            <a:spLocks noGrp="1"/>
          </p:cNvSpPr>
          <p:nvPr>
            <p:ph idx="1"/>
          </p:nvPr>
        </p:nvSpPr>
        <p:spPr>
          <a:xfrm>
            <a:off x="838200" y="428625"/>
            <a:ext cx="10515600" cy="5748338"/>
          </a:xfrm>
        </p:spPr>
        <p:txBody>
          <a:bodyPr/>
          <a:lstStyle/>
          <a:p>
            <a:pPr marL="0" indent="0">
              <a:buNone/>
            </a:pPr>
            <a:r>
              <a:rPr lang="en-US" sz="3600" b="1" dirty="0"/>
              <a:t>COMMUNICATION SOFTWARE</a:t>
            </a:r>
          </a:p>
          <a:p>
            <a:r>
              <a:rPr lang="en-US" sz="3600" dirty="0"/>
              <a:t>Communication    software provides remote access to systems and allows users to contact   people using the internet.  It can be used to send files and messages as text, images, audio and video.</a:t>
            </a:r>
          </a:p>
          <a:p>
            <a:endParaRPr lang="en-US" dirty="0"/>
          </a:p>
        </p:txBody>
      </p:sp>
    </p:spTree>
    <p:extLst>
      <p:ext uri="{BB962C8B-B14F-4D97-AF65-F5344CB8AC3E}">
        <p14:creationId xmlns:p14="http://schemas.microsoft.com/office/powerpoint/2010/main" val="1811073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CB3B7-8380-4501-90E5-0054E0F7801F}"/>
              </a:ext>
            </a:extLst>
          </p:cNvPr>
          <p:cNvSpPr>
            <a:spLocks noGrp="1"/>
          </p:cNvSpPr>
          <p:nvPr>
            <p:ph type="title"/>
          </p:nvPr>
        </p:nvSpPr>
        <p:spPr/>
        <p:txBody>
          <a:bodyPr/>
          <a:lstStyle/>
          <a:p>
            <a:r>
              <a:rPr lang="en-US" dirty="0"/>
              <a:t>EXAMPLES OF COMMUNICATION SOFTWARE</a:t>
            </a:r>
          </a:p>
        </p:txBody>
      </p:sp>
      <p:sp>
        <p:nvSpPr>
          <p:cNvPr id="3" name="Content Placeholder 2">
            <a:extLst>
              <a:ext uri="{FF2B5EF4-FFF2-40B4-BE49-F238E27FC236}">
                <a16:creationId xmlns:a16="http://schemas.microsoft.com/office/drawing/2014/main" id="{6356537B-D144-45FF-B080-2C215DFA9219}"/>
              </a:ext>
            </a:extLst>
          </p:cNvPr>
          <p:cNvSpPr>
            <a:spLocks noGrp="1"/>
          </p:cNvSpPr>
          <p:nvPr>
            <p:ph idx="1"/>
          </p:nvPr>
        </p:nvSpPr>
        <p:spPr/>
        <p:txBody>
          <a:bodyPr/>
          <a:lstStyle/>
          <a:p>
            <a:pPr marL="0" indent="0">
              <a:buNone/>
            </a:pPr>
            <a:r>
              <a:rPr lang="en-US" b="1" dirty="0"/>
              <a:t>WEB BROWSERS</a:t>
            </a:r>
            <a:endParaRPr lang="en-US" dirty="0"/>
          </a:p>
          <a:p>
            <a:r>
              <a:rPr lang="en-US" dirty="0"/>
              <a:t>Web browsers allow users to view web pages and websites created in web authoring   software and hosted on servers that are connected   to the internet. </a:t>
            </a:r>
          </a:p>
          <a:p>
            <a:pPr marL="0" indent="0">
              <a:buNone/>
            </a:pPr>
            <a:r>
              <a:rPr lang="en-US" b="1" dirty="0"/>
              <a:t>Email</a:t>
            </a:r>
            <a:endParaRPr lang="en-US" dirty="0"/>
          </a:p>
          <a:p>
            <a:r>
              <a:rPr lang="en-US" dirty="0"/>
              <a:t>Emails can   be sent and received by software installed on a computer. </a:t>
            </a:r>
          </a:p>
          <a:p>
            <a:endParaRPr lang="en-US" dirty="0"/>
          </a:p>
        </p:txBody>
      </p:sp>
    </p:spTree>
    <p:extLst>
      <p:ext uri="{BB962C8B-B14F-4D97-AF65-F5344CB8AC3E}">
        <p14:creationId xmlns:p14="http://schemas.microsoft.com/office/powerpoint/2010/main" val="2151149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97D59-9A12-40AB-AEE9-0780C450E8EE}"/>
              </a:ext>
            </a:extLst>
          </p:cNvPr>
          <p:cNvSpPr>
            <a:spLocks noGrp="1"/>
          </p:cNvSpPr>
          <p:nvPr>
            <p:ph idx="1"/>
          </p:nvPr>
        </p:nvSpPr>
        <p:spPr>
          <a:xfrm>
            <a:off x="838200" y="557213"/>
            <a:ext cx="10515600" cy="5619750"/>
          </a:xfrm>
        </p:spPr>
        <p:txBody>
          <a:bodyPr>
            <a:normAutofit lnSpcReduction="10000"/>
          </a:bodyPr>
          <a:lstStyle/>
          <a:p>
            <a:pPr marL="0" indent="0">
              <a:buNone/>
            </a:pPr>
            <a:r>
              <a:rPr lang="en-US" b="1" dirty="0"/>
              <a:t>SOCIAL MEDIA</a:t>
            </a:r>
            <a:endParaRPr lang="en-US" dirty="0"/>
          </a:p>
          <a:p>
            <a:r>
              <a:rPr lang="en-US" dirty="0"/>
              <a:t>Social media can be accessed   through a web browser or by using locally installed apps.</a:t>
            </a:r>
          </a:p>
          <a:p>
            <a:pPr marL="0" indent="0">
              <a:buNone/>
            </a:pPr>
            <a:r>
              <a:rPr lang="en-US" b="1" dirty="0"/>
              <a:t>SMS</a:t>
            </a:r>
            <a:endParaRPr lang="en-US" dirty="0"/>
          </a:p>
          <a:p>
            <a:r>
              <a:rPr lang="en-US" dirty="0"/>
              <a:t>Short messaging   service (SMS) applications   are found on mobile phones.  They allow users to send up to 160 text characters   per message using the mobile phone network.  They do not require an internet connection.</a:t>
            </a:r>
          </a:p>
          <a:p>
            <a:pPr marL="0" indent="0">
              <a:buNone/>
            </a:pPr>
            <a:r>
              <a:rPr lang="en-US" b="1" dirty="0"/>
              <a:t>MMS</a:t>
            </a:r>
            <a:endParaRPr lang="en-US" dirty="0"/>
          </a:p>
          <a:p>
            <a:r>
              <a:rPr lang="en-US" dirty="0"/>
              <a:t>Multimedia   messaging   service (MMS) applications   extend  the capabilities of SMS.  MMS  can deliver  more than  160 characters   per message  and can include  video,  animations,   images  and audio.  Like SMS, they  are sent  using the mobile  phone  network  and do not require  an internet  connection.</a:t>
            </a:r>
          </a:p>
          <a:p>
            <a:endParaRPr lang="en-US" dirty="0"/>
          </a:p>
        </p:txBody>
      </p:sp>
    </p:spTree>
    <p:extLst>
      <p:ext uri="{BB962C8B-B14F-4D97-AF65-F5344CB8AC3E}">
        <p14:creationId xmlns:p14="http://schemas.microsoft.com/office/powerpoint/2010/main" val="2268167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664333-23E7-447B-B8EE-26A58C762C1D}"/>
              </a:ext>
            </a:extLst>
          </p:cNvPr>
          <p:cNvSpPr>
            <a:spLocks noGrp="1"/>
          </p:cNvSpPr>
          <p:nvPr>
            <p:ph idx="1"/>
          </p:nvPr>
        </p:nvSpPr>
        <p:spPr>
          <a:xfrm>
            <a:off x="838200" y="257175"/>
            <a:ext cx="10515600" cy="5919788"/>
          </a:xfrm>
        </p:spPr>
        <p:txBody>
          <a:bodyPr/>
          <a:lstStyle/>
          <a:p>
            <a:pPr marL="0" indent="0">
              <a:buNone/>
            </a:pPr>
            <a:r>
              <a:rPr lang="en-US" b="1" dirty="0"/>
              <a:t>Instant messaging</a:t>
            </a:r>
            <a:endParaRPr lang="en-US" dirty="0"/>
          </a:p>
          <a:p>
            <a:r>
              <a:rPr lang="en-US" dirty="0"/>
              <a:t>Instant messaging applications   are very similar to MMS applications, but they require a connection   to the internet.  They can allow users to see when other users are typing, and users can also prevent others from seeing when they are typing.   </a:t>
            </a:r>
          </a:p>
          <a:p>
            <a:endParaRPr lang="en-US" dirty="0"/>
          </a:p>
        </p:txBody>
      </p:sp>
    </p:spTree>
    <p:extLst>
      <p:ext uri="{BB962C8B-B14F-4D97-AF65-F5344CB8AC3E}">
        <p14:creationId xmlns:p14="http://schemas.microsoft.com/office/powerpoint/2010/main" val="3749111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3E644-476F-41A4-845E-390AFB90A047}"/>
              </a:ext>
            </a:extLst>
          </p:cNvPr>
          <p:cNvSpPr>
            <a:spLocks noGrp="1"/>
          </p:cNvSpPr>
          <p:nvPr>
            <p:ph type="ctrTitle"/>
          </p:nvPr>
        </p:nvSpPr>
        <p:spPr>
          <a:xfrm>
            <a:off x="1524000" y="406400"/>
            <a:ext cx="9144000" cy="1693864"/>
          </a:xfrm>
        </p:spPr>
        <p:txBody>
          <a:bodyPr>
            <a:normAutofit fontScale="90000"/>
          </a:bodyPr>
          <a:lstStyle/>
          <a:p>
            <a:r>
              <a:rPr lang="en-US" sz="7300" b="1" dirty="0"/>
              <a:t>SOFTWARE LICENSING</a:t>
            </a:r>
            <a:br>
              <a:rPr lang="en-US" dirty="0"/>
            </a:br>
            <a:endParaRPr lang="en-US" dirty="0"/>
          </a:p>
        </p:txBody>
      </p:sp>
      <p:sp>
        <p:nvSpPr>
          <p:cNvPr id="3" name="Subtitle 2">
            <a:extLst>
              <a:ext uri="{FF2B5EF4-FFF2-40B4-BE49-F238E27FC236}">
                <a16:creationId xmlns:a16="http://schemas.microsoft.com/office/drawing/2014/main" id="{DDEB3E53-F4B9-4E86-A7B5-CB846F1D8283}"/>
              </a:ext>
            </a:extLst>
          </p:cNvPr>
          <p:cNvSpPr>
            <a:spLocks noGrp="1"/>
          </p:cNvSpPr>
          <p:nvPr>
            <p:ph type="subTitle" idx="1"/>
          </p:nvPr>
        </p:nvSpPr>
        <p:spPr>
          <a:xfrm>
            <a:off x="1709738" y="1685926"/>
            <a:ext cx="9334500" cy="3529012"/>
          </a:xfrm>
        </p:spPr>
        <p:txBody>
          <a:bodyPr/>
          <a:lstStyle/>
          <a:p>
            <a:pPr algn="l"/>
            <a:r>
              <a:rPr lang="en-US" sz="3600" dirty="0"/>
              <a:t>Software   </a:t>
            </a:r>
            <a:r>
              <a:rPr lang="en-US" sz="3600" dirty="0" err="1"/>
              <a:t>licence</a:t>
            </a:r>
            <a:r>
              <a:rPr lang="en-US" sz="3600" dirty="0"/>
              <a:t> is a legal arrangement that gives a user the right to install and use software</a:t>
            </a:r>
          </a:p>
          <a:p>
            <a:pPr algn="l"/>
            <a:r>
              <a:rPr lang="en-US" sz="3600" dirty="0"/>
              <a:t>Sometimes, users require a software    </a:t>
            </a:r>
            <a:r>
              <a:rPr lang="en-US" sz="3600" dirty="0" err="1"/>
              <a:t>licence</a:t>
            </a:r>
            <a:r>
              <a:rPr lang="en-US" sz="3600" dirty="0"/>
              <a:t>   to be able to install and use software on a computer.</a:t>
            </a:r>
          </a:p>
          <a:p>
            <a:endParaRPr lang="en-US" dirty="0"/>
          </a:p>
        </p:txBody>
      </p:sp>
    </p:spTree>
    <p:extLst>
      <p:ext uri="{BB962C8B-B14F-4D97-AF65-F5344CB8AC3E}">
        <p14:creationId xmlns:p14="http://schemas.microsoft.com/office/powerpoint/2010/main" val="2621452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36A10-5EE0-42D7-82B6-B8FFD0A093A7}"/>
              </a:ext>
            </a:extLst>
          </p:cNvPr>
          <p:cNvSpPr>
            <a:spLocks noGrp="1"/>
          </p:cNvSpPr>
          <p:nvPr>
            <p:ph type="title"/>
          </p:nvPr>
        </p:nvSpPr>
        <p:spPr/>
        <p:txBody>
          <a:bodyPr/>
          <a:lstStyle/>
          <a:p>
            <a:pPr algn="ctr"/>
            <a:r>
              <a:rPr lang="en-US" b="1" dirty="0"/>
              <a:t>Types of software </a:t>
            </a:r>
            <a:r>
              <a:rPr lang="en-US" b="1" dirty="0" err="1"/>
              <a:t>licence</a:t>
            </a:r>
            <a:r>
              <a:rPr lang="en-US" b="1" dirty="0"/>
              <a:t> </a:t>
            </a:r>
          </a:p>
        </p:txBody>
      </p:sp>
      <p:sp>
        <p:nvSpPr>
          <p:cNvPr id="3" name="Content Placeholder 2">
            <a:extLst>
              <a:ext uri="{FF2B5EF4-FFF2-40B4-BE49-F238E27FC236}">
                <a16:creationId xmlns:a16="http://schemas.microsoft.com/office/drawing/2014/main" id="{FC345EF8-5447-4D4E-80FA-0AF193B3440C}"/>
              </a:ext>
            </a:extLst>
          </p:cNvPr>
          <p:cNvSpPr>
            <a:spLocks noGrp="1"/>
          </p:cNvSpPr>
          <p:nvPr>
            <p:ph idx="1"/>
          </p:nvPr>
        </p:nvSpPr>
        <p:spPr/>
        <p:txBody>
          <a:bodyPr/>
          <a:lstStyle/>
          <a:p>
            <a:pPr marL="514350" indent="-514350">
              <a:buFont typeface="+mj-lt"/>
              <a:buAutoNum type="arabicParenR"/>
            </a:pPr>
            <a:r>
              <a:rPr lang="en-US" dirty="0"/>
              <a:t> </a:t>
            </a:r>
            <a:r>
              <a:rPr lang="en-US" sz="4400" dirty="0"/>
              <a:t>Free-source</a:t>
            </a:r>
          </a:p>
          <a:p>
            <a:pPr marL="742950" indent="-742950">
              <a:buFont typeface="+mj-lt"/>
              <a:buAutoNum type="arabicParenR"/>
            </a:pPr>
            <a:r>
              <a:rPr lang="en-US" sz="4400" dirty="0"/>
              <a:t>Open-source</a:t>
            </a:r>
          </a:p>
          <a:p>
            <a:pPr marL="742950" indent="-742950">
              <a:buFont typeface="+mj-lt"/>
              <a:buAutoNum type="arabicParenR"/>
            </a:pPr>
            <a:r>
              <a:rPr lang="en-US" sz="4400" dirty="0"/>
              <a:t>Proprietary.</a:t>
            </a:r>
          </a:p>
          <a:p>
            <a:pPr marL="0" indent="0">
              <a:buNone/>
            </a:pPr>
            <a:endParaRPr lang="en-US" dirty="0"/>
          </a:p>
        </p:txBody>
      </p:sp>
    </p:spTree>
    <p:extLst>
      <p:ext uri="{BB962C8B-B14F-4D97-AF65-F5344CB8AC3E}">
        <p14:creationId xmlns:p14="http://schemas.microsoft.com/office/powerpoint/2010/main" val="34574377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2A84D7-BD3C-4B94-87F1-12CF3278C42E}"/>
              </a:ext>
            </a:extLst>
          </p:cNvPr>
          <p:cNvSpPr>
            <a:spLocks noGrp="1"/>
          </p:cNvSpPr>
          <p:nvPr>
            <p:ph idx="1"/>
          </p:nvPr>
        </p:nvSpPr>
        <p:spPr>
          <a:xfrm>
            <a:off x="838200" y="271463"/>
            <a:ext cx="10515600" cy="5905500"/>
          </a:xfrm>
        </p:spPr>
        <p:txBody>
          <a:bodyPr/>
          <a:lstStyle/>
          <a:p>
            <a:pPr marL="0" indent="0">
              <a:buNone/>
            </a:pPr>
            <a:endParaRPr lang="en-US" dirty="0"/>
          </a:p>
          <a:p>
            <a:pPr marL="0" indent="0">
              <a:buNone/>
            </a:pPr>
            <a:r>
              <a:rPr lang="en-US" sz="4800" dirty="0"/>
              <a:t>Free  source</a:t>
            </a:r>
          </a:p>
          <a:p>
            <a:r>
              <a:rPr lang="en-US" dirty="0"/>
              <a:t>Free software   licences give users the right to study, modify, copy or distribute   a program.  The user can decide if, and how much, to charge for a copy of the software or any service provided by the software.  This means that free software can be made available for a fee or free of charge. </a:t>
            </a:r>
          </a:p>
          <a:p>
            <a:pPr marL="0" indent="0">
              <a:buNone/>
            </a:pPr>
            <a:r>
              <a:rPr lang="en-US" sz="4000" dirty="0"/>
              <a:t>Open-source</a:t>
            </a:r>
          </a:p>
          <a:p>
            <a:r>
              <a:rPr lang="en-US" dirty="0"/>
              <a:t>Open-source    software   licences make the source   code available to users so that they can modify how the software works, or distribute   the modified or unmodified   software.</a:t>
            </a:r>
          </a:p>
          <a:p>
            <a:endParaRPr lang="en-US" dirty="0"/>
          </a:p>
          <a:p>
            <a:pPr marL="0" indent="0">
              <a:buNone/>
            </a:pPr>
            <a:endParaRPr lang="en-US" dirty="0"/>
          </a:p>
        </p:txBody>
      </p:sp>
    </p:spTree>
    <p:extLst>
      <p:ext uri="{BB962C8B-B14F-4D97-AF65-F5344CB8AC3E}">
        <p14:creationId xmlns:p14="http://schemas.microsoft.com/office/powerpoint/2010/main" val="505829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7B1D57-6FAB-4B5A-AAAA-310B8D3E0554}"/>
              </a:ext>
            </a:extLst>
          </p:cNvPr>
          <p:cNvSpPr>
            <a:spLocks noGrp="1"/>
          </p:cNvSpPr>
          <p:nvPr>
            <p:ph idx="1"/>
          </p:nvPr>
        </p:nvSpPr>
        <p:spPr>
          <a:xfrm>
            <a:off x="838200" y="542925"/>
            <a:ext cx="10515600" cy="5634038"/>
          </a:xfrm>
        </p:spPr>
        <p:txBody>
          <a:bodyPr/>
          <a:lstStyle/>
          <a:p>
            <a:endParaRPr lang="en-US" dirty="0"/>
          </a:p>
          <a:p>
            <a:pPr marL="0" indent="0">
              <a:buNone/>
            </a:pPr>
            <a:r>
              <a:rPr lang="en-US" sz="4800" dirty="0"/>
              <a:t>Proprietary</a:t>
            </a:r>
          </a:p>
          <a:p>
            <a:r>
              <a:rPr lang="en-US" dirty="0"/>
              <a:t>Proprietary   software   is software that is marketed and distributed   by its owner under a brand name. The software owner can decide the fee for the software and whether or not the software should be distributed.</a:t>
            </a:r>
          </a:p>
          <a:p>
            <a:r>
              <a:rPr lang="en-US" dirty="0"/>
              <a:t>Proprietary software can be made available for a fee or free of charge.  When no fee is required, the software is called freeware.   Unlike software distributed under an open-source   </a:t>
            </a:r>
            <a:r>
              <a:rPr lang="en-US" dirty="0" err="1"/>
              <a:t>licence</a:t>
            </a:r>
            <a:r>
              <a:rPr lang="en-US" dirty="0"/>
              <a:t>, software with a proprietary   </a:t>
            </a:r>
            <a:r>
              <a:rPr lang="en-US" dirty="0" err="1"/>
              <a:t>licence</a:t>
            </a:r>
            <a:r>
              <a:rPr lang="en-US" dirty="0"/>
              <a:t> usually does not make its source code available.</a:t>
            </a:r>
          </a:p>
          <a:p>
            <a:endParaRPr lang="en-US" dirty="0"/>
          </a:p>
        </p:txBody>
      </p:sp>
    </p:spTree>
    <p:extLst>
      <p:ext uri="{BB962C8B-B14F-4D97-AF65-F5344CB8AC3E}">
        <p14:creationId xmlns:p14="http://schemas.microsoft.com/office/powerpoint/2010/main" val="2252351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27F73-04DB-40FF-ACDE-04613A229374}"/>
              </a:ext>
            </a:extLst>
          </p:cNvPr>
          <p:cNvSpPr>
            <a:spLocks noGrp="1"/>
          </p:cNvSpPr>
          <p:nvPr>
            <p:ph type="title"/>
          </p:nvPr>
        </p:nvSpPr>
        <p:spPr/>
        <p:txBody>
          <a:bodyPr>
            <a:normAutofit fontScale="90000"/>
          </a:bodyPr>
          <a:lstStyle/>
          <a:p>
            <a:pPr algn="ctr"/>
            <a:r>
              <a:rPr lang="en-US" sz="6000" b="1" dirty="0"/>
              <a:t>Software updates</a:t>
            </a:r>
            <a:br>
              <a:rPr lang="en-US" dirty="0"/>
            </a:br>
            <a:r>
              <a:rPr lang="en-US" dirty="0"/>
              <a:t>reasons for updating software</a:t>
            </a:r>
          </a:p>
        </p:txBody>
      </p:sp>
      <p:sp>
        <p:nvSpPr>
          <p:cNvPr id="3" name="Content Placeholder 2">
            <a:extLst>
              <a:ext uri="{FF2B5EF4-FFF2-40B4-BE49-F238E27FC236}">
                <a16:creationId xmlns:a16="http://schemas.microsoft.com/office/drawing/2014/main" id="{20FD506B-6554-412B-8499-93469D4445BC}"/>
              </a:ext>
            </a:extLst>
          </p:cNvPr>
          <p:cNvSpPr>
            <a:spLocks noGrp="1"/>
          </p:cNvSpPr>
          <p:nvPr>
            <p:ph idx="1"/>
          </p:nvPr>
        </p:nvSpPr>
        <p:spPr/>
        <p:txBody>
          <a:bodyPr>
            <a:normAutofit/>
          </a:bodyPr>
          <a:lstStyle/>
          <a:p>
            <a:r>
              <a:rPr lang="en-US" dirty="0"/>
              <a:t>  </a:t>
            </a:r>
            <a:r>
              <a:rPr lang="en-US" sz="4000" dirty="0"/>
              <a:t>Fixing security vulnerabilities    or bugs</a:t>
            </a:r>
          </a:p>
          <a:p>
            <a:r>
              <a:rPr lang="en-US" sz="4000" dirty="0"/>
              <a:t>Increasing compatibility    with newer operating   systems</a:t>
            </a:r>
          </a:p>
          <a:p>
            <a:r>
              <a:rPr lang="en-US" sz="4000" dirty="0"/>
              <a:t>Improving   performance   and efficiency</a:t>
            </a:r>
          </a:p>
          <a:p>
            <a:r>
              <a:rPr lang="en-US" sz="4000" dirty="0"/>
              <a:t> Introducing   new features</a:t>
            </a:r>
          </a:p>
          <a:p>
            <a:r>
              <a:rPr lang="en-US" sz="4000" dirty="0"/>
              <a:t>  Improving   usability.</a:t>
            </a:r>
          </a:p>
          <a:p>
            <a:endParaRPr lang="en-US" dirty="0"/>
          </a:p>
        </p:txBody>
      </p:sp>
    </p:spTree>
    <p:extLst>
      <p:ext uri="{BB962C8B-B14F-4D97-AF65-F5344CB8AC3E}">
        <p14:creationId xmlns:p14="http://schemas.microsoft.com/office/powerpoint/2010/main" val="3055951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AB515-DB0D-4343-A004-8C876C3A0E93}"/>
              </a:ext>
            </a:extLst>
          </p:cNvPr>
          <p:cNvSpPr>
            <a:spLocks noGrp="1"/>
          </p:cNvSpPr>
          <p:nvPr>
            <p:ph type="ctrTitle"/>
          </p:nvPr>
        </p:nvSpPr>
        <p:spPr>
          <a:xfrm>
            <a:off x="1524000" y="171451"/>
            <a:ext cx="9144000" cy="1719262"/>
          </a:xfrm>
        </p:spPr>
        <p:txBody>
          <a:bodyPr>
            <a:normAutofit fontScale="90000"/>
          </a:bodyPr>
          <a:lstStyle/>
          <a:p>
            <a:br>
              <a:rPr lang="en-US" b="1" u="sng" dirty="0"/>
            </a:br>
            <a:r>
              <a:rPr lang="en-US" b="1" dirty="0"/>
              <a:t>Chapter 3</a:t>
            </a:r>
            <a:br>
              <a:rPr lang="en-US" b="1" u="sng" dirty="0"/>
            </a:br>
            <a:r>
              <a:rPr lang="en-US" b="1" u="sng" dirty="0"/>
              <a:t>MEMORY AND PROCESSORS</a:t>
            </a:r>
            <a:endParaRPr lang="en-US" u="sng" dirty="0"/>
          </a:p>
        </p:txBody>
      </p:sp>
      <p:sp>
        <p:nvSpPr>
          <p:cNvPr id="3" name="Subtitle 2">
            <a:extLst>
              <a:ext uri="{FF2B5EF4-FFF2-40B4-BE49-F238E27FC236}">
                <a16:creationId xmlns:a16="http://schemas.microsoft.com/office/drawing/2014/main" id="{36904CFC-E686-4C84-A975-F911C870AE92}"/>
              </a:ext>
            </a:extLst>
          </p:cNvPr>
          <p:cNvSpPr>
            <a:spLocks noGrp="1"/>
          </p:cNvSpPr>
          <p:nvPr>
            <p:ph type="subTitle" idx="1"/>
          </p:nvPr>
        </p:nvSpPr>
        <p:spPr>
          <a:xfrm>
            <a:off x="1652587" y="2230438"/>
            <a:ext cx="9015413" cy="3613150"/>
          </a:xfrm>
        </p:spPr>
        <p:txBody>
          <a:bodyPr/>
          <a:lstStyle/>
          <a:p>
            <a:pPr algn="just"/>
            <a:r>
              <a:rPr lang="en-US" sz="4000" dirty="0"/>
              <a:t>Memory can be accessed   faster than secondary   storage. Memory is used to store instructions   so that the processor   can fetch the instructions   quickly in order to process them.</a:t>
            </a:r>
          </a:p>
          <a:p>
            <a:endParaRPr lang="en-US" dirty="0"/>
          </a:p>
        </p:txBody>
      </p:sp>
    </p:spTree>
    <p:extLst>
      <p:ext uri="{BB962C8B-B14F-4D97-AF65-F5344CB8AC3E}">
        <p14:creationId xmlns:p14="http://schemas.microsoft.com/office/powerpoint/2010/main" val="133128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54729-65DB-4321-B252-785DBF81D0CA}"/>
              </a:ext>
            </a:extLst>
          </p:cNvPr>
          <p:cNvSpPr>
            <a:spLocks noGrp="1"/>
          </p:cNvSpPr>
          <p:nvPr>
            <p:ph type="title"/>
          </p:nvPr>
        </p:nvSpPr>
        <p:spPr/>
        <p:txBody>
          <a:bodyPr/>
          <a:lstStyle/>
          <a:p>
            <a:pPr algn="ctr"/>
            <a:r>
              <a:rPr lang="en-US" dirty="0">
                <a:solidFill>
                  <a:srgbClr val="FF0000"/>
                </a:solidFill>
              </a:rPr>
              <a:t>1. SYSTEM SOFTWARE</a:t>
            </a:r>
          </a:p>
        </p:txBody>
      </p:sp>
      <p:sp>
        <p:nvSpPr>
          <p:cNvPr id="3" name="Content Placeholder 2">
            <a:extLst>
              <a:ext uri="{FF2B5EF4-FFF2-40B4-BE49-F238E27FC236}">
                <a16:creationId xmlns:a16="http://schemas.microsoft.com/office/drawing/2014/main" id="{AA37D0C3-F0C4-4226-B53F-4E4177E5E4D7}"/>
              </a:ext>
            </a:extLst>
          </p:cNvPr>
          <p:cNvSpPr>
            <a:spLocks noGrp="1"/>
          </p:cNvSpPr>
          <p:nvPr>
            <p:ph idx="1"/>
          </p:nvPr>
        </p:nvSpPr>
        <p:spPr/>
        <p:txBody>
          <a:bodyPr/>
          <a:lstStyle/>
          <a:p>
            <a:pPr algn="ctr"/>
            <a:r>
              <a:rPr lang="en-US" sz="4400" dirty="0"/>
              <a:t>System software are Programs that are designed to maintain or operate the computer system.</a:t>
            </a:r>
          </a:p>
          <a:p>
            <a:endParaRPr lang="en-US" dirty="0"/>
          </a:p>
        </p:txBody>
      </p:sp>
    </p:spTree>
    <p:extLst>
      <p:ext uri="{BB962C8B-B14F-4D97-AF65-F5344CB8AC3E}">
        <p14:creationId xmlns:p14="http://schemas.microsoft.com/office/powerpoint/2010/main" val="33156293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EDE82-326B-4C58-9464-18008680B348}"/>
              </a:ext>
            </a:extLst>
          </p:cNvPr>
          <p:cNvSpPr>
            <a:spLocks noGrp="1"/>
          </p:cNvSpPr>
          <p:nvPr>
            <p:ph type="title"/>
          </p:nvPr>
        </p:nvSpPr>
        <p:spPr/>
        <p:txBody>
          <a:bodyPr/>
          <a:lstStyle/>
          <a:p>
            <a:r>
              <a:rPr lang="en-US" dirty="0"/>
              <a:t>Types of Memory</a:t>
            </a:r>
          </a:p>
        </p:txBody>
      </p:sp>
      <p:sp>
        <p:nvSpPr>
          <p:cNvPr id="3" name="Content Placeholder 2">
            <a:extLst>
              <a:ext uri="{FF2B5EF4-FFF2-40B4-BE49-F238E27FC236}">
                <a16:creationId xmlns:a16="http://schemas.microsoft.com/office/drawing/2014/main" id="{047B279E-6B21-4B38-91FB-ACE506024557}"/>
              </a:ext>
            </a:extLst>
          </p:cNvPr>
          <p:cNvSpPr>
            <a:spLocks noGrp="1"/>
          </p:cNvSpPr>
          <p:nvPr>
            <p:ph idx="1"/>
          </p:nvPr>
        </p:nvSpPr>
        <p:spPr/>
        <p:txBody>
          <a:bodyPr/>
          <a:lstStyle/>
          <a:p>
            <a:pPr marL="514350" indent="-514350">
              <a:buFont typeface="+mj-lt"/>
              <a:buAutoNum type="arabicPeriod"/>
            </a:pPr>
            <a:r>
              <a:rPr lang="en-US" dirty="0"/>
              <a:t> </a:t>
            </a:r>
            <a:r>
              <a:rPr lang="en-US" sz="3600" dirty="0"/>
              <a:t>Random Access Memory (RAM)</a:t>
            </a:r>
          </a:p>
          <a:p>
            <a:pPr marL="514350" indent="-514350">
              <a:buFont typeface="+mj-lt"/>
              <a:buAutoNum type="arabicPeriod"/>
            </a:pPr>
            <a:endParaRPr lang="en-US" sz="3600" dirty="0"/>
          </a:p>
          <a:p>
            <a:pPr marL="514350" indent="-514350">
              <a:buFont typeface="+mj-lt"/>
              <a:buAutoNum type="arabicPeriod"/>
            </a:pPr>
            <a:r>
              <a:rPr lang="en-US" sz="3600" dirty="0"/>
              <a:t>Read Only Memory (ROM)</a:t>
            </a:r>
          </a:p>
          <a:p>
            <a:pPr marL="514350" indent="-514350">
              <a:buFont typeface="+mj-lt"/>
              <a:buAutoNum type="arabicPeriod"/>
            </a:pPr>
            <a:endParaRPr lang="en-US" sz="3600" dirty="0"/>
          </a:p>
          <a:p>
            <a:pPr marL="514350" indent="-514350">
              <a:buFont typeface="+mj-lt"/>
              <a:buAutoNum type="arabicPeriod"/>
            </a:pPr>
            <a:r>
              <a:rPr lang="en-US" sz="3600" dirty="0"/>
              <a:t>Flash memory.</a:t>
            </a:r>
          </a:p>
          <a:p>
            <a:endParaRPr lang="en-US" dirty="0"/>
          </a:p>
        </p:txBody>
      </p:sp>
    </p:spTree>
    <p:extLst>
      <p:ext uri="{BB962C8B-B14F-4D97-AF65-F5344CB8AC3E}">
        <p14:creationId xmlns:p14="http://schemas.microsoft.com/office/powerpoint/2010/main" val="1263044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2F362-8438-454F-9C6C-FDEC08FC7A0D}"/>
              </a:ext>
            </a:extLst>
          </p:cNvPr>
          <p:cNvSpPr>
            <a:spLocks noGrp="1"/>
          </p:cNvSpPr>
          <p:nvPr>
            <p:ph type="title"/>
          </p:nvPr>
        </p:nvSpPr>
        <p:spPr/>
        <p:txBody>
          <a:bodyPr/>
          <a:lstStyle/>
          <a:p>
            <a:r>
              <a:rPr lang="en-US" b="1" u="sng" dirty="0"/>
              <a:t>RANDOM ACCESS MEMORY (RAM)</a:t>
            </a:r>
            <a:endParaRPr lang="en-US" dirty="0"/>
          </a:p>
        </p:txBody>
      </p:sp>
      <p:sp>
        <p:nvSpPr>
          <p:cNvPr id="3" name="Content Placeholder 2">
            <a:extLst>
              <a:ext uri="{FF2B5EF4-FFF2-40B4-BE49-F238E27FC236}">
                <a16:creationId xmlns:a16="http://schemas.microsoft.com/office/drawing/2014/main" id="{43FAB173-C6B4-4FD9-B4ED-5B58335B40F6}"/>
              </a:ext>
            </a:extLst>
          </p:cNvPr>
          <p:cNvSpPr>
            <a:spLocks noGrp="1"/>
          </p:cNvSpPr>
          <p:nvPr>
            <p:ph idx="1"/>
          </p:nvPr>
        </p:nvSpPr>
        <p:spPr/>
        <p:txBody>
          <a:bodyPr>
            <a:normAutofit/>
          </a:bodyPr>
          <a:lstStyle/>
          <a:p>
            <a:r>
              <a:rPr lang="en-US" sz="3600" dirty="0"/>
              <a:t>Software is loaded into RAM from a computer's   secondary   storage. </a:t>
            </a:r>
          </a:p>
          <a:p>
            <a:r>
              <a:rPr lang="en-US" sz="3600" dirty="0"/>
              <a:t>RAM is volatile, meaning that it cannot store data when it has no power.  This means that, if you turn off your computer's   power, any data held in RAM will be lost.</a:t>
            </a:r>
          </a:p>
          <a:p>
            <a:r>
              <a:rPr lang="en-US" sz="3600" dirty="0"/>
              <a:t>Stores data temporary  </a:t>
            </a:r>
          </a:p>
          <a:p>
            <a:endParaRPr lang="en-US" dirty="0"/>
          </a:p>
        </p:txBody>
      </p:sp>
    </p:spTree>
    <p:extLst>
      <p:ext uri="{BB962C8B-B14F-4D97-AF65-F5344CB8AC3E}">
        <p14:creationId xmlns:p14="http://schemas.microsoft.com/office/powerpoint/2010/main" val="4089564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C1F54-5E14-42E1-A1C3-32E9AAEC6A9A}"/>
              </a:ext>
            </a:extLst>
          </p:cNvPr>
          <p:cNvSpPr>
            <a:spLocks noGrp="1"/>
          </p:cNvSpPr>
          <p:nvPr>
            <p:ph type="title"/>
          </p:nvPr>
        </p:nvSpPr>
        <p:spPr>
          <a:xfrm>
            <a:off x="838200" y="324784"/>
            <a:ext cx="10515600" cy="1325563"/>
          </a:xfrm>
        </p:spPr>
        <p:txBody>
          <a:bodyPr/>
          <a:lstStyle/>
          <a:p>
            <a:r>
              <a:rPr lang="en-US" b="1" u="sng" dirty="0"/>
              <a:t>IMPACT  OF THE SIZE OF RAM  ON THE USER</a:t>
            </a:r>
            <a:br>
              <a:rPr lang="en-US" dirty="0"/>
            </a:br>
            <a:endParaRPr lang="en-US" dirty="0"/>
          </a:p>
        </p:txBody>
      </p:sp>
      <p:sp>
        <p:nvSpPr>
          <p:cNvPr id="3" name="Content Placeholder 2">
            <a:extLst>
              <a:ext uri="{FF2B5EF4-FFF2-40B4-BE49-F238E27FC236}">
                <a16:creationId xmlns:a16="http://schemas.microsoft.com/office/drawing/2014/main" id="{5E27BCCE-FC84-456E-A7EC-3ADD89ABA587}"/>
              </a:ext>
            </a:extLst>
          </p:cNvPr>
          <p:cNvSpPr>
            <a:spLocks noGrp="1"/>
          </p:cNvSpPr>
          <p:nvPr>
            <p:ph idx="1"/>
          </p:nvPr>
        </p:nvSpPr>
        <p:spPr>
          <a:xfrm>
            <a:off x="838200" y="1116106"/>
            <a:ext cx="10515600" cy="5060857"/>
          </a:xfrm>
        </p:spPr>
        <p:txBody>
          <a:bodyPr>
            <a:normAutofit/>
          </a:bodyPr>
          <a:lstStyle/>
          <a:p>
            <a:r>
              <a:rPr lang="en-US" sz="3200" dirty="0"/>
              <a:t>RAM is used to store programs that are in use. The more RAM that is available, the more programs can run at the same time.  This is important   when you need to use many files or programs at the same time.</a:t>
            </a:r>
          </a:p>
          <a:p>
            <a:r>
              <a:rPr lang="en-US" sz="3200" dirty="0"/>
              <a:t>When the computer   system does not have enough space in RAM, the operating   system creates virtual  memory  by using  an area of secondary storage.  Secondary   storage is much slower than RAM, so the user ill notice a big decrease in system performance   when the processor   has to access instructions   from virtual memory. </a:t>
            </a:r>
          </a:p>
        </p:txBody>
      </p:sp>
    </p:spTree>
    <p:extLst>
      <p:ext uri="{BB962C8B-B14F-4D97-AF65-F5344CB8AC3E}">
        <p14:creationId xmlns:p14="http://schemas.microsoft.com/office/powerpoint/2010/main" val="2205178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2C05-CA99-48B5-893E-C557CFCADD06}"/>
              </a:ext>
            </a:extLst>
          </p:cNvPr>
          <p:cNvSpPr>
            <a:spLocks noGrp="1"/>
          </p:cNvSpPr>
          <p:nvPr>
            <p:ph type="title"/>
          </p:nvPr>
        </p:nvSpPr>
        <p:spPr>
          <a:xfrm>
            <a:off x="838200" y="365125"/>
            <a:ext cx="10515600" cy="952687"/>
          </a:xfrm>
        </p:spPr>
        <p:txBody>
          <a:bodyPr>
            <a:normAutofit fontScale="90000"/>
          </a:bodyPr>
          <a:lstStyle/>
          <a:p>
            <a:r>
              <a:rPr lang="en-US" b="1" u="sng" dirty="0"/>
              <a:t>READ ONLY MEMORY (ROM)</a:t>
            </a:r>
            <a:br>
              <a:rPr lang="en-US" dirty="0"/>
            </a:br>
            <a:endParaRPr lang="en-US" dirty="0"/>
          </a:p>
        </p:txBody>
      </p:sp>
      <p:sp>
        <p:nvSpPr>
          <p:cNvPr id="3" name="Content Placeholder 2">
            <a:extLst>
              <a:ext uri="{FF2B5EF4-FFF2-40B4-BE49-F238E27FC236}">
                <a16:creationId xmlns:a16="http://schemas.microsoft.com/office/drawing/2014/main" id="{DA06F061-5F13-47D5-B406-85038C992C88}"/>
              </a:ext>
            </a:extLst>
          </p:cNvPr>
          <p:cNvSpPr>
            <a:spLocks noGrp="1"/>
          </p:cNvSpPr>
          <p:nvPr>
            <p:ph idx="1"/>
          </p:nvPr>
        </p:nvSpPr>
        <p:spPr>
          <a:xfrm>
            <a:off x="838200" y="1210235"/>
            <a:ext cx="10515600" cy="4966728"/>
          </a:xfrm>
        </p:spPr>
        <p:txBody>
          <a:bodyPr>
            <a:normAutofit lnSpcReduction="10000"/>
          </a:bodyPr>
          <a:lstStyle/>
          <a:p>
            <a:r>
              <a:rPr lang="en-US" sz="3600" dirty="0"/>
              <a:t>ROM stores data  permanently. </a:t>
            </a:r>
          </a:p>
          <a:p>
            <a:r>
              <a:rPr lang="en-US" sz="3600" dirty="0"/>
              <a:t>ROM is non-volatile,   meaning that  data  is not lost when  the power  is turned  off.  </a:t>
            </a:r>
          </a:p>
          <a:p>
            <a:r>
              <a:rPr lang="en-US" sz="3600" dirty="0"/>
              <a:t>ROM is used  in computer systems  that  store only one  programme   (single  purpose  computers),   such as calculators,   digital  watches  and washing  machines.  General purpose Computers, such as home PCs and laptops, also use ROM to boot  the system and  load the operating   system  from  secondary   storage.</a:t>
            </a:r>
          </a:p>
          <a:p>
            <a:endParaRPr lang="en-US" dirty="0"/>
          </a:p>
        </p:txBody>
      </p:sp>
    </p:spTree>
    <p:extLst>
      <p:ext uri="{BB962C8B-B14F-4D97-AF65-F5344CB8AC3E}">
        <p14:creationId xmlns:p14="http://schemas.microsoft.com/office/powerpoint/2010/main" val="31672748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79C79-B776-4059-9BBC-5A8520989C32}"/>
              </a:ext>
            </a:extLst>
          </p:cNvPr>
          <p:cNvSpPr>
            <a:spLocks noGrp="1"/>
          </p:cNvSpPr>
          <p:nvPr>
            <p:ph type="title"/>
          </p:nvPr>
        </p:nvSpPr>
        <p:spPr>
          <a:xfrm>
            <a:off x="838200" y="365125"/>
            <a:ext cx="10515600" cy="724087"/>
          </a:xfrm>
        </p:spPr>
        <p:txBody>
          <a:bodyPr/>
          <a:lstStyle/>
          <a:p>
            <a:pPr algn="ctr"/>
            <a:r>
              <a:rPr lang="en-US" u="sng" dirty="0"/>
              <a:t>TYPES OF ROM</a:t>
            </a:r>
          </a:p>
        </p:txBody>
      </p:sp>
      <p:sp>
        <p:nvSpPr>
          <p:cNvPr id="3" name="Content Placeholder 2">
            <a:extLst>
              <a:ext uri="{FF2B5EF4-FFF2-40B4-BE49-F238E27FC236}">
                <a16:creationId xmlns:a16="http://schemas.microsoft.com/office/drawing/2014/main" id="{AB4AC99F-DC25-4EC4-BC57-6358B5094D10}"/>
              </a:ext>
            </a:extLst>
          </p:cNvPr>
          <p:cNvSpPr>
            <a:spLocks noGrp="1"/>
          </p:cNvSpPr>
          <p:nvPr>
            <p:ph idx="1"/>
          </p:nvPr>
        </p:nvSpPr>
        <p:spPr>
          <a:xfrm>
            <a:off x="838200" y="1264024"/>
            <a:ext cx="10515600" cy="5228851"/>
          </a:xfrm>
        </p:spPr>
        <p:txBody>
          <a:bodyPr>
            <a:noAutofit/>
          </a:bodyPr>
          <a:lstStyle/>
          <a:p>
            <a:pPr marL="457200" indent="-457200">
              <a:buFont typeface="+mj-lt"/>
              <a:buAutoNum type="arabicParenR"/>
            </a:pPr>
            <a:r>
              <a:rPr lang="en-US" sz="2400" dirty="0"/>
              <a:t>Mask  Programmed   Read Only  Memory.- memory  that  cannot  be changed  after manufacture</a:t>
            </a:r>
            <a:br>
              <a:rPr lang="en-US" sz="2400" dirty="0"/>
            </a:br>
            <a:r>
              <a:rPr lang="en-US" sz="2400" dirty="0"/>
              <a:t> </a:t>
            </a:r>
            <a:br>
              <a:rPr lang="en-US" sz="2400" dirty="0"/>
            </a:br>
            <a:r>
              <a:rPr lang="en-US" sz="2400" dirty="0"/>
              <a:t>2). PROM  stands  for Programmable     Read Only  Memory.  It is manufactured with  the ability  to be written  to, but it can only  be written  to once.</a:t>
            </a:r>
            <a:br>
              <a:rPr lang="en-US" sz="2400" dirty="0"/>
            </a:br>
            <a:r>
              <a:rPr lang="en-US" sz="2400" dirty="0"/>
              <a:t>3).  EPROM (Erasable   Programmable     Read Only Memory)</a:t>
            </a:r>
            <a:br>
              <a:rPr lang="en-US" sz="2400" dirty="0"/>
            </a:br>
            <a:r>
              <a:rPr lang="en-US" sz="2400" dirty="0"/>
              <a:t> </a:t>
            </a:r>
            <a:br>
              <a:rPr lang="en-US" sz="2400" dirty="0"/>
            </a:br>
            <a:r>
              <a:rPr lang="en-US" sz="2400" dirty="0"/>
              <a:t>4)  EEPROM (Electrically    Erasable   Programmable     Read Only Memory).</a:t>
            </a:r>
            <a:br>
              <a:rPr lang="en-US" sz="2400" dirty="0"/>
            </a:br>
            <a:r>
              <a:rPr lang="en-US" sz="2400" dirty="0"/>
              <a:t> </a:t>
            </a:r>
            <a:br>
              <a:rPr lang="en-US" sz="2400" dirty="0"/>
            </a:br>
            <a:r>
              <a:rPr lang="en-US" sz="2400" dirty="0"/>
              <a:t>The contents   of EPROM  and  EEPROM  can be erased  and then  rewritten  to. Data stored  in EPROM  can be erased  by exposing   it to strong  ultraviolet  (UV) light.  Data stored  in EEPROM  is erased  by applying  a voltage  to one of the pins on the ROM chip.</a:t>
            </a:r>
          </a:p>
        </p:txBody>
      </p:sp>
    </p:spTree>
    <p:extLst>
      <p:ext uri="{BB962C8B-B14F-4D97-AF65-F5344CB8AC3E}">
        <p14:creationId xmlns:p14="http://schemas.microsoft.com/office/powerpoint/2010/main" val="24493422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FD497-1AF7-4CFC-BCFE-EBBD093C3C1F}"/>
              </a:ext>
            </a:extLst>
          </p:cNvPr>
          <p:cNvSpPr>
            <a:spLocks noGrp="1"/>
          </p:cNvSpPr>
          <p:nvPr>
            <p:ph type="title"/>
          </p:nvPr>
        </p:nvSpPr>
        <p:spPr>
          <a:xfrm>
            <a:off x="838200" y="365126"/>
            <a:ext cx="10515600" cy="482039"/>
          </a:xfrm>
        </p:spPr>
        <p:txBody>
          <a:bodyPr>
            <a:normAutofit fontScale="90000"/>
          </a:bodyPr>
          <a:lstStyle/>
          <a:p>
            <a:pPr algn="ctr"/>
            <a:r>
              <a:rPr lang="en-US" dirty="0"/>
              <a:t> </a:t>
            </a:r>
            <a:br>
              <a:rPr lang="en-US" sz="3600" dirty="0"/>
            </a:br>
            <a:r>
              <a:rPr lang="en-US" sz="3600" b="1" dirty="0"/>
              <a:t>FLASH MEMORY</a:t>
            </a:r>
            <a:br>
              <a:rPr lang="en-US" dirty="0"/>
            </a:br>
            <a:endParaRPr lang="en-US" dirty="0"/>
          </a:p>
        </p:txBody>
      </p:sp>
      <p:sp>
        <p:nvSpPr>
          <p:cNvPr id="3" name="Content Placeholder 2">
            <a:extLst>
              <a:ext uri="{FF2B5EF4-FFF2-40B4-BE49-F238E27FC236}">
                <a16:creationId xmlns:a16="http://schemas.microsoft.com/office/drawing/2014/main" id="{32A85CA4-67B3-41E7-A76A-F3F5D4E55763}"/>
              </a:ext>
            </a:extLst>
          </p:cNvPr>
          <p:cNvSpPr>
            <a:spLocks noGrp="1"/>
          </p:cNvSpPr>
          <p:nvPr>
            <p:ph idx="1"/>
          </p:nvPr>
        </p:nvSpPr>
        <p:spPr>
          <a:xfrm>
            <a:off x="838200" y="954742"/>
            <a:ext cx="10515600" cy="5222222"/>
          </a:xfrm>
        </p:spPr>
        <p:txBody>
          <a:bodyPr/>
          <a:lstStyle/>
          <a:p>
            <a:pPr marL="0" indent="0" algn="ctr">
              <a:buNone/>
            </a:pPr>
            <a:r>
              <a:rPr lang="en-US" b="1" dirty="0"/>
              <a:t>Characteristics of flash memory</a:t>
            </a:r>
          </a:p>
          <a:p>
            <a:r>
              <a:rPr lang="en-US" dirty="0"/>
              <a:t>Flash memory is a type of EEPROM.</a:t>
            </a:r>
          </a:p>
          <a:p>
            <a:r>
              <a:rPr lang="en-US" dirty="0"/>
              <a:t>It is non-volatile. </a:t>
            </a:r>
          </a:p>
          <a:p>
            <a:r>
              <a:rPr lang="en-US" dirty="0"/>
              <a:t>It does not have any moving parts, so it has a fast access time and low power consumption.   Because of its low power consumption, </a:t>
            </a:r>
          </a:p>
          <a:p>
            <a:r>
              <a:rPr lang="en-US" dirty="0"/>
              <a:t>Flash memory is used in the SSDs that are used in portable devices, such as laptop computers, as these devices often rely on internal batteries for their power. </a:t>
            </a:r>
          </a:p>
          <a:p>
            <a:r>
              <a:rPr lang="en-US" dirty="0"/>
              <a:t> Flash memory is often used as removable storage in USB drives and SD cards.</a:t>
            </a:r>
          </a:p>
          <a:p>
            <a:pPr marL="0" indent="0">
              <a:buNone/>
            </a:pPr>
            <a:endParaRPr lang="en-US" dirty="0"/>
          </a:p>
        </p:txBody>
      </p:sp>
    </p:spTree>
    <p:extLst>
      <p:ext uri="{BB962C8B-B14F-4D97-AF65-F5344CB8AC3E}">
        <p14:creationId xmlns:p14="http://schemas.microsoft.com/office/powerpoint/2010/main" val="836822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11E83D-4F3B-4419-8AC5-949DC83B1752}"/>
              </a:ext>
            </a:extLst>
          </p:cNvPr>
          <p:cNvSpPr>
            <a:spLocks noGrp="1"/>
          </p:cNvSpPr>
          <p:nvPr>
            <p:ph idx="1"/>
          </p:nvPr>
        </p:nvSpPr>
        <p:spPr>
          <a:xfrm>
            <a:off x="838200" y="443753"/>
            <a:ext cx="10515600" cy="5733210"/>
          </a:xfrm>
        </p:spPr>
        <p:txBody>
          <a:bodyPr>
            <a:normAutofit/>
          </a:bodyPr>
          <a:lstStyle/>
          <a:p>
            <a:pPr marL="0" indent="0">
              <a:buNone/>
            </a:pPr>
            <a:r>
              <a:rPr lang="en-US" b="1" u="sng" dirty="0"/>
              <a:t>PROCESSORS</a:t>
            </a:r>
            <a:endParaRPr lang="en-US" dirty="0"/>
          </a:p>
          <a:p>
            <a:r>
              <a:rPr lang="en-US" sz="3600" dirty="0"/>
              <a:t>A processor   is made up of one or more Central Processing   Units (CPUs). </a:t>
            </a:r>
          </a:p>
          <a:p>
            <a:r>
              <a:rPr lang="en-US" sz="3600" dirty="0"/>
              <a:t>These carry out software instructions.   </a:t>
            </a:r>
          </a:p>
          <a:p>
            <a:r>
              <a:rPr lang="en-US" sz="3600" dirty="0"/>
              <a:t>In processors   that are made up of more than one CPU, each CPU is referred to as a core.  For example, in a quad-core   processor, four cores are working during each processor     cycle. </a:t>
            </a:r>
          </a:p>
          <a:p>
            <a:r>
              <a:rPr lang="en-US" sz="3600" dirty="0"/>
              <a:t>This means that it can do up to four times as much work as a single-core processor.</a:t>
            </a:r>
          </a:p>
          <a:p>
            <a:pPr marL="0" indent="0">
              <a:buNone/>
            </a:pPr>
            <a:endParaRPr lang="en-US" dirty="0"/>
          </a:p>
        </p:txBody>
      </p:sp>
    </p:spTree>
    <p:extLst>
      <p:ext uri="{BB962C8B-B14F-4D97-AF65-F5344CB8AC3E}">
        <p14:creationId xmlns:p14="http://schemas.microsoft.com/office/powerpoint/2010/main" val="33928332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FB58FF-A2F6-4202-99B1-08C913D5DD4A}"/>
              </a:ext>
            </a:extLst>
          </p:cNvPr>
          <p:cNvSpPr>
            <a:spLocks noGrp="1"/>
          </p:cNvSpPr>
          <p:nvPr>
            <p:ph idx="1"/>
          </p:nvPr>
        </p:nvSpPr>
        <p:spPr>
          <a:xfrm>
            <a:off x="838200" y="457200"/>
            <a:ext cx="10515600" cy="5719763"/>
          </a:xfrm>
        </p:spPr>
        <p:txBody>
          <a:bodyPr/>
          <a:lstStyle/>
          <a:p>
            <a:r>
              <a:rPr lang="en-US" sz="3200" dirty="0"/>
              <a:t>Processor cycle the process of fetching a program instruction from memory, decoding the actions required by the instruction and then executing those actions</a:t>
            </a:r>
          </a:p>
          <a:p>
            <a:r>
              <a:rPr lang="en-US" sz="3200" dirty="0"/>
              <a:t>Processor speed is measured in clock   cycles    per second.   This is the number of times per second the processor   can carry out one or more instructions.   Clock cycles are measured in units called hertz (Hz), kilohertz (</a:t>
            </a:r>
            <a:r>
              <a:rPr lang="en-US" sz="3200" dirty="0" err="1"/>
              <a:t>khz</a:t>
            </a:r>
            <a:r>
              <a:rPr lang="en-US" sz="3200" dirty="0"/>
              <a:t>), megahertz  (</a:t>
            </a:r>
            <a:r>
              <a:rPr lang="en-US" sz="3200" dirty="0" err="1"/>
              <a:t>mhz</a:t>
            </a:r>
            <a:r>
              <a:rPr lang="en-US" sz="3200" dirty="0"/>
              <a:t>) and gigahertz  (</a:t>
            </a:r>
            <a:r>
              <a:rPr lang="en-US" sz="3200" dirty="0" err="1"/>
              <a:t>ghz</a:t>
            </a:r>
            <a:r>
              <a:rPr lang="en-US" sz="3200" dirty="0"/>
              <a:t>).</a:t>
            </a:r>
          </a:p>
          <a:p>
            <a:r>
              <a:rPr lang="en-US" sz="3200" i="1" dirty="0"/>
              <a:t>Clock cycles per second used to measure processor speed; the number of times per second the processor can carry out one or more instructions</a:t>
            </a:r>
            <a:endParaRPr lang="en-US" sz="3200" dirty="0"/>
          </a:p>
          <a:p>
            <a:endParaRPr lang="en-US" dirty="0"/>
          </a:p>
        </p:txBody>
      </p:sp>
    </p:spTree>
    <p:extLst>
      <p:ext uri="{BB962C8B-B14F-4D97-AF65-F5344CB8AC3E}">
        <p14:creationId xmlns:p14="http://schemas.microsoft.com/office/powerpoint/2010/main" val="1132678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3550B-495C-4E64-9255-5C35A7FC7F06}"/>
              </a:ext>
            </a:extLst>
          </p:cNvPr>
          <p:cNvSpPr>
            <a:spLocks noGrp="1"/>
          </p:cNvSpPr>
          <p:nvPr>
            <p:ph type="title"/>
          </p:nvPr>
        </p:nvSpPr>
        <p:spPr/>
        <p:txBody>
          <a:bodyPr/>
          <a:lstStyle/>
          <a:p>
            <a:pPr algn="ctr"/>
            <a:r>
              <a:rPr lang="en-US" b="1" dirty="0"/>
              <a:t>Utility software</a:t>
            </a:r>
            <a:br>
              <a:rPr lang="en-US" dirty="0"/>
            </a:br>
            <a:endParaRPr lang="en-US" dirty="0"/>
          </a:p>
        </p:txBody>
      </p:sp>
      <p:sp>
        <p:nvSpPr>
          <p:cNvPr id="3" name="Content Placeholder 2">
            <a:extLst>
              <a:ext uri="{FF2B5EF4-FFF2-40B4-BE49-F238E27FC236}">
                <a16:creationId xmlns:a16="http://schemas.microsoft.com/office/drawing/2014/main" id="{730400BD-360A-4858-A0F8-FFF193DC28D4}"/>
              </a:ext>
            </a:extLst>
          </p:cNvPr>
          <p:cNvSpPr>
            <a:spLocks noGrp="1"/>
          </p:cNvSpPr>
          <p:nvPr>
            <p:ph idx="1"/>
          </p:nvPr>
        </p:nvSpPr>
        <p:spPr/>
        <p:txBody>
          <a:bodyPr/>
          <a:lstStyle/>
          <a:p>
            <a:pPr algn="ctr"/>
            <a:r>
              <a:rPr lang="en-US" sz="4400" dirty="0"/>
              <a:t>Utility software is one form of system software, which carries out configuration and maintenance tasks. </a:t>
            </a:r>
          </a:p>
          <a:p>
            <a:endParaRPr lang="en-US" dirty="0"/>
          </a:p>
        </p:txBody>
      </p:sp>
    </p:spTree>
    <p:extLst>
      <p:ext uri="{BB962C8B-B14F-4D97-AF65-F5344CB8AC3E}">
        <p14:creationId xmlns:p14="http://schemas.microsoft.com/office/powerpoint/2010/main" val="2981284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2867E-A525-4204-A984-535826B2A92C}"/>
              </a:ext>
            </a:extLst>
          </p:cNvPr>
          <p:cNvSpPr>
            <a:spLocks noGrp="1"/>
          </p:cNvSpPr>
          <p:nvPr>
            <p:ph type="title"/>
          </p:nvPr>
        </p:nvSpPr>
        <p:spPr/>
        <p:txBody>
          <a:bodyPr/>
          <a:lstStyle/>
          <a:p>
            <a:pPr algn="ctr"/>
            <a:r>
              <a:rPr lang="en-US" b="1" i="1" dirty="0"/>
              <a:t>Functions of utility software </a:t>
            </a:r>
            <a:br>
              <a:rPr lang="en-US" dirty="0"/>
            </a:br>
            <a:endParaRPr lang="en-US" dirty="0"/>
          </a:p>
        </p:txBody>
      </p:sp>
      <p:sp>
        <p:nvSpPr>
          <p:cNvPr id="3" name="Content Placeholder 2">
            <a:extLst>
              <a:ext uri="{FF2B5EF4-FFF2-40B4-BE49-F238E27FC236}">
                <a16:creationId xmlns:a16="http://schemas.microsoft.com/office/drawing/2014/main" id="{BAAFD1C9-16DA-46DF-B2E4-D0C7EC912916}"/>
              </a:ext>
            </a:extLst>
          </p:cNvPr>
          <p:cNvSpPr>
            <a:spLocks noGrp="1"/>
          </p:cNvSpPr>
          <p:nvPr>
            <p:ph idx="1"/>
          </p:nvPr>
        </p:nvSpPr>
        <p:spPr/>
        <p:txBody>
          <a:bodyPr/>
          <a:lstStyle/>
          <a:p>
            <a:r>
              <a:rPr lang="en-US" sz="3600" b="1" dirty="0"/>
              <a:t>Backup </a:t>
            </a:r>
            <a:endParaRPr lang="en-US" sz="3600" dirty="0"/>
          </a:p>
          <a:p>
            <a:pPr marL="0" indent="0">
              <a:buNone/>
            </a:pPr>
            <a:r>
              <a:rPr lang="en-US" dirty="0"/>
              <a:t>Backup utilities create a copy of files and programs. Backups can be set to run automatically or they can be started by a user.</a:t>
            </a:r>
          </a:p>
          <a:p>
            <a:endParaRPr lang="en-US" dirty="0"/>
          </a:p>
        </p:txBody>
      </p:sp>
    </p:spTree>
    <p:extLst>
      <p:ext uri="{BB962C8B-B14F-4D97-AF65-F5344CB8AC3E}">
        <p14:creationId xmlns:p14="http://schemas.microsoft.com/office/powerpoint/2010/main" val="715084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5297-BAD6-43CB-B9A4-996E2C6873BB}"/>
              </a:ext>
            </a:extLst>
          </p:cNvPr>
          <p:cNvSpPr>
            <a:spLocks noGrp="1"/>
          </p:cNvSpPr>
          <p:nvPr>
            <p:ph type="title"/>
          </p:nvPr>
        </p:nvSpPr>
        <p:spPr>
          <a:xfrm>
            <a:off x="838200" y="365125"/>
            <a:ext cx="10515600" cy="777875"/>
          </a:xfrm>
        </p:spPr>
        <p:txBody>
          <a:bodyPr>
            <a:normAutofit fontScale="90000"/>
          </a:bodyPr>
          <a:lstStyle/>
          <a:p>
            <a:pPr algn="ctr"/>
            <a:r>
              <a:rPr lang="en-US" b="1" dirty="0"/>
              <a:t>Defragmentation </a:t>
            </a:r>
            <a:br>
              <a:rPr lang="en-US" dirty="0"/>
            </a:br>
            <a:endParaRPr lang="en-US" dirty="0"/>
          </a:p>
        </p:txBody>
      </p:sp>
      <p:sp>
        <p:nvSpPr>
          <p:cNvPr id="3" name="Content Placeholder 2">
            <a:extLst>
              <a:ext uri="{FF2B5EF4-FFF2-40B4-BE49-F238E27FC236}">
                <a16:creationId xmlns:a16="http://schemas.microsoft.com/office/drawing/2014/main" id="{BD7756AE-E780-4444-92B9-3C338D0197B8}"/>
              </a:ext>
            </a:extLst>
          </p:cNvPr>
          <p:cNvSpPr>
            <a:spLocks noGrp="1"/>
          </p:cNvSpPr>
          <p:nvPr>
            <p:ph idx="1"/>
          </p:nvPr>
        </p:nvSpPr>
        <p:spPr>
          <a:xfrm>
            <a:off x="838200" y="1314450"/>
            <a:ext cx="10515600" cy="4862513"/>
          </a:xfrm>
        </p:spPr>
        <p:txBody>
          <a:bodyPr/>
          <a:lstStyle/>
          <a:p>
            <a:r>
              <a:rPr lang="en-US" dirty="0"/>
              <a:t>When data is stored on hard disk, some systems spread it across the disk whenever there is a free space, this means that data is fragmented and stored out of order or out of sequence.</a:t>
            </a:r>
          </a:p>
          <a:p>
            <a:r>
              <a:rPr lang="en-US" dirty="0"/>
              <a:t>Fragmented means broken into pieces.</a:t>
            </a:r>
          </a:p>
          <a:p>
            <a:endParaRPr lang="en-US" dirty="0"/>
          </a:p>
        </p:txBody>
      </p:sp>
    </p:spTree>
    <p:extLst>
      <p:ext uri="{BB962C8B-B14F-4D97-AF65-F5344CB8AC3E}">
        <p14:creationId xmlns:p14="http://schemas.microsoft.com/office/powerpoint/2010/main" val="150879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ECDE0-FC9F-4290-B9BC-A980810E6620}"/>
              </a:ext>
            </a:extLst>
          </p:cNvPr>
          <p:cNvSpPr>
            <a:spLocks noGrp="1"/>
          </p:cNvSpPr>
          <p:nvPr>
            <p:ph type="title"/>
          </p:nvPr>
        </p:nvSpPr>
        <p:spPr/>
        <p:txBody>
          <a:bodyPr>
            <a:normAutofit fontScale="90000"/>
          </a:bodyPr>
          <a:lstStyle/>
          <a:p>
            <a:pPr algn="ctr"/>
            <a:r>
              <a:rPr lang="en-US" sz="6700" b="1" dirty="0"/>
              <a:t>Compression </a:t>
            </a:r>
            <a:br>
              <a:rPr lang="en-US" dirty="0"/>
            </a:br>
            <a:endParaRPr lang="en-US" dirty="0"/>
          </a:p>
        </p:txBody>
      </p:sp>
      <p:sp>
        <p:nvSpPr>
          <p:cNvPr id="3" name="Content Placeholder 2">
            <a:extLst>
              <a:ext uri="{FF2B5EF4-FFF2-40B4-BE49-F238E27FC236}">
                <a16:creationId xmlns:a16="http://schemas.microsoft.com/office/drawing/2014/main" id="{87BF7680-083D-44E7-A2AA-EE857AE18E37}"/>
              </a:ext>
            </a:extLst>
          </p:cNvPr>
          <p:cNvSpPr>
            <a:spLocks noGrp="1"/>
          </p:cNvSpPr>
          <p:nvPr>
            <p:ph idx="1"/>
          </p:nvPr>
        </p:nvSpPr>
        <p:spPr/>
        <p:txBody>
          <a:bodyPr/>
          <a:lstStyle/>
          <a:p>
            <a:r>
              <a:rPr lang="en-US" sz="4000" dirty="0"/>
              <a:t>Compression utilities reduces the original size of a file or set of files.</a:t>
            </a:r>
          </a:p>
          <a:p>
            <a:endParaRPr lang="en-US" dirty="0"/>
          </a:p>
        </p:txBody>
      </p:sp>
    </p:spTree>
    <p:extLst>
      <p:ext uri="{BB962C8B-B14F-4D97-AF65-F5344CB8AC3E}">
        <p14:creationId xmlns:p14="http://schemas.microsoft.com/office/powerpoint/2010/main" val="2948211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C26E-2A93-45C6-92F0-78929711C321}"/>
              </a:ext>
            </a:extLst>
          </p:cNvPr>
          <p:cNvSpPr>
            <a:spLocks noGrp="1"/>
          </p:cNvSpPr>
          <p:nvPr>
            <p:ph type="title"/>
          </p:nvPr>
        </p:nvSpPr>
        <p:spPr/>
        <p:txBody>
          <a:bodyPr/>
          <a:lstStyle/>
          <a:p>
            <a:pPr algn="ctr"/>
            <a:r>
              <a:rPr lang="en-US" b="1" dirty="0"/>
              <a:t>Formatting</a:t>
            </a:r>
            <a:br>
              <a:rPr lang="en-US" dirty="0"/>
            </a:br>
            <a:endParaRPr lang="en-US" dirty="0"/>
          </a:p>
        </p:txBody>
      </p:sp>
      <p:sp>
        <p:nvSpPr>
          <p:cNvPr id="3" name="Content Placeholder 2">
            <a:extLst>
              <a:ext uri="{FF2B5EF4-FFF2-40B4-BE49-F238E27FC236}">
                <a16:creationId xmlns:a16="http://schemas.microsoft.com/office/drawing/2014/main" id="{9B5A03FF-116A-4271-B310-4712FEF9C566}"/>
              </a:ext>
            </a:extLst>
          </p:cNvPr>
          <p:cNvSpPr>
            <a:spLocks noGrp="1"/>
          </p:cNvSpPr>
          <p:nvPr>
            <p:ph idx="1"/>
          </p:nvPr>
        </p:nvSpPr>
        <p:spPr/>
        <p:txBody>
          <a:bodyPr/>
          <a:lstStyle/>
          <a:p>
            <a:r>
              <a:rPr lang="en-US" sz="4000" dirty="0"/>
              <a:t>Disk formatting prepares storage media such as a hard disk drive or USB flash drive for its first use. If the disk has already been used, then formatting make all of the data unreadable by normal applications.</a:t>
            </a:r>
          </a:p>
          <a:p>
            <a:endParaRPr lang="en-US" dirty="0"/>
          </a:p>
        </p:txBody>
      </p:sp>
    </p:spTree>
    <p:extLst>
      <p:ext uri="{BB962C8B-B14F-4D97-AF65-F5344CB8AC3E}">
        <p14:creationId xmlns:p14="http://schemas.microsoft.com/office/powerpoint/2010/main" val="732132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2957</TotalTime>
  <Words>2573</Words>
  <Application>Microsoft Office PowerPoint</Application>
  <PresentationFormat>Widescreen</PresentationFormat>
  <Paragraphs>190</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Albertus Extra Bold</vt:lpstr>
      <vt:lpstr>Arial</vt:lpstr>
      <vt:lpstr>Arial Black</vt:lpstr>
      <vt:lpstr>Calibri</vt:lpstr>
      <vt:lpstr>Calibri Light</vt:lpstr>
      <vt:lpstr>Office Theme</vt:lpstr>
      <vt:lpstr>CHAPTER 2</vt:lpstr>
      <vt:lpstr>Introduction to Software</vt:lpstr>
      <vt:lpstr>Two basic groups of software</vt:lpstr>
      <vt:lpstr>1. SYSTEM SOFTWARE</vt:lpstr>
      <vt:lpstr>Utility software </vt:lpstr>
      <vt:lpstr>Functions of utility software  </vt:lpstr>
      <vt:lpstr>Defragmentation  </vt:lpstr>
      <vt:lpstr>Compression  </vt:lpstr>
      <vt:lpstr>Formatting </vt:lpstr>
      <vt:lpstr>OPERATING SYSTEMS-[OS] </vt:lpstr>
      <vt:lpstr>There are two forms of operating system </vt:lpstr>
      <vt:lpstr>Functions of operating system </vt:lpstr>
      <vt:lpstr>PowerPoint Presentation</vt:lpstr>
      <vt:lpstr>PowerPoint Presentation</vt:lpstr>
      <vt:lpstr>PowerPoint Presentation</vt:lpstr>
      <vt:lpstr>  APPLICATION   SOFTWARE </vt:lpstr>
      <vt:lpstr>Examples of application software</vt:lpstr>
      <vt:lpstr>Word processor  </vt:lpstr>
      <vt:lpstr>DESKTOP PUBLISHING (DTP)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COMMUNICATION SOFTWARE</vt:lpstr>
      <vt:lpstr>PowerPoint Presentation</vt:lpstr>
      <vt:lpstr>PowerPoint Presentation</vt:lpstr>
      <vt:lpstr>SOFTWARE LICENSING </vt:lpstr>
      <vt:lpstr>Types of software licence </vt:lpstr>
      <vt:lpstr>PowerPoint Presentation</vt:lpstr>
      <vt:lpstr>PowerPoint Presentation</vt:lpstr>
      <vt:lpstr>Software updates reasons for updating software</vt:lpstr>
      <vt:lpstr> Chapter 3 MEMORY AND PROCESSORS</vt:lpstr>
      <vt:lpstr>Types of Memory</vt:lpstr>
      <vt:lpstr>RANDOM ACCESS MEMORY (RAM)</vt:lpstr>
      <vt:lpstr>IMPACT  OF THE SIZE OF RAM  ON THE USER </vt:lpstr>
      <vt:lpstr>READ ONLY MEMORY (ROM) </vt:lpstr>
      <vt:lpstr>TYPES OF ROM</vt:lpstr>
      <vt:lpstr>  FLASH MEMORY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Dr LAI</dc:creator>
  <cp:lastModifiedBy>Dr LAI</cp:lastModifiedBy>
  <cp:revision>20</cp:revision>
  <dcterms:created xsi:type="dcterms:W3CDTF">2022-12-13T06:33:37Z</dcterms:created>
  <dcterms:modified xsi:type="dcterms:W3CDTF">2022-12-15T15:44:24Z</dcterms:modified>
</cp:coreProperties>
</file>