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58" r:id="rId4"/>
    <p:sldId id="260" r:id="rId5"/>
    <p:sldId id="259" r:id="rId6"/>
    <p:sldId id="261" r:id="rId7"/>
    <p:sldId id="262" r:id="rId8"/>
    <p:sldId id="263" r:id="rId9"/>
    <p:sldId id="265" r:id="rId10"/>
    <p:sldId id="264"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29F9A0-7FF5-40A8-980A-4B71B26CC859}" v="54" dt="2025-05-31T22:09:21.0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1" d="100"/>
          <a:sy n="61" d="100"/>
        </p:scale>
        <p:origin x="22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A40CD-58E3-2A3D-A502-12D3AF33F5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9EE161-BF35-B70C-FA88-2FE08800A1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700960-B09D-7AC4-28C1-7CCD9AA35FB5}"/>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5" name="Footer Placeholder 4">
            <a:extLst>
              <a:ext uri="{FF2B5EF4-FFF2-40B4-BE49-F238E27FC236}">
                <a16:creationId xmlns:a16="http://schemas.microsoft.com/office/drawing/2014/main" id="{2075699D-E283-0EF6-4DCD-5A9FE1E9F4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7D2F8D-91F8-0273-C6C8-F27A4D139B06}"/>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3861285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21A18-F12D-4F61-09F4-97A0581C56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771FE4-E0D4-77E7-A652-10CF812A5E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D0BF6-C8BE-2752-5FA0-E5C0A335C92F}"/>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5" name="Footer Placeholder 4">
            <a:extLst>
              <a:ext uri="{FF2B5EF4-FFF2-40B4-BE49-F238E27FC236}">
                <a16:creationId xmlns:a16="http://schemas.microsoft.com/office/drawing/2014/main" id="{61D5B228-6E56-6471-ED0A-5A672088FC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AC13AC-4863-58A4-E46D-825773C6D3E8}"/>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2815065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D79911-83CC-BB8D-D495-B8976FAD0F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84E1A6-C587-BB52-EB8C-6B2AFDECD6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82BE45-E347-E4CB-6495-87FB30AE934C}"/>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5" name="Footer Placeholder 4">
            <a:extLst>
              <a:ext uri="{FF2B5EF4-FFF2-40B4-BE49-F238E27FC236}">
                <a16:creationId xmlns:a16="http://schemas.microsoft.com/office/drawing/2014/main" id="{147787F5-4F0E-9717-3C3F-80289A337C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14DFD3-0869-DB02-F76E-590689CC1015}"/>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1471163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6F153-A7BC-DAE0-05C1-02D9EFEED4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4DAE4B-38E4-E68D-57C8-4997F122BB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EAE18-EBE8-0A33-A269-FD4CC7E90C47}"/>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5" name="Footer Placeholder 4">
            <a:extLst>
              <a:ext uri="{FF2B5EF4-FFF2-40B4-BE49-F238E27FC236}">
                <a16:creationId xmlns:a16="http://schemas.microsoft.com/office/drawing/2014/main" id="{776D8815-D8E5-7E66-B5F6-ABDA3F92DA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153D75-3A30-CD59-3B2B-CB44F762AC86}"/>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473030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A1020-3B1E-AC0D-2E9B-1B5BF09B49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B9C99E-9EC3-D048-0F9D-FBDE1BF80BA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4BA8FF-FBDE-54D4-B889-DAD17EA3A3F8}"/>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5" name="Footer Placeholder 4">
            <a:extLst>
              <a:ext uri="{FF2B5EF4-FFF2-40B4-BE49-F238E27FC236}">
                <a16:creationId xmlns:a16="http://schemas.microsoft.com/office/drawing/2014/main" id="{D27876B6-D42B-DE2E-E62F-55490B1328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B6943B-B6B7-8F9D-40F5-D8F823F70EFC}"/>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1122252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0CABA-E955-E25A-8DBC-CBE1EB9605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7254AF-C801-38C0-52E3-2F8E595B63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AF5578-7B6A-417C-F3A0-14331F22DC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5FB7F4-DF2A-45C1-7A90-583B60DD3291}"/>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6" name="Footer Placeholder 5">
            <a:extLst>
              <a:ext uri="{FF2B5EF4-FFF2-40B4-BE49-F238E27FC236}">
                <a16:creationId xmlns:a16="http://schemas.microsoft.com/office/drawing/2014/main" id="{7B7B961D-3C71-DF36-5554-4999C5A11D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D9BB99-A58F-2D3A-A185-DA41F343DC1A}"/>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269231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FDF0-1DB6-3FFF-92FD-D8A885210E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41355F-9178-7F66-8878-CB0BA6F948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1C2307-6F45-8CB8-608C-26C19BD437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FC3DD5-1C5F-F955-F493-182E865C95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F0F0F2-27C8-236A-2A4C-810BA590F2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4061F2-FAE9-1A45-E939-4BC74CA5C1AC}"/>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8" name="Footer Placeholder 7">
            <a:extLst>
              <a:ext uri="{FF2B5EF4-FFF2-40B4-BE49-F238E27FC236}">
                <a16:creationId xmlns:a16="http://schemas.microsoft.com/office/drawing/2014/main" id="{65EA0733-6707-7CF9-A3FD-D163B668B3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5B4E5C-E69F-EDF6-31ED-CF3178DEC251}"/>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2854703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EB7C7-6592-55E0-311D-69833E5253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BAD375-D062-13EA-C965-2D154A225613}"/>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4" name="Footer Placeholder 3">
            <a:extLst>
              <a:ext uri="{FF2B5EF4-FFF2-40B4-BE49-F238E27FC236}">
                <a16:creationId xmlns:a16="http://schemas.microsoft.com/office/drawing/2014/main" id="{E3D16B71-1FCB-02C5-48E1-1A35D308AA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D129CB-9CCC-CFA5-0D68-31A5FE2495ED}"/>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21135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562DCD-0226-BC3A-CFC8-19EAADBFE58E}"/>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3" name="Footer Placeholder 2">
            <a:extLst>
              <a:ext uri="{FF2B5EF4-FFF2-40B4-BE49-F238E27FC236}">
                <a16:creationId xmlns:a16="http://schemas.microsoft.com/office/drawing/2014/main" id="{C2EA2D57-4670-4343-823E-A937CC0FE2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691886-B12B-C17A-6B45-6C3D00102678}"/>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2604155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C9A1E-4969-501A-C490-1734A8B7DD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8583A4-B60B-29A0-3691-D371CB6C81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605E76-0ADC-DE21-3427-25D52169EB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A25FE5-3A49-BFC5-D44A-FC90ED4315A4}"/>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6" name="Footer Placeholder 5">
            <a:extLst>
              <a:ext uri="{FF2B5EF4-FFF2-40B4-BE49-F238E27FC236}">
                <a16:creationId xmlns:a16="http://schemas.microsoft.com/office/drawing/2014/main" id="{8F2B36DE-48AA-D155-5361-69CD52B6DC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8F3548-859D-EE86-F872-0AB6DAFC6B9A}"/>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1215434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D5AB3-1DC0-80CB-C204-57890BE58F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6BA20A-9011-7BB7-A580-1C7C93ACD2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DFE672-FDA2-A98E-00B0-9EE1319F46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8FB912-3666-875B-72B9-53F9FF1F8B91}"/>
              </a:ext>
            </a:extLst>
          </p:cNvPr>
          <p:cNvSpPr>
            <a:spLocks noGrp="1"/>
          </p:cNvSpPr>
          <p:nvPr>
            <p:ph type="dt" sz="half" idx="10"/>
          </p:nvPr>
        </p:nvSpPr>
        <p:spPr/>
        <p:txBody>
          <a:bodyPr/>
          <a:lstStyle/>
          <a:p>
            <a:fld id="{1AE45C69-22B4-49F1-8D26-7A31A363E89B}" type="datetimeFigureOut">
              <a:rPr lang="en-US" smtClean="0"/>
              <a:t>5/28/2025</a:t>
            </a:fld>
            <a:endParaRPr lang="en-US"/>
          </a:p>
        </p:txBody>
      </p:sp>
      <p:sp>
        <p:nvSpPr>
          <p:cNvPr id="6" name="Footer Placeholder 5">
            <a:extLst>
              <a:ext uri="{FF2B5EF4-FFF2-40B4-BE49-F238E27FC236}">
                <a16:creationId xmlns:a16="http://schemas.microsoft.com/office/drawing/2014/main" id="{FD71FB0C-C9C9-959C-538C-7A2686AB0B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1D3A8C-1039-2CFD-0974-F4BB0D01420F}"/>
              </a:ext>
            </a:extLst>
          </p:cNvPr>
          <p:cNvSpPr>
            <a:spLocks noGrp="1"/>
          </p:cNvSpPr>
          <p:nvPr>
            <p:ph type="sldNum" sz="quarter" idx="12"/>
          </p:nvPr>
        </p:nvSpPr>
        <p:spPr/>
        <p:txBody>
          <a:bodyPr/>
          <a:lstStyle/>
          <a:p>
            <a:fld id="{694FEF96-0DF1-4A9F-91D6-1AA494A0203A}" type="slidenum">
              <a:rPr lang="en-US" smtClean="0"/>
              <a:t>‹#›</a:t>
            </a:fld>
            <a:endParaRPr lang="en-US"/>
          </a:p>
        </p:txBody>
      </p:sp>
    </p:spTree>
    <p:extLst>
      <p:ext uri="{BB962C8B-B14F-4D97-AF65-F5344CB8AC3E}">
        <p14:creationId xmlns:p14="http://schemas.microsoft.com/office/powerpoint/2010/main" val="521726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8ADDBC-42D2-773F-B154-0D6E5BB9F3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7C3F0B-BF20-2A28-1E6B-A9FFC63E53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75CEED-F9CA-6BCB-D430-A36BCEB5D2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AE45C69-22B4-49F1-8D26-7A31A363E89B}" type="datetimeFigureOut">
              <a:rPr lang="en-US" smtClean="0"/>
              <a:t>5/28/2025</a:t>
            </a:fld>
            <a:endParaRPr lang="en-US"/>
          </a:p>
        </p:txBody>
      </p:sp>
      <p:sp>
        <p:nvSpPr>
          <p:cNvPr id="5" name="Footer Placeholder 4">
            <a:extLst>
              <a:ext uri="{FF2B5EF4-FFF2-40B4-BE49-F238E27FC236}">
                <a16:creationId xmlns:a16="http://schemas.microsoft.com/office/drawing/2014/main" id="{8C4E4622-82D7-A460-5C0D-12A2659BBE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50D1292-D0CF-246C-59C4-6C6AF0F09A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94FEF96-0DF1-4A9F-91D6-1AA494A0203A}" type="slidenum">
              <a:rPr lang="en-US" smtClean="0"/>
              <a:t>‹#›</a:t>
            </a:fld>
            <a:endParaRPr lang="en-US"/>
          </a:p>
        </p:txBody>
      </p:sp>
    </p:spTree>
    <p:extLst>
      <p:ext uri="{BB962C8B-B14F-4D97-AF65-F5344CB8AC3E}">
        <p14:creationId xmlns:p14="http://schemas.microsoft.com/office/powerpoint/2010/main" val="2655926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642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3F884B7A-D0A1-DB98-88D7-4167D604426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5358C58-0B38-2004-9B16-DDCE0FC6C79E}"/>
              </a:ext>
            </a:extLst>
          </p:cNvPr>
          <p:cNvSpPr txBox="1"/>
          <p:nvPr/>
        </p:nvSpPr>
        <p:spPr>
          <a:xfrm>
            <a:off x="-157316" y="2322560"/>
            <a:ext cx="11552903" cy="3223639"/>
          </a:xfrm>
          <a:prstGeom prst="rect">
            <a:avLst/>
          </a:prstGeom>
          <a:noFill/>
        </p:spPr>
        <p:txBody>
          <a:bodyPr wrap="square">
            <a:spAutoFit/>
          </a:bodyPr>
          <a:lstStyle/>
          <a:p>
            <a:pPr marL="0" marR="0" algn="ctr">
              <a:lnSpc>
                <a:spcPct val="115000"/>
              </a:lnSpc>
            </a:pPr>
            <a:r>
              <a:rPr lang="en-US" sz="3600" dirty="0">
                <a:effectLst/>
                <a:latin typeface="Arial" panose="020B0604020202020204" pitchFamily="34" charset="0"/>
                <a:ea typeface="Arial" panose="020B0604020202020204" pitchFamily="34" charset="0"/>
              </a:rPr>
              <a:t>Hebrews 11:13, "These all died in faith, not having received the promises, but having seen them afar off, and were persuaded of them, and embraced them, and confessed that they were strangers and pilgrims on the earth."</a:t>
            </a:r>
          </a:p>
        </p:txBody>
      </p:sp>
      <p:sp>
        <p:nvSpPr>
          <p:cNvPr id="5" name="TextBox 4">
            <a:extLst>
              <a:ext uri="{FF2B5EF4-FFF2-40B4-BE49-F238E27FC236}">
                <a16:creationId xmlns:a16="http://schemas.microsoft.com/office/drawing/2014/main" id="{030D1397-239F-41A7-0A1C-4D245358C6DB}"/>
              </a:ext>
            </a:extLst>
          </p:cNvPr>
          <p:cNvSpPr txBox="1"/>
          <p:nvPr/>
        </p:nvSpPr>
        <p:spPr>
          <a:xfrm>
            <a:off x="1582993" y="749399"/>
            <a:ext cx="9379974" cy="646331"/>
          </a:xfrm>
          <a:prstGeom prst="rect">
            <a:avLst/>
          </a:prstGeom>
          <a:noFill/>
        </p:spPr>
        <p:txBody>
          <a:bodyPr wrap="square">
            <a:spAutoFit/>
          </a:bodyPr>
          <a:lstStyle/>
          <a:p>
            <a:r>
              <a:rPr lang="en-US" sz="3600" dirty="0">
                <a:effectLst/>
                <a:latin typeface="Arial" panose="020B0604020202020204" pitchFamily="34" charset="0"/>
                <a:ea typeface="Arial" panose="020B0604020202020204" pitchFamily="34" charset="0"/>
              </a:rPr>
              <a:t>Paul </a:t>
            </a:r>
            <a:r>
              <a:rPr lang="en-US" sz="3600" u="sng" dirty="0">
                <a:effectLst/>
                <a:latin typeface="Arial" panose="020B0604020202020204" pitchFamily="34" charset="0"/>
                <a:ea typeface="Arial" panose="020B0604020202020204" pitchFamily="34" charset="0"/>
              </a:rPr>
              <a:t>Testified</a:t>
            </a:r>
            <a:r>
              <a:rPr lang="en-US" sz="3600" dirty="0">
                <a:effectLst/>
                <a:latin typeface="Arial" panose="020B0604020202020204" pitchFamily="34" charset="0"/>
                <a:ea typeface="Arial" panose="020B0604020202020204" pitchFamily="34" charset="0"/>
              </a:rPr>
              <a:t> Of Those Fully Persuaded</a:t>
            </a:r>
            <a:endParaRPr lang="en-US" sz="3600" dirty="0"/>
          </a:p>
        </p:txBody>
      </p:sp>
    </p:spTree>
    <p:extLst>
      <p:ext uri="{BB962C8B-B14F-4D97-AF65-F5344CB8AC3E}">
        <p14:creationId xmlns:p14="http://schemas.microsoft.com/office/powerpoint/2010/main" val="222804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B733749-CECB-888B-D789-4F96C60F8F7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8427E3F-B29B-1632-687F-C575236B157F}"/>
              </a:ext>
            </a:extLst>
          </p:cNvPr>
          <p:cNvSpPr txBox="1"/>
          <p:nvPr/>
        </p:nvSpPr>
        <p:spPr>
          <a:xfrm>
            <a:off x="3342968" y="816076"/>
            <a:ext cx="5309419" cy="1015663"/>
          </a:xfrm>
          <a:prstGeom prst="rect">
            <a:avLst/>
          </a:prstGeom>
          <a:noFill/>
        </p:spPr>
        <p:txBody>
          <a:bodyPr wrap="square" rtlCol="0">
            <a:spAutoFit/>
          </a:bodyPr>
          <a:lstStyle/>
          <a:p>
            <a:pPr algn="ctr"/>
            <a:r>
              <a:rPr lang="en-US" sz="6000" dirty="0"/>
              <a:t>Homework</a:t>
            </a:r>
          </a:p>
        </p:txBody>
      </p:sp>
      <p:sp>
        <p:nvSpPr>
          <p:cNvPr id="4" name="TextBox 3">
            <a:extLst>
              <a:ext uri="{FF2B5EF4-FFF2-40B4-BE49-F238E27FC236}">
                <a16:creationId xmlns:a16="http://schemas.microsoft.com/office/drawing/2014/main" id="{D0E6B83C-2B52-AC83-7A48-D707447B4019}"/>
              </a:ext>
            </a:extLst>
          </p:cNvPr>
          <p:cNvSpPr txBox="1"/>
          <p:nvPr/>
        </p:nvSpPr>
        <p:spPr>
          <a:xfrm>
            <a:off x="98322" y="2161005"/>
            <a:ext cx="11552903" cy="3539430"/>
          </a:xfrm>
          <a:prstGeom prst="rect">
            <a:avLst/>
          </a:prstGeom>
          <a:noFill/>
        </p:spPr>
        <p:txBody>
          <a:bodyPr wrap="square">
            <a:spAutoFit/>
          </a:bodyPr>
          <a:lstStyle/>
          <a:p>
            <a:pPr algn="ctr"/>
            <a:r>
              <a:rPr lang="en-US" sz="3200" b="0" i="0" dirty="0">
                <a:solidFill>
                  <a:srgbClr val="0A0A0A"/>
                </a:solidFill>
                <a:effectLst/>
                <a:latin typeface="Open Sans" panose="020B0606030504020204" pitchFamily="34" charset="0"/>
              </a:rPr>
              <a:t>The life that God has for you takes a life fully persuaded  to Him. When you are sold out to Him then you will find strength like never before. You will find joy that you never knew and a peace that replaces your stress.</a:t>
            </a:r>
          </a:p>
          <a:p>
            <a:pPr algn="ctr"/>
            <a:endParaRPr lang="en-US" sz="3200" dirty="0">
              <a:solidFill>
                <a:srgbClr val="0A0A0A"/>
              </a:solidFill>
              <a:latin typeface="Open Sans" panose="020B0606030504020204" pitchFamily="34" charset="0"/>
            </a:endParaRPr>
          </a:p>
          <a:p>
            <a:pPr algn="ctr"/>
            <a:r>
              <a:rPr lang="en-US" sz="3200" b="0" i="0" dirty="0">
                <a:solidFill>
                  <a:srgbClr val="0A0A0A"/>
                </a:solidFill>
                <a:effectLst/>
                <a:latin typeface="Open Sans" panose="020B0606030504020204" pitchFamily="34" charset="0"/>
              </a:rPr>
              <a:t> Think about this week moving forward and ask yourself Am I fully persuaded? or am I holding back</a:t>
            </a:r>
            <a:endParaRPr lang="en-US" sz="3200" dirty="0"/>
          </a:p>
        </p:txBody>
      </p:sp>
    </p:spTree>
    <p:extLst>
      <p:ext uri="{BB962C8B-B14F-4D97-AF65-F5344CB8AC3E}">
        <p14:creationId xmlns:p14="http://schemas.microsoft.com/office/powerpoint/2010/main" val="43805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500" fill="hold"/>
                                        <p:tgtEl>
                                          <p:spTgt spid="4"/>
                                        </p:tgtEl>
                                        <p:attrNameLst>
                                          <p:attrName>ppt_w</p:attrName>
                                        </p:attrNameLst>
                                      </p:cBhvr>
                                      <p:tavLst>
                                        <p:tav tm="0">
                                          <p:val>
                                            <p:fltVal val="0"/>
                                          </p:val>
                                        </p:tav>
                                        <p:tav tm="100000">
                                          <p:val>
                                            <p:strVal val="#ppt_w"/>
                                          </p:val>
                                        </p:tav>
                                      </p:tavLst>
                                    </p:anim>
                                    <p:anim calcmode="lin" valueType="num">
                                      <p:cBhvr>
                                        <p:cTn id="16" dur="5500" fill="hold"/>
                                        <p:tgtEl>
                                          <p:spTgt spid="4"/>
                                        </p:tgtEl>
                                        <p:attrNameLst>
                                          <p:attrName>ppt_h</p:attrName>
                                        </p:attrNameLst>
                                      </p:cBhvr>
                                      <p:tavLst>
                                        <p:tav tm="0">
                                          <p:val>
                                            <p:fltVal val="0"/>
                                          </p:val>
                                        </p:tav>
                                        <p:tav tm="100000">
                                          <p:val>
                                            <p:strVal val="#ppt_h"/>
                                          </p:val>
                                        </p:tav>
                                      </p:tavLst>
                                    </p:anim>
                                    <p:animEffect transition="in" filter="fade">
                                      <p:cBhvr>
                                        <p:cTn id="17" dur="5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8C03F198-F2ED-0CE2-DFB3-72C567C6DD53}"/>
            </a:ext>
          </a:extLst>
        </p:cNvPr>
        <p:cNvGrpSpPr/>
        <p:nvPr/>
      </p:nvGrpSpPr>
      <p:grpSpPr>
        <a:xfrm>
          <a:off x="0" y="0"/>
          <a:ext cx="0" cy="0"/>
          <a:chOff x="0" y="0"/>
          <a:chExt cx="0" cy="0"/>
        </a:xfrm>
      </p:grpSpPr>
    </p:spTree>
    <p:extLst>
      <p:ext uri="{BB962C8B-B14F-4D97-AF65-F5344CB8AC3E}">
        <p14:creationId xmlns:p14="http://schemas.microsoft.com/office/powerpoint/2010/main" val="870831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1F727819-7443-5600-A2F8-2EB192C5261A}"/>
            </a:ext>
          </a:extLst>
        </p:cNvPr>
        <p:cNvGrpSpPr/>
        <p:nvPr/>
      </p:nvGrpSpPr>
      <p:grpSpPr>
        <a:xfrm>
          <a:off x="0" y="0"/>
          <a:ext cx="0" cy="0"/>
          <a:chOff x="0" y="0"/>
          <a:chExt cx="0" cy="0"/>
        </a:xfrm>
      </p:grpSpPr>
    </p:spTree>
    <p:extLst>
      <p:ext uri="{BB962C8B-B14F-4D97-AF65-F5344CB8AC3E}">
        <p14:creationId xmlns:p14="http://schemas.microsoft.com/office/powerpoint/2010/main" val="303929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EFB3EB9-E28E-A67A-3AB7-52974DA5A32A}"/>
            </a:ext>
          </a:extLst>
        </p:cNvPr>
        <p:cNvGrpSpPr/>
        <p:nvPr/>
      </p:nvGrpSpPr>
      <p:grpSpPr>
        <a:xfrm>
          <a:off x="0" y="0"/>
          <a:ext cx="0" cy="0"/>
          <a:chOff x="0" y="0"/>
          <a:chExt cx="0" cy="0"/>
        </a:xfrm>
      </p:grpSpPr>
    </p:spTree>
    <p:extLst>
      <p:ext uri="{BB962C8B-B14F-4D97-AF65-F5344CB8AC3E}">
        <p14:creationId xmlns:p14="http://schemas.microsoft.com/office/powerpoint/2010/main" val="196249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D18B8257-1E7D-EB36-C22A-A8220629A43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22CA3F0-F6EA-D27C-362F-ACB7C6C425DA}"/>
              </a:ext>
            </a:extLst>
          </p:cNvPr>
          <p:cNvSpPr txBox="1"/>
          <p:nvPr/>
        </p:nvSpPr>
        <p:spPr>
          <a:xfrm>
            <a:off x="1592826" y="2084439"/>
            <a:ext cx="8288593" cy="1862048"/>
          </a:xfrm>
          <a:prstGeom prst="rect">
            <a:avLst/>
          </a:prstGeom>
          <a:noFill/>
        </p:spPr>
        <p:txBody>
          <a:bodyPr wrap="square" rtlCol="0">
            <a:spAutoFit/>
          </a:bodyPr>
          <a:lstStyle/>
          <a:p>
            <a:pPr algn="ctr"/>
            <a:r>
              <a:rPr lang="en-US" sz="11500" dirty="0"/>
              <a:t>Homework</a:t>
            </a:r>
          </a:p>
        </p:txBody>
      </p:sp>
    </p:spTree>
    <p:extLst>
      <p:ext uri="{BB962C8B-B14F-4D97-AF65-F5344CB8AC3E}">
        <p14:creationId xmlns:p14="http://schemas.microsoft.com/office/powerpoint/2010/main" val="583287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3BDF52-8BAF-421C-7C65-DE5F2256A5EE}"/>
              </a:ext>
            </a:extLst>
          </p:cNvPr>
          <p:cNvSpPr txBox="1"/>
          <p:nvPr/>
        </p:nvSpPr>
        <p:spPr>
          <a:xfrm>
            <a:off x="1936954" y="4116606"/>
            <a:ext cx="10412361" cy="2308324"/>
          </a:xfrm>
          <a:prstGeom prst="rect">
            <a:avLst/>
          </a:prstGeom>
          <a:noFill/>
        </p:spPr>
        <p:txBody>
          <a:bodyPr wrap="square">
            <a:spAutoFit/>
          </a:bodyPr>
          <a:lstStyle/>
          <a:p>
            <a:pPr algn="ctr"/>
            <a:r>
              <a:rPr lang="en-US" sz="3600" b="1" i="0" baseline="30000" dirty="0">
                <a:solidFill>
                  <a:srgbClr val="000000"/>
                </a:solidFill>
                <a:effectLst/>
                <a:latin typeface="system-ui"/>
              </a:rPr>
              <a:t>20 </a:t>
            </a:r>
            <a:r>
              <a:rPr lang="en-US" sz="3600" b="0" i="0" dirty="0">
                <a:solidFill>
                  <a:srgbClr val="000000"/>
                </a:solidFill>
                <a:effectLst/>
                <a:latin typeface="system-ui"/>
              </a:rPr>
              <a:t>Yet he did not waver through unbelief regarding the promise of God, but was strengthened in his faith and gave glory to God, </a:t>
            </a:r>
            <a:r>
              <a:rPr lang="en-US" sz="3600" b="1" i="0" baseline="30000" dirty="0">
                <a:solidFill>
                  <a:srgbClr val="000000"/>
                </a:solidFill>
                <a:effectLst/>
                <a:latin typeface="system-ui"/>
              </a:rPr>
              <a:t>21 </a:t>
            </a:r>
            <a:r>
              <a:rPr lang="en-US" sz="3600" b="0" i="0" dirty="0">
                <a:solidFill>
                  <a:srgbClr val="000000"/>
                </a:solidFill>
                <a:effectLst/>
                <a:latin typeface="system-ui"/>
              </a:rPr>
              <a:t>being fully persuaded that God had power to do what he had promised</a:t>
            </a:r>
            <a:endParaRPr lang="en-US" sz="3600" dirty="0"/>
          </a:p>
        </p:txBody>
      </p:sp>
      <p:sp>
        <p:nvSpPr>
          <p:cNvPr id="5" name="TextBox 4">
            <a:extLst>
              <a:ext uri="{FF2B5EF4-FFF2-40B4-BE49-F238E27FC236}">
                <a16:creationId xmlns:a16="http://schemas.microsoft.com/office/drawing/2014/main" id="{BC8E1D51-9A98-7AA9-0BA8-24F687DF3F12}"/>
              </a:ext>
            </a:extLst>
          </p:cNvPr>
          <p:cNvSpPr txBox="1"/>
          <p:nvPr/>
        </p:nvSpPr>
        <p:spPr>
          <a:xfrm>
            <a:off x="5417572" y="3054777"/>
            <a:ext cx="6096000" cy="2123658"/>
          </a:xfrm>
          <a:prstGeom prst="rect">
            <a:avLst/>
          </a:prstGeom>
          <a:noFill/>
        </p:spPr>
        <p:txBody>
          <a:bodyPr wrap="square">
            <a:spAutoFit/>
          </a:bodyPr>
          <a:lstStyle/>
          <a:p>
            <a:pPr algn="ctr">
              <a:buNone/>
            </a:pPr>
            <a:r>
              <a:rPr lang="en-US" sz="4400" b="0" i="0" dirty="0">
                <a:solidFill>
                  <a:srgbClr val="000000"/>
                </a:solidFill>
                <a:effectLst/>
                <a:latin typeface="system-ui"/>
              </a:rPr>
              <a:t>Romans 4:20-21</a:t>
            </a:r>
          </a:p>
          <a:p>
            <a:pPr algn="ctr">
              <a:buNone/>
            </a:pPr>
            <a:br>
              <a:rPr lang="en-US" sz="4400" b="0" i="0" dirty="0">
                <a:solidFill>
                  <a:srgbClr val="000000"/>
                </a:solidFill>
                <a:effectLst/>
                <a:latin typeface="system-ui"/>
              </a:rPr>
            </a:br>
            <a:endParaRPr lang="en-US" sz="4400" dirty="0"/>
          </a:p>
        </p:txBody>
      </p:sp>
      <p:sp>
        <p:nvSpPr>
          <p:cNvPr id="6" name="TextBox 5">
            <a:extLst>
              <a:ext uri="{FF2B5EF4-FFF2-40B4-BE49-F238E27FC236}">
                <a16:creationId xmlns:a16="http://schemas.microsoft.com/office/drawing/2014/main" id="{1AD50CC8-FAA1-5EDB-C864-A729FA2BE1B7}"/>
              </a:ext>
            </a:extLst>
          </p:cNvPr>
          <p:cNvSpPr txBox="1"/>
          <p:nvPr/>
        </p:nvSpPr>
        <p:spPr>
          <a:xfrm>
            <a:off x="3716593" y="179128"/>
            <a:ext cx="6096000" cy="1015663"/>
          </a:xfrm>
          <a:prstGeom prst="rect">
            <a:avLst/>
          </a:prstGeom>
          <a:noFill/>
        </p:spPr>
        <p:txBody>
          <a:bodyPr wrap="square">
            <a:spAutoFit/>
          </a:bodyPr>
          <a:lstStyle/>
          <a:p>
            <a:pPr algn="ctr"/>
            <a:r>
              <a:rPr lang="en-US" sz="6000" dirty="0">
                <a:solidFill>
                  <a:srgbClr val="000000"/>
                </a:solidFill>
                <a:latin typeface="system-ui"/>
              </a:rPr>
              <a:t>F</a:t>
            </a:r>
            <a:r>
              <a:rPr lang="en-US" sz="6000" b="0" i="0" dirty="0">
                <a:solidFill>
                  <a:srgbClr val="000000"/>
                </a:solidFill>
                <a:effectLst/>
                <a:latin typeface="system-ui"/>
              </a:rPr>
              <a:t>ully </a:t>
            </a:r>
            <a:r>
              <a:rPr lang="en-US" sz="6000" dirty="0">
                <a:solidFill>
                  <a:srgbClr val="000000"/>
                </a:solidFill>
                <a:latin typeface="system-ui"/>
              </a:rPr>
              <a:t>P</a:t>
            </a:r>
            <a:r>
              <a:rPr lang="en-US" sz="6000" b="0" i="0" dirty="0">
                <a:solidFill>
                  <a:srgbClr val="000000"/>
                </a:solidFill>
                <a:effectLst/>
                <a:latin typeface="system-ui"/>
              </a:rPr>
              <a:t>ersuaded</a:t>
            </a:r>
            <a:endParaRPr lang="en-US" sz="6000" dirty="0"/>
          </a:p>
        </p:txBody>
      </p:sp>
    </p:spTree>
    <p:extLst>
      <p:ext uri="{BB962C8B-B14F-4D97-AF65-F5344CB8AC3E}">
        <p14:creationId xmlns:p14="http://schemas.microsoft.com/office/powerpoint/2010/main" val="150662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1)">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A2EF8762-9D2E-64EF-97CC-D7DA5FA3A82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EA78D94-A299-88A0-7A4E-E345F8550117}"/>
              </a:ext>
            </a:extLst>
          </p:cNvPr>
          <p:cNvSpPr txBox="1"/>
          <p:nvPr/>
        </p:nvSpPr>
        <p:spPr>
          <a:xfrm>
            <a:off x="823964" y="604881"/>
            <a:ext cx="10329705" cy="5262979"/>
          </a:xfrm>
          <a:prstGeom prst="rect">
            <a:avLst/>
          </a:prstGeom>
          <a:noFill/>
        </p:spPr>
        <p:txBody>
          <a:bodyPr wrap="square">
            <a:spAutoFit/>
          </a:bodyPr>
          <a:lstStyle/>
          <a:p>
            <a:pPr algn="ctr"/>
            <a:r>
              <a:rPr lang="en-US" sz="4800" b="0" i="0" dirty="0">
                <a:solidFill>
                  <a:srgbClr val="0A0A0A"/>
                </a:solidFill>
                <a:effectLst/>
                <a:latin typeface="Open Sans" panose="020B0606030504020204" pitchFamily="34" charset="0"/>
              </a:rPr>
              <a:t>The Greek root for this phrase is one word that means: to </a:t>
            </a:r>
            <a:r>
              <a:rPr lang="en-US" sz="4800" b="0" i="0" u="sng" dirty="0">
                <a:solidFill>
                  <a:srgbClr val="0A0A0A"/>
                </a:solidFill>
                <a:effectLst/>
                <a:latin typeface="Open Sans" panose="020B0606030504020204" pitchFamily="34" charset="0"/>
              </a:rPr>
              <a:t>carry out fully with evidence</a:t>
            </a:r>
            <a:r>
              <a:rPr lang="en-US" sz="4800" b="0" i="0" dirty="0">
                <a:solidFill>
                  <a:srgbClr val="0A0A0A"/>
                </a:solidFill>
                <a:effectLst/>
                <a:latin typeface="Open Sans" panose="020B0606030504020204" pitchFamily="34" charset="0"/>
              </a:rPr>
              <a:t>, completely assure or convince, entirely accomplish, to make full proof of, most surely believe, and </a:t>
            </a:r>
            <a:r>
              <a:rPr lang="en-US" sz="4800" b="0" i="0" u="sng" dirty="0">
                <a:solidFill>
                  <a:srgbClr val="0A0A0A"/>
                </a:solidFill>
                <a:effectLst/>
                <a:latin typeface="Open Sans" panose="020B0606030504020204" pitchFamily="34" charset="0"/>
              </a:rPr>
              <a:t>to fully or completely know. </a:t>
            </a:r>
            <a:endParaRPr lang="en-US" sz="4800" u="sng" dirty="0"/>
          </a:p>
        </p:txBody>
      </p:sp>
    </p:spTree>
    <p:extLst>
      <p:ext uri="{BB962C8B-B14F-4D97-AF65-F5344CB8AC3E}">
        <p14:creationId xmlns:p14="http://schemas.microsoft.com/office/powerpoint/2010/main" val="2992123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BCC9AE-AB43-1B6D-F896-53594B9026F2}"/>
              </a:ext>
            </a:extLst>
          </p:cNvPr>
          <p:cNvSpPr txBox="1"/>
          <p:nvPr/>
        </p:nvSpPr>
        <p:spPr>
          <a:xfrm>
            <a:off x="491613" y="579313"/>
            <a:ext cx="10697496" cy="5996513"/>
          </a:xfrm>
          <a:prstGeom prst="rect">
            <a:avLst/>
          </a:prstGeom>
          <a:noFill/>
        </p:spPr>
        <p:txBody>
          <a:bodyPr wrap="square">
            <a:spAutoFit/>
          </a:bodyPr>
          <a:lstStyle/>
          <a:p>
            <a:pPr algn="ctr">
              <a:buNone/>
            </a:pPr>
            <a:r>
              <a:rPr lang="en-US" sz="4400" b="0" i="0" dirty="0">
                <a:solidFill>
                  <a:srgbClr val="000000"/>
                </a:solidFill>
                <a:effectLst/>
                <a:latin typeface="system-ui"/>
              </a:rPr>
              <a:t>Joshua 24:15</a:t>
            </a:r>
          </a:p>
          <a:p>
            <a:pPr algn="ctr">
              <a:spcBef>
                <a:spcPts val="3750"/>
              </a:spcBef>
            </a:pPr>
            <a:r>
              <a:rPr lang="en-US" sz="4400" b="1" i="0" baseline="30000" dirty="0">
                <a:solidFill>
                  <a:srgbClr val="000000"/>
                </a:solidFill>
                <a:effectLst/>
                <a:latin typeface="system-ui"/>
              </a:rPr>
              <a:t>15 </a:t>
            </a:r>
            <a:r>
              <a:rPr lang="en-US" sz="4400" b="0" i="0" dirty="0">
                <a:solidFill>
                  <a:srgbClr val="000000"/>
                </a:solidFill>
                <a:effectLst/>
                <a:latin typeface="system-ui"/>
              </a:rPr>
              <a:t>But if serving the </a:t>
            </a:r>
            <a:r>
              <a:rPr lang="en-US" sz="4400" b="0" i="0" cap="small" dirty="0">
                <a:solidFill>
                  <a:srgbClr val="000000"/>
                </a:solidFill>
                <a:effectLst/>
                <a:latin typeface="system-ui"/>
              </a:rPr>
              <a:t>Lord</a:t>
            </a:r>
            <a:r>
              <a:rPr lang="en-US" sz="4400" b="0" i="0" dirty="0">
                <a:solidFill>
                  <a:srgbClr val="000000"/>
                </a:solidFill>
                <a:effectLst/>
                <a:latin typeface="system-ui"/>
              </a:rPr>
              <a:t> seems undesirable to you, then choose for yourselves this day whom you will serve, whether the gods your ancestors served beyond the Euphrates, or the gods of the Amorites, in whose land you are living. But as for me and my household, we will serve the </a:t>
            </a:r>
            <a:r>
              <a:rPr lang="en-US" sz="4400" b="0" i="0" cap="small" dirty="0">
                <a:solidFill>
                  <a:srgbClr val="000000"/>
                </a:solidFill>
                <a:effectLst/>
                <a:latin typeface="system-ui"/>
              </a:rPr>
              <a:t>Lord</a:t>
            </a:r>
            <a:r>
              <a:rPr lang="en-US" sz="4400" b="0" i="0" dirty="0">
                <a:solidFill>
                  <a:srgbClr val="000000"/>
                </a:solidFill>
                <a:effectLst/>
                <a:latin typeface="system-ui"/>
              </a:rPr>
              <a:t>.”</a:t>
            </a:r>
          </a:p>
        </p:txBody>
      </p:sp>
    </p:spTree>
    <p:extLst>
      <p:ext uri="{BB962C8B-B14F-4D97-AF65-F5344CB8AC3E}">
        <p14:creationId xmlns:p14="http://schemas.microsoft.com/office/powerpoint/2010/main" val="250812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9773BF08-38AF-7426-B837-3D6B81F8B2A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4639372-25C2-A74F-6362-1785CE5FD6EF}"/>
              </a:ext>
            </a:extLst>
          </p:cNvPr>
          <p:cNvSpPr txBox="1"/>
          <p:nvPr/>
        </p:nvSpPr>
        <p:spPr>
          <a:xfrm>
            <a:off x="422031" y="1247224"/>
            <a:ext cx="10791930" cy="830997"/>
          </a:xfrm>
          <a:prstGeom prst="rect">
            <a:avLst/>
          </a:prstGeom>
          <a:noFill/>
        </p:spPr>
        <p:txBody>
          <a:bodyPr wrap="square">
            <a:spAutoFit/>
          </a:bodyPr>
          <a:lstStyle/>
          <a:p>
            <a:r>
              <a:rPr lang="en-US" sz="4800" dirty="0">
                <a:effectLst/>
                <a:latin typeface="Arial" panose="020B0604020202020204" pitchFamily="34" charset="0"/>
                <a:ea typeface="Arial" panose="020B0604020202020204" pitchFamily="34" charset="0"/>
              </a:rPr>
              <a:t>SOME </a:t>
            </a:r>
            <a:r>
              <a:rPr lang="en-US" sz="4800" u="sng" dirty="0">
                <a:effectLst/>
                <a:latin typeface="Arial" panose="020B0604020202020204" pitchFamily="34" charset="0"/>
                <a:ea typeface="Arial" panose="020B0604020202020204" pitchFamily="34" charset="0"/>
              </a:rPr>
              <a:t>WILL NEVER </a:t>
            </a:r>
            <a:r>
              <a:rPr lang="en-US" sz="4800" dirty="0">
                <a:effectLst/>
                <a:latin typeface="Arial" panose="020B0604020202020204" pitchFamily="34" charset="0"/>
                <a:ea typeface="Arial" panose="020B0604020202020204" pitchFamily="34" charset="0"/>
              </a:rPr>
              <a:t>BE PERSUADED</a:t>
            </a:r>
            <a:endParaRPr lang="en-US" sz="4800" dirty="0"/>
          </a:p>
        </p:txBody>
      </p:sp>
      <p:sp>
        <p:nvSpPr>
          <p:cNvPr id="5" name="TextBox 4">
            <a:extLst>
              <a:ext uri="{FF2B5EF4-FFF2-40B4-BE49-F238E27FC236}">
                <a16:creationId xmlns:a16="http://schemas.microsoft.com/office/drawing/2014/main" id="{805A16AB-CFCC-71D0-4452-46B115992E2D}"/>
              </a:ext>
            </a:extLst>
          </p:cNvPr>
          <p:cNvSpPr txBox="1"/>
          <p:nvPr/>
        </p:nvSpPr>
        <p:spPr>
          <a:xfrm>
            <a:off x="194268" y="2449191"/>
            <a:ext cx="11997732" cy="1384995"/>
          </a:xfrm>
          <a:prstGeom prst="rect">
            <a:avLst/>
          </a:prstGeom>
          <a:noFill/>
        </p:spPr>
        <p:txBody>
          <a:bodyPr wrap="square">
            <a:spAutoFit/>
          </a:bodyPr>
          <a:lstStyle/>
          <a:p>
            <a:pPr algn="ctr">
              <a:buNone/>
            </a:pPr>
            <a:r>
              <a:rPr lang="en-US" sz="2800" b="0" i="0" dirty="0">
                <a:solidFill>
                  <a:srgbClr val="000000"/>
                </a:solidFill>
                <a:effectLst/>
                <a:latin typeface="system-ui"/>
              </a:rPr>
              <a:t>Luke 16:31 </a:t>
            </a:r>
          </a:p>
          <a:p>
            <a:pPr algn="ctr">
              <a:buNone/>
            </a:pPr>
            <a:r>
              <a:rPr lang="en-US" sz="2800" b="1" i="0" baseline="30000" dirty="0">
                <a:solidFill>
                  <a:srgbClr val="000000"/>
                </a:solidFill>
                <a:effectLst/>
                <a:latin typeface="system-ui"/>
              </a:rPr>
              <a:t>31 </a:t>
            </a:r>
            <a:r>
              <a:rPr lang="en-US" sz="2800" b="0" i="0" dirty="0">
                <a:solidFill>
                  <a:srgbClr val="000000"/>
                </a:solidFill>
                <a:effectLst/>
                <a:latin typeface="system-ui"/>
              </a:rPr>
              <a:t>“He said to him, ‘If they do not listen to Moses and the Prophets, they will not be convinced even if someone rises from the dead.’”</a:t>
            </a:r>
          </a:p>
        </p:txBody>
      </p:sp>
      <p:sp>
        <p:nvSpPr>
          <p:cNvPr id="7" name="TextBox 6">
            <a:extLst>
              <a:ext uri="{FF2B5EF4-FFF2-40B4-BE49-F238E27FC236}">
                <a16:creationId xmlns:a16="http://schemas.microsoft.com/office/drawing/2014/main" id="{4B4E4159-24BF-C57B-841E-6F8088C4CC33}"/>
              </a:ext>
            </a:extLst>
          </p:cNvPr>
          <p:cNvSpPr txBox="1"/>
          <p:nvPr/>
        </p:nvSpPr>
        <p:spPr>
          <a:xfrm>
            <a:off x="785446" y="4408621"/>
            <a:ext cx="10621108" cy="1384995"/>
          </a:xfrm>
          <a:prstGeom prst="rect">
            <a:avLst/>
          </a:prstGeom>
          <a:noFill/>
        </p:spPr>
        <p:txBody>
          <a:bodyPr wrap="square">
            <a:spAutoFit/>
          </a:bodyPr>
          <a:lstStyle/>
          <a:p>
            <a:pPr algn="ctr">
              <a:buNone/>
            </a:pPr>
            <a:r>
              <a:rPr lang="en-US" sz="2800" b="0" i="0" dirty="0">
                <a:solidFill>
                  <a:srgbClr val="000000"/>
                </a:solidFill>
                <a:effectLst/>
                <a:latin typeface="system-ui"/>
              </a:rPr>
              <a:t>Luke 16:31</a:t>
            </a:r>
          </a:p>
          <a:p>
            <a:pPr algn="ctr">
              <a:buNone/>
            </a:pPr>
            <a:r>
              <a:rPr lang="en-US" sz="2800" b="1" i="0" baseline="30000" dirty="0">
                <a:solidFill>
                  <a:srgbClr val="000000"/>
                </a:solidFill>
                <a:effectLst/>
                <a:latin typeface="system-ui"/>
              </a:rPr>
              <a:t>31 </a:t>
            </a:r>
            <a:r>
              <a:rPr lang="en-US" sz="2800" b="0" i="0" dirty="0">
                <a:solidFill>
                  <a:srgbClr val="000000"/>
                </a:solidFill>
                <a:effectLst/>
                <a:latin typeface="system-ui"/>
              </a:rPr>
              <a:t>And he said unto him, If they hear not Moses and the prophets, neither will they be persuaded, though one rose from the dead.</a:t>
            </a:r>
          </a:p>
        </p:txBody>
      </p:sp>
    </p:spTree>
    <p:extLst>
      <p:ext uri="{BB962C8B-B14F-4D97-AF65-F5344CB8AC3E}">
        <p14:creationId xmlns:p14="http://schemas.microsoft.com/office/powerpoint/2010/main" val="1595899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heel(1)">
                                      <p:cBhvr>
                                        <p:cTn id="2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39D7603-63C6-EAE0-5821-BADC1F3A9F0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D1B8B5D-2C6C-2908-DDA8-5306FCF819CC}"/>
              </a:ext>
            </a:extLst>
          </p:cNvPr>
          <p:cNvSpPr txBox="1"/>
          <p:nvPr/>
        </p:nvSpPr>
        <p:spPr>
          <a:xfrm>
            <a:off x="753626" y="714662"/>
            <a:ext cx="10681398" cy="769441"/>
          </a:xfrm>
          <a:prstGeom prst="rect">
            <a:avLst/>
          </a:prstGeom>
          <a:noFill/>
        </p:spPr>
        <p:txBody>
          <a:bodyPr wrap="square">
            <a:spAutoFit/>
          </a:bodyPr>
          <a:lstStyle/>
          <a:p>
            <a:pPr algn="ctr"/>
            <a:r>
              <a:rPr lang="en-US" sz="4400" dirty="0">
                <a:effectLst/>
                <a:latin typeface="Arial" panose="020B0604020202020204" pitchFamily="34" charset="0"/>
                <a:ea typeface="Arial" panose="020B0604020202020204" pitchFamily="34" charset="0"/>
              </a:rPr>
              <a:t>SOME WILL </a:t>
            </a:r>
            <a:r>
              <a:rPr lang="en-US" sz="4400" u="sng" dirty="0">
                <a:effectLst/>
                <a:latin typeface="Arial" panose="020B0604020202020204" pitchFamily="34" charset="0"/>
                <a:ea typeface="Arial" panose="020B0604020202020204" pitchFamily="34" charset="0"/>
              </a:rPr>
              <a:t>BE ALMOST </a:t>
            </a:r>
            <a:r>
              <a:rPr lang="en-US" sz="4400" dirty="0">
                <a:effectLst/>
                <a:latin typeface="Arial" panose="020B0604020202020204" pitchFamily="34" charset="0"/>
                <a:ea typeface="Arial" panose="020B0604020202020204" pitchFamily="34" charset="0"/>
              </a:rPr>
              <a:t>PERSUADED</a:t>
            </a:r>
            <a:endParaRPr lang="en-US" sz="4400" dirty="0"/>
          </a:p>
        </p:txBody>
      </p:sp>
      <p:sp>
        <p:nvSpPr>
          <p:cNvPr id="5" name="TextBox 4">
            <a:extLst>
              <a:ext uri="{FF2B5EF4-FFF2-40B4-BE49-F238E27FC236}">
                <a16:creationId xmlns:a16="http://schemas.microsoft.com/office/drawing/2014/main" id="{2C2C6023-99DA-3D5A-CE2A-CEEB8AFAB299}"/>
              </a:ext>
            </a:extLst>
          </p:cNvPr>
          <p:cNvSpPr txBox="1"/>
          <p:nvPr/>
        </p:nvSpPr>
        <p:spPr>
          <a:xfrm>
            <a:off x="663191" y="2508857"/>
            <a:ext cx="10460333" cy="1200329"/>
          </a:xfrm>
          <a:prstGeom prst="rect">
            <a:avLst/>
          </a:prstGeom>
          <a:noFill/>
        </p:spPr>
        <p:txBody>
          <a:bodyPr wrap="square">
            <a:spAutoFit/>
          </a:bodyPr>
          <a:lstStyle/>
          <a:p>
            <a:pPr algn="ctr"/>
            <a:r>
              <a:rPr lang="en-US" sz="3600" b="1" i="0" baseline="30000" dirty="0">
                <a:solidFill>
                  <a:srgbClr val="000000"/>
                </a:solidFill>
                <a:effectLst/>
                <a:latin typeface="system-ui"/>
              </a:rPr>
              <a:t>28 </a:t>
            </a:r>
            <a:r>
              <a:rPr lang="en-US" sz="3600" b="0" i="0" dirty="0">
                <a:solidFill>
                  <a:srgbClr val="000000"/>
                </a:solidFill>
                <a:effectLst/>
                <a:latin typeface="system-ui"/>
              </a:rPr>
              <a:t>Then Agrippa said to Paul, “Do you think that in such a short time you can persuade me to be a Christian?”</a:t>
            </a:r>
            <a:endParaRPr lang="en-US" sz="3600" dirty="0"/>
          </a:p>
        </p:txBody>
      </p:sp>
      <p:sp>
        <p:nvSpPr>
          <p:cNvPr id="7" name="TextBox 6">
            <a:extLst>
              <a:ext uri="{FF2B5EF4-FFF2-40B4-BE49-F238E27FC236}">
                <a16:creationId xmlns:a16="http://schemas.microsoft.com/office/drawing/2014/main" id="{1207C4B0-521E-7639-9979-9A87AA2497C2}"/>
              </a:ext>
            </a:extLst>
          </p:cNvPr>
          <p:cNvSpPr txBox="1"/>
          <p:nvPr/>
        </p:nvSpPr>
        <p:spPr>
          <a:xfrm>
            <a:off x="3047163" y="1823599"/>
            <a:ext cx="6094324" cy="584775"/>
          </a:xfrm>
          <a:prstGeom prst="rect">
            <a:avLst/>
          </a:prstGeom>
          <a:noFill/>
        </p:spPr>
        <p:txBody>
          <a:bodyPr wrap="square">
            <a:spAutoFit/>
          </a:bodyPr>
          <a:lstStyle/>
          <a:p>
            <a:pPr algn="ctr"/>
            <a:r>
              <a:rPr lang="en-US" sz="3200" dirty="0">
                <a:effectLst/>
                <a:latin typeface="Arial" panose="020B0604020202020204" pitchFamily="34" charset="0"/>
                <a:ea typeface="Arial" panose="020B0604020202020204" pitchFamily="34" charset="0"/>
              </a:rPr>
              <a:t>Acts 26:28 </a:t>
            </a:r>
            <a:endParaRPr lang="en-US" sz="4800" dirty="0"/>
          </a:p>
        </p:txBody>
      </p:sp>
      <p:sp>
        <p:nvSpPr>
          <p:cNvPr id="9" name="TextBox 8">
            <a:extLst>
              <a:ext uri="{FF2B5EF4-FFF2-40B4-BE49-F238E27FC236}">
                <a16:creationId xmlns:a16="http://schemas.microsoft.com/office/drawing/2014/main" id="{A652D0E8-2201-3BCE-9F7A-13FE0FF06800}"/>
              </a:ext>
            </a:extLst>
          </p:cNvPr>
          <p:cNvSpPr txBox="1"/>
          <p:nvPr/>
        </p:nvSpPr>
        <p:spPr>
          <a:xfrm>
            <a:off x="552659" y="3809669"/>
            <a:ext cx="10882365" cy="1569660"/>
          </a:xfrm>
          <a:prstGeom prst="rect">
            <a:avLst/>
          </a:prstGeom>
          <a:noFill/>
        </p:spPr>
        <p:txBody>
          <a:bodyPr wrap="square">
            <a:spAutoFit/>
          </a:bodyPr>
          <a:lstStyle/>
          <a:p>
            <a:pPr algn="ctr"/>
            <a:r>
              <a:rPr lang="en-US" sz="3200" dirty="0">
                <a:effectLst/>
                <a:latin typeface="Arial" panose="020B0604020202020204" pitchFamily="34" charset="0"/>
                <a:ea typeface="Arial" panose="020B0604020202020204" pitchFamily="34" charset="0"/>
              </a:rPr>
              <a:t>Acts 24:25</a:t>
            </a:r>
          </a:p>
          <a:p>
            <a:pPr algn="ctr"/>
            <a:r>
              <a:rPr lang="en-US" sz="3200" dirty="0">
                <a:effectLst/>
                <a:latin typeface="Arial" panose="020B0604020202020204" pitchFamily="34" charset="0"/>
                <a:ea typeface="Arial" panose="020B0604020202020204" pitchFamily="34" charset="0"/>
              </a:rPr>
              <a:t> Paul testified to Felix who told him, "Go thy way this time; when I have a more convenient season, I will call for thee." </a:t>
            </a:r>
            <a:endParaRPr lang="en-US" sz="3200" dirty="0"/>
          </a:p>
        </p:txBody>
      </p:sp>
    </p:spTree>
    <p:extLst>
      <p:ext uri="{BB962C8B-B14F-4D97-AF65-F5344CB8AC3E}">
        <p14:creationId xmlns:p14="http://schemas.microsoft.com/office/powerpoint/2010/main" val="265706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715FB20E-32F4-7A32-600A-8E4F393BD42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EF37BC4-8C69-0C37-DD7B-CD2591A3E237}"/>
              </a:ext>
            </a:extLst>
          </p:cNvPr>
          <p:cNvSpPr txBox="1"/>
          <p:nvPr/>
        </p:nvSpPr>
        <p:spPr>
          <a:xfrm>
            <a:off x="844062" y="252692"/>
            <a:ext cx="10269415" cy="4524315"/>
          </a:xfrm>
          <a:prstGeom prst="rect">
            <a:avLst/>
          </a:prstGeom>
          <a:noFill/>
        </p:spPr>
        <p:txBody>
          <a:bodyPr wrap="square">
            <a:spAutoFit/>
          </a:bodyPr>
          <a:lstStyle/>
          <a:p>
            <a:pPr algn="ctr">
              <a:buNone/>
            </a:pPr>
            <a:r>
              <a:rPr lang="en-US" sz="3200" b="0" i="0" dirty="0">
                <a:solidFill>
                  <a:srgbClr val="000000"/>
                </a:solidFill>
                <a:effectLst/>
                <a:latin typeface="system-ui"/>
              </a:rPr>
              <a:t>Matthew 7:21-23</a:t>
            </a:r>
          </a:p>
          <a:p>
            <a:pPr algn="ctr">
              <a:buNone/>
            </a:pPr>
            <a:endParaRPr lang="en-US" sz="3200" b="0" i="0" dirty="0">
              <a:solidFill>
                <a:srgbClr val="000000"/>
              </a:solidFill>
              <a:effectLst/>
              <a:latin typeface="system-ui"/>
            </a:endParaRPr>
          </a:p>
          <a:p>
            <a:pPr algn="ctr">
              <a:buNone/>
            </a:pPr>
            <a:r>
              <a:rPr lang="en-US" sz="3200" b="1" i="0" baseline="30000" dirty="0">
                <a:solidFill>
                  <a:srgbClr val="000000"/>
                </a:solidFill>
                <a:effectLst/>
                <a:latin typeface="system-ui"/>
              </a:rPr>
              <a:t>21 </a:t>
            </a:r>
            <a:r>
              <a:rPr lang="en-US" sz="3200" b="0" i="0" dirty="0">
                <a:solidFill>
                  <a:srgbClr val="000000"/>
                </a:solidFill>
                <a:effectLst/>
                <a:latin typeface="system-ui"/>
              </a:rPr>
              <a:t>“Not everyone who says to me, ‘Lord, Lord,’ will enter the kingdom of heaven, but only the one who does the will of my Father who is in heaven. </a:t>
            </a:r>
            <a:r>
              <a:rPr lang="en-US" sz="3200" b="1" i="0" baseline="30000" dirty="0">
                <a:solidFill>
                  <a:srgbClr val="000000"/>
                </a:solidFill>
                <a:effectLst/>
                <a:latin typeface="system-ui"/>
              </a:rPr>
              <a:t>22 </a:t>
            </a:r>
            <a:r>
              <a:rPr lang="en-US" sz="3200" b="0" i="0" dirty="0">
                <a:solidFill>
                  <a:srgbClr val="000000"/>
                </a:solidFill>
                <a:effectLst/>
                <a:latin typeface="system-ui"/>
              </a:rPr>
              <a:t>Many will say to me on that day, ‘Lord, Lord, did we not prophesy in your name and in your name drive out demons and in your name perform many miracles?’ </a:t>
            </a:r>
            <a:r>
              <a:rPr lang="en-US" sz="3200" b="1" i="0" baseline="30000" dirty="0">
                <a:solidFill>
                  <a:srgbClr val="000000"/>
                </a:solidFill>
                <a:effectLst/>
                <a:latin typeface="system-ui"/>
              </a:rPr>
              <a:t>23 </a:t>
            </a:r>
            <a:r>
              <a:rPr lang="en-US" sz="3200" b="0" i="0" dirty="0">
                <a:solidFill>
                  <a:srgbClr val="000000"/>
                </a:solidFill>
                <a:effectLst/>
                <a:latin typeface="system-ui"/>
              </a:rPr>
              <a:t>Then I will tell them plainly, ‘I never knew you. Away from me, you evildoers!’</a:t>
            </a:r>
          </a:p>
        </p:txBody>
      </p:sp>
      <p:sp>
        <p:nvSpPr>
          <p:cNvPr id="4" name="TextBox 3">
            <a:extLst>
              <a:ext uri="{FF2B5EF4-FFF2-40B4-BE49-F238E27FC236}">
                <a16:creationId xmlns:a16="http://schemas.microsoft.com/office/drawing/2014/main" id="{A6C2A4BB-2FE5-A361-19BD-20BB420FBE31}"/>
              </a:ext>
            </a:extLst>
          </p:cNvPr>
          <p:cNvSpPr txBox="1"/>
          <p:nvPr/>
        </p:nvSpPr>
        <p:spPr>
          <a:xfrm>
            <a:off x="1979525" y="5283182"/>
            <a:ext cx="7998488" cy="707886"/>
          </a:xfrm>
          <a:prstGeom prst="rect">
            <a:avLst/>
          </a:prstGeom>
          <a:noFill/>
        </p:spPr>
        <p:txBody>
          <a:bodyPr wrap="square" rtlCol="0">
            <a:spAutoFit/>
          </a:bodyPr>
          <a:lstStyle/>
          <a:p>
            <a:pPr algn="ctr"/>
            <a:r>
              <a:rPr lang="en-US" sz="4000" dirty="0"/>
              <a:t>Those who are </a:t>
            </a:r>
            <a:r>
              <a:rPr lang="en-US" sz="4000" u="sng" dirty="0"/>
              <a:t>fully persuaded!!</a:t>
            </a:r>
          </a:p>
        </p:txBody>
      </p:sp>
    </p:spTree>
    <p:extLst>
      <p:ext uri="{BB962C8B-B14F-4D97-AF65-F5344CB8AC3E}">
        <p14:creationId xmlns:p14="http://schemas.microsoft.com/office/powerpoint/2010/main" val="309815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AA00529-0EA8-BCCE-B5FC-BCF8F6FDA7F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1A5D181-9316-B215-3780-7D2618C59210}"/>
              </a:ext>
            </a:extLst>
          </p:cNvPr>
          <p:cNvSpPr txBox="1"/>
          <p:nvPr/>
        </p:nvSpPr>
        <p:spPr>
          <a:xfrm>
            <a:off x="3048000" y="417689"/>
            <a:ext cx="6096000" cy="610488"/>
          </a:xfrm>
          <a:prstGeom prst="rect">
            <a:avLst/>
          </a:prstGeom>
          <a:noFill/>
        </p:spPr>
        <p:txBody>
          <a:bodyPr wrap="square">
            <a:spAutoFit/>
          </a:bodyPr>
          <a:lstStyle/>
          <a:p>
            <a:pPr marL="0" marR="0" algn="ctr">
              <a:lnSpc>
                <a:spcPct val="115000"/>
              </a:lnSpc>
            </a:pPr>
            <a:r>
              <a:rPr lang="en-US" sz="3200" dirty="0">
                <a:effectLst/>
                <a:latin typeface="Arial" panose="020B0604020202020204" pitchFamily="34" charset="0"/>
                <a:ea typeface="Arial" panose="020B0604020202020204" pitchFamily="34" charset="0"/>
              </a:rPr>
              <a:t>Paul Was Persuaded By Others:</a:t>
            </a:r>
          </a:p>
        </p:txBody>
      </p:sp>
      <p:sp>
        <p:nvSpPr>
          <p:cNvPr id="5" name="TextBox 4">
            <a:extLst>
              <a:ext uri="{FF2B5EF4-FFF2-40B4-BE49-F238E27FC236}">
                <a16:creationId xmlns:a16="http://schemas.microsoft.com/office/drawing/2014/main" id="{FBA1F033-76E5-5996-ADCF-3DC2B626ECB3}"/>
              </a:ext>
            </a:extLst>
          </p:cNvPr>
          <p:cNvSpPr txBox="1"/>
          <p:nvPr/>
        </p:nvSpPr>
        <p:spPr>
          <a:xfrm>
            <a:off x="678426" y="1396712"/>
            <a:ext cx="10176387" cy="2032288"/>
          </a:xfrm>
          <a:prstGeom prst="rect">
            <a:avLst/>
          </a:prstGeom>
          <a:noFill/>
        </p:spPr>
        <p:txBody>
          <a:bodyPr wrap="square">
            <a:spAutoFit/>
          </a:bodyPr>
          <a:lstStyle/>
          <a:p>
            <a:pPr marL="0" marR="0" algn="ctr">
              <a:lnSpc>
                <a:spcPct val="115000"/>
              </a:lnSpc>
            </a:pPr>
            <a:r>
              <a:rPr lang="en-US" sz="2800" dirty="0">
                <a:effectLst/>
                <a:latin typeface="Arial" panose="020B0604020202020204" pitchFamily="34" charset="0"/>
                <a:ea typeface="Arial" panose="020B0604020202020204" pitchFamily="34" charset="0"/>
              </a:rPr>
              <a:t>Persuaded By The </a:t>
            </a:r>
            <a:r>
              <a:rPr lang="en-US" sz="2800" u="sng" dirty="0">
                <a:effectLst/>
                <a:latin typeface="Arial" panose="020B0604020202020204" pitchFamily="34" charset="0"/>
                <a:ea typeface="Arial" panose="020B0604020202020204" pitchFamily="34" charset="0"/>
              </a:rPr>
              <a:t>Dependable </a:t>
            </a:r>
            <a:r>
              <a:rPr lang="en-US" sz="2800" u="sng" dirty="0" err="1">
                <a:effectLst/>
                <a:latin typeface="Arial" panose="020B0604020202020204" pitchFamily="34" charset="0"/>
                <a:ea typeface="Arial" panose="020B0604020202020204" pitchFamily="34" charset="0"/>
              </a:rPr>
              <a:t>Laymember</a:t>
            </a:r>
            <a:r>
              <a:rPr lang="en-US" sz="2800" dirty="0">
                <a:effectLst/>
                <a:latin typeface="Arial" panose="020B0604020202020204" pitchFamily="34" charset="0"/>
                <a:ea typeface="Arial" panose="020B0604020202020204" pitchFamily="34" charset="0"/>
              </a:rPr>
              <a:t>: Romans 15:14, "And I myself also am persuaded of you, my brethren, that ye also are full of goodness, filled with all knowledge, able also to admonish one another."</a:t>
            </a:r>
          </a:p>
        </p:txBody>
      </p:sp>
      <p:sp>
        <p:nvSpPr>
          <p:cNvPr id="7" name="TextBox 6">
            <a:extLst>
              <a:ext uri="{FF2B5EF4-FFF2-40B4-BE49-F238E27FC236}">
                <a16:creationId xmlns:a16="http://schemas.microsoft.com/office/drawing/2014/main" id="{C6AEFA1A-EDC6-7333-9AA6-D330F7E1727A}"/>
              </a:ext>
            </a:extLst>
          </p:cNvPr>
          <p:cNvSpPr txBox="1"/>
          <p:nvPr/>
        </p:nvSpPr>
        <p:spPr>
          <a:xfrm>
            <a:off x="678426" y="3665414"/>
            <a:ext cx="11228439" cy="3970318"/>
          </a:xfrm>
          <a:prstGeom prst="rect">
            <a:avLst/>
          </a:prstGeom>
          <a:noFill/>
        </p:spPr>
        <p:txBody>
          <a:bodyPr wrap="square">
            <a:spAutoFit/>
          </a:bodyPr>
          <a:lstStyle/>
          <a:p>
            <a:pPr algn="ctr"/>
            <a:r>
              <a:rPr lang="en-US" sz="2800" dirty="0">
                <a:effectLst/>
                <a:latin typeface="Arial" panose="020B0604020202020204" pitchFamily="34" charset="0"/>
                <a:ea typeface="Arial" panose="020B0604020202020204" pitchFamily="34" charset="0"/>
              </a:rPr>
              <a:t>Persuaded By The </a:t>
            </a:r>
            <a:r>
              <a:rPr lang="en-US" sz="2800" u="sng" dirty="0">
                <a:effectLst/>
                <a:latin typeface="Arial" panose="020B0604020202020204" pitchFamily="34" charset="0"/>
                <a:ea typeface="Arial" panose="020B0604020202020204" pitchFamily="34" charset="0"/>
              </a:rPr>
              <a:t>Trustworthy Minister</a:t>
            </a:r>
            <a:r>
              <a:rPr lang="en-US" sz="2800" dirty="0">
                <a:effectLst/>
                <a:latin typeface="Arial" panose="020B0604020202020204" pitchFamily="34" charset="0"/>
                <a:ea typeface="Arial" panose="020B0604020202020204" pitchFamily="34" charset="0"/>
              </a:rPr>
              <a:t>: II Timothy 1:3-5</a:t>
            </a:r>
          </a:p>
          <a:p>
            <a:pPr algn="ctr"/>
            <a:r>
              <a:rPr lang="en-US" sz="2800" b="1" baseline="30000" dirty="0"/>
              <a:t> 3 </a:t>
            </a:r>
            <a:r>
              <a:rPr lang="en-US" sz="2800" dirty="0"/>
              <a:t>I thank God, whom I serve, as my ancestors did, with a clear conscience, as night and day I constantly remember you in my prayers. </a:t>
            </a:r>
            <a:r>
              <a:rPr lang="en-US" sz="2800" b="1" baseline="30000" dirty="0"/>
              <a:t>4 </a:t>
            </a:r>
            <a:r>
              <a:rPr lang="en-US" sz="2800" dirty="0"/>
              <a:t>Recalling your tears, I long to see you, so that I may be filled with joy. </a:t>
            </a:r>
            <a:r>
              <a:rPr lang="en-US" sz="2800" b="1" baseline="30000" dirty="0"/>
              <a:t>5 </a:t>
            </a:r>
            <a:r>
              <a:rPr lang="en-US" sz="2800" dirty="0"/>
              <a:t>I am reminded of your sincere faith, which first lived in your grandmother Lois and in your mother Eunice and, I am persuaded, now lives in you also.</a:t>
            </a:r>
          </a:p>
          <a:p>
            <a:pPr algn="ctr"/>
            <a:br>
              <a:rPr lang="en-US" sz="2800" dirty="0"/>
            </a:br>
            <a:endParaRPr lang="en-US" sz="2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0826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ppt_w</p:attrName>
                                        </p:attrNameLst>
                                      </p:cBhvr>
                                      <p:tavLst>
                                        <p:tav tm="0">
                                          <p:val>
                                            <p:fltVal val="0"/>
                                          </p:val>
                                        </p:tav>
                                        <p:tav tm="100000">
                                          <p:val>
                                            <p:strVal val="#ppt_w"/>
                                          </p:val>
                                        </p:tav>
                                      </p:tavLst>
                                    </p:anim>
                                    <p:anim calcmode="lin" valueType="num">
                                      <p:cBhvr>
                                        <p:cTn id="24" dur="1000" fill="hold"/>
                                        <p:tgtEl>
                                          <p:spTgt spid="7"/>
                                        </p:tgtEl>
                                        <p:attrNameLst>
                                          <p:attrName>ppt_h</p:attrName>
                                        </p:attrNameLst>
                                      </p:cBhvr>
                                      <p:tavLst>
                                        <p:tav tm="0">
                                          <p:val>
                                            <p:fltVal val="0"/>
                                          </p:val>
                                        </p:tav>
                                        <p:tav tm="100000">
                                          <p:val>
                                            <p:strVal val="#ppt_h"/>
                                          </p:val>
                                        </p:tav>
                                      </p:tavLst>
                                    </p:anim>
                                    <p:anim calcmode="lin" valueType="num">
                                      <p:cBhvr>
                                        <p:cTn id="25" dur="1000" fill="hold"/>
                                        <p:tgtEl>
                                          <p:spTgt spid="7"/>
                                        </p:tgtEl>
                                        <p:attrNameLst>
                                          <p:attrName>style.rotation</p:attrName>
                                        </p:attrNameLst>
                                      </p:cBhvr>
                                      <p:tavLst>
                                        <p:tav tm="0">
                                          <p:val>
                                            <p:fltVal val="90"/>
                                          </p:val>
                                        </p:tav>
                                        <p:tav tm="100000">
                                          <p:val>
                                            <p:fltVal val="0"/>
                                          </p:val>
                                        </p:tav>
                                      </p:tavLst>
                                    </p:anim>
                                    <p:animEffect transition="in" filter="fade">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4316</TotalTime>
  <Words>652</Words>
  <Application>Microsoft Office PowerPoint</Application>
  <PresentationFormat>Widescreen</PresentationFormat>
  <Paragraphs>33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Aptos Display</vt:lpstr>
      <vt:lpstr>Arial</vt:lpstr>
      <vt:lpstr>Open Sans</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Credit | Team</dc:creator>
  <cp:lastModifiedBy>Credit | Team</cp:lastModifiedBy>
  <cp:revision>2</cp:revision>
  <dcterms:created xsi:type="dcterms:W3CDTF">2025-05-28T22:16:01Z</dcterms:created>
  <dcterms:modified xsi:type="dcterms:W3CDTF">2025-05-31T22:12:16Z</dcterms:modified>
</cp:coreProperties>
</file>