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7" d="100"/>
          <a:sy n="97" d="100"/>
        </p:scale>
        <p:origin x="1110" y="3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A6A837-64E3-3E35-BBA9-1140A2185EF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DF35102-207B-6938-7A85-B00DAC75AB0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FAC9D3F-8A2F-F6E1-9CA5-95533E97A7E0}"/>
              </a:ext>
            </a:extLst>
          </p:cNvPr>
          <p:cNvSpPr>
            <a:spLocks noGrp="1"/>
          </p:cNvSpPr>
          <p:nvPr>
            <p:ph type="dt" sz="half" idx="10"/>
          </p:nvPr>
        </p:nvSpPr>
        <p:spPr/>
        <p:txBody>
          <a:bodyPr/>
          <a:lstStyle/>
          <a:p>
            <a:fld id="{BA6D04A6-1295-46D2-B0F3-DD76DC6987A4}" type="datetimeFigureOut">
              <a:rPr lang="en-US" smtClean="0"/>
              <a:t>9/20/2025</a:t>
            </a:fld>
            <a:endParaRPr lang="en-US"/>
          </a:p>
        </p:txBody>
      </p:sp>
      <p:sp>
        <p:nvSpPr>
          <p:cNvPr id="5" name="Footer Placeholder 4">
            <a:extLst>
              <a:ext uri="{FF2B5EF4-FFF2-40B4-BE49-F238E27FC236}">
                <a16:creationId xmlns:a16="http://schemas.microsoft.com/office/drawing/2014/main" id="{A82CC767-C251-8407-7D60-05C0D013D8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BD8E26-7CC0-C13B-EE2D-5D71A5EECB33}"/>
              </a:ext>
            </a:extLst>
          </p:cNvPr>
          <p:cNvSpPr>
            <a:spLocks noGrp="1"/>
          </p:cNvSpPr>
          <p:nvPr>
            <p:ph type="sldNum" sz="quarter" idx="12"/>
          </p:nvPr>
        </p:nvSpPr>
        <p:spPr/>
        <p:txBody>
          <a:bodyPr/>
          <a:lstStyle/>
          <a:p>
            <a:fld id="{AB5DA37F-593D-48DE-A682-4949B24D6578}" type="slidenum">
              <a:rPr lang="en-US" smtClean="0"/>
              <a:t>‹#›</a:t>
            </a:fld>
            <a:endParaRPr lang="en-US"/>
          </a:p>
        </p:txBody>
      </p:sp>
    </p:spTree>
    <p:extLst>
      <p:ext uri="{BB962C8B-B14F-4D97-AF65-F5344CB8AC3E}">
        <p14:creationId xmlns:p14="http://schemas.microsoft.com/office/powerpoint/2010/main" val="30013631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5920F-8AB2-95B6-8674-CE83A0AF5A5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AE27DD8-18A9-E349-C204-E8F7FAC8140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B9F6C2-4C5D-8386-B9B0-4C34A4D37007}"/>
              </a:ext>
            </a:extLst>
          </p:cNvPr>
          <p:cNvSpPr>
            <a:spLocks noGrp="1"/>
          </p:cNvSpPr>
          <p:nvPr>
            <p:ph type="dt" sz="half" idx="10"/>
          </p:nvPr>
        </p:nvSpPr>
        <p:spPr/>
        <p:txBody>
          <a:bodyPr/>
          <a:lstStyle/>
          <a:p>
            <a:fld id="{BA6D04A6-1295-46D2-B0F3-DD76DC6987A4}" type="datetimeFigureOut">
              <a:rPr lang="en-US" smtClean="0"/>
              <a:t>9/20/2025</a:t>
            </a:fld>
            <a:endParaRPr lang="en-US"/>
          </a:p>
        </p:txBody>
      </p:sp>
      <p:sp>
        <p:nvSpPr>
          <p:cNvPr id="5" name="Footer Placeholder 4">
            <a:extLst>
              <a:ext uri="{FF2B5EF4-FFF2-40B4-BE49-F238E27FC236}">
                <a16:creationId xmlns:a16="http://schemas.microsoft.com/office/drawing/2014/main" id="{48F0CBC1-CB49-7132-CD1F-862A861663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FBCA82-C875-7D35-DAB5-693383F19BDB}"/>
              </a:ext>
            </a:extLst>
          </p:cNvPr>
          <p:cNvSpPr>
            <a:spLocks noGrp="1"/>
          </p:cNvSpPr>
          <p:nvPr>
            <p:ph type="sldNum" sz="quarter" idx="12"/>
          </p:nvPr>
        </p:nvSpPr>
        <p:spPr/>
        <p:txBody>
          <a:bodyPr/>
          <a:lstStyle/>
          <a:p>
            <a:fld id="{AB5DA37F-593D-48DE-A682-4949B24D6578}" type="slidenum">
              <a:rPr lang="en-US" smtClean="0"/>
              <a:t>‹#›</a:t>
            </a:fld>
            <a:endParaRPr lang="en-US"/>
          </a:p>
        </p:txBody>
      </p:sp>
    </p:spTree>
    <p:extLst>
      <p:ext uri="{BB962C8B-B14F-4D97-AF65-F5344CB8AC3E}">
        <p14:creationId xmlns:p14="http://schemas.microsoft.com/office/powerpoint/2010/main" val="27339991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805E4B6-9907-C413-7882-6265790D368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86FBF81-6099-88B6-9B07-FF46A8AE735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6227B6-0D86-F967-8F95-32736374359A}"/>
              </a:ext>
            </a:extLst>
          </p:cNvPr>
          <p:cNvSpPr>
            <a:spLocks noGrp="1"/>
          </p:cNvSpPr>
          <p:nvPr>
            <p:ph type="dt" sz="half" idx="10"/>
          </p:nvPr>
        </p:nvSpPr>
        <p:spPr/>
        <p:txBody>
          <a:bodyPr/>
          <a:lstStyle/>
          <a:p>
            <a:fld id="{BA6D04A6-1295-46D2-B0F3-DD76DC6987A4}" type="datetimeFigureOut">
              <a:rPr lang="en-US" smtClean="0"/>
              <a:t>9/20/2025</a:t>
            </a:fld>
            <a:endParaRPr lang="en-US"/>
          </a:p>
        </p:txBody>
      </p:sp>
      <p:sp>
        <p:nvSpPr>
          <p:cNvPr id="5" name="Footer Placeholder 4">
            <a:extLst>
              <a:ext uri="{FF2B5EF4-FFF2-40B4-BE49-F238E27FC236}">
                <a16:creationId xmlns:a16="http://schemas.microsoft.com/office/drawing/2014/main" id="{85326EF6-3688-D98F-A0A7-F00D205ABE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7D985C-470E-56A7-DB83-246767EDF67B}"/>
              </a:ext>
            </a:extLst>
          </p:cNvPr>
          <p:cNvSpPr>
            <a:spLocks noGrp="1"/>
          </p:cNvSpPr>
          <p:nvPr>
            <p:ph type="sldNum" sz="quarter" idx="12"/>
          </p:nvPr>
        </p:nvSpPr>
        <p:spPr/>
        <p:txBody>
          <a:bodyPr/>
          <a:lstStyle/>
          <a:p>
            <a:fld id="{AB5DA37F-593D-48DE-A682-4949B24D6578}" type="slidenum">
              <a:rPr lang="en-US" smtClean="0"/>
              <a:t>‹#›</a:t>
            </a:fld>
            <a:endParaRPr lang="en-US"/>
          </a:p>
        </p:txBody>
      </p:sp>
    </p:spTree>
    <p:extLst>
      <p:ext uri="{BB962C8B-B14F-4D97-AF65-F5344CB8AC3E}">
        <p14:creationId xmlns:p14="http://schemas.microsoft.com/office/powerpoint/2010/main" val="4188516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25843F-1CB9-182B-AF78-AF0867E29EA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5C51D8B-FCC7-49BC-1028-E7A7641FDCB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38006C-1F97-369D-D110-25B5922FD275}"/>
              </a:ext>
            </a:extLst>
          </p:cNvPr>
          <p:cNvSpPr>
            <a:spLocks noGrp="1"/>
          </p:cNvSpPr>
          <p:nvPr>
            <p:ph type="dt" sz="half" idx="10"/>
          </p:nvPr>
        </p:nvSpPr>
        <p:spPr/>
        <p:txBody>
          <a:bodyPr/>
          <a:lstStyle/>
          <a:p>
            <a:fld id="{BA6D04A6-1295-46D2-B0F3-DD76DC6987A4}" type="datetimeFigureOut">
              <a:rPr lang="en-US" smtClean="0"/>
              <a:t>9/20/2025</a:t>
            </a:fld>
            <a:endParaRPr lang="en-US"/>
          </a:p>
        </p:txBody>
      </p:sp>
      <p:sp>
        <p:nvSpPr>
          <p:cNvPr id="5" name="Footer Placeholder 4">
            <a:extLst>
              <a:ext uri="{FF2B5EF4-FFF2-40B4-BE49-F238E27FC236}">
                <a16:creationId xmlns:a16="http://schemas.microsoft.com/office/drawing/2014/main" id="{28AF3723-BFA7-A208-AF27-A6351B2BB1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1D8364-85EA-C571-9564-FFD55E3C6FCC}"/>
              </a:ext>
            </a:extLst>
          </p:cNvPr>
          <p:cNvSpPr>
            <a:spLocks noGrp="1"/>
          </p:cNvSpPr>
          <p:nvPr>
            <p:ph type="sldNum" sz="quarter" idx="12"/>
          </p:nvPr>
        </p:nvSpPr>
        <p:spPr/>
        <p:txBody>
          <a:bodyPr/>
          <a:lstStyle/>
          <a:p>
            <a:fld id="{AB5DA37F-593D-48DE-A682-4949B24D6578}" type="slidenum">
              <a:rPr lang="en-US" smtClean="0"/>
              <a:t>‹#›</a:t>
            </a:fld>
            <a:endParaRPr lang="en-US"/>
          </a:p>
        </p:txBody>
      </p:sp>
    </p:spTree>
    <p:extLst>
      <p:ext uri="{BB962C8B-B14F-4D97-AF65-F5344CB8AC3E}">
        <p14:creationId xmlns:p14="http://schemas.microsoft.com/office/powerpoint/2010/main" val="29043964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6A8471-42B3-4D15-70F3-B870B4E42D6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943ED0C-37AE-C969-A0CB-D6BE8BEA4BB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FA29D6D-02FF-8111-9C73-CC5F543CFF4B}"/>
              </a:ext>
            </a:extLst>
          </p:cNvPr>
          <p:cNvSpPr>
            <a:spLocks noGrp="1"/>
          </p:cNvSpPr>
          <p:nvPr>
            <p:ph type="dt" sz="half" idx="10"/>
          </p:nvPr>
        </p:nvSpPr>
        <p:spPr/>
        <p:txBody>
          <a:bodyPr/>
          <a:lstStyle/>
          <a:p>
            <a:fld id="{BA6D04A6-1295-46D2-B0F3-DD76DC6987A4}" type="datetimeFigureOut">
              <a:rPr lang="en-US" smtClean="0"/>
              <a:t>9/20/2025</a:t>
            </a:fld>
            <a:endParaRPr lang="en-US"/>
          </a:p>
        </p:txBody>
      </p:sp>
      <p:sp>
        <p:nvSpPr>
          <p:cNvPr id="5" name="Footer Placeholder 4">
            <a:extLst>
              <a:ext uri="{FF2B5EF4-FFF2-40B4-BE49-F238E27FC236}">
                <a16:creationId xmlns:a16="http://schemas.microsoft.com/office/drawing/2014/main" id="{5FBE2589-8045-C93E-0EC1-96864D3C66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8A118D-DA11-B84A-FDB4-E36809863EDB}"/>
              </a:ext>
            </a:extLst>
          </p:cNvPr>
          <p:cNvSpPr>
            <a:spLocks noGrp="1"/>
          </p:cNvSpPr>
          <p:nvPr>
            <p:ph type="sldNum" sz="quarter" idx="12"/>
          </p:nvPr>
        </p:nvSpPr>
        <p:spPr/>
        <p:txBody>
          <a:bodyPr/>
          <a:lstStyle/>
          <a:p>
            <a:fld id="{AB5DA37F-593D-48DE-A682-4949B24D6578}" type="slidenum">
              <a:rPr lang="en-US" smtClean="0"/>
              <a:t>‹#›</a:t>
            </a:fld>
            <a:endParaRPr lang="en-US"/>
          </a:p>
        </p:txBody>
      </p:sp>
    </p:spTree>
    <p:extLst>
      <p:ext uri="{BB962C8B-B14F-4D97-AF65-F5344CB8AC3E}">
        <p14:creationId xmlns:p14="http://schemas.microsoft.com/office/powerpoint/2010/main" val="8731021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B3209F-A758-6DCD-E49E-58C5AED506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8F1E979-A478-ACE9-E930-96A7D97395C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76C774B-4A5F-D7A5-0452-C88DF76226C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1A9082F-2C2B-8EDA-E3A4-64E74B66FBD0}"/>
              </a:ext>
            </a:extLst>
          </p:cNvPr>
          <p:cNvSpPr>
            <a:spLocks noGrp="1"/>
          </p:cNvSpPr>
          <p:nvPr>
            <p:ph type="dt" sz="half" idx="10"/>
          </p:nvPr>
        </p:nvSpPr>
        <p:spPr/>
        <p:txBody>
          <a:bodyPr/>
          <a:lstStyle/>
          <a:p>
            <a:fld id="{BA6D04A6-1295-46D2-B0F3-DD76DC6987A4}" type="datetimeFigureOut">
              <a:rPr lang="en-US" smtClean="0"/>
              <a:t>9/20/2025</a:t>
            </a:fld>
            <a:endParaRPr lang="en-US"/>
          </a:p>
        </p:txBody>
      </p:sp>
      <p:sp>
        <p:nvSpPr>
          <p:cNvPr id="6" name="Footer Placeholder 5">
            <a:extLst>
              <a:ext uri="{FF2B5EF4-FFF2-40B4-BE49-F238E27FC236}">
                <a16:creationId xmlns:a16="http://schemas.microsoft.com/office/drawing/2014/main" id="{5EAFA43F-FC44-F53D-13F1-F4E9C51BBD2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F04EA5F-6345-6150-3F44-761256404DBE}"/>
              </a:ext>
            </a:extLst>
          </p:cNvPr>
          <p:cNvSpPr>
            <a:spLocks noGrp="1"/>
          </p:cNvSpPr>
          <p:nvPr>
            <p:ph type="sldNum" sz="quarter" idx="12"/>
          </p:nvPr>
        </p:nvSpPr>
        <p:spPr/>
        <p:txBody>
          <a:bodyPr/>
          <a:lstStyle/>
          <a:p>
            <a:fld id="{AB5DA37F-593D-48DE-A682-4949B24D6578}" type="slidenum">
              <a:rPr lang="en-US" smtClean="0"/>
              <a:t>‹#›</a:t>
            </a:fld>
            <a:endParaRPr lang="en-US"/>
          </a:p>
        </p:txBody>
      </p:sp>
    </p:spTree>
    <p:extLst>
      <p:ext uri="{BB962C8B-B14F-4D97-AF65-F5344CB8AC3E}">
        <p14:creationId xmlns:p14="http://schemas.microsoft.com/office/powerpoint/2010/main" val="156113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8B47E-21EB-CD1F-6BE3-5AFB9C82E28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B97DE40-92B2-1508-8A13-83180FFCFB0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848C71-E4EE-65B7-E867-F32B7223D87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B51BC19-9FF2-4F5A-61AD-6B028782A46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74AD197-418D-3A5C-6200-E17AB59C53B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4359227-EE42-A7DD-41FB-908190C61B43}"/>
              </a:ext>
            </a:extLst>
          </p:cNvPr>
          <p:cNvSpPr>
            <a:spLocks noGrp="1"/>
          </p:cNvSpPr>
          <p:nvPr>
            <p:ph type="dt" sz="half" idx="10"/>
          </p:nvPr>
        </p:nvSpPr>
        <p:spPr/>
        <p:txBody>
          <a:bodyPr/>
          <a:lstStyle/>
          <a:p>
            <a:fld id="{BA6D04A6-1295-46D2-B0F3-DD76DC6987A4}" type="datetimeFigureOut">
              <a:rPr lang="en-US" smtClean="0"/>
              <a:t>9/20/2025</a:t>
            </a:fld>
            <a:endParaRPr lang="en-US"/>
          </a:p>
        </p:txBody>
      </p:sp>
      <p:sp>
        <p:nvSpPr>
          <p:cNvPr id="8" name="Footer Placeholder 7">
            <a:extLst>
              <a:ext uri="{FF2B5EF4-FFF2-40B4-BE49-F238E27FC236}">
                <a16:creationId xmlns:a16="http://schemas.microsoft.com/office/drawing/2014/main" id="{BC2CDC0C-5834-5660-4A89-DD520F88B0E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6BEB4C9-E919-821B-CC50-7F1D5F66DDB3}"/>
              </a:ext>
            </a:extLst>
          </p:cNvPr>
          <p:cNvSpPr>
            <a:spLocks noGrp="1"/>
          </p:cNvSpPr>
          <p:nvPr>
            <p:ph type="sldNum" sz="quarter" idx="12"/>
          </p:nvPr>
        </p:nvSpPr>
        <p:spPr/>
        <p:txBody>
          <a:bodyPr/>
          <a:lstStyle/>
          <a:p>
            <a:fld id="{AB5DA37F-593D-48DE-A682-4949B24D6578}" type="slidenum">
              <a:rPr lang="en-US" smtClean="0"/>
              <a:t>‹#›</a:t>
            </a:fld>
            <a:endParaRPr lang="en-US"/>
          </a:p>
        </p:txBody>
      </p:sp>
    </p:spTree>
    <p:extLst>
      <p:ext uri="{BB962C8B-B14F-4D97-AF65-F5344CB8AC3E}">
        <p14:creationId xmlns:p14="http://schemas.microsoft.com/office/powerpoint/2010/main" val="1170502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3E8C91-53D7-62F6-533A-C362C6A495D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327F62F-B4BC-62C6-43DF-AF6D0E93E0B4}"/>
              </a:ext>
            </a:extLst>
          </p:cNvPr>
          <p:cNvSpPr>
            <a:spLocks noGrp="1"/>
          </p:cNvSpPr>
          <p:nvPr>
            <p:ph type="dt" sz="half" idx="10"/>
          </p:nvPr>
        </p:nvSpPr>
        <p:spPr/>
        <p:txBody>
          <a:bodyPr/>
          <a:lstStyle/>
          <a:p>
            <a:fld id="{BA6D04A6-1295-46D2-B0F3-DD76DC6987A4}" type="datetimeFigureOut">
              <a:rPr lang="en-US" smtClean="0"/>
              <a:t>9/20/2025</a:t>
            </a:fld>
            <a:endParaRPr lang="en-US"/>
          </a:p>
        </p:txBody>
      </p:sp>
      <p:sp>
        <p:nvSpPr>
          <p:cNvPr id="4" name="Footer Placeholder 3">
            <a:extLst>
              <a:ext uri="{FF2B5EF4-FFF2-40B4-BE49-F238E27FC236}">
                <a16:creationId xmlns:a16="http://schemas.microsoft.com/office/drawing/2014/main" id="{8B8F6242-6D38-0764-F947-D9D68FDEF8B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CEFC53B-682C-86EB-A5A0-58780BB64EB0}"/>
              </a:ext>
            </a:extLst>
          </p:cNvPr>
          <p:cNvSpPr>
            <a:spLocks noGrp="1"/>
          </p:cNvSpPr>
          <p:nvPr>
            <p:ph type="sldNum" sz="quarter" idx="12"/>
          </p:nvPr>
        </p:nvSpPr>
        <p:spPr/>
        <p:txBody>
          <a:bodyPr/>
          <a:lstStyle/>
          <a:p>
            <a:fld id="{AB5DA37F-593D-48DE-A682-4949B24D6578}" type="slidenum">
              <a:rPr lang="en-US" smtClean="0"/>
              <a:t>‹#›</a:t>
            </a:fld>
            <a:endParaRPr lang="en-US"/>
          </a:p>
        </p:txBody>
      </p:sp>
    </p:spTree>
    <p:extLst>
      <p:ext uri="{BB962C8B-B14F-4D97-AF65-F5344CB8AC3E}">
        <p14:creationId xmlns:p14="http://schemas.microsoft.com/office/powerpoint/2010/main" val="31986844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141797-94B4-5FEA-B7B3-FE6E29EF1618}"/>
              </a:ext>
            </a:extLst>
          </p:cNvPr>
          <p:cNvSpPr>
            <a:spLocks noGrp="1"/>
          </p:cNvSpPr>
          <p:nvPr>
            <p:ph type="dt" sz="half" idx="10"/>
          </p:nvPr>
        </p:nvSpPr>
        <p:spPr/>
        <p:txBody>
          <a:bodyPr/>
          <a:lstStyle/>
          <a:p>
            <a:fld id="{BA6D04A6-1295-46D2-B0F3-DD76DC6987A4}" type="datetimeFigureOut">
              <a:rPr lang="en-US" smtClean="0"/>
              <a:t>9/20/2025</a:t>
            </a:fld>
            <a:endParaRPr lang="en-US"/>
          </a:p>
        </p:txBody>
      </p:sp>
      <p:sp>
        <p:nvSpPr>
          <p:cNvPr id="3" name="Footer Placeholder 2">
            <a:extLst>
              <a:ext uri="{FF2B5EF4-FFF2-40B4-BE49-F238E27FC236}">
                <a16:creationId xmlns:a16="http://schemas.microsoft.com/office/drawing/2014/main" id="{3EAE8256-B7CB-786F-57B4-82AD73A3576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5E0E91F-52FB-72A0-3426-755A6F6DEDF7}"/>
              </a:ext>
            </a:extLst>
          </p:cNvPr>
          <p:cNvSpPr>
            <a:spLocks noGrp="1"/>
          </p:cNvSpPr>
          <p:nvPr>
            <p:ph type="sldNum" sz="quarter" idx="12"/>
          </p:nvPr>
        </p:nvSpPr>
        <p:spPr/>
        <p:txBody>
          <a:bodyPr/>
          <a:lstStyle/>
          <a:p>
            <a:fld id="{AB5DA37F-593D-48DE-A682-4949B24D6578}" type="slidenum">
              <a:rPr lang="en-US" smtClean="0"/>
              <a:t>‹#›</a:t>
            </a:fld>
            <a:endParaRPr lang="en-US"/>
          </a:p>
        </p:txBody>
      </p:sp>
    </p:spTree>
    <p:extLst>
      <p:ext uri="{BB962C8B-B14F-4D97-AF65-F5344CB8AC3E}">
        <p14:creationId xmlns:p14="http://schemas.microsoft.com/office/powerpoint/2010/main" val="30627012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D6BACA-8AD1-9ED4-E6DB-42807E6D94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36F6A0-B092-D43E-45B2-A638FBF63D6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3560916-9D59-371B-6793-BA424B590B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C4BE20B-5CCA-1540-C823-791B48924605}"/>
              </a:ext>
            </a:extLst>
          </p:cNvPr>
          <p:cNvSpPr>
            <a:spLocks noGrp="1"/>
          </p:cNvSpPr>
          <p:nvPr>
            <p:ph type="dt" sz="half" idx="10"/>
          </p:nvPr>
        </p:nvSpPr>
        <p:spPr/>
        <p:txBody>
          <a:bodyPr/>
          <a:lstStyle/>
          <a:p>
            <a:fld id="{BA6D04A6-1295-46D2-B0F3-DD76DC6987A4}" type="datetimeFigureOut">
              <a:rPr lang="en-US" smtClean="0"/>
              <a:t>9/20/2025</a:t>
            </a:fld>
            <a:endParaRPr lang="en-US"/>
          </a:p>
        </p:txBody>
      </p:sp>
      <p:sp>
        <p:nvSpPr>
          <p:cNvPr id="6" name="Footer Placeholder 5">
            <a:extLst>
              <a:ext uri="{FF2B5EF4-FFF2-40B4-BE49-F238E27FC236}">
                <a16:creationId xmlns:a16="http://schemas.microsoft.com/office/drawing/2014/main" id="{F109498D-69EC-62E7-1168-43231F65B1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56B54B-04AF-B8B4-1A8D-48D590C822DF}"/>
              </a:ext>
            </a:extLst>
          </p:cNvPr>
          <p:cNvSpPr>
            <a:spLocks noGrp="1"/>
          </p:cNvSpPr>
          <p:nvPr>
            <p:ph type="sldNum" sz="quarter" idx="12"/>
          </p:nvPr>
        </p:nvSpPr>
        <p:spPr/>
        <p:txBody>
          <a:bodyPr/>
          <a:lstStyle/>
          <a:p>
            <a:fld id="{AB5DA37F-593D-48DE-A682-4949B24D6578}" type="slidenum">
              <a:rPr lang="en-US" smtClean="0"/>
              <a:t>‹#›</a:t>
            </a:fld>
            <a:endParaRPr lang="en-US"/>
          </a:p>
        </p:txBody>
      </p:sp>
    </p:spTree>
    <p:extLst>
      <p:ext uri="{BB962C8B-B14F-4D97-AF65-F5344CB8AC3E}">
        <p14:creationId xmlns:p14="http://schemas.microsoft.com/office/powerpoint/2010/main" val="1140269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A24EA3-A74D-F569-D797-2C5CF955C3E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499DB5A-52B1-84BE-6D87-D2DA590508B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30CD39F-30A7-AB79-F538-940948B4B9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73D65D-91D0-3503-F74E-9E49C8A60D76}"/>
              </a:ext>
            </a:extLst>
          </p:cNvPr>
          <p:cNvSpPr>
            <a:spLocks noGrp="1"/>
          </p:cNvSpPr>
          <p:nvPr>
            <p:ph type="dt" sz="half" idx="10"/>
          </p:nvPr>
        </p:nvSpPr>
        <p:spPr/>
        <p:txBody>
          <a:bodyPr/>
          <a:lstStyle/>
          <a:p>
            <a:fld id="{BA6D04A6-1295-46D2-B0F3-DD76DC6987A4}" type="datetimeFigureOut">
              <a:rPr lang="en-US" smtClean="0"/>
              <a:t>9/20/2025</a:t>
            </a:fld>
            <a:endParaRPr lang="en-US"/>
          </a:p>
        </p:txBody>
      </p:sp>
      <p:sp>
        <p:nvSpPr>
          <p:cNvPr id="6" name="Footer Placeholder 5">
            <a:extLst>
              <a:ext uri="{FF2B5EF4-FFF2-40B4-BE49-F238E27FC236}">
                <a16:creationId xmlns:a16="http://schemas.microsoft.com/office/drawing/2014/main" id="{C23C1891-F2FB-CF55-437E-73DBD4AEAD0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2330A4E-CBE4-E329-02B0-DF46C0619845}"/>
              </a:ext>
            </a:extLst>
          </p:cNvPr>
          <p:cNvSpPr>
            <a:spLocks noGrp="1"/>
          </p:cNvSpPr>
          <p:nvPr>
            <p:ph type="sldNum" sz="quarter" idx="12"/>
          </p:nvPr>
        </p:nvSpPr>
        <p:spPr/>
        <p:txBody>
          <a:bodyPr/>
          <a:lstStyle/>
          <a:p>
            <a:fld id="{AB5DA37F-593D-48DE-A682-4949B24D6578}" type="slidenum">
              <a:rPr lang="en-US" smtClean="0"/>
              <a:t>‹#›</a:t>
            </a:fld>
            <a:endParaRPr lang="en-US"/>
          </a:p>
        </p:txBody>
      </p:sp>
    </p:spTree>
    <p:extLst>
      <p:ext uri="{BB962C8B-B14F-4D97-AF65-F5344CB8AC3E}">
        <p14:creationId xmlns:p14="http://schemas.microsoft.com/office/powerpoint/2010/main" val="22067234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A782AD0-CEBD-C1C7-08EE-EE60914ABD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5AF5CD7-8B29-6AE8-1F55-7BBF5C4611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868FD6-725B-1542-CA2C-9391A966F1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A6D04A6-1295-46D2-B0F3-DD76DC6987A4}" type="datetimeFigureOut">
              <a:rPr lang="en-US" smtClean="0"/>
              <a:t>9/20/2025</a:t>
            </a:fld>
            <a:endParaRPr lang="en-US"/>
          </a:p>
        </p:txBody>
      </p:sp>
      <p:sp>
        <p:nvSpPr>
          <p:cNvPr id="5" name="Footer Placeholder 4">
            <a:extLst>
              <a:ext uri="{FF2B5EF4-FFF2-40B4-BE49-F238E27FC236}">
                <a16:creationId xmlns:a16="http://schemas.microsoft.com/office/drawing/2014/main" id="{AE5D5384-0CF0-BC9A-5EC6-0A07E5FAF14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3697B877-7DFB-C7EC-B2EA-F3FD24C1D7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B5DA37F-593D-48DE-A682-4949B24D6578}" type="slidenum">
              <a:rPr lang="en-US" smtClean="0"/>
              <a:t>‹#›</a:t>
            </a:fld>
            <a:endParaRPr lang="en-US"/>
          </a:p>
        </p:txBody>
      </p:sp>
    </p:spTree>
    <p:extLst>
      <p:ext uri="{BB962C8B-B14F-4D97-AF65-F5344CB8AC3E}">
        <p14:creationId xmlns:p14="http://schemas.microsoft.com/office/powerpoint/2010/main" val="41491103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google.com/search?sca_esv=7984a7feca4b49bc&amp;rlz=1C1ONGR_enUS1152US1153&amp;sxsrf=AE3TifPPnr1_AxnOSM-MZQCv-bfXTQsKfQ%3A1758393931095&amp;q=Galatians+3%3A28&amp;sa=X&amp;ved=2ahUKEwiyoo3t_-ePAxUHTTABHX1CMyYQxccNegQILRAB&amp;mstk=AUtExfAZzi15VQ4VndwcRoSQeYBfL35RIw16eSkhU_6g9nnxIzeeCO9eiBKzb7R_4J8xv8ST5kUXotlctaoQnZ_YSvUJUOs6EIHN-EhScH8JGrlju0M1mt68ZNfU4kOCAH2pS-6ZoXJmd-uVsay64ffUo4DwGQjtdfHxDoiQsKXfLUtmMe7H_q4QRbSD5hmhVKJXqowhGgTcEvNfiPgFXtR8bJsiHUbn9He6SMV-kIdumTgEoZPRRbIJYsJ1TJf1SWUnH4E8DKMFFhl0q7Zjn3LdxiaX&amp;csui=3" TargetMode="External"/><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hyperlink" Target="https://www.google.com/search?sca_esv=7984a7feca4b49bc&amp;rlz=1C1ONGR_enUS1152US1153&amp;sxsrf=AE3TifPPnr1_AxnOSM-MZQCv-bfXTQsKfQ%3A1758393931095&amp;q=Ephesians+4%3A3-6&amp;sa=X&amp;ved=2ahUKEwiy7tbGhuiPAxWlTTABHaIvAMgQgK4QegQIARAE&amp;mstk=AUtExfCHlxDCjcRza5iRCTzlowoqprGdY9fcSGVy7NjPaMCliaUg_2xOq6m0SRdopzUhCzUlDNC7BsRggX2zvrRSKMSIynXWCd6jr9AVSq0Yms_CZDDjh34w7_U6qynq9J2j4l6cpjI9HQZTa7ggaPXRW2GEdQbwxHGOG7vgTG4vZncvGTW9w-J-JxlBnI4FrAFkCMMjZY-0OGydEYBSaRya7h_VdExfIoj0vd8J9OB7aeXxUmncJsi70PAebPd7IBGaQovqOFEjMMwVXvuQoyP-sQRA&amp;csui=3" TargetMode="External"/><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www.google.com/search?sca_esv=7984a7feca4b49bc&amp;rlz=1C1ONGR_enUS1152US1153&amp;sxsrf=AE3TifPPnr1_AxnOSM-MZQCv-bfXTQsKfQ%3A1758393931095&amp;q=Galatians+3%3A28&amp;sa=X&amp;ved=2ahUKEwiyoo3t_-ePAxUHTTABHX1CMyYQxccNegQILRAB&amp;mstk=AUtExfAZzi15VQ4VndwcRoSQeYBfL35RIw16eSkhU_6g9nnxIzeeCO9eiBKzb7R_4J8xv8ST5kUXotlctaoQnZ_YSvUJUOs6EIHN-EhScH8JGrlju0M1mt68ZNfU4kOCAH2pS-6ZoXJmd-uVsay64ffUo4DwGQjtdfHxDoiQsKXfLUtmMe7H_q4QRbSD5hmhVKJXqowhGgTcEvNfiPgFXtR8bJsiHUbn9He6SMV-kIdumTgEoZPRRbIJYsJ1TJf1SWUnH4E8DKMFFhl0q7Zjn3LdxiaX&amp;csui=3" TargetMode="External"/><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www.google.com/search?sca_esv=7984a7feca4b49bc&amp;rlz=1C1ONGR_enUS1152US1153&amp;sxsrf=AE3TifPPnr1_AxnOSM-MZQCv-bfXTQsKfQ%3A1758393931095&amp;q=1+Corinthians+12%3A12-13&amp;sa=X&amp;ved=2ahUKEwiyoo3t_-ePAxUHTTABHX1CMyYQxccNegUIgQEQAQ&amp;mstk=AUtExfAZzi15VQ4VndwcRoSQeYBfL35RIw16eSkhU_6g9nnxIzeeCO9eiBKzb7R_4J8xv8ST5kUXotlctaoQnZ_YSvUJUOs6EIHN-EhScH8JGrlju0M1mt68ZNfU4kOCAH2pS-6ZoXJmd-uVsay64ffUo4DwGQjtdfHxDoiQsKXfLUtmMe7H_q4QRbSD5hmhVKJXqowhGgTcEvNfiPgFXtR8bJsiHUbn9He6SMV-kIdumTgEoZPRRbIJYsJ1TJf1SWUnH4E8DKMFFhl0q7Zjn3LdxiaX&amp;csui=3" TargetMode="External"/><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www.google.com/search?sca_esv=7984a7feca4b49bc&amp;rlz=1C1ONGR_enUS1152US1153&amp;sxsrf=AE3TifPPnr1_AxnOSM-MZQCv-bfXTQsKfQ%3A1758393931095&amp;q=Revelation+7%3A9&amp;sa=X&amp;ved=2ahUKEwiyoo3t_-ePAxUHTTABHX1CMyYQxccNegUIggEQAQ&amp;mstk=AUtExfAZzi15VQ4VndwcRoSQeYBfL35RIw16eSkhU_6g9nnxIzeeCO9eiBKzb7R_4J8xv8ST5kUXotlctaoQnZ_YSvUJUOs6EIHN-EhScH8JGrlju0M1mt68ZNfU4kOCAH2pS-6ZoXJmd-uVsay64ffUo4DwGQjtdfHxDoiQsKXfLUtmMe7H_q4QRbSD5hmhVKJXqowhGgTcEvNfiPgFXtR8bJsiHUbn9He6SMV-kIdumTgEoZPRRbIJYsJ1TJf1SWUnH4E8DKMFFhl0q7Zjn3LdxiaX&amp;csui=3" TargetMode="External"/><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FD23221-CFFD-3779-7C18-A68A99E42191}"/>
              </a:ext>
            </a:extLst>
          </p:cNvPr>
          <p:cNvSpPr txBox="1"/>
          <p:nvPr/>
        </p:nvSpPr>
        <p:spPr>
          <a:xfrm>
            <a:off x="5053781" y="1091381"/>
            <a:ext cx="6096000" cy="1015663"/>
          </a:xfrm>
          <a:prstGeom prst="rect">
            <a:avLst/>
          </a:prstGeom>
          <a:noFill/>
        </p:spPr>
        <p:txBody>
          <a:bodyPr wrap="square" rtlCol="0">
            <a:spAutoFit/>
          </a:bodyPr>
          <a:lstStyle/>
          <a:p>
            <a:r>
              <a:rPr lang="en-US" sz="6000" dirty="0">
                <a:solidFill>
                  <a:schemeClr val="bg1"/>
                </a:solidFill>
              </a:rPr>
              <a:t>Embracing Unity!</a:t>
            </a:r>
          </a:p>
        </p:txBody>
      </p:sp>
      <p:sp>
        <p:nvSpPr>
          <p:cNvPr id="3" name="TextBox 2">
            <a:extLst>
              <a:ext uri="{FF2B5EF4-FFF2-40B4-BE49-F238E27FC236}">
                <a16:creationId xmlns:a16="http://schemas.microsoft.com/office/drawing/2014/main" id="{AF19D171-507A-F0C2-4F6E-570EB598B508}"/>
              </a:ext>
            </a:extLst>
          </p:cNvPr>
          <p:cNvSpPr txBox="1"/>
          <p:nvPr/>
        </p:nvSpPr>
        <p:spPr>
          <a:xfrm>
            <a:off x="4896464" y="5443453"/>
            <a:ext cx="6980903" cy="646331"/>
          </a:xfrm>
          <a:prstGeom prst="rect">
            <a:avLst/>
          </a:prstGeom>
          <a:noFill/>
        </p:spPr>
        <p:txBody>
          <a:bodyPr wrap="square" rtlCol="0">
            <a:spAutoFit/>
          </a:bodyPr>
          <a:lstStyle/>
          <a:p>
            <a:r>
              <a:rPr lang="en-US" sz="3600" dirty="0">
                <a:solidFill>
                  <a:schemeClr val="bg1"/>
                </a:solidFill>
              </a:rPr>
              <a:t>Pastor Richard  “ Rico” Tubbs</a:t>
            </a:r>
          </a:p>
        </p:txBody>
      </p:sp>
      <p:sp>
        <p:nvSpPr>
          <p:cNvPr id="5" name="TextBox 4">
            <a:extLst>
              <a:ext uri="{FF2B5EF4-FFF2-40B4-BE49-F238E27FC236}">
                <a16:creationId xmlns:a16="http://schemas.microsoft.com/office/drawing/2014/main" id="{7C4167EF-7A08-77A8-BCC5-4B06CC836880}"/>
              </a:ext>
            </a:extLst>
          </p:cNvPr>
          <p:cNvSpPr txBox="1"/>
          <p:nvPr/>
        </p:nvSpPr>
        <p:spPr>
          <a:xfrm>
            <a:off x="5240593" y="3345115"/>
            <a:ext cx="6096000" cy="830997"/>
          </a:xfrm>
          <a:prstGeom prst="rect">
            <a:avLst/>
          </a:prstGeom>
          <a:noFill/>
        </p:spPr>
        <p:txBody>
          <a:bodyPr wrap="square">
            <a:spAutoFit/>
          </a:bodyPr>
          <a:lstStyle/>
          <a:p>
            <a:pPr algn="ctr"/>
            <a:r>
              <a:rPr lang="en-US" sz="4800" dirty="0">
                <a:solidFill>
                  <a:schemeClr val="bg1"/>
                </a:solidFill>
                <a:hlinkClick r:id="rId3">
                  <a:extLst>
                    <a:ext uri="{A12FA001-AC4F-418D-AE19-62706E023703}">
                      <ahyp:hlinkClr xmlns:ahyp="http://schemas.microsoft.com/office/drawing/2018/hyperlinkcolor" val="tx"/>
                    </a:ext>
                  </a:extLst>
                </a:hlinkClick>
              </a:rPr>
              <a:t>Galatians 3:28</a:t>
            </a:r>
            <a:endParaRPr lang="en-US" sz="4800" dirty="0">
              <a:solidFill>
                <a:schemeClr val="bg1"/>
              </a:solidFill>
            </a:endParaRPr>
          </a:p>
        </p:txBody>
      </p:sp>
    </p:spTree>
    <p:extLst>
      <p:ext uri="{BB962C8B-B14F-4D97-AF65-F5344CB8AC3E}">
        <p14:creationId xmlns:p14="http://schemas.microsoft.com/office/powerpoint/2010/main" val="467984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heel(1)">
                                      <p:cBhvr>
                                        <p:cTn id="1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0F4FC228-8C05-DC08-ADFC-1378EA1EBBD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19CB116-3B34-902E-CC04-6CFE08113142}"/>
              </a:ext>
            </a:extLst>
          </p:cNvPr>
          <p:cNvSpPr txBox="1"/>
          <p:nvPr/>
        </p:nvSpPr>
        <p:spPr>
          <a:xfrm>
            <a:off x="4935793" y="1166842"/>
            <a:ext cx="6617109" cy="5078313"/>
          </a:xfrm>
          <a:prstGeom prst="rect">
            <a:avLst/>
          </a:prstGeom>
          <a:noFill/>
        </p:spPr>
        <p:txBody>
          <a:bodyPr wrap="square">
            <a:spAutoFit/>
          </a:bodyPr>
          <a:lstStyle/>
          <a:p>
            <a:pPr algn="ctr"/>
            <a:r>
              <a:rPr lang="en-US" sz="3600" b="1" i="0" u="sng" dirty="0">
                <a:solidFill>
                  <a:schemeClr val="bg1"/>
                </a:solidFill>
                <a:effectLst/>
                <a:latin typeface="Google Sans"/>
              </a:rPr>
              <a:t>Advocating for the marginalized</a:t>
            </a:r>
            <a:r>
              <a:rPr lang="en-US" sz="3600" b="1" i="0" dirty="0">
                <a:solidFill>
                  <a:schemeClr val="bg1"/>
                </a:solidFill>
                <a:effectLst/>
                <a:latin typeface="Google Sans"/>
              </a:rPr>
              <a:t>:</a:t>
            </a:r>
          </a:p>
          <a:p>
            <a:pPr algn="ctr"/>
            <a:r>
              <a:rPr lang="en-US" sz="3600" b="0" i="0" dirty="0">
                <a:solidFill>
                  <a:schemeClr val="bg1"/>
                </a:solidFill>
                <a:effectLst/>
                <a:latin typeface="Google Sans"/>
              </a:rPr>
              <a:t> Many biblical texts, such as the laws concerning sojourners in the Old Testament, mandate care and protection for the vulnerable and marginalized. This translates to modern advocacy for social justice causes and support for the  disadvantaged</a:t>
            </a:r>
            <a:endParaRPr lang="en-US" sz="3600" dirty="0">
              <a:solidFill>
                <a:schemeClr val="bg1"/>
              </a:solidFill>
            </a:endParaRPr>
          </a:p>
        </p:txBody>
      </p:sp>
    </p:spTree>
    <p:extLst>
      <p:ext uri="{BB962C8B-B14F-4D97-AF65-F5344CB8AC3E}">
        <p14:creationId xmlns:p14="http://schemas.microsoft.com/office/powerpoint/2010/main" val="3203579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5C34DF48-72AE-5B8D-5E39-436AE8B0D23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5386BD29-9DD3-ED3E-2253-45AD113BBF51}"/>
              </a:ext>
            </a:extLst>
          </p:cNvPr>
          <p:cNvSpPr txBox="1"/>
          <p:nvPr/>
        </p:nvSpPr>
        <p:spPr>
          <a:xfrm>
            <a:off x="5171768" y="181957"/>
            <a:ext cx="6096000" cy="6494085"/>
          </a:xfrm>
          <a:prstGeom prst="rect">
            <a:avLst/>
          </a:prstGeom>
          <a:noFill/>
        </p:spPr>
        <p:txBody>
          <a:bodyPr wrap="square">
            <a:spAutoFit/>
          </a:bodyPr>
          <a:lstStyle/>
          <a:p>
            <a:pPr algn="ctr">
              <a:spcBef>
                <a:spcPts val="2250"/>
              </a:spcBef>
              <a:spcAft>
                <a:spcPts val="1200"/>
              </a:spcAft>
              <a:buNone/>
            </a:pPr>
            <a:r>
              <a:rPr lang="en-US" sz="4400" b="1" i="0" u="sng" dirty="0">
                <a:solidFill>
                  <a:schemeClr val="bg1"/>
                </a:solidFill>
                <a:effectLst/>
                <a:latin typeface="Google Sans"/>
              </a:rPr>
              <a:t>Cultivating an environment of love and forgiveness</a:t>
            </a:r>
          </a:p>
          <a:p>
            <a:pPr algn="ctr">
              <a:spcBef>
                <a:spcPts val="1200"/>
              </a:spcBef>
              <a:spcAft>
                <a:spcPts val="1200"/>
              </a:spcAft>
            </a:pPr>
            <a:r>
              <a:rPr lang="en-US" sz="4400" b="0" i="0" dirty="0">
                <a:solidFill>
                  <a:schemeClr val="bg1"/>
                </a:solidFill>
                <a:effectLst/>
                <a:latin typeface="Google Sans"/>
              </a:rPr>
              <a:t>The call to practice humility, patience, and love (Ephesians 4:2–3) offers a roadmap for resolving conflict in a modern context.</a:t>
            </a:r>
          </a:p>
        </p:txBody>
      </p:sp>
    </p:spTree>
    <p:extLst>
      <p:ext uri="{BB962C8B-B14F-4D97-AF65-F5344CB8AC3E}">
        <p14:creationId xmlns:p14="http://schemas.microsoft.com/office/powerpoint/2010/main" val="3617977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5FC9A232-B7C0-8AFA-DA19-9E9A480B782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71E2ECEE-FD71-52F1-C3E0-3016BE929481}"/>
              </a:ext>
            </a:extLst>
          </p:cNvPr>
          <p:cNvSpPr txBox="1"/>
          <p:nvPr/>
        </p:nvSpPr>
        <p:spPr>
          <a:xfrm>
            <a:off x="5142270" y="296811"/>
            <a:ext cx="6096000" cy="5940088"/>
          </a:xfrm>
          <a:prstGeom prst="rect">
            <a:avLst/>
          </a:prstGeom>
          <a:noFill/>
        </p:spPr>
        <p:txBody>
          <a:bodyPr wrap="square">
            <a:spAutoFit/>
          </a:bodyPr>
          <a:lstStyle/>
          <a:p>
            <a:pPr algn="ctr">
              <a:spcBef>
                <a:spcPts val="1200"/>
              </a:spcBef>
              <a:spcAft>
                <a:spcPts val="1200"/>
              </a:spcAft>
            </a:pPr>
            <a:r>
              <a:rPr lang="en-US" sz="4000" b="1" i="0" u="sng" dirty="0">
                <a:solidFill>
                  <a:schemeClr val="bg1"/>
                </a:solidFill>
                <a:effectLst/>
                <a:latin typeface="Google Sans"/>
              </a:rPr>
              <a:t>Practicing compassion</a:t>
            </a:r>
            <a:r>
              <a:rPr lang="en-US" sz="4000" b="1" i="0" dirty="0">
                <a:solidFill>
                  <a:schemeClr val="bg1"/>
                </a:solidFill>
                <a:effectLst/>
                <a:latin typeface="Google Sans"/>
              </a:rPr>
              <a:t>:</a:t>
            </a:r>
          </a:p>
          <a:p>
            <a:pPr algn="ctr">
              <a:spcBef>
                <a:spcPts val="1200"/>
              </a:spcBef>
              <a:spcAft>
                <a:spcPts val="1200"/>
              </a:spcAft>
            </a:pPr>
            <a:r>
              <a:rPr lang="en-US" sz="4000" b="0" i="0" dirty="0">
                <a:solidFill>
                  <a:schemeClr val="bg1"/>
                </a:solidFill>
                <a:effectLst/>
                <a:latin typeface="Google Sans"/>
              </a:rPr>
              <a:t> In a digital age where conflicts can escalate instantly, these virtues encourage empathy and restraint. Instead of resorting to insults, a biblical approach prioritizes grace and forgiveness.</a:t>
            </a:r>
          </a:p>
        </p:txBody>
      </p:sp>
    </p:spTree>
    <p:extLst>
      <p:ext uri="{BB962C8B-B14F-4D97-AF65-F5344CB8AC3E}">
        <p14:creationId xmlns:p14="http://schemas.microsoft.com/office/powerpoint/2010/main" val="3635154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A5AB8033-5262-6D64-B4FD-AFD9BD9CC5C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D11299D-A1EF-97C9-AB6A-A065A091F456}"/>
              </a:ext>
            </a:extLst>
          </p:cNvPr>
          <p:cNvSpPr txBox="1"/>
          <p:nvPr/>
        </p:nvSpPr>
        <p:spPr>
          <a:xfrm>
            <a:off x="5633884" y="335845"/>
            <a:ext cx="6096000" cy="6186309"/>
          </a:xfrm>
          <a:prstGeom prst="rect">
            <a:avLst/>
          </a:prstGeom>
          <a:noFill/>
        </p:spPr>
        <p:txBody>
          <a:bodyPr wrap="square">
            <a:spAutoFit/>
          </a:bodyPr>
          <a:lstStyle/>
          <a:p>
            <a:pPr algn="ctr"/>
            <a:r>
              <a:rPr lang="en-US" sz="4400" b="1" i="0" u="sng" dirty="0">
                <a:solidFill>
                  <a:schemeClr val="bg1"/>
                </a:solidFill>
                <a:effectLst/>
                <a:latin typeface="Google Sans"/>
              </a:rPr>
              <a:t>Focusing on shared humanity</a:t>
            </a:r>
            <a:r>
              <a:rPr lang="en-US" sz="4400" b="1" i="0" dirty="0">
                <a:solidFill>
                  <a:schemeClr val="bg1"/>
                </a:solidFill>
                <a:effectLst/>
                <a:latin typeface="Google Sans"/>
              </a:rPr>
              <a:t>:</a:t>
            </a:r>
            <a:r>
              <a:rPr lang="en-US" sz="4400" b="0" i="0" dirty="0">
                <a:solidFill>
                  <a:schemeClr val="bg1"/>
                </a:solidFill>
                <a:effectLst/>
                <a:latin typeface="Google Sans"/>
              </a:rPr>
              <a:t> </a:t>
            </a:r>
          </a:p>
          <a:p>
            <a:pPr algn="ctr"/>
            <a:r>
              <a:rPr lang="en-US" sz="4400" b="0" i="0" dirty="0">
                <a:solidFill>
                  <a:schemeClr val="bg1"/>
                </a:solidFill>
                <a:effectLst/>
                <a:latin typeface="Google Sans"/>
              </a:rPr>
              <a:t>By prioritizing love as the central ethic, these teachings compel individuals to see the inherent worth in every person, even those with whom they disagree.</a:t>
            </a:r>
            <a:endParaRPr lang="en-US" sz="4400" dirty="0">
              <a:solidFill>
                <a:schemeClr val="bg1"/>
              </a:solidFill>
            </a:endParaRPr>
          </a:p>
        </p:txBody>
      </p:sp>
    </p:spTree>
    <p:extLst>
      <p:ext uri="{BB962C8B-B14F-4D97-AF65-F5344CB8AC3E}">
        <p14:creationId xmlns:p14="http://schemas.microsoft.com/office/powerpoint/2010/main" val="1462608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AAD113D8-71CA-F5EB-F4C9-0D880C560B3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7ED7217-CB2E-8036-2CB6-8D5BF5CB2266}"/>
              </a:ext>
            </a:extLst>
          </p:cNvPr>
          <p:cNvSpPr txBox="1"/>
          <p:nvPr/>
        </p:nvSpPr>
        <p:spPr>
          <a:xfrm>
            <a:off x="5220929" y="556827"/>
            <a:ext cx="6096000" cy="5509200"/>
          </a:xfrm>
          <a:prstGeom prst="rect">
            <a:avLst/>
          </a:prstGeom>
          <a:noFill/>
        </p:spPr>
        <p:txBody>
          <a:bodyPr wrap="square">
            <a:spAutoFit/>
          </a:bodyPr>
          <a:lstStyle/>
          <a:p>
            <a:pPr algn="ctr"/>
            <a:r>
              <a:rPr lang="en-US" sz="4400" dirty="0">
                <a:solidFill>
                  <a:schemeClr val="bg1"/>
                </a:solidFill>
              </a:rPr>
              <a:t>The Bible provides several examples of diverse communities united by a common purpose, often reflecting God's inclusive nature and the transformative power of faith</a:t>
            </a:r>
            <a:r>
              <a:rPr lang="en-US" sz="4400" b="0" i="0" dirty="0">
                <a:solidFill>
                  <a:schemeClr val="bg1"/>
                </a:solidFill>
                <a:effectLst/>
                <a:latin typeface="Google Sans"/>
              </a:rPr>
              <a:t>.</a:t>
            </a:r>
            <a:endParaRPr lang="en-US" sz="4400" dirty="0">
              <a:solidFill>
                <a:schemeClr val="bg1"/>
              </a:solidFill>
            </a:endParaRPr>
          </a:p>
        </p:txBody>
      </p:sp>
    </p:spTree>
    <p:extLst>
      <p:ext uri="{BB962C8B-B14F-4D97-AF65-F5344CB8AC3E}">
        <p14:creationId xmlns:p14="http://schemas.microsoft.com/office/powerpoint/2010/main" val="1531717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0CACCE07-B107-1F28-C7DB-130A7FC4E1B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2245F7F-9F35-6260-BD1F-ADE98DB39E16}"/>
              </a:ext>
            </a:extLst>
          </p:cNvPr>
          <p:cNvSpPr txBox="1"/>
          <p:nvPr/>
        </p:nvSpPr>
        <p:spPr>
          <a:xfrm>
            <a:off x="-363794" y="70127"/>
            <a:ext cx="6096000" cy="3170099"/>
          </a:xfrm>
          <a:prstGeom prst="rect">
            <a:avLst/>
          </a:prstGeom>
          <a:noFill/>
        </p:spPr>
        <p:txBody>
          <a:bodyPr wrap="square">
            <a:spAutoFit/>
          </a:bodyPr>
          <a:lstStyle/>
          <a:p>
            <a:pPr algn="ctr"/>
            <a:r>
              <a:rPr lang="en-US" sz="4000" b="0" i="0" dirty="0">
                <a:solidFill>
                  <a:schemeClr val="bg1"/>
                </a:solidFill>
                <a:effectLst/>
                <a:latin typeface="Google Sans"/>
              </a:rPr>
              <a:t>Jesus' selection of his disciples deliberately brought together individuals from starkly different backgrounds</a:t>
            </a:r>
            <a:endParaRPr lang="en-US" sz="4000" dirty="0">
              <a:solidFill>
                <a:schemeClr val="bg1"/>
              </a:solidFill>
            </a:endParaRPr>
          </a:p>
        </p:txBody>
      </p:sp>
      <p:sp>
        <p:nvSpPr>
          <p:cNvPr id="5" name="TextBox 4">
            <a:extLst>
              <a:ext uri="{FF2B5EF4-FFF2-40B4-BE49-F238E27FC236}">
                <a16:creationId xmlns:a16="http://schemas.microsoft.com/office/drawing/2014/main" id="{91463226-B647-7DC4-2CBA-FE8FD1BF93FD}"/>
              </a:ext>
            </a:extLst>
          </p:cNvPr>
          <p:cNvSpPr txBox="1"/>
          <p:nvPr/>
        </p:nvSpPr>
        <p:spPr>
          <a:xfrm>
            <a:off x="5879689" y="364245"/>
            <a:ext cx="5663381" cy="3416320"/>
          </a:xfrm>
          <a:prstGeom prst="rect">
            <a:avLst/>
          </a:prstGeom>
          <a:noFill/>
        </p:spPr>
        <p:txBody>
          <a:bodyPr wrap="square">
            <a:spAutoFit/>
          </a:bodyPr>
          <a:lstStyle/>
          <a:p>
            <a:pPr algn="ctr"/>
            <a:r>
              <a:rPr lang="en-US" sz="3600" b="0" i="0" dirty="0">
                <a:solidFill>
                  <a:schemeClr val="bg1"/>
                </a:solidFill>
                <a:effectLst/>
                <a:latin typeface="Google Sans"/>
              </a:rPr>
              <a:t>His followers included fishermen (Peter, Andrew, James, John) and tax collectors (Matthew), who were viewed as outcasts by many Jews.</a:t>
            </a:r>
            <a:endParaRPr lang="en-US" sz="3600" dirty="0">
              <a:solidFill>
                <a:schemeClr val="bg1"/>
              </a:solidFill>
            </a:endParaRPr>
          </a:p>
        </p:txBody>
      </p:sp>
      <p:sp>
        <p:nvSpPr>
          <p:cNvPr id="7" name="TextBox 6">
            <a:extLst>
              <a:ext uri="{FF2B5EF4-FFF2-40B4-BE49-F238E27FC236}">
                <a16:creationId xmlns:a16="http://schemas.microsoft.com/office/drawing/2014/main" id="{CB67E665-4270-395C-733D-6FBF8B4F7740}"/>
              </a:ext>
            </a:extLst>
          </p:cNvPr>
          <p:cNvSpPr txBox="1"/>
          <p:nvPr/>
        </p:nvSpPr>
        <p:spPr>
          <a:xfrm>
            <a:off x="953729" y="4361997"/>
            <a:ext cx="10087896" cy="1569660"/>
          </a:xfrm>
          <a:prstGeom prst="rect">
            <a:avLst/>
          </a:prstGeom>
          <a:noFill/>
        </p:spPr>
        <p:txBody>
          <a:bodyPr wrap="square">
            <a:spAutoFit/>
          </a:bodyPr>
          <a:lstStyle/>
          <a:p>
            <a:pPr algn="ctr"/>
            <a:r>
              <a:rPr lang="en-US" sz="3200" b="1" i="0" u="sng" dirty="0">
                <a:solidFill>
                  <a:schemeClr val="bg1"/>
                </a:solidFill>
                <a:effectLst/>
                <a:latin typeface="Google Sans"/>
              </a:rPr>
              <a:t>United in mission</a:t>
            </a:r>
            <a:r>
              <a:rPr lang="en-US" sz="3200" b="1" i="0" dirty="0">
                <a:solidFill>
                  <a:schemeClr val="bg1"/>
                </a:solidFill>
                <a:effectLst/>
                <a:latin typeface="Google Sans"/>
              </a:rPr>
              <a:t>:</a:t>
            </a:r>
            <a:r>
              <a:rPr lang="en-US" sz="3200" b="0" i="0" dirty="0">
                <a:solidFill>
                  <a:schemeClr val="bg1"/>
                </a:solidFill>
                <a:effectLst/>
                <a:latin typeface="Google Sans"/>
              </a:rPr>
              <a:t> Though they had varied perspectives and occasional disagreements, they </a:t>
            </a:r>
            <a:r>
              <a:rPr lang="en-US" sz="3200" b="0" i="0" u="sng" dirty="0">
                <a:solidFill>
                  <a:schemeClr val="bg1"/>
                </a:solidFill>
                <a:effectLst/>
                <a:latin typeface="Google Sans"/>
              </a:rPr>
              <a:t>were ultimately united </a:t>
            </a:r>
            <a:r>
              <a:rPr lang="en-US" sz="3200" b="0" i="0" dirty="0">
                <a:solidFill>
                  <a:schemeClr val="bg1"/>
                </a:solidFill>
                <a:effectLst/>
                <a:latin typeface="Google Sans"/>
              </a:rPr>
              <a:t>by their common purpose </a:t>
            </a:r>
            <a:r>
              <a:rPr lang="en-US" sz="3200" b="0" i="0" u="sng" dirty="0">
                <a:solidFill>
                  <a:schemeClr val="bg1"/>
                </a:solidFill>
                <a:effectLst/>
                <a:latin typeface="Google Sans"/>
              </a:rPr>
              <a:t>and mission in Jesus</a:t>
            </a:r>
            <a:endParaRPr lang="en-US" sz="3200" u="sng" dirty="0">
              <a:solidFill>
                <a:schemeClr val="bg1"/>
              </a:solidFill>
            </a:endParaRPr>
          </a:p>
        </p:txBody>
      </p:sp>
    </p:spTree>
    <p:extLst>
      <p:ext uri="{BB962C8B-B14F-4D97-AF65-F5344CB8AC3E}">
        <p14:creationId xmlns:p14="http://schemas.microsoft.com/office/powerpoint/2010/main" val="1107140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44DDBB4F-684C-0FC9-7522-106644479F9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4CE9B6A-B6C3-1E84-E8F3-8869416445E6}"/>
              </a:ext>
            </a:extLst>
          </p:cNvPr>
          <p:cNvSpPr txBox="1"/>
          <p:nvPr/>
        </p:nvSpPr>
        <p:spPr>
          <a:xfrm>
            <a:off x="5771536" y="384467"/>
            <a:ext cx="6096000" cy="6309420"/>
          </a:xfrm>
          <a:prstGeom prst="rect">
            <a:avLst/>
          </a:prstGeom>
          <a:noFill/>
        </p:spPr>
        <p:txBody>
          <a:bodyPr wrap="square">
            <a:spAutoFit/>
          </a:bodyPr>
          <a:lstStyle/>
          <a:p>
            <a:pPr algn="ctr">
              <a:spcBef>
                <a:spcPts val="2250"/>
              </a:spcBef>
              <a:spcAft>
                <a:spcPts val="1200"/>
              </a:spcAft>
              <a:buNone/>
            </a:pPr>
            <a:r>
              <a:rPr lang="en-US" sz="3200" b="1" i="0" dirty="0">
                <a:solidFill>
                  <a:schemeClr val="bg1"/>
                </a:solidFill>
                <a:effectLst/>
                <a:latin typeface="Google Sans"/>
              </a:rPr>
              <a:t>The mixed multitude during the Exodus</a:t>
            </a:r>
          </a:p>
          <a:p>
            <a:pPr algn="ctr">
              <a:spcBef>
                <a:spcPts val="1200"/>
              </a:spcBef>
              <a:spcAft>
                <a:spcPts val="1200"/>
              </a:spcAft>
            </a:pPr>
            <a:r>
              <a:rPr lang="en-US" sz="3200" b="0" i="0" dirty="0">
                <a:solidFill>
                  <a:schemeClr val="bg1"/>
                </a:solidFill>
                <a:effectLst/>
                <a:latin typeface="Google Sans"/>
              </a:rPr>
              <a:t>When the Israelites departed from Egypt, they were joined by a "mixed multitude"—a group of non-Israelites of various ethnicities. This group united with the Israelites in their shared purpose of escaping slavery and journeying toward the Promised Land, bound by a common faith in God's deliverance.</a:t>
            </a:r>
          </a:p>
        </p:txBody>
      </p:sp>
    </p:spTree>
    <p:extLst>
      <p:ext uri="{BB962C8B-B14F-4D97-AF65-F5344CB8AC3E}">
        <p14:creationId xmlns:p14="http://schemas.microsoft.com/office/powerpoint/2010/main" val="1004774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34B8B118-8146-DFD2-DE0F-0C165514D20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674A4C5-6C1B-6CA1-1714-75B986FE373F}"/>
              </a:ext>
            </a:extLst>
          </p:cNvPr>
          <p:cNvSpPr txBox="1"/>
          <p:nvPr/>
        </p:nvSpPr>
        <p:spPr>
          <a:xfrm>
            <a:off x="3441290" y="212735"/>
            <a:ext cx="8681884" cy="6432530"/>
          </a:xfrm>
          <a:prstGeom prst="rect">
            <a:avLst/>
          </a:prstGeom>
          <a:noFill/>
        </p:spPr>
        <p:txBody>
          <a:bodyPr wrap="square">
            <a:spAutoFit/>
          </a:bodyPr>
          <a:lstStyle/>
          <a:p>
            <a:pPr algn="ctr">
              <a:spcBef>
                <a:spcPts val="2250"/>
              </a:spcBef>
              <a:spcAft>
                <a:spcPts val="1200"/>
              </a:spcAft>
            </a:pPr>
            <a:r>
              <a:rPr lang="en-US" sz="3200" b="1" i="0" dirty="0">
                <a:solidFill>
                  <a:schemeClr val="bg1"/>
                </a:solidFill>
                <a:effectLst/>
                <a:latin typeface="Google Sans"/>
              </a:rPr>
              <a:t>The prophetic and eschatological vision</a:t>
            </a:r>
          </a:p>
          <a:p>
            <a:pPr algn="ctr">
              <a:spcBef>
                <a:spcPts val="1200"/>
              </a:spcBef>
              <a:spcAft>
                <a:spcPts val="1200"/>
              </a:spcAft>
            </a:pPr>
            <a:r>
              <a:rPr lang="en-US" sz="3200" b="0" i="0" dirty="0">
                <a:solidFill>
                  <a:schemeClr val="bg1"/>
                </a:solidFill>
                <a:effectLst/>
                <a:latin typeface="Google Sans"/>
              </a:rPr>
              <a:t>The prophets also envisioned a future where diversity and unity would coexist under God.</a:t>
            </a:r>
          </a:p>
          <a:p>
            <a:pPr algn="ctr">
              <a:spcBef>
                <a:spcPts val="1200"/>
              </a:spcBef>
              <a:spcAft>
                <a:spcPts val="1200"/>
              </a:spcAft>
            </a:pPr>
            <a:r>
              <a:rPr lang="en-US" sz="3200" b="1" i="0" dirty="0">
                <a:solidFill>
                  <a:schemeClr val="bg1"/>
                </a:solidFill>
                <a:effectLst/>
                <a:latin typeface="Google Sans"/>
              </a:rPr>
              <a:t>Inclusion of foreigners:</a:t>
            </a:r>
            <a:r>
              <a:rPr lang="en-US" sz="3200" b="0" i="0" dirty="0">
                <a:solidFill>
                  <a:schemeClr val="bg1"/>
                </a:solidFill>
                <a:effectLst/>
                <a:latin typeface="Google Sans"/>
              </a:rPr>
              <a:t> The prophet Isaiah foretold that God's house would be "called a house of prayer for all the nations," a vision of inclusivity.</a:t>
            </a:r>
          </a:p>
          <a:p>
            <a:pPr algn="ctr">
              <a:spcBef>
                <a:spcPts val="1200"/>
              </a:spcBef>
              <a:spcAft>
                <a:spcPts val="1200"/>
              </a:spcAft>
            </a:pPr>
            <a:r>
              <a:rPr lang="en-US" sz="3200" b="1" i="0" dirty="0">
                <a:solidFill>
                  <a:schemeClr val="bg1"/>
                </a:solidFill>
                <a:effectLst/>
                <a:latin typeface="Google Sans"/>
              </a:rPr>
              <a:t>Multicultural worship:</a:t>
            </a:r>
            <a:r>
              <a:rPr lang="en-US" sz="3200" b="0" i="0" dirty="0">
                <a:solidFill>
                  <a:schemeClr val="bg1"/>
                </a:solidFill>
                <a:effectLst/>
                <a:latin typeface="Google Sans"/>
              </a:rPr>
              <a:t> This vision culminates in the Book of Revelation (7:9), where John sees a multitude from "every nation, tribe, people, and language" worshipping God together in perfect unity.</a:t>
            </a:r>
          </a:p>
        </p:txBody>
      </p:sp>
    </p:spTree>
    <p:extLst>
      <p:ext uri="{BB962C8B-B14F-4D97-AF65-F5344CB8AC3E}">
        <p14:creationId xmlns:p14="http://schemas.microsoft.com/office/powerpoint/2010/main" val="3463444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4231C7B6-4CC2-10A6-1D59-099BC80E548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5F339A82-5059-19B1-8A5B-9219D3DD4386}"/>
              </a:ext>
            </a:extLst>
          </p:cNvPr>
          <p:cNvSpPr txBox="1"/>
          <p:nvPr/>
        </p:nvSpPr>
        <p:spPr>
          <a:xfrm>
            <a:off x="5161936" y="165281"/>
            <a:ext cx="6096000" cy="4524315"/>
          </a:xfrm>
          <a:prstGeom prst="rect">
            <a:avLst/>
          </a:prstGeom>
          <a:noFill/>
        </p:spPr>
        <p:txBody>
          <a:bodyPr wrap="square">
            <a:spAutoFit/>
          </a:bodyPr>
          <a:lstStyle/>
          <a:p>
            <a:pPr algn="ctr"/>
            <a:r>
              <a:rPr lang="en-US" sz="3200" b="0" i="0" dirty="0">
                <a:solidFill>
                  <a:schemeClr val="bg1"/>
                </a:solidFill>
                <a:effectLst/>
                <a:latin typeface="Google Sans"/>
              </a:rPr>
              <a:t> </a:t>
            </a:r>
            <a:r>
              <a:rPr lang="en-US" sz="3200" b="1" dirty="0">
                <a:solidFill>
                  <a:schemeClr val="bg1"/>
                </a:solidFill>
                <a:effectLst/>
                <a:hlinkClick r:id="rId3">
                  <a:extLst>
                    <a:ext uri="{A12FA001-AC4F-418D-AE19-62706E023703}">
                      <ahyp:hlinkClr xmlns:ahyp="http://schemas.microsoft.com/office/drawing/2018/hyperlinkcolor" val="tx"/>
                    </a:ext>
                  </a:extLst>
                </a:hlinkClick>
              </a:rPr>
              <a:t>Ephesians 4:3-6</a:t>
            </a:r>
            <a:r>
              <a:rPr lang="en-US" sz="3200" b="1" i="0" dirty="0">
                <a:solidFill>
                  <a:schemeClr val="bg1"/>
                </a:solidFill>
                <a:effectLst/>
                <a:latin typeface="Google Sans"/>
              </a:rPr>
              <a:t>:</a:t>
            </a:r>
            <a:r>
              <a:rPr lang="en-US" sz="3200" b="0" i="0" dirty="0">
                <a:solidFill>
                  <a:schemeClr val="bg1"/>
                </a:solidFill>
                <a:effectLst/>
                <a:latin typeface="Google Sans"/>
              </a:rPr>
              <a:t> "Make every effort to keep the unity of the Spirit through the bond of peace. There is one body and one Spirit, just as you were called to one hope when you were called; one Lord, one faith, one baptism; one God and Father of all, who is over all and through all and in all</a:t>
            </a:r>
            <a:endParaRPr lang="en-US" sz="3200" dirty="0">
              <a:solidFill>
                <a:schemeClr val="bg1"/>
              </a:solidFill>
            </a:endParaRPr>
          </a:p>
        </p:txBody>
      </p:sp>
      <p:sp>
        <p:nvSpPr>
          <p:cNvPr id="5" name="TextBox 4">
            <a:extLst>
              <a:ext uri="{FF2B5EF4-FFF2-40B4-BE49-F238E27FC236}">
                <a16:creationId xmlns:a16="http://schemas.microsoft.com/office/drawing/2014/main" id="{FC9D967A-FBB7-2A96-2C31-1D0B2DD2F4D2}"/>
              </a:ext>
            </a:extLst>
          </p:cNvPr>
          <p:cNvSpPr txBox="1"/>
          <p:nvPr/>
        </p:nvSpPr>
        <p:spPr>
          <a:xfrm>
            <a:off x="540774" y="5123059"/>
            <a:ext cx="11326761" cy="1569660"/>
          </a:xfrm>
          <a:prstGeom prst="rect">
            <a:avLst/>
          </a:prstGeom>
          <a:noFill/>
        </p:spPr>
        <p:txBody>
          <a:bodyPr wrap="square">
            <a:spAutoFit/>
          </a:bodyPr>
          <a:lstStyle/>
          <a:p>
            <a:pPr algn="ctr"/>
            <a:r>
              <a:rPr lang="en-US" sz="3200" b="0" i="0" dirty="0">
                <a:solidFill>
                  <a:schemeClr val="bg1"/>
                </a:solidFill>
                <a:effectLst/>
                <a:latin typeface="Google Sans"/>
              </a:rPr>
              <a:t> This passage highlights the singular </a:t>
            </a:r>
            <a:r>
              <a:rPr lang="en-US" sz="3200" b="0" i="0" u="sng" dirty="0">
                <a:solidFill>
                  <a:schemeClr val="bg1"/>
                </a:solidFill>
                <a:effectLst/>
                <a:latin typeface="Google Sans"/>
              </a:rPr>
              <a:t>spiritual reality of believers</a:t>
            </a:r>
            <a:r>
              <a:rPr lang="en-US" sz="3200" b="0" i="0" dirty="0">
                <a:solidFill>
                  <a:schemeClr val="bg1"/>
                </a:solidFill>
                <a:effectLst/>
                <a:latin typeface="Google Sans"/>
              </a:rPr>
              <a:t>, grounded in </a:t>
            </a:r>
            <a:r>
              <a:rPr lang="en-US" sz="3200" b="0" i="0" u="sng" dirty="0">
                <a:solidFill>
                  <a:schemeClr val="bg1"/>
                </a:solidFill>
                <a:effectLst/>
                <a:latin typeface="Google Sans"/>
              </a:rPr>
              <a:t>one Spirit</a:t>
            </a:r>
            <a:r>
              <a:rPr lang="en-US" sz="3200" b="0" i="0" dirty="0">
                <a:solidFill>
                  <a:schemeClr val="bg1"/>
                </a:solidFill>
                <a:effectLst/>
                <a:latin typeface="Google Sans"/>
              </a:rPr>
              <a:t>, </a:t>
            </a:r>
            <a:r>
              <a:rPr lang="en-US" sz="3200" b="0" i="0" u="sng" dirty="0">
                <a:solidFill>
                  <a:schemeClr val="bg1"/>
                </a:solidFill>
                <a:effectLst/>
                <a:latin typeface="Google Sans"/>
              </a:rPr>
              <a:t>one hope</a:t>
            </a:r>
            <a:r>
              <a:rPr lang="en-US" sz="3200" b="0" i="0" dirty="0">
                <a:solidFill>
                  <a:schemeClr val="bg1"/>
                </a:solidFill>
                <a:effectLst/>
                <a:latin typeface="Google Sans"/>
              </a:rPr>
              <a:t>, </a:t>
            </a:r>
            <a:r>
              <a:rPr lang="en-US" sz="3200" b="0" i="0" u="sng" dirty="0">
                <a:solidFill>
                  <a:schemeClr val="bg1"/>
                </a:solidFill>
                <a:effectLst/>
                <a:latin typeface="Google Sans"/>
              </a:rPr>
              <a:t>one faith</a:t>
            </a:r>
            <a:r>
              <a:rPr lang="en-US" sz="3200" b="0" i="0" dirty="0">
                <a:solidFill>
                  <a:schemeClr val="bg1"/>
                </a:solidFill>
                <a:effectLst/>
                <a:latin typeface="Google Sans"/>
              </a:rPr>
              <a:t>, </a:t>
            </a:r>
            <a:r>
              <a:rPr lang="en-US" sz="3200" b="0" i="0" u="sng" dirty="0">
                <a:solidFill>
                  <a:schemeClr val="bg1"/>
                </a:solidFill>
                <a:effectLst/>
                <a:latin typeface="Google Sans"/>
              </a:rPr>
              <a:t>one baptism</a:t>
            </a:r>
            <a:r>
              <a:rPr lang="en-US" sz="3200" b="0" i="0" dirty="0">
                <a:solidFill>
                  <a:schemeClr val="bg1"/>
                </a:solidFill>
                <a:effectLst/>
                <a:latin typeface="Google Sans"/>
              </a:rPr>
              <a:t>, and </a:t>
            </a:r>
            <a:r>
              <a:rPr lang="en-US" sz="3200" b="0" i="0" u="sng" dirty="0">
                <a:solidFill>
                  <a:schemeClr val="bg1"/>
                </a:solidFill>
                <a:effectLst/>
                <a:latin typeface="Google Sans"/>
              </a:rPr>
              <a:t>one God. </a:t>
            </a:r>
            <a:endParaRPr lang="en-US" sz="3200" u="sng" dirty="0"/>
          </a:p>
        </p:txBody>
      </p:sp>
    </p:spTree>
    <p:extLst>
      <p:ext uri="{BB962C8B-B14F-4D97-AF65-F5344CB8AC3E}">
        <p14:creationId xmlns:p14="http://schemas.microsoft.com/office/powerpoint/2010/main" val="4175773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72DCF51A-C3DF-D60F-570B-5AAB51A486B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21E664D-EE06-ECBB-B33E-E20A7F8A940B}"/>
              </a:ext>
            </a:extLst>
          </p:cNvPr>
          <p:cNvSpPr txBox="1"/>
          <p:nvPr/>
        </p:nvSpPr>
        <p:spPr>
          <a:xfrm>
            <a:off x="4955458" y="572419"/>
            <a:ext cx="6096000" cy="707886"/>
          </a:xfrm>
          <a:prstGeom prst="rect">
            <a:avLst/>
          </a:prstGeom>
          <a:noFill/>
        </p:spPr>
        <p:txBody>
          <a:bodyPr wrap="square">
            <a:spAutoFit/>
          </a:bodyPr>
          <a:lstStyle/>
          <a:p>
            <a:pPr algn="ctr"/>
            <a:r>
              <a:rPr lang="en-US" sz="4000" b="1" i="0" u="sng" dirty="0">
                <a:solidFill>
                  <a:schemeClr val="bg1"/>
                </a:solidFill>
                <a:effectLst/>
                <a:latin typeface="Google Sans"/>
              </a:rPr>
              <a:t>Cultivate unity with God</a:t>
            </a:r>
            <a:endParaRPr lang="en-US" sz="4000" u="sng" dirty="0">
              <a:solidFill>
                <a:schemeClr val="bg1"/>
              </a:solidFill>
            </a:endParaRPr>
          </a:p>
        </p:txBody>
      </p:sp>
      <p:sp>
        <p:nvSpPr>
          <p:cNvPr id="5" name="TextBox 4">
            <a:extLst>
              <a:ext uri="{FF2B5EF4-FFF2-40B4-BE49-F238E27FC236}">
                <a16:creationId xmlns:a16="http://schemas.microsoft.com/office/drawing/2014/main" id="{78677107-8C08-0735-432B-8642098E7CA2}"/>
              </a:ext>
            </a:extLst>
          </p:cNvPr>
          <p:cNvSpPr txBox="1"/>
          <p:nvPr/>
        </p:nvSpPr>
        <p:spPr>
          <a:xfrm>
            <a:off x="4955458" y="1662103"/>
            <a:ext cx="6096000" cy="4832092"/>
          </a:xfrm>
          <a:prstGeom prst="rect">
            <a:avLst/>
          </a:prstGeom>
          <a:noFill/>
        </p:spPr>
        <p:txBody>
          <a:bodyPr wrap="square">
            <a:spAutoFit/>
          </a:bodyPr>
          <a:lstStyle/>
          <a:p>
            <a:pPr algn="ctr"/>
            <a:r>
              <a:rPr lang="en-US" sz="4400" dirty="0">
                <a:solidFill>
                  <a:schemeClr val="bg1"/>
                </a:solidFill>
              </a:rPr>
              <a:t>Practical ways to live out spiritual oneness involve both intentional habits and a renewed mindset, focusing on unity with God and fellow believers</a:t>
            </a:r>
          </a:p>
        </p:txBody>
      </p:sp>
    </p:spTree>
    <p:extLst>
      <p:ext uri="{BB962C8B-B14F-4D97-AF65-F5344CB8AC3E}">
        <p14:creationId xmlns:p14="http://schemas.microsoft.com/office/powerpoint/2010/main" val="2407526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607BED53-B9EE-98A0-EFA1-7D40FF9A82D4}"/>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D619CE4E-38F9-C3FC-02FA-57213FF97720}"/>
              </a:ext>
            </a:extLst>
          </p:cNvPr>
          <p:cNvSpPr txBox="1"/>
          <p:nvPr/>
        </p:nvSpPr>
        <p:spPr>
          <a:xfrm>
            <a:off x="5083278" y="407537"/>
            <a:ext cx="6096000" cy="5632311"/>
          </a:xfrm>
          <a:prstGeom prst="rect">
            <a:avLst/>
          </a:prstGeom>
          <a:noFill/>
        </p:spPr>
        <p:txBody>
          <a:bodyPr wrap="square">
            <a:spAutoFit/>
          </a:bodyPr>
          <a:lstStyle/>
          <a:p>
            <a:pPr algn="ctr">
              <a:buNone/>
            </a:pPr>
            <a:r>
              <a:rPr lang="en-US" sz="4000" b="1" i="0" dirty="0">
                <a:solidFill>
                  <a:schemeClr val="bg1"/>
                </a:solidFill>
                <a:effectLst/>
                <a:latin typeface="Google Sans"/>
                <a:hlinkClick r:id="rId3">
                  <a:extLst>
                    <a:ext uri="{A12FA001-AC4F-418D-AE19-62706E023703}">
                      <ahyp:hlinkClr xmlns:ahyp="http://schemas.microsoft.com/office/drawing/2018/hyperlinkcolor" val="tx"/>
                    </a:ext>
                  </a:extLst>
                </a:hlinkClick>
              </a:rPr>
              <a:t>Galatians 3:28</a:t>
            </a:r>
            <a:r>
              <a:rPr lang="en-US" sz="4000" b="1" i="0" dirty="0">
                <a:solidFill>
                  <a:schemeClr val="bg1"/>
                </a:solidFill>
                <a:effectLst/>
                <a:latin typeface="Google Sans"/>
              </a:rPr>
              <a:t>:</a:t>
            </a:r>
            <a:r>
              <a:rPr lang="en-US" sz="4000" b="0" i="0" dirty="0">
                <a:solidFill>
                  <a:schemeClr val="bg1"/>
                </a:solidFill>
                <a:effectLst/>
                <a:latin typeface="Google Sans"/>
              </a:rPr>
              <a:t> </a:t>
            </a:r>
          </a:p>
          <a:p>
            <a:pPr algn="ctr"/>
            <a:r>
              <a:rPr lang="en-US" sz="4000" b="0" i="0" dirty="0">
                <a:solidFill>
                  <a:schemeClr val="bg1"/>
                </a:solidFill>
                <a:effectLst/>
                <a:latin typeface="Google Sans"/>
              </a:rPr>
              <a:t>"For as many of you as were baptized into Christ have put on Christ. There is neither Jew nor Greek, there is neither slave nor free, there is no longer male and female, for you are all one in Christ Jesus".</a:t>
            </a:r>
          </a:p>
        </p:txBody>
      </p:sp>
    </p:spTree>
    <p:extLst>
      <p:ext uri="{BB962C8B-B14F-4D97-AF65-F5344CB8AC3E}">
        <p14:creationId xmlns:p14="http://schemas.microsoft.com/office/powerpoint/2010/main" val="3777079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165249FF-2C04-0B7F-5919-BCFCE46E9FC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8596AFC-1F79-8546-E042-4E6DCA560857}"/>
              </a:ext>
            </a:extLst>
          </p:cNvPr>
          <p:cNvSpPr txBox="1"/>
          <p:nvPr/>
        </p:nvSpPr>
        <p:spPr>
          <a:xfrm>
            <a:off x="4965291" y="151179"/>
            <a:ext cx="6096000" cy="6555641"/>
          </a:xfrm>
          <a:prstGeom prst="rect">
            <a:avLst/>
          </a:prstGeom>
          <a:noFill/>
        </p:spPr>
        <p:txBody>
          <a:bodyPr wrap="square">
            <a:spAutoFit/>
          </a:bodyPr>
          <a:lstStyle/>
          <a:p>
            <a:pPr algn="ctr">
              <a:spcBef>
                <a:spcPts val="1200"/>
              </a:spcBef>
              <a:spcAft>
                <a:spcPts val="1200"/>
              </a:spcAft>
            </a:pPr>
            <a:r>
              <a:rPr lang="en-US" sz="4000" b="1" i="0" u="sng" dirty="0">
                <a:solidFill>
                  <a:schemeClr val="bg1"/>
                </a:solidFill>
                <a:effectLst/>
                <a:latin typeface="Google Sans"/>
              </a:rPr>
              <a:t>Study Scripture and pray consistently</a:t>
            </a:r>
            <a:r>
              <a:rPr lang="en-US" sz="4000" b="1" i="0" dirty="0">
                <a:solidFill>
                  <a:schemeClr val="bg1"/>
                </a:solidFill>
                <a:effectLst/>
                <a:latin typeface="Google Sans"/>
              </a:rPr>
              <a:t>.</a:t>
            </a:r>
            <a:r>
              <a:rPr lang="en-US" sz="4000" b="0" i="0" dirty="0">
                <a:solidFill>
                  <a:schemeClr val="bg1"/>
                </a:solidFill>
                <a:effectLst/>
                <a:latin typeface="Google Sans"/>
              </a:rPr>
              <a:t> </a:t>
            </a:r>
          </a:p>
          <a:p>
            <a:pPr algn="ctr">
              <a:spcBef>
                <a:spcPts val="1200"/>
              </a:spcBef>
              <a:spcAft>
                <a:spcPts val="1200"/>
              </a:spcAft>
            </a:pPr>
            <a:r>
              <a:rPr lang="en-US" sz="4000" b="0" i="0" dirty="0">
                <a:solidFill>
                  <a:schemeClr val="bg1"/>
                </a:solidFill>
                <a:effectLst/>
                <a:latin typeface="Google Sans"/>
              </a:rPr>
              <a:t>The Bible is the primary way God reveals his nature and character, and prayer is a two-way conversation with him. Regularly engaging in both practices is vital for fostering your personal relationship with God.</a:t>
            </a:r>
          </a:p>
        </p:txBody>
      </p:sp>
    </p:spTree>
    <p:extLst>
      <p:ext uri="{BB962C8B-B14F-4D97-AF65-F5344CB8AC3E}">
        <p14:creationId xmlns:p14="http://schemas.microsoft.com/office/powerpoint/2010/main" val="1128455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39BEC6E8-0768-6329-F0D4-7743B6C7868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81CD03C-A1EE-3976-EE40-723F388D5702}"/>
              </a:ext>
            </a:extLst>
          </p:cNvPr>
          <p:cNvSpPr txBox="1"/>
          <p:nvPr/>
        </p:nvSpPr>
        <p:spPr>
          <a:xfrm>
            <a:off x="5211097" y="385302"/>
            <a:ext cx="6096000" cy="5940088"/>
          </a:xfrm>
          <a:prstGeom prst="rect">
            <a:avLst/>
          </a:prstGeom>
          <a:noFill/>
        </p:spPr>
        <p:txBody>
          <a:bodyPr wrap="square">
            <a:spAutoFit/>
          </a:bodyPr>
          <a:lstStyle/>
          <a:p>
            <a:pPr algn="ctr">
              <a:spcBef>
                <a:spcPts val="1200"/>
              </a:spcBef>
              <a:spcAft>
                <a:spcPts val="1200"/>
              </a:spcAft>
            </a:pPr>
            <a:r>
              <a:rPr lang="en-US" sz="4000" b="1" i="0" dirty="0">
                <a:solidFill>
                  <a:schemeClr val="bg1"/>
                </a:solidFill>
                <a:effectLst/>
                <a:latin typeface="Google Sans"/>
              </a:rPr>
              <a:t>Seek humility.</a:t>
            </a:r>
          </a:p>
          <a:p>
            <a:pPr algn="ctr">
              <a:spcBef>
                <a:spcPts val="1200"/>
              </a:spcBef>
              <a:spcAft>
                <a:spcPts val="1200"/>
              </a:spcAft>
            </a:pPr>
            <a:r>
              <a:rPr lang="en-US" sz="4000" b="0" i="0" dirty="0">
                <a:solidFill>
                  <a:schemeClr val="bg1"/>
                </a:solidFill>
                <a:effectLst/>
                <a:latin typeface="Google Sans"/>
              </a:rPr>
              <a:t> </a:t>
            </a:r>
            <a:r>
              <a:rPr lang="en-US" sz="4000" b="0" i="0" u="sng" dirty="0">
                <a:solidFill>
                  <a:schemeClr val="bg1"/>
                </a:solidFill>
                <a:effectLst/>
                <a:latin typeface="Google Sans"/>
              </a:rPr>
              <a:t>Recognize that all you have, including your gifts, comes from God </a:t>
            </a:r>
            <a:r>
              <a:rPr lang="en-US" sz="4000" b="0" i="0" dirty="0">
                <a:solidFill>
                  <a:schemeClr val="bg1"/>
                </a:solidFill>
                <a:effectLst/>
                <a:latin typeface="Google Sans"/>
              </a:rPr>
              <a:t>and that you need his grace every day. Humility allows you to rely on God rather than your own abilities and keeps your focus on him.</a:t>
            </a:r>
          </a:p>
        </p:txBody>
      </p:sp>
    </p:spTree>
    <p:extLst>
      <p:ext uri="{BB962C8B-B14F-4D97-AF65-F5344CB8AC3E}">
        <p14:creationId xmlns:p14="http://schemas.microsoft.com/office/powerpoint/2010/main" val="397051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4F4D48BD-A387-AFE0-D7B5-CFB0B92F34A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71F32A5-C29D-EFA7-40D9-B7F00B59134A}"/>
              </a:ext>
            </a:extLst>
          </p:cNvPr>
          <p:cNvSpPr txBox="1"/>
          <p:nvPr/>
        </p:nvSpPr>
        <p:spPr>
          <a:xfrm>
            <a:off x="4680155" y="129663"/>
            <a:ext cx="6666270" cy="6555641"/>
          </a:xfrm>
          <a:prstGeom prst="rect">
            <a:avLst/>
          </a:prstGeom>
          <a:noFill/>
        </p:spPr>
        <p:txBody>
          <a:bodyPr wrap="square">
            <a:spAutoFit/>
          </a:bodyPr>
          <a:lstStyle/>
          <a:p>
            <a:pPr algn="ctr">
              <a:spcBef>
                <a:spcPts val="1200"/>
              </a:spcBef>
              <a:spcAft>
                <a:spcPts val="1200"/>
              </a:spcAft>
            </a:pPr>
            <a:r>
              <a:rPr lang="en-US" sz="4000" b="1" i="0" u="sng" dirty="0">
                <a:solidFill>
                  <a:schemeClr val="bg1"/>
                </a:solidFill>
                <a:effectLst/>
                <a:latin typeface="Google Sans"/>
              </a:rPr>
              <a:t>Spend time in quiet reflection.</a:t>
            </a:r>
            <a:r>
              <a:rPr lang="en-US" sz="4000" b="0" i="0" u="sng" dirty="0">
                <a:solidFill>
                  <a:schemeClr val="bg1"/>
                </a:solidFill>
                <a:effectLst/>
                <a:latin typeface="Google Sans"/>
              </a:rPr>
              <a:t> </a:t>
            </a:r>
          </a:p>
          <a:p>
            <a:pPr algn="ctr">
              <a:spcBef>
                <a:spcPts val="1200"/>
              </a:spcBef>
              <a:spcAft>
                <a:spcPts val="1200"/>
              </a:spcAft>
            </a:pPr>
            <a:r>
              <a:rPr lang="en-US" sz="4000" b="0" i="0" dirty="0">
                <a:solidFill>
                  <a:schemeClr val="bg1"/>
                </a:solidFill>
                <a:effectLst/>
                <a:latin typeface="Google Sans"/>
              </a:rPr>
              <a:t>Meditation and contemplation can help you quiet your mind and focus on God's presence. Spending time in silence, whether in nature or a peaceful room, can help you feel connected to a larger, divine reality.</a:t>
            </a:r>
          </a:p>
        </p:txBody>
      </p:sp>
    </p:spTree>
    <p:extLst>
      <p:ext uri="{BB962C8B-B14F-4D97-AF65-F5344CB8AC3E}">
        <p14:creationId xmlns:p14="http://schemas.microsoft.com/office/powerpoint/2010/main" val="2003288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F0506ACA-5C79-0299-BF35-5F9B19D5E6F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4AC0D06-2AB5-CE7A-1CCA-80E26A634607}"/>
              </a:ext>
            </a:extLst>
          </p:cNvPr>
          <p:cNvSpPr txBox="1"/>
          <p:nvPr/>
        </p:nvSpPr>
        <p:spPr>
          <a:xfrm>
            <a:off x="4414684" y="168992"/>
            <a:ext cx="7118555" cy="6309420"/>
          </a:xfrm>
          <a:prstGeom prst="rect">
            <a:avLst/>
          </a:prstGeom>
          <a:noFill/>
        </p:spPr>
        <p:txBody>
          <a:bodyPr wrap="square">
            <a:spAutoFit/>
          </a:bodyPr>
          <a:lstStyle/>
          <a:p>
            <a:pPr algn="ctr">
              <a:spcBef>
                <a:spcPts val="1200"/>
              </a:spcBef>
              <a:spcAft>
                <a:spcPts val="1200"/>
              </a:spcAft>
            </a:pPr>
            <a:r>
              <a:rPr lang="en-US" sz="4800" b="1" i="0" u="sng" dirty="0">
                <a:solidFill>
                  <a:schemeClr val="bg1"/>
                </a:solidFill>
                <a:effectLst/>
                <a:latin typeface="Google Sans"/>
              </a:rPr>
              <a:t>Surrender control.</a:t>
            </a:r>
            <a:r>
              <a:rPr lang="en-US" sz="4800" b="0" i="0" u="sng" dirty="0">
                <a:solidFill>
                  <a:schemeClr val="bg1"/>
                </a:solidFill>
                <a:effectLst/>
                <a:latin typeface="Google Sans"/>
              </a:rPr>
              <a:t> </a:t>
            </a:r>
          </a:p>
          <a:p>
            <a:pPr algn="ctr">
              <a:spcBef>
                <a:spcPts val="1200"/>
              </a:spcBef>
              <a:spcAft>
                <a:spcPts val="1200"/>
              </a:spcAft>
            </a:pPr>
            <a:r>
              <a:rPr lang="en-US" sz="4800" b="0" i="0" dirty="0">
                <a:solidFill>
                  <a:schemeClr val="bg1"/>
                </a:solidFill>
                <a:effectLst/>
                <a:latin typeface="Google Sans"/>
              </a:rPr>
              <a:t>Release the need to have every aspect of your life go according to your own will. By surrendering your concerns to God, you can find a sense of peace and trust in his plan.</a:t>
            </a:r>
          </a:p>
        </p:txBody>
      </p:sp>
    </p:spTree>
    <p:extLst>
      <p:ext uri="{BB962C8B-B14F-4D97-AF65-F5344CB8AC3E}">
        <p14:creationId xmlns:p14="http://schemas.microsoft.com/office/powerpoint/2010/main" val="4014529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DE5F2CC7-5349-E5C4-36E3-FF8235AED52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E3501B57-00F1-1CE5-B8A2-E540413B532F}"/>
              </a:ext>
            </a:extLst>
          </p:cNvPr>
          <p:cNvSpPr txBox="1"/>
          <p:nvPr/>
        </p:nvSpPr>
        <p:spPr>
          <a:xfrm>
            <a:off x="3460954" y="572115"/>
            <a:ext cx="8180439" cy="5816977"/>
          </a:xfrm>
          <a:prstGeom prst="rect">
            <a:avLst/>
          </a:prstGeom>
          <a:noFill/>
        </p:spPr>
        <p:txBody>
          <a:bodyPr wrap="square">
            <a:spAutoFit/>
          </a:bodyPr>
          <a:lstStyle/>
          <a:p>
            <a:pPr algn="ctr">
              <a:spcBef>
                <a:spcPts val="1200"/>
              </a:spcBef>
              <a:spcAft>
                <a:spcPts val="1200"/>
              </a:spcAft>
            </a:pPr>
            <a:r>
              <a:rPr lang="en-US" sz="4400" b="1" i="0" dirty="0">
                <a:solidFill>
                  <a:schemeClr val="bg1"/>
                </a:solidFill>
                <a:effectLst/>
                <a:latin typeface="Google Sans"/>
              </a:rPr>
              <a:t>Keep a gratitude journal.</a:t>
            </a:r>
            <a:r>
              <a:rPr lang="en-US" sz="4400" b="0" i="0" dirty="0">
                <a:solidFill>
                  <a:schemeClr val="bg1"/>
                </a:solidFill>
                <a:effectLst/>
                <a:latin typeface="Google Sans"/>
              </a:rPr>
              <a:t> </a:t>
            </a:r>
          </a:p>
          <a:p>
            <a:pPr algn="ctr">
              <a:spcBef>
                <a:spcPts val="1200"/>
              </a:spcBef>
              <a:spcAft>
                <a:spcPts val="1200"/>
              </a:spcAft>
            </a:pPr>
            <a:r>
              <a:rPr lang="en-US" sz="4400" b="0" i="0" u="sng" dirty="0">
                <a:solidFill>
                  <a:schemeClr val="bg1"/>
                </a:solidFill>
                <a:effectLst/>
                <a:latin typeface="Google Sans"/>
              </a:rPr>
              <a:t>Focusing on God's blessings shifts your perspective from scarcity to abundance</a:t>
            </a:r>
            <a:r>
              <a:rPr lang="en-US" sz="4400" b="0" i="0" dirty="0">
                <a:solidFill>
                  <a:schemeClr val="bg1"/>
                </a:solidFill>
                <a:effectLst/>
                <a:latin typeface="Google Sans"/>
              </a:rPr>
              <a:t>. Writing down what you're thankful for daily can help you appreciate your life and recognize the interconnectedness of all things. </a:t>
            </a:r>
          </a:p>
        </p:txBody>
      </p:sp>
    </p:spTree>
    <p:extLst>
      <p:ext uri="{BB962C8B-B14F-4D97-AF65-F5344CB8AC3E}">
        <p14:creationId xmlns:p14="http://schemas.microsoft.com/office/powerpoint/2010/main" val="2411886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42B9D46F-3AB0-7CD7-6DC7-6B785709494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0D5071E-7B77-B3CD-1E08-F25A69088D9D}"/>
              </a:ext>
            </a:extLst>
          </p:cNvPr>
          <p:cNvSpPr txBox="1"/>
          <p:nvPr/>
        </p:nvSpPr>
        <p:spPr>
          <a:xfrm>
            <a:off x="4837470" y="462116"/>
            <a:ext cx="5820697" cy="1446550"/>
          </a:xfrm>
          <a:prstGeom prst="rect">
            <a:avLst/>
          </a:prstGeom>
          <a:noFill/>
        </p:spPr>
        <p:txBody>
          <a:bodyPr wrap="square" rtlCol="0">
            <a:spAutoFit/>
          </a:bodyPr>
          <a:lstStyle/>
          <a:p>
            <a:pPr algn="ctr"/>
            <a:r>
              <a:rPr lang="en-US" sz="8800" dirty="0">
                <a:solidFill>
                  <a:schemeClr val="bg1"/>
                </a:solidFill>
              </a:rPr>
              <a:t>Homework</a:t>
            </a:r>
          </a:p>
        </p:txBody>
      </p:sp>
      <p:sp>
        <p:nvSpPr>
          <p:cNvPr id="4" name="TextBox 3">
            <a:extLst>
              <a:ext uri="{FF2B5EF4-FFF2-40B4-BE49-F238E27FC236}">
                <a16:creationId xmlns:a16="http://schemas.microsoft.com/office/drawing/2014/main" id="{4DFE7488-136B-1ADE-0261-039EF8772840}"/>
              </a:ext>
            </a:extLst>
          </p:cNvPr>
          <p:cNvSpPr txBox="1"/>
          <p:nvPr/>
        </p:nvSpPr>
        <p:spPr>
          <a:xfrm>
            <a:off x="1170039" y="2386236"/>
            <a:ext cx="10776155" cy="3785652"/>
          </a:xfrm>
          <a:prstGeom prst="rect">
            <a:avLst/>
          </a:prstGeom>
          <a:noFill/>
        </p:spPr>
        <p:txBody>
          <a:bodyPr wrap="square">
            <a:spAutoFit/>
          </a:bodyPr>
          <a:lstStyle/>
          <a:p>
            <a:pPr algn="ctr">
              <a:spcBef>
                <a:spcPts val="1200"/>
              </a:spcBef>
              <a:spcAft>
                <a:spcPts val="1200"/>
              </a:spcAft>
            </a:pPr>
            <a:r>
              <a:rPr lang="en-US" sz="4400" b="1" i="0" dirty="0">
                <a:solidFill>
                  <a:schemeClr val="bg1"/>
                </a:solidFill>
                <a:effectLst/>
                <a:latin typeface="Google Sans"/>
              </a:rPr>
              <a:t>This week Love one another.</a:t>
            </a:r>
            <a:r>
              <a:rPr lang="en-US" sz="4400" b="0" i="0" dirty="0">
                <a:solidFill>
                  <a:schemeClr val="bg1"/>
                </a:solidFill>
                <a:effectLst/>
                <a:latin typeface="Google Sans"/>
              </a:rPr>
              <a:t> </a:t>
            </a:r>
          </a:p>
          <a:p>
            <a:pPr algn="ctr">
              <a:spcBef>
                <a:spcPts val="1200"/>
              </a:spcBef>
              <a:spcAft>
                <a:spcPts val="1200"/>
              </a:spcAft>
            </a:pPr>
            <a:r>
              <a:rPr lang="en-US" sz="4400" b="0" i="0" dirty="0">
                <a:solidFill>
                  <a:schemeClr val="bg1"/>
                </a:solidFill>
                <a:effectLst/>
                <a:latin typeface="Google Sans"/>
              </a:rPr>
              <a:t>Jesus himself said that love would be the ultimate sign of his disciples. Express love through patience, kindness, and compassion, especially towards those you disagree with.</a:t>
            </a:r>
          </a:p>
        </p:txBody>
      </p:sp>
    </p:spTree>
    <p:extLst>
      <p:ext uri="{BB962C8B-B14F-4D97-AF65-F5344CB8AC3E}">
        <p14:creationId xmlns:p14="http://schemas.microsoft.com/office/powerpoint/2010/main" val="3203602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8A1D328B-0317-2DD5-B047-0FB9D1FF7239}"/>
            </a:ext>
          </a:extLst>
        </p:cNvPr>
        <p:cNvGrpSpPr/>
        <p:nvPr/>
      </p:nvGrpSpPr>
      <p:grpSpPr>
        <a:xfrm>
          <a:off x="0" y="0"/>
          <a:ext cx="0" cy="0"/>
          <a:chOff x="0" y="0"/>
          <a:chExt cx="0" cy="0"/>
        </a:xfrm>
      </p:grpSpPr>
    </p:spTree>
    <p:extLst>
      <p:ext uri="{BB962C8B-B14F-4D97-AF65-F5344CB8AC3E}">
        <p14:creationId xmlns:p14="http://schemas.microsoft.com/office/powerpoint/2010/main" val="27781313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CD2D1CAC-0DB0-08DA-761E-7E8CCF4376F6}"/>
            </a:ext>
          </a:extLst>
        </p:cNvPr>
        <p:cNvGrpSpPr/>
        <p:nvPr/>
      </p:nvGrpSpPr>
      <p:grpSpPr>
        <a:xfrm>
          <a:off x="0" y="0"/>
          <a:ext cx="0" cy="0"/>
          <a:chOff x="0" y="0"/>
          <a:chExt cx="0" cy="0"/>
        </a:xfrm>
      </p:grpSpPr>
    </p:spTree>
    <p:extLst>
      <p:ext uri="{BB962C8B-B14F-4D97-AF65-F5344CB8AC3E}">
        <p14:creationId xmlns:p14="http://schemas.microsoft.com/office/powerpoint/2010/main" val="27419966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7DCC0A0E-D23E-30B1-C897-60C0190FB92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81F0D43-4BEA-0E7D-A41C-F3A3E436FAF0}"/>
              </a:ext>
            </a:extLst>
          </p:cNvPr>
          <p:cNvSpPr txBox="1"/>
          <p:nvPr/>
        </p:nvSpPr>
        <p:spPr>
          <a:xfrm>
            <a:off x="5496233" y="452735"/>
            <a:ext cx="6096000" cy="5262979"/>
          </a:xfrm>
          <a:prstGeom prst="rect">
            <a:avLst/>
          </a:prstGeom>
          <a:noFill/>
        </p:spPr>
        <p:txBody>
          <a:bodyPr wrap="square">
            <a:spAutoFit/>
          </a:bodyPr>
          <a:lstStyle/>
          <a:p>
            <a:pPr algn="ctr"/>
            <a:r>
              <a:rPr lang="en-US" sz="4800" b="0" i="0" dirty="0">
                <a:solidFill>
                  <a:schemeClr val="bg1"/>
                </a:solidFill>
                <a:effectLst/>
                <a:latin typeface="Google Sans"/>
              </a:rPr>
              <a:t>This verse </a:t>
            </a:r>
            <a:r>
              <a:rPr lang="en-US" sz="4800" b="0" i="0" u="sng" dirty="0">
                <a:solidFill>
                  <a:schemeClr val="bg1"/>
                </a:solidFill>
                <a:effectLst/>
                <a:latin typeface="Google Sans"/>
              </a:rPr>
              <a:t>emphasizes spiritual equality</a:t>
            </a:r>
            <a:r>
              <a:rPr lang="en-US" sz="4800" b="0" i="0" dirty="0">
                <a:solidFill>
                  <a:schemeClr val="bg1"/>
                </a:solidFill>
                <a:effectLst/>
                <a:latin typeface="Google Sans"/>
              </a:rPr>
              <a:t>, showing that human differences like ethnicity, social status, and gender </a:t>
            </a:r>
            <a:r>
              <a:rPr lang="en-US" sz="4800" b="0" i="0" u="sng" dirty="0">
                <a:solidFill>
                  <a:schemeClr val="bg1"/>
                </a:solidFill>
                <a:effectLst/>
                <a:latin typeface="Google Sans"/>
              </a:rPr>
              <a:t>do not matter in Christ. </a:t>
            </a:r>
            <a:endParaRPr lang="en-US" sz="4800" u="sng" dirty="0">
              <a:solidFill>
                <a:schemeClr val="bg1"/>
              </a:solidFill>
            </a:endParaRPr>
          </a:p>
        </p:txBody>
      </p:sp>
    </p:spTree>
    <p:extLst>
      <p:ext uri="{BB962C8B-B14F-4D97-AF65-F5344CB8AC3E}">
        <p14:creationId xmlns:p14="http://schemas.microsoft.com/office/powerpoint/2010/main" val="4183012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77084999-31D1-DCE6-C62E-FA094AAE710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0409D0C-6A86-9E12-341A-C9E7693E7BB7}"/>
              </a:ext>
            </a:extLst>
          </p:cNvPr>
          <p:cNvSpPr txBox="1"/>
          <p:nvPr/>
        </p:nvSpPr>
        <p:spPr>
          <a:xfrm>
            <a:off x="5299587" y="612844"/>
            <a:ext cx="6096000" cy="5632311"/>
          </a:xfrm>
          <a:prstGeom prst="rect">
            <a:avLst/>
          </a:prstGeom>
          <a:noFill/>
        </p:spPr>
        <p:txBody>
          <a:bodyPr wrap="square">
            <a:spAutoFit/>
          </a:bodyPr>
          <a:lstStyle/>
          <a:p>
            <a:pPr algn="ctr">
              <a:buNone/>
            </a:pPr>
            <a:r>
              <a:rPr lang="en-US" sz="3600" b="1" i="0" dirty="0">
                <a:solidFill>
                  <a:schemeClr val="bg1"/>
                </a:solidFill>
                <a:effectLst/>
                <a:latin typeface="Google Sans"/>
                <a:hlinkClick r:id="rId3">
                  <a:extLst>
                    <a:ext uri="{A12FA001-AC4F-418D-AE19-62706E023703}">
                      <ahyp:hlinkClr xmlns:ahyp="http://schemas.microsoft.com/office/drawing/2018/hyperlinkcolor" val="tx"/>
                    </a:ext>
                  </a:extLst>
                </a:hlinkClick>
              </a:rPr>
              <a:t>1 Corinthians 12:12-13</a:t>
            </a:r>
            <a:r>
              <a:rPr lang="en-US" sz="3600" b="1" i="0" dirty="0">
                <a:solidFill>
                  <a:schemeClr val="bg1"/>
                </a:solidFill>
                <a:effectLst/>
                <a:latin typeface="Google Sans"/>
              </a:rPr>
              <a:t>:</a:t>
            </a:r>
            <a:r>
              <a:rPr lang="en-US" sz="3600" b="0" i="0" dirty="0">
                <a:solidFill>
                  <a:schemeClr val="bg1"/>
                </a:solidFill>
                <a:effectLst/>
                <a:latin typeface="Google Sans"/>
              </a:rPr>
              <a:t> </a:t>
            </a:r>
          </a:p>
          <a:p>
            <a:pPr algn="ctr"/>
            <a:r>
              <a:rPr lang="en-US" sz="3600" b="0" i="0" dirty="0">
                <a:solidFill>
                  <a:schemeClr val="bg1"/>
                </a:solidFill>
                <a:effectLst/>
                <a:latin typeface="Google Sans"/>
              </a:rPr>
              <a:t>"For just as the body is one and has many members, and all the members of the body, though many, are one body, so it is with Christ. For in one Spirit we were all baptized into one body—Jews or Greeks, slaves or free—and all were made to drink of one Spirit". </a:t>
            </a:r>
          </a:p>
        </p:txBody>
      </p:sp>
    </p:spTree>
    <p:extLst>
      <p:ext uri="{BB962C8B-B14F-4D97-AF65-F5344CB8AC3E}">
        <p14:creationId xmlns:p14="http://schemas.microsoft.com/office/powerpoint/2010/main" val="2285851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85ADD4D9-2134-4762-B7B7-8CD3B66C12E4}"/>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3DC5C6A4-F2DA-3FF7-0C87-FEA0757F9712}"/>
              </a:ext>
            </a:extLst>
          </p:cNvPr>
          <p:cNvSpPr txBox="1"/>
          <p:nvPr/>
        </p:nvSpPr>
        <p:spPr>
          <a:xfrm>
            <a:off x="5456904" y="796864"/>
            <a:ext cx="6096000" cy="4832092"/>
          </a:xfrm>
          <a:prstGeom prst="rect">
            <a:avLst/>
          </a:prstGeom>
          <a:noFill/>
        </p:spPr>
        <p:txBody>
          <a:bodyPr wrap="square">
            <a:spAutoFit/>
          </a:bodyPr>
          <a:lstStyle/>
          <a:p>
            <a:pPr algn="ctr"/>
            <a:r>
              <a:rPr lang="en-US" sz="4400" b="0" i="0" dirty="0">
                <a:solidFill>
                  <a:schemeClr val="bg1"/>
                </a:solidFill>
                <a:effectLst/>
                <a:latin typeface="Google Sans"/>
              </a:rPr>
              <a:t>This passage highlights that </a:t>
            </a:r>
            <a:r>
              <a:rPr lang="en-US" sz="4400" b="0" i="0" u="sng" dirty="0">
                <a:solidFill>
                  <a:schemeClr val="bg1"/>
                </a:solidFill>
                <a:effectLst/>
                <a:latin typeface="Google Sans"/>
              </a:rPr>
              <a:t>unity doesn't mean sameness</a:t>
            </a:r>
            <a:r>
              <a:rPr lang="en-US" sz="4400" b="0" i="0" dirty="0">
                <a:solidFill>
                  <a:schemeClr val="bg1"/>
                </a:solidFill>
                <a:effectLst/>
                <a:latin typeface="Google Sans"/>
              </a:rPr>
              <a:t>; instead, the church is like a body with many distinct, diverse parts all </a:t>
            </a:r>
            <a:r>
              <a:rPr lang="en-US" sz="4400" b="0" i="0" u="sng" dirty="0">
                <a:solidFill>
                  <a:schemeClr val="bg1"/>
                </a:solidFill>
                <a:effectLst/>
                <a:latin typeface="Google Sans"/>
              </a:rPr>
              <a:t>functioning together as one. </a:t>
            </a:r>
            <a:endParaRPr lang="en-US" sz="4400" u="sng" dirty="0">
              <a:solidFill>
                <a:schemeClr val="bg1"/>
              </a:solidFill>
            </a:endParaRPr>
          </a:p>
        </p:txBody>
      </p:sp>
    </p:spTree>
    <p:extLst>
      <p:ext uri="{BB962C8B-B14F-4D97-AF65-F5344CB8AC3E}">
        <p14:creationId xmlns:p14="http://schemas.microsoft.com/office/powerpoint/2010/main" val="3589739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EE331998-66A4-8FE9-BCD6-160D3FF3121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789C1A9F-88A6-1396-CB20-EBDFD1269718}"/>
              </a:ext>
            </a:extLst>
          </p:cNvPr>
          <p:cNvSpPr txBox="1"/>
          <p:nvPr/>
        </p:nvSpPr>
        <p:spPr>
          <a:xfrm>
            <a:off x="5535562" y="305068"/>
            <a:ext cx="6096000" cy="6247864"/>
          </a:xfrm>
          <a:prstGeom prst="rect">
            <a:avLst/>
          </a:prstGeom>
          <a:noFill/>
        </p:spPr>
        <p:txBody>
          <a:bodyPr wrap="square">
            <a:spAutoFit/>
          </a:bodyPr>
          <a:lstStyle/>
          <a:p>
            <a:pPr algn="ctr">
              <a:buNone/>
            </a:pPr>
            <a:r>
              <a:rPr lang="en-US" sz="4000" b="1" i="0" dirty="0">
                <a:solidFill>
                  <a:schemeClr val="bg1"/>
                </a:solidFill>
                <a:effectLst/>
                <a:latin typeface="Google Sans"/>
                <a:hlinkClick r:id="rId3">
                  <a:extLst>
                    <a:ext uri="{A12FA001-AC4F-418D-AE19-62706E023703}">
                      <ahyp:hlinkClr xmlns:ahyp="http://schemas.microsoft.com/office/drawing/2018/hyperlinkcolor" val="tx"/>
                    </a:ext>
                  </a:extLst>
                </a:hlinkClick>
              </a:rPr>
              <a:t>Revelation 7:9</a:t>
            </a:r>
            <a:r>
              <a:rPr lang="en-US" sz="4000" b="1" i="0" dirty="0">
                <a:solidFill>
                  <a:schemeClr val="bg1"/>
                </a:solidFill>
                <a:effectLst/>
                <a:latin typeface="Google Sans"/>
              </a:rPr>
              <a:t>:</a:t>
            </a:r>
            <a:r>
              <a:rPr lang="en-US" sz="4000" b="0" i="0" dirty="0">
                <a:solidFill>
                  <a:schemeClr val="bg1"/>
                </a:solidFill>
                <a:effectLst/>
                <a:latin typeface="Google Sans"/>
              </a:rPr>
              <a:t> </a:t>
            </a:r>
          </a:p>
          <a:p>
            <a:pPr algn="ctr"/>
            <a:r>
              <a:rPr lang="en-US" sz="4000" b="0" i="0" dirty="0">
                <a:solidFill>
                  <a:schemeClr val="bg1"/>
                </a:solidFill>
                <a:effectLst/>
                <a:latin typeface="Google Sans"/>
              </a:rPr>
              <a:t>"After this I looked, and behold, a great multitude in white robes, with palm branches in their hands, and from every nation, from all tribes and peoples and languages, standing before the throne and before the Lamb". </a:t>
            </a:r>
          </a:p>
        </p:txBody>
      </p:sp>
    </p:spTree>
    <p:extLst>
      <p:ext uri="{BB962C8B-B14F-4D97-AF65-F5344CB8AC3E}">
        <p14:creationId xmlns:p14="http://schemas.microsoft.com/office/powerpoint/2010/main" val="4084920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A67ADBFB-DF8F-58DC-9106-CEA5F346DBE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F321F11-30FA-933C-6C29-4B64EADF742C}"/>
              </a:ext>
            </a:extLst>
          </p:cNvPr>
          <p:cNvSpPr txBox="1"/>
          <p:nvPr/>
        </p:nvSpPr>
        <p:spPr>
          <a:xfrm>
            <a:off x="5093109" y="787032"/>
            <a:ext cx="6096000" cy="5262979"/>
          </a:xfrm>
          <a:prstGeom prst="rect">
            <a:avLst/>
          </a:prstGeom>
          <a:noFill/>
        </p:spPr>
        <p:txBody>
          <a:bodyPr wrap="square">
            <a:spAutoFit/>
          </a:bodyPr>
          <a:lstStyle/>
          <a:p>
            <a:pPr algn="ctr"/>
            <a:r>
              <a:rPr lang="en-US" sz="4800" b="0" i="0" dirty="0">
                <a:solidFill>
                  <a:schemeClr val="bg1"/>
                </a:solidFill>
                <a:effectLst/>
                <a:latin typeface="Google Sans"/>
              </a:rPr>
              <a:t>This vision illustrates the </a:t>
            </a:r>
            <a:r>
              <a:rPr lang="en-US" sz="4800" b="0" i="0" u="sng" dirty="0">
                <a:solidFill>
                  <a:schemeClr val="bg1"/>
                </a:solidFill>
                <a:effectLst/>
                <a:latin typeface="Google Sans"/>
              </a:rPr>
              <a:t>ultimate fulfillment of unity </a:t>
            </a:r>
            <a:r>
              <a:rPr lang="en-US" sz="4800" b="0" i="0" dirty="0">
                <a:solidFill>
                  <a:schemeClr val="bg1"/>
                </a:solidFill>
                <a:effectLst/>
                <a:latin typeface="Google Sans"/>
              </a:rPr>
              <a:t>in diversity, showing a diverse group of people from all backgrounds </a:t>
            </a:r>
            <a:r>
              <a:rPr lang="en-US" sz="4800" b="0" i="0" u="sng" dirty="0">
                <a:solidFill>
                  <a:schemeClr val="bg1"/>
                </a:solidFill>
                <a:effectLst/>
                <a:latin typeface="Google Sans"/>
              </a:rPr>
              <a:t>united in worship of God</a:t>
            </a:r>
            <a:r>
              <a:rPr lang="en-US" sz="4800" b="0" i="0" dirty="0">
                <a:solidFill>
                  <a:schemeClr val="bg1"/>
                </a:solidFill>
                <a:effectLst/>
                <a:latin typeface="Google Sans"/>
              </a:rPr>
              <a:t>. </a:t>
            </a:r>
            <a:endParaRPr lang="en-US" sz="4800" dirty="0">
              <a:solidFill>
                <a:schemeClr val="bg1"/>
              </a:solidFill>
            </a:endParaRPr>
          </a:p>
        </p:txBody>
      </p:sp>
    </p:spTree>
    <p:extLst>
      <p:ext uri="{BB962C8B-B14F-4D97-AF65-F5344CB8AC3E}">
        <p14:creationId xmlns:p14="http://schemas.microsoft.com/office/powerpoint/2010/main" val="3589445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75C4A83D-1F6A-AA27-0809-6EF0407AABA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CC750466-3385-1511-0B28-0C13BC8FDB87}"/>
              </a:ext>
            </a:extLst>
          </p:cNvPr>
          <p:cNvSpPr txBox="1"/>
          <p:nvPr/>
        </p:nvSpPr>
        <p:spPr>
          <a:xfrm>
            <a:off x="5388078" y="136089"/>
            <a:ext cx="6096000" cy="5386090"/>
          </a:xfrm>
          <a:prstGeom prst="rect">
            <a:avLst/>
          </a:prstGeom>
          <a:noFill/>
        </p:spPr>
        <p:txBody>
          <a:bodyPr wrap="square">
            <a:spAutoFit/>
          </a:bodyPr>
          <a:lstStyle/>
          <a:p>
            <a:pPr algn="ctr">
              <a:spcBef>
                <a:spcPts val="2250"/>
              </a:spcBef>
              <a:spcAft>
                <a:spcPts val="1200"/>
              </a:spcAft>
              <a:buNone/>
            </a:pPr>
            <a:r>
              <a:rPr lang="en-US" sz="3600" b="1" i="0" dirty="0">
                <a:solidFill>
                  <a:schemeClr val="bg1"/>
                </a:solidFill>
                <a:effectLst/>
                <a:latin typeface="Google Sans"/>
              </a:rPr>
              <a:t>Promoting equity and justice</a:t>
            </a:r>
          </a:p>
          <a:p>
            <a:pPr algn="ctr">
              <a:spcBef>
                <a:spcPts val="1200"/>
              </a:spcBef>
              <a:spcAft>
                <a:spcPts val="1200"/>
              </a:spcAft>
            </a:pPr>
            <a:r>
              <a:rPr lang="en-US" sz="3600" b="0" i="0" dirty="0">
                <a:solidFill>
                  <a:schemeClr val="bg1"/>
                </a:solidFill>
                <a:effectLst/>
                <a:latin typeface="Google Sans"/>
              </a:rPr>
              <a:t>The biblical principle that all people are created in God's image (Genesis 1:27) emphasizes the inherent worth of every individual, regardless of their background, race, or status. This can be applied to modern society </a:t>
            </a:r>
          </a:p>
        </p:txBody>
      </p:sp>
      <p:sp>
        <p:nvSpPr>
          <p:cNvPr id="4" name="TextBox 3">
            <a:extLst>
              <a:ext uri="{FF2B5EF4-FFF2-40B4-BE49-F238E27FC236}">
                <a16:creationId xmlns:a16="http://schemas.microsoft.com/office/drawing/2014/main" id="{D06BB3F6-7669-511B-B86F-1E45AFDECA2B}"/>
              </a:ext>
            </a:extLst>
          </p:cNvPr>
          <p:cNvSpPr txBox="1"/>
          <p:nvPr/>
        </p:nvSpPr>
        <p:spPr>
          <a:xfrm>
            <a:off x="6577781" y="5860026"/>
            <a:ext cx="3588774" cy="584775"/>
          </a:xfrm>
          <a:prstGeom prst="rect">
            <a:avLst/>
          </a:prstGeom>
          <a:noFill/>
        </p:spPr>
        <p:txBody>
          <a:bodyPr wrap="square" rtlCol="0">
            <a:spAutoFit/>
          </a:bodyPr>
          <a:lstStyle/>
          <a:p>
            <a:pPr algn="ctr"/>
            <a:r>
              <a:rPr lang="en-US" sz="3200" dirty="0">
                <a:solidFill>
                  <a:schemeClr val="bg1"/>
                </a:solidFill>
              </a:rPr>
              <a:t>How???</a:t>
            </a:r>
          </a:p>
        </p:txBody>
      </p:sp>
    </p:spTree>
    <p:extLst>
      <p:ext uri="{BB962C8B-B14F-4D97-AF65-F5344CB8AC3E}">
        <p14:creationId xmlns:p14="http://schemas.microsoft.com/office/powerpoint/2010/main" val="2906581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wipe(down)">
                                      <p:cBhvr>
                                        <p:cTn id="12" dur="580">
                                          <p:stCondLst>
                                            <p:cond delay="0"/>
                                          </p:stCondLst>
                                        </p:cTn>
                                        <p:tgtEl>
                                          <p:spTgt spid="4">
                                            <p:txEl>
                                              <p:pRg st="0" end="0"/>
                                            </p:txEl>
                                          </p:spTgt>
                                        </p:tgtEl>
                                      </p:cBhvr>
                                    </p:animEffect>
                                    <p:anim calcmode="lin" valueType="num">
                                      <p:cBhvr>
                                        <p:cTn id="13" dur="1822" tmFilter="0,0; 0.14,0.36; 0.43,0.73; 0.71,0.91; 1.0,1.0">
                                          <p:stCondLst>
                                            <p:cond delay="0"/>
                                          </p:stCondLst>
                                        </p:cTn>
                                        <p:tgtEl>
                                          <p:spTgt spid="4">
                                            <p:txEl>
                                              <p:pRg st="0" end="0"/>
                                            </p:txEl>
                                          </p:spTgt>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4">
                                            <p:txEl>
                                              <p:pRg st="0" end="0"/>
                                            </p:txEl>
                                          </p:spTgt>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4">
                                            <p:txEl>
                                              <p:pRg st="0" end="0"/>
                                            </p:txEl>
                                          </p:spTgt>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4">
                                            <p:txEl>
                                              <p:pRg st="0" end="0"/>
                                            </p:txEl>
                                          </p:spTgt>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4">
                                            <p:txEl>
                                              <p:pRg st="0" end="0"/>
                                            </p:txEl>
                                          </p:spTgt>
                                        </p:tgtEl>
                                        <p:attrNameLst>
                                          <p:attrName>ppt_y</p:attrName>
                                        </p:attrNameLst>
                                      </p:cBhvr>
                                      <p:tavLst>
                                        <p:tav tm="0" fmla="#ppt_y-sin(pi*$)/81">
                                          <p:val>
                                            <p:fltVal val="0"/>
                                          </p:val>
                                        </p:tav>
                                        <p:tav tm="100000">
                                          <p:val>
                                            <p:fltVal val="1"/>
                                          </p:val>
                                        </p:tav>
                                      </p:tavLst>
                                    </p:anim>
                                    <p:animScale>
                                      <p:cBhvr>
                                        <p:cTn id="18" dur="26">
                                          <p:stCondLst>
                                            <p:cond delay="650"/>
                                          </p:stCondLst>
                                        </p:cTn>
                                        <p:tgtEl>
                                          <p:spTgt spid="4">
                                            <p:txEl>
                                              <p:pRg st="0" end="0"/>
                                            </p:txEl>
                                          </p:spTgt>
                                        </p:tgtEl>
                                      </p:cBhvr>
                                      <p:to x="100000" y="60000"/>
                                    </p:animScale>
                                    <p:animScale>
                                      <p:cBhvr>
                                        <p:cTn id="19" dur="166" decel="50000">
                                          <p:stCondLst>
                                            <p:cond delay="676"/>
                                          </p:stCondLst>
                                        </p:cTn>
                                        <p:tgtEl>
                                          <p:spTgt spid="4">
                                            <p:txEl>
                                              <p:pRg st="0" end="0"/>
                                            </p:txEl>
                                          </p:spTgt>
                                        </p:tgtEl>
                                      </p:cBhvr>
                                      <p:to x="100000" y="100000"/>
                                    </p:animScale>
                                    <p:animScale>
                                      <p:cBhvr>
                                        <p:cTn id="20" dur="26">
                                          <p:stCondLst>
                                            <p:cond delay="1312"/>
                                          </p:stCondLst>
                                        </p:cTn>
                                        <p:tgtEl>
                                          <p:spTgt spid="4">
                                            <p:txEl>
                                              <p:pRg st="0" end="0"/>
                                            </p:txEl>
                                          </p:spTgt>
                                        </p:tgtEl>
                                      </p:cBhvr>
                                      <p:to x="100000" y="80000"/>
                                    </p:animScale>
                                    <p:animScale>
                                      <p:cBhvr>
                                        <p:cTn id="21" dur="166" decel="50000">
                                          <p:stCondLst>
                                            <p:cond delay="1338"/>
                                          </p:stCondLst>
                                        </p:cTn>
                                        <p:tgtEl>
                                          <p:spTgt spid="4">
                                            <p:txEl>
                                              <p:pRg st="0" end="0"/>
                                            </p:txEl>
                                          </p:spTgt>
                                        </p:tgtEl>
                                      </p:cBhvr>
                                      <p:to x="100000" y="100000"/>
                                    </p:animScale>
                                    <p:animScale>
                                      <p:cBhvr>
                                        <p:cTn id="22" dur="26">
                                          <p:stCondLst>
                                            <p:cond delay="1642"/>
                                          </p:stCondLst>
                                        </p:cTn>
                                        <p:tgtEl>
                                          <p:spTgt spid="4">
                                            <p:txEl>
                                              <p:pRg st="0" end="0"/>
                                            </p:txEl>
                                          </p:spTgt>
                                        </p:tgtEl>
                                      </p:cBhvr>
                                      <p:to x="100000" y="90000"/>
                                    </p:animScale>
                                    <p:animScale>
                                      <p:cBhvr>
                                        <p:cTn id="23" dur="166" decel="50000">
                                          <p:stCondLst>
                                            <p:cond delay="1668"/>
                                          </p:stCondLst>
                                        </p:cTn>
                                        <p:tgtEl>
                                          <p:spTgt spid="4">
                                            <p:txEl>
                                              <p:pRg st="0" end="0"/>
                                            </p:txEl>
                                          </p:spTgt>
                                        </p:tgtEl>
                                      </p:cBhvr>
                                      <p:to x="100000" y="100000"/>
                                    </p:animScale>
                                    <p:animScale>
                                      <p:cBhvr>
                                        <p:cTn id="24" dur="26">
                                          <p:stCondLst>
                                            <p:cond delay="1808"/>
                                          </p:stCondLst>
                                        </p:cTn>
                                        <p:tgtEl>
                                          <p:spTgt spid="4">
                                            <p:txEl>
                                              <p:pRg st="0" end="0"/>
                                            </p:txEl>
                                          </p:spTgt>
                                        </p:tgtEl>
                                      </p:cBhvr>
                                      <p:to x="100000" y="95000"/>
                                    </p:animScale>
                                    <p:animScale>
                                      <p:cBhvr>
                                        <p:cTn id="25" dur="166" decel="50000">
                                          <p:stCondLst>
                                            <p:cond delay="1834"/>
                                          </p:stCondLst>
                                        </p:cTn>
                                        <p:tgtEl>
                                          <p:spTgt spid="4">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5CB49795-64A7-741B-049D-2A1DB7B5907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7FAA920-7E07-9AE3-0227-D394508EB6DA}"/>
              </a:ext>
            </a:extLst>
          </p:cNvPr>
          <p:cNvSpPr txBox="1"/>
          <p:nvPr/>
        </p:nvSpPr>
        <p:spPr>
          <a:xfrm>
            <a:off x="4571999" y="699390"/>
            <a:ext cx="6381135" cy="4524315"/>
          </a:xfrm>
          <a:prstGeom prst="rect">
            <a:avLst/>
          </a:prstGeom>
          <a:noFill/>
        </p:spPr>
        <p:txBody>
          <a:bodyPr wrap="square">
            <a:spAutoFit/>
          </a:bodyPr>
          <a:lstStyle/>
          <a:p>
            <a:pPr algn="ctr"/>
            <a:r>
              <a:rPr lang="en-US" sz="4800" b="1" i="0" u="sng" dirty="0">
                <a:solidFill>
                  <a:schemeClr val="bg1"/>
                </a:solidFill>
                <a:effectLst/>
                <a:latin typeface="Google Sans"/>
              </a:rPr>
              <a:t>Encouraging equal opportunity</a:t>
            </a:r>
            <a:r>
              <a:rPr lang="en-US" sz="4800" b="1" i="0" dirty="0">
                <a:solidFill>
                  <a:schemeClr val="bg1"/>
                </a:solidFill>
                <a:effectLst/>
                <a:latin typeface="Google Sans"/>
              </a:rPr>
              <a:t>:</a:t>
            </a:r>
            <a:r>
              <a:rPr lang="en-US" sz="4800" b="0" i="0" dirty="0">
                <a:solidFill>
                  <a:schemeClr val="bg1"/>
                </a:solidFill>
                <a:effectLst/>
                <a:latin typeface="Google Sans"/>
              </a:rPr>
              <a:t> </a:t>
            </a:r>
          </a:p>
          <a:p>
            <a:pPr algn="ctr"/>
            <a:r>
              <a:rPr lang="en-US" sz="4800" b="0" i="0" dirty="0">
                <a:solidFill>
                  <a:schemeClr val="bg1"/>
                </a:solidFill>
                <a:effectLst/>
                <a:latin typeface="Google Sans"/>
              </a:rPr>
              <a:t>This principle rejects favoritism and calls for the fair treatment of all people</a:t>
            </a:r>
            <a:endParaRPr lang="en-US" sz="4800" dirty="0">
              <a:solidFill>
                <a:schemeClr val="bg1"/>
              </a:solidFill>
            </a:endParaRPr>
          </a:p>
        </p:txBody>
      </p:sp>
    </p:spTree>
    <p:extLst>
      <p:ext uri="{BB962C8B-B14F-4D97-AF65-F5344CB8AC3E}">
        <p14:creationId xmlns:p14="http://schemas.microsoft.com/office/powerpoint/2010/main" val="2457435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78</TotalTime>
  <Words>1078</Words>
  <Application>Microsoft Office PowerPoint</Application>
  <PresentationFormat>Widescreen</PresentationFormat>
  <Paragraphs>52</Paragraphs>
  <Slides>27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Aptos</vt:lpstr>
      <vt:lpstr>Aptos Display</vt:lpstr>
      <vt:lpstr>Arial</vt:lpstr>
      <vt:lpstr>Google Sans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Richard Tubbs</dc:creator>
  <cp:lastModifiedBy>Richard Tubbs</cp:lastModifiedBy>
  <cp:revision>4</cp:revision>
  <dcterms:created xsi:type="dcterms:W3CDTF">2025-09-20T18:49:42Z</dcterms:created>
  <dcterms:modified xsi:type="dcterms:W3CDTF">2025-09-20T20:10:05Z</dcterms:modified>
</cp:coreProperties>
</file>