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8270-83E4-A171-7906-D43B5676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F99E-A615-B148-3812-B25371AAC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9FA2-A8D1-9CB8-E6EF-E1B85B90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0C996-CE43-0C40-822F-42A771E3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64EC-1350-3985-DB5C-5A0252A3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344F-65B1-C145-9905-159B7FE5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B0B26-27E6-DBBB-91FA-78A6D9604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129B-8225-D05C-77ED-EE46FEC2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F8974-2D19-0768-201A-3AB5B1A1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08B54-5EB6-4D81-9897-C8A42C0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A075F-F337-B82F-27FD-F1C8ED16E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EB05-6C8F-996A-5E19-50D59C196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C8DD9-9A49-27BC-48E9-AAEE1B12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9792-583F-B54D-84E8-4885C372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25E2-0607-A789-D4DD-DEA9FC5F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A988-308C-BAE5-69EB-603B9031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ACDA-98AA-465F-F847-CC6DD871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765D-445A-689C-1D38-5BBFEE68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9279-FC1E-D8D5-61C2-EA520166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02D39-9DA5-B9CA-7555-69373BA2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B41AB-32F7-FC25-26DF-086F05A9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6CAD3-4E17-37C6-9E98-AB2160B3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09B7-777B-9071-F2EB-A6427340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7147-93AB-01A0-1096-218FEF7A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C8AF7-B70B-FBF6-F460-664B507A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8D6A-DD8D-A12C-3A2F-0E90F43C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62FF-F1D4-14CE-D21B-B5869432C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D95CD-4BAF-5B5C-1ED0-4EA17BF31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21356-8B46-B8CE-596B-5CA2EFCA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EC233-120A-9630-E1CD-0259056B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1C576-52BC-A700-E21A-0A57B0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790A-2745-851A-1A81-3A5017BB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2CED9-E0BE-2B6E-ED7F-602ECB5AC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F1769-3A5E-ACF4-8E97-B2D3AD5B5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B0FAF-1B27-5B1F-4D0B-0049D6843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5EF2F-5900-810D-CC06-F0AD73AFF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A4AB9-2B68-9526-E102-E5877D14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B4434-E891-87C7-E97A-68D48F5A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70CA5-6062-BB00-54F2-7731D24E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BC1F-26C4-6221-E432-F97625B4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34957-6AE8-76E6-AAFB-E6F33807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92E16-24C2-C8E6-EBA0-2BC3F628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CD75-605B-A988-C675-EC7DFD7F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B794C-0AA4-303F-6C83-A96C0D40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1932E-8FE7-82A3-B335-C834F5A7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60262-7007-EFB5-1C41-00FBC9C6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2905-D95B-CFE0-F7FD-7953FFF0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76EB-BA2D-C931-9DA8-1F9D5DB7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E7BF8-79B0-5657-A8EE-419F72332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94487-CF69-A35C-7B86-D4876760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2DD19-08CF-BCA9-49E9-918FDC6E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87209-56EB-CC12-7E94-20F6C52B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B99B-1813-7007-6081-1BF1DF91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4CBA7-86B0-85B5-17DF-17B711360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217C0-8F34-CEB1-ACE1-0BFF79298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A3B77-9637-84C8-A298-7A7488AF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2BD44-23FA-7CB7-F025-E19F3D09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FF1B-2D46-BB15-E648-31C7F6B5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EE55E-E009-71AF-ADD3-7AC39A6B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6E3E-4919-BEBE-7F54-5E6621AA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E02E9-DC80-B027-2A08-11FDF9058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B6446-2006-4C23-9BFC-C33B0CE029D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D947-829D-F91A-B92E-C8C972F5D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8B52-247E-338A-1482-3307BD48E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09568-153D-4C51-992E-76734DF1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C8B6A-2896-C067-F269-89CEEBA7611A}"/>
              </a:ext>
            </a:extLst>
          </p:cNvPr>
          <p:cNvSpPr txBox="1"/>
          <p:nvPr/>
        </p:nvSpPr>
        <p:spPr>
          <a:xfrm>
            <a:off x="1247775" y="205859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“What do you want me to do for you?”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71FA-22F6-4859-7B9A-AAF1635090A3}"/>
              </a:ext>
            </a:extLst>
          </p:cNvPr>
          <p:cNvSpPr txBox="1"/>
          <p:nvPr/>
        </p:nvSpPr>
        <p:spPr>
          <a:xfrm>
            <a:off x="1038225" y="3429000"/>
            <a:ext cx="7191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Pastor Richard “Rico” Tubbs</a:t>
            </a:r>
          </a:p>
        </p:txBody>
      </p:sp>
    </p:spTree>
    <p:extLst>
      <p:ext uri="{BB962C8B-B14F-4D97-AF65-F5344CB8AC3E}">
        <p14:creationId xmlns:p14="http://schemas.microsoft.com/office/powerpoint/2010/main" val="26943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68750-0B84-049A-8395-14793DCD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CF82E2-36E2-1965-365A-7742AAB5516B}"/>
              </a:ext>
            </a:extLst>
          </p:cNvPr>
          <p:cNvSpPr txBox="1"/>
          <p:nvPr/>
        </p:nvSpPr>
        <p:spPr>
          <a:xfrm>
            <a:off x="676275" y="1195685"/>
            <a:ext cx="11515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It reveals God’s </a:t>
            </a:r>
            <a:r>
              <a:rPr lang="en-US" sz="4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servant heart </a:t>
            </a: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</a:t>
            </a:r>
            <a:r>
              <a:rPr lang="en-US" sz="4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humanity</a:t>
            </a: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especially in our brokenness, poverty, and blindness.  Jesus said he came “</a:t>
            </a:r>
            <a:r>
              <a:rPr lang="en-US" sz="4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 to be served</a:t>
            </a: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4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but to serve</a:t>
            </a: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.”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98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ED4CD-5E17-C6C3-C0A3-9A8D4131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4A7B54-34D9-924C-7731-A38A0D9A8F49}"/>
              </a:ext>
            </a:extLst>
          </p:cNvPr>
          <p:cNvSpPr txBox="1"/>
          <p:nvPr/>
        </p:nvSpPr>
        <p:spPr>
          <a:xfrm>
            <a:off x="0" y="287816"/>
            <a:ext cx="11462657" cy="425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 algn="ctr">
              <a:lnSpc>
                <a:spcPct val="115000"/>
              </a:lnSpc>
              <a:buNone/>
            </a:pPr>
            <a:r>
              <a:rPr lang="en-US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Frederick Buechner offers a series of questions to help us focus on things that really matter, even if we’d rather not face them: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A4195-37E1-0827-A604-3E14F7DD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FAB281-3100-B051-8379-FE007C85B19F}"/>
              </a:ext>
            </a:extLst>
          </p:cNvPr>
          <p:cNvSpPr txBox="1"/>
          <p:nvPr/>
        </p:nvSpPr>
        <p:spPr>
          <a:xfrm>
            <a:off x="752476" y="1059612"/>
            <a:ext cx="10410824" cy="479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15000"/>
              </a:lnSpc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When you look at your face in the mirror, what do you see in it that you most like and what do you see in it that you most deplore?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-1270" algn="ctr">
              <a:lnSpc>
                <a:spcPct val="115000"/>
              </a:lnSpc>
              <a:buNone/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DDCF-5652-99C5-8042-C059D5ADD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54680-9122-3B00-8783-BD71AD20EB97}"/>
              </a:ext>
            </a:extLst>
          </p:cNvPr>
          <p:cNvSpPr txBox="1"/>
          <p:nvPr/>
        </p:nvSpPr>
        <p:spPr>
          <a:xfrm>
            <a:off x="1004888" y="315527"/>
            <a:ext cx="10182224" cy="5748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15000"/>
              </a:lnSpc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you had only one last message to leave to the handful of people who are most important to you, what would it be in twenty-five words or less?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-1270">
              <a:lnSpc>
                <a:spcPct val="115000"/>
              </a:lnSpc>
              <a:buNone/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B70B-3B43-EC54-555B-A4EC7B18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F29E4-B3B0-8864-C769-8CB6E4AE0DBC}"/>
              </a:ext>
            </a:extLst>
          </p:cNvPr>
          <p:cNvSpPr txBox="1"/>
          <p:nvPr/>
        </p:nvSpPr>
        <p:spPr>
          <a:xfrm>
            <a:off x="1876425" y="771649"/>
            <a:ext cx="9086849" cy="512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15000"/>
              </a:lnSpc>
            </a:pP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Of all the things you have done in your life, which is the one you would most 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like</a:t>
            </a: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to undo? Which is the one that makes you happiest to remember?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-1270" algn="ctr">
              <a:lnSpc>
                <a:spcPct val="115000"/>
              </a:lnSpc>
              <a:buNone/>
            </a:pPr>
            <a:r>
              <a:rPr lang="en-US" sz="4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A9CB9-F0CB-4A25-D3FB-C55E5340B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6FFCC-B919-BC18-94E5-C7FBC434A73D}"/>
              </a:ext>
            </a:extLst>
          </p:cNvPr>
          <p:cNvSpPr txBox="1"/>
          <p:nvPr/>
        </p:nvSpPr>
        <p:spPr>
          <a:xfrm>
            <a:off x="0" y="769418"/>
            <a:ext cx="11410949" cy="479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15000"/>
              </a:lnSpc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Is there any person in the world, or any cause, that, if circumstances called for it, you would be willing to die for?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-1270" algn="ctr">
              <a:lnSpc>
                <a:spcPct val="115000"/>
              </a:lnSpc>
              <a:buNone/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3BDA-9E3C-264B-FD34-C27ED4C23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F5E70-4438-8F7C-F2DB-7B621A322160}"/>
              </a:ext>
            </a:extLst>
          </p:cNvPr>
          <p:cNvSpPr txBox="1"/>
          <p:nvPr/>
        </p:nvSpPr>
        <p:spPr>
          <a:xfrm>
            <a:off x="314325" y="796915"/>
            <a:ext cx="10839449" cy="3529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15000"/>
              </a:lnSpc>
            </a:pPr>
            <a:r>
              <a:rPr lang="en-US" sz="6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this were the last day of your life, what would you do with it?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569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C133A-B942-8F6F-C3BB-4FDB520F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5ACF54-5245-D6D0-5E81-01922815DEFD}"/>
              </a:ext>
            </a:extLst>
          </p:cNvPr>
          <p:cNvSpPr txBox="1"/>
          <p:nvPr/>
        </p:nvSpPr>
        <p:spPr>
          <a:xfrm>
            <a:off x="685800" y="639882"/>
            <a:ext cx="10820399" cy="428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 algn="ctr">
              <a:lnSpc>
                <a:spcPct val="115000"/>
              </a:lnSpc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 10:35  In the verses just before Jesus’ encounter with Bartimaeus, James and John came to Jesus and said, </a:t>
            </a:r>
            <a:r>
              <a:rPr lang="en-US" sz="4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“Teacher, we want you to do for us whatever we ask.”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-1270" algn="ctr">
              <a:lnSpc>
                <a:spcPct val="115000"/>
              </a:lnSpc>
              <a:buNone/>
            </a:pP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Jesus responded, “</a:t>
            </a:r>
            <a:r>
              <a:rPr lang="en-US" sz="4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do you want me to do for you?”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73565-F7F6-5368-E095-C4A043D7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19A96-7344-2007-C6BE-C8E66F325FFC}"/>
              </a:ext>
            </a:extLst>
          </p:cNvPr>
          <p:cNvSpPr txBox="1"/>
          <p:nvPr/>
        </p:nvSpPr>
        <p:spPr>
          <a:xfrm>
            <a:off x="523875" y="472656"/>
            <a:ext cx="11144250" cy="288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tabLst>
                <a:tab pos="457200" algn="l"/>
              </a:tabLst>
            </a:pP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They didn’t get what they asked for. Why? Because they didn’t ask in </a:t>
            </a:r>
            <a:r>
              <a:rPr lang="en-US" sz="54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faith</a:t>
            </a: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they asked in </a:t>
            </a:r>
            <a:r>
              <a:rPr lang="en-US" sz="5400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ambition.</a:t>
            </a:r>
            <a:r>
              <a:rPr lang="en-US" sz="5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72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8EB89-29C6-3D6B-D0FA-9037B3B9853B}"/>
              </a:ext>
            </a:extLst>
          </p:cNvPr>
          <p:cNvSpPr txBox="1"/>
          <p:nvPr/>
        </p:nvSpPr>
        <p:spPr>
          <a:xfrm>
            <a:off x="1047751" y="3928838"/>
            <a:ext cx="111442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Faith</a:t>
            </a: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asks for what it needs. </a:t>
            </a:r>
            <a:r>
              <a:rPr lang="en-US" sz="54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Ambition</a:t>
            </a:r>
            <a:r>
              <a:rPr lang="en-US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asks for what it wants.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20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6957D-2138-C280-D20E-9B1CFBD1D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EF3AB-CD86-D204-FFA0-8E76AE80CB05}"/>
              </a:ext>
            </a:extLst>
          </p:cNvPr>
          <p:cNvSpPr txBox="1"/>
          <p:nvPr/>
        </p:nvSpPr>
        <p:spPr>
          <a:xfrm>
            <a:off x="1600201" y="428536"/>
            <a:ext cx="94583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The Bible contains </a:t>
            </a:r>
            <a:r>
              <a:rPr lang="en-US" sz="4800" dirty="0">
                <a:effectLst/>
              </a:rPr>
              <a:t>at least six</a:t>
            </a:r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 specific narrative stories of Jesus healing blind people in the New Testament Gospels, involving eight named or specific individuals, plus two other general instances where many blind people were healed.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05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ADF76-F04E-026F-2C9B-864F0A6E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7870B1-7363-31DE-5CFE-96FC5D34FE82}"/>
              </a:ext>
            </a:extLst>
          </p:cNvPr>
          <p:cNvSpPr txBox="1"/>
          <p:nvPr/>
        </p:nvSpPr>
        <p:spPr>
          <a:xfrm>
            <a:off x="4898573" y="16367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Mark 10:46-52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12969-D3E4-45DD-9DC6-B8FB2B31C8E8}"/>
              </a:ext>
            </a:extLst>
          </p:cNvPr>
          <p:cNvSpPr txBox="1"/>
          <p:nvPr/>
        </p:nvSpPr>
        <p:spPr>
          <a:xfrm>
            <a:off x="435429" y="982176"/>
            <a:ext cx="114953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Then they came to Jericho. As Jesus and his disciples, together with a large crowd, were leaving the city, a blind man, Bartimaeus (which means “son of Timaeus”), was sitting by the roadside begging.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When he heard that it was Jesus of Nazareth, he began to shout, “Jesus, Son of David, have mercy on me!”</a:t>
            </a:r>
          </a:p>
          <a:p>
            <a:pPr algn="ctr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Many rebuked him and told him to be quiet, but he shouted all the more, “Son of David, have mercy on me!”</a:t>
            </a:r>
          </a:p>
          <a:p>
            <a:pPr algn="ctr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Jesus stopped and said, “Call him.”</a:t>
            </a:r>
          </a:p>
          <a:p>
            <a:pPr algn="ctr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So they called to the blind man, “Cheer up! On your feet! He’s calling you.”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Throwing his cloak aside, he jumped to his feet and came to Jesus.</a:t>
            </a:r>
          </a:p>
          <a:p>
            <a:pPr algn="ctr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“What do you want me to do for you?” Jesus asked him.</a:t>
            </a:r>
          </a:p>
          <a:p>
            <a:pPr algn="ctr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The blind man said, “Rabbi, I want to see.”</a:t>
            </a:r>
          </a:p>
          <a:p>
            <a:pPr algn="ctr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“Go,” said Jesus, “your faith has healed you.” Immediately he received his sight and followed Jesus along the road.</a:t>
            </a:r>
          </a:p>
        </p:txBody>
      </p:sp>
    </p:spTree>
    <p:extLst>
      <p:ext uri="{BB962C8B-B14F-4D97-AF65-F5344CB8AC3E}">
        <p14:creationId xmlns:p14="http://schemas.microsoft.com/office/powerpoint/2010/main" val="40278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66166-F358-8ABE-F121-D45A0E67E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CF51B1-2A27-5AD4-1014-D801CE8D9395}"/>
              </a:ext>
            </a:extLst>
          </p:cNvPr>
          <p:cNvSpPr txBox="1"/>
          <p:nvPr/>
        </p:nvSpPr>
        <p:spPr>
          <a:xfrm>
            <a:off x="1933575" y="359573"/>
            <a:ext cx="86010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0" i="0" dirty="0">
                <a:solidFill>
                  <a:srgbClr val="0A0A0A"/>
                </a:solidFill>
                <a:effectLst/>
                <a:latin typeface="Google Sans"/>
              </a:rPr>
              <a:t>In Matthew 15:29-31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6000" b="0" i="0" dirty="0">
                <a:solidFill>
                  <a:srgbClr val="0A0A0A"/>
                </a:solidFill>
                <a:effectLst/>
                <a:latin typeface="Google Sans"/>
              </a:rPr>
              <a:t> great crowds came to him, bringing many people including the blind, and he healed them all.</a:t>
            </a:r>
          </a:p>
        </p:txBody>
      </p:sp>
    </p:spTree>
    <p:extLst>
      <p:ext uri="{BB962C8B-B14F-4D97-AF65-F5344CB8AC3E}">
        <p14:creationId xmlns:p14="http://schemas.microsoft.com/office/powerpoint/2010/main" val="513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0007C-15A2-530F-02B1-2B90F880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078D0-97A7-C502-F679-5B31A815EEA7}"/>
              </a:ext>
            </a:extLst>
          </p:cNvPr>
          <p:cNvSpPr txBox="1"/>
          <p:nvPr/>
        </p:nvSpPr>
        <p:spPr>
          <a:xfrm>
            <a:off x="6096000" y="285750"/>
            <a:ext cx="3368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4ED58-5134-0ACA-5CEB-098F3EAFE4E9}"/>
              </a:ext>
            </a:extLst>
          </p:cNvPr>
          <p:cNvSpPr txBox="1"/>
          <p:nvPr/>
        </p:nvSpPr>
        <p:spPr>
          <a:xfrm>
            <a:off x="544286" y="1116747"/>
            <a:ext cx="108530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0A0A0A"/>
                </a:solidFill>
                <a:effectLst/>
                <a:latin typeface="Google Sans"/>
              </a:rPr>
              <a:t>Jesus asks the question not because he is unaware of the person's needs, but to </a:t>
            </a:r>
            <a:r>
              <a:rPr lang="en-US" sz="4000" b="0" i="0" u="sng" dirty="0">
                <a:solidFill>
                  <a:srgbClr val="0A0A0A"/>
                </a:solidFill>
                <a:effectLst/>
                <a:latin typeface="Google Sans"/>
              </a:rPr>
              <a:t>prompt them </a:t>
            </a:r>
            <a:r>
              <a:rPr lang="en-US" sz="4000" b="0" i="0" dirty="0">
                <a:solidFill>
                  <a:srgbClr val="0A0A0A"/>
                </a:solidFill>
                <a:effectLst/>
                <a:latin typeface="Google Sans"/>
              </a:rPr>
              <a:t>to </a:t>
            </a:r>
            <a:r>
              <a:rPr lang="en-US" sz="4000" b="0" i="0" u="sng" dirty="0">
                <a:solidFill>
                  <a:srgbClr val="0A0A0A"/>
                </a:solidFill>
                <a:effectLst/>
                <a:latin typeface="Google Sans"/>
              </a:rPr>
              <a:t>articulate</a:t>
            </a:r>
            <a:r>
              <a:rPr lang="en-US" sz="4000" b="0" i="0" dirty="0">
                <a:solidFill>
                  <a:srgbClr val="0A0A0A"/>
                </a:solidFill>
                <a:effectLst/>
                <a:latin typeface="Google Sans"/>
              </a:rPr>
              <a:t> their </a:t>
            </a:r>
            <a:r>
              <a:rPr lang="en-US" sz="4000" b="0" i="0" u="sng" dirty="0">
                <a:solidFill>
                  <a:srgbClr val="0A0A0A"/>
                </a:solidFill>
                <a:effectLst/>
                <a:latin typeface="Google Sans"/>
              </a:rPr>
              <a:t>desires</a:t>
            </a:r>
            <a:r>
              <a:rPr lang="en-US" sz="4000" b="0" i="0" dirty="0">
                <a:solidFill>
                  <a:srgbClr val="0A0A0A"/>
                </a:solidFill>
                <a:effectLst/>
                <a:latin typeface="Google Sans"/>
              </a:rPr>
              <a:t> and </a:t>
            </a:r>
            <a:r>
              <a:rPr lang="en-US" sz="4000" b="0" i="0" u="sng" dirty="0">
                <a:solidFill>
                  <a:srgbClr val="0A0A0A"/>
                </a:solidFill>
                <a:effectLst/>
                <a:latin typeface="Google Sans"/>
              </a:rPr>
              <a:t>exercise their faith</a:t>
            </a:r>
            <a:r>
              <a:rPr lang="en-US" sz="4000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69C17-88A7-8ED5-BE15-69DABE6FFC29}"/>
              </a:ext>
            </a:extLst>
          </p:cNvPr>
          <p:cNvSpPr txBox="1"/>
          <p:nvPr/>
        </p:nvSpPr>
        <p:spPr>
          <a:xfrm>
            <a:off x="544286" y="3548743"/>
            <a:ext cx="11059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week: Each day write an answer to the question that Jesus ask…Focus on how you would answer</a:t>
            </a:r>
            <a:r>
              <a:rPr lang="en-US" sz="4000"/>
              <a:t>, then </a:t>
            </a:r>
            <a:r>
              <a:rPr lang="en-US" sz="4000" dirty="0"/>
              <a:t>next Sunday bring those answers for extra credit </a:t>
            </a:r>
          </a:p>
        </p:txBody>
      </p:sp>
    </p:spTree>
    <p:extLst>
      <p:ext uri="{BB962C8B-B14F-4D97-AF65-F5344CB8AC3E}">
        <p14:creationId xmlns:p14="http://schemas.microsoft.com/office/powerpoint/2010/main" val="18662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5B0A-1CDE-E905-A932-FE314745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06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2A93-F806-1261-02AC-8D9C2E7A1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883DA2-9CEE-B493-C4B4-1FF55D56DD0F}"/>
              </a:ext>
            </a:extLst>
          </p:cNvPr>
          <p:cNvSpPr txBox="1"/>
          <p:nvPr/>
        </p:nvSpPr>
        <p:spPr>
          <a:xfrm>
            <a:off x="304800" y="572478"/>
            <a:ext cx="112884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0A0A0A"/>
                </a:solidFill>
                <a:effectLst/>
                <a:latin typeface="Google Sans"/>
              </a:rPr>
              <a:t>This is Jesus' final healing miracle in Mark's Gospel and serves as a powerful illustration of </a:t>
            </a:r>
            <a:r>
              <a:rPr lang="en-US" sz="4800" b="0" i="0" u="sng" dirty="0">
                <a:solidFill>
                  <a:srgbClr val="0A0A0A"/>
                </a:solidFill>
                <a:effectLst/>
                <a:latin typeface="Google Sans"/>
              </a:rPr>
              <a:t>faith</a:t>
            </a:r>
            <a:r>
              <a:rPr lang="en-US" sz="4800" b="0" i="0" dirty="0">
                <a:solidFill>
                  <a:srgbClr val="0A0A0A"/>
                </a:solidFill>
                <a:effectLst/>
                <a:latin typeface="Google Sans"/>
              </a:rPr>
              <a:t> and </a:t>
            </a:r>
            <a:r>
              <a:rPr lang="en-US" sz="4800" b="0" i="0" u="sng" dirty="0">
                <a:solidFill>
                  <a:srgbClr val="0A0A0A"/>
                </a:solidFill>
                <a:effectLst/>
                <a:latin typeface="Google Sans"/>
              </a:rPr>
              <a:t>discipleship</a:t>
            </a:r>
            <a:r>
              <a:rPr lang="en-US" sz="4800" b="0" i="0" dirty="0">
                <a:solidFill>
                  <a:srgbClr val="0A0A0A"/>
                </a:solidFill>
                <a:effectLst/>
                <a:latin typeface="Google Sans"/>
              </a:rPr>
              <a:t>, in contrast to the </a:t>
            </a:r>
            <a:r>
              <a:rPr lang="en-US" sz="4800" b="0" i="0" u="sng" dirty="0">
                <a:solidFill>
                  <a:srgbClr val="0A0A0A"/>
                </a:solidFill>
                <a:effectLst/>
                <a:latin typeface="Google Sans"/>
              </a:rPr>
              <a:t>spiritual blindness </a:t>
            </a:r>
            <a:r>
              <a:rPr lang="en-US" sz="4800" b="0" i="0" dirty="0">
                <a:solidFill>
                  <a:srgbClr val="0A0A0A"/>
                </a:solidFill>
                <a:effectLst/>
                <a:latin typeface="Google Sans"/>
              </a:rPr>
              <a:t>of many, including the </a:t>
            </a:r>
            <a:r>
              <a:rPr lang="en-US" sz="4800" b="0" i="0" u="sng" dirty="0">
                <a:solidFill>
                  <a:srgbClr val="0A0A0A"/>
                </a:solidFill>
                <a:effectLst/>
                <a:latin typeface="Google Sans"/>
              </a:rPr>
              <a:t>disciples</a:t>
            </a:r>
            <a:r>
              <a:rPr lang="en-US" sz="4800" b="0" i="0" dirty="0">
                <a:solidFill>
                  <a:srgbClr val="0A0A0A"/>
                </a:solidFill>
                <a:effectLst/>
                <a:latin typeface="Google Sans"/>
              </a:rPr>
              <a:t>.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32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7DAB-C482-7397-E10E-1C9CF8AF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D9BEFB-BDC8-536D-4F18-0254B5E70639}"/>
              </a:ext>
            </a:extLst>
          </p:cNvPr>
          <p:cNvSpPr txBox="1"/>
          <p:nvPr/>
        </p:nvSpPr>
        <p:spPr>
          <a:xfrm>
            <a:off x="555171" y="738096"/>
            <a:ext cx="112884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dirty="0"/>
              <a:t>Bartimaeus demonstrates persistent and confident faith, believing that </a:t>
            </a:r>
            <a:r>
              <a:rPr lang="en-US" sz="5400" u="sng" dirty="0"/>
              <a:t>Jesus is the Messiah ("Son of David") </a:t>
            </a:r>
            <a:r>
              <a:rPr lang="en-US" sz="5400" dirty="0"/>
              <a:t>and can heal him, despite being an outcast.</a:t>
            </a:r>
          </a:p>
        </p:txBody>
      </p:sp>
    </p:spTree>
    <p:extLst>
      <p:ext uri="{BB962C8B-B14F-4D97-AF65-F5344CB8AC3E}">
        <p14:creationId xmlns:p14="http://schemas.microsoft.com/office/powerpoint/2010/main" val="39460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910A-8E54-37F3-43F7-B4D5367F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68186F-72AC-42A2-773E-2546CC2257FD}"/>
              </a:ext>
            </a:extLst>
          </p:cNvPr>
          <p:cNvSpPr txBox="1"/>
          <p:nvPr/>
        </p:nvSpPr>
        <p:spPr>
          <a:xfrm>
            <a:off x="1295399" y="939577"/>
            <a:ext cx="94705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Jesus was certainly a master of what is now known as </a:t>
            </a:r>
            <a:r>
              <a:rPr lang="en-US" sz="60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Socratic method of teaching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16674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F0468-0A0F-FF91-60E8-35D4C7C52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9C7065-96E7-E2DB-1832-F14637C48503}"/>
              </a:ext>
            </a:extLst>
          </p:cNvPr>
          <p:cNvSpPr txBox="1"/>
          <p:nvPr/>
        </p:nvSpPr>
        <p:spPr>
          <a:xfrm>
            <a:off x="1038225" y="338435"/>
            <a:ext cx="1057274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Verses 33-34:</a:t>
            </a:r>
          </a:p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Jesus was going to Jerusalem to die, and he knew it. He tries to tell his disciples, but they don't understand.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56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2CF20-14A5-F659-080C-9AAB0C82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5E8355-CB49-29E4-FB25-E77BA840898A}"/>
              </a:ext>
            </a:extLst>
          </p:cNvPr>
          <p:cNvSpPr txBox="1"/>
          <p:nvPr/>
        </p:nvSpPr>
        <p:spPr>
          <a:xfrm>
            <a:off x="-168729" y="174171"/>
            <a:ext cx="12529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Mark explicitly translates the name as "Son of Timaeus". Timaeus is a Greek name related to the word for </a:t>
            </a:r>
            <a:r>
              <a:rPr lang="en-US" sz="4800" i="0" u="sng" dirty="0">
                <a:solidFill>
                  <a:srgbClr val="0A0A0A"/>
                </a:solidFill>
                <a:effectLst/>
                <a:latin typeface="Google Sans"/>
              </a:rPr>
              <a:t>"honor" or "value". </a:t>
            </a:r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Naming him the "son of Timaeus" (</a:t>
            </a:r>
            <a:r>
              <a:rPr lang="en-US" sz="4800" i="0" u="sng" dirty="0">
                <a:solidFill>
                  <a:srgbClr val="0A0A0A"/>
                </a:solidFill>
                <a:effectLst/>
                <a:latin typeface="Google Sans"/>
              </a:rPr>
              <a:t>the "son of honor”)</a:t>
            </a:r>
            <a:endParaRPr lang="en-US" sz="48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3EBEA-697C-724F-5927-670C0834A21C}"/>
              </a:ext>
            </a:extLst>
          </p:cNvPr>
          <p:cNvSpPr txBox="1"/>
          <p:nvPr/>
        </p:nvSpPr>
        <p:spPr>
          <a:xfrm>
            <a:off x="-168729" y="3221159"/>
            <a:ext cx="120700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 Then describing him as a blind beggar creates a </a:t>
            </a:r>
            <a:r>
              <a:rPr lang="en-US" sz="4800" i="0" u="sng" dirty="0">
                <a:solidFill>
                  <a:srgbClr val="0A0A0A"/>
                </a:solidFill>
                <a:effectLst/>
                <a:latin typeface="Google Sans"/>
              </a:rPr>
              <a:t>powerful contrast</a:t>
            </a:r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, emphasizing his transformation from a </a:t>
            </a:r>
            <a:r>
              <a:rPr lang="en-US" sz="4800" i="0" u="sng" dirty="0">
                <a:solidFill>
                  <a:srgbClr val="0A0A0A"/>
                </a:solidFill>
                <a:effectLst/>
                <a:latin typeface="Google Sans"/>
              </a:rPr>
              <a:t>social outcast to a "valuable" and true follower of Christ.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11271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B25D-711C-85AF-22A0-D16AB3D5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F926F-2F44-46F7-7A87-4C359D2B982C}"/>
              </a:ext>
            </a:extLst>
          </p:cNvPr>
          <p:cNvSpPr txBox="1"/>
          <p:nvPr/>
        </p:nvSpPr>
        <p:spPr>
          <a:xfrm>
            <a:off x="596202" y="1330855"/>
            <a:ext cx="113211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Unlike many others who were healed and went their way, Bartimaeus' story concludes with </a:t>
            </a:r>
            <a:r>
              <a:rPr lang="en-US" sz="4800" i="0" u="sng" dirty="0">
                <a:solidFill>
                  <a:srgbClr val="0A0A0A"/>
                </a:solidFill>
                <a:effectLst/>
                <a:latin typeface="Google Sans"/>
              </a:rPr>
              <a:t>him immediately following Jesus on the way to Jerusalem</a:t>
            </a:r>
            <a:r>
              <a:rPr lang="en-US" sz="480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16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5389-D626-CF8B-AB5C-F02B981E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6C57D1-6C88-D11B-32CC-B131FF0F7E28}"/>
              </a:ext>
            </a:extLst>
          </p:cNvPr>
          <p:cNvSpPr txBox="1"/>
          <p:nvPr/>
        </p:nvSpPr>
        <p:spPr>
          <a:xfrm>
            <a:off x="250371" y="0"/>
            <a:ext cx="11821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“What do you want me to do for you?”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C9030-014C-4841-E638-FAB46F65D74F}"/>
              </a:ext>
            </a:extLst>
          </p:cNvPr>
          <p:cNvSpPr txBox="1"/>
          <p:nvPr/>
        </p:nvSpPr>
        <p:spPr>
          <a:xfrm>
            <a:off x="250371" y="1269164"/>
            <a:ext cx="115497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opens a wonderful opportunity for some self-reflection as we consider the implications of the question both for Bartimaeus and for us.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89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872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Google Sans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Tubbs</dc:creator>
  <cp:lastModifiedBy>Richard Tubbs</cp:lastModifiedBy>
  <cp:revision>4</cp:revision>
  <dcterms:created xsi:type="dcterms:W3CDTF">2025-11-07T17:06:06Z</dcterms:created>
  <dcterms:modified xsi:type="dcterms:W3CDTF">2025-11-07T19:31:18Z</dcterms:modified>
</cp:coreProperties>
</file>