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287" r:id="rId3"/>
    <p:sldId id="297" r:id="rId4"/>
    <p:sldId id="288" r:id="rId5"/>
    <p:sldId id="289" r:id="rId6"/>
    <p:sldId id="307" r:id="rId7"/>
    <p:sldId id="308" r:id="rId8"/>
    <p:sldId id="309" r:id="rId9"/>
    <p:sldId id="290" r:id="rId10"/>
    <p:sldId id="291" r:id="rId11"/>
    <p:sldId id="299" r:id="rId12"/>
    <p:sldId id="298" r:id="rId13"/>
    <p:sldId id="300" r:id="rId14"/>
    <p:sldId id="292" r:id="rId15"/>
    <p:sldId id="275" r:id="rId16"/>
    <p:sldId id="277" r:id="rId17"/>
    <p:sldId id="256" r:id="rId18"/>
    <p:sldId id="278" r:id="rId19"/>
    <p:sldId id="301" r:id="rId20"/>
    <p:sldId id="302" r:id="rId21"/>
    <p:sldId id="303" r:id="rId22"/>
    <p:sldId id="304" r:id="rId23"/>
    <p:sldId id="305" r:id="rId24"/>
    <p:sldId id="306" r:id="rId25"/>
    <p:sldId id="296"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8AC8"/>
    <a:srgbClr val="12204F"/>
    <a:srgbClr val="8191D1"/>
    <a:srgbClr val="172765"/>
    <a:srgbClr val="454D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0" autoAdjust="0"/>
    <p:restoredTop sz="94660"/>
  </p:normalViewPr>
  <p:slideViewPr>
    <p:cSldViewPr snapToGrid="0">
      <p:cViewPr varScale="1">
        <p:scale>
          <a:sx n="106" d="100"/>
          <a:sy n="106" d="100"/>
        </p:scale>
        <p:origin x="504"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8B5040-AB00-4274-93D6-4D502E9FBCC5}" type="datetimeFigureOut">
              <a:rPr lang="en-US" smtClean="0"/>
              <a:t>11/29/2024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94307D-72D7-4A28-9C0F-A9C75E898150}" type="slidenum">
              <a:rPr lang="en-US" smtClean="0"/>
              <a:t>‹#›</a:t>
            </a:fld>
            <a:endParaRPr lang="en-US"/>
          </a:p>
        </p:txBody>
      </p:sp>
    </p:spTree>
    <p:extLst>
      <p:ext uri="{BB962C8B-B14F-4D97-AF65-F5344CB8AC3E}">
        <p14:creationId xmlns:p14="http://schemas.microsoft.com/office/powerpoint/2010/main" val="4242710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C1561-7772-2C08-291E-9C93F35B0E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3953E4-D39D-89E4-7D6F-1E9EC00E57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28EB72-B8A5-C5C9-57D6-C5351FB120DA}"/>
              </a:ext>
            </a:extLst>
          </p:cNvPr>
          <p:cNvSpPr>
            <a:spLocks noGrp="1"/>
          </p:cNvSpPr>
          <p:nvPr>
            <p:ph type="dt" sz="half" idx="10"/>
          </p:nvPr>
        </p:nvSpPr>
        <p:spPr/>
        <p:txBody>
          <a:bodyPr/>
          <a:lstStyle/>
          <a:p>
            <a:fld id="{467F4EC0-FE0C-4996-A178-B748C114FCF1}" type="datetimeFigureOut">
              <a:rPr lang="en-US" smtClean="0"/>
              <a:t>11/29/2024</a:t>
            </a:fld>
            <a:endParaRPr lang="en-US"/>
          </a:p>
        </p:txBody>
      </p:sp>
      <p:sp>
        <p:nvSpPr>
          <p:cNvPr id="5" name="Footer Placeholder 4">
            <a:extLst>
              <a:ext uri="{FF2B5EF4-FFF2-40B4-BE49-F238E27FC236}">
                <a16:creationId xmlns:a16="http://schemas.microsoft.com/office/drawing/2014/main" id="{1003CB31-ECB8-D34E-5C53-CA5E9870BA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BA83A2-A8F2-0168-E601-F49D7CE0DBA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652912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87431-7DBE-38FB-E8ED-CE47B52616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53F994-F8CF-68ED-19B8-19C03FEFF9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50295C-8CA9-4D95-120C-0CF84F1053FE}"/>
              </a:ext>
            </a:extLst>
          </p:cNvPr>
          <p:cNvSpPr>
            <a:spLocks noGrp="1"/>
          </p:cNvSpPr>
          <p:nvPr>
            <p:ph type="dt" sz="half" idx="10"/>
          </p:nvPr>
        </p:nvSpPr>
        <p:spPr/>
        <p:txBody>
          <a:bodyPr/>
          <a:lstStyle/>
          <a:p>
            <a:fld id="{467F4EC0-FE0C-4996-A178-B748C114FCF1}" type="datetimeFigureOut">
              <a:rPr lang="en-US" smtClean="0"/>
              <a:t>11/29/2024</a:t>
            </a:fld>
            <a:endParaRPr lang="en-US"/>
          </a:p>
        </p:txBody>
      </p:sp>
      <p:sp>
        <p:nvSpPr>
          <p:cNvPr id="5" name="Footer Placeholder 4">
            <a:extLst>
              <a:ext uri="{FF2B5EF4-FFF2-40B4-BE49-F238E27FC236}">
                <a16:creationId xmlns:a16="http://schemas.microsoft.com/office/drawing/2014/main" id="{28DCED04-0FE7-1DB3-41C7-F2D4E53BE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83D831-F3A8-1421-FEB7-1E7EFDB70B6C}"/>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756833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25FBCF-C26B-76B7-7D68-2C14A27588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C2751B-9F10-66A0-153F-C75D314A6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946530-061B-2498-C670-40C1E6C6E792}"/>
              </a:ext>
            </a:extLst>
          </p:cNvPr>
          <p:cNvSpPr>
            <a:spLocks noGrp="1"/>
          </p:cNvSpPr>
          <p:nvPr>
            <p:ph type="dt" sz="half" idx="10"/>
          </p:nvPr>
        </p:nvSpPr>
        <p:spPr/>
        <p:txBody>
          <a:bodyPr/>
          <a:lstStyle/>
          <a:p>
            <a:fld id="{467F4EC0-FE0C-4996-A178-B748C114FCF1}" type="datetimeFigureOut">
              <a:rPr lang="en-US" smtClean="0"/>
              <a:t>11/29/2024</a:t>
            </a:fld>
            <a:endParaRPr lang="en-US"/>
          </a:p>
        </p:txBody>
      </p:sp>
      <p:sp>
        <p:nvSpPr>
          <p:cNvPr id="5" name="Footer Placeholder 4">
            <a:extLst>
              <a:ext uri="{FF2B5EF4-FFF2-40B4-BE49-F238E27FC236}">
                <a16:creationId xmlns:a16="http://schemas.microsoft.com/office/drawing/2014/main" id="{4C8AB495-849D-0E8E-EC39-8E0A3F431D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EBDEF4-AA86-A6FF-CFD8-91C1EA9BE4E9}"/>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202055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D7F5-1BDD-EAF5-B54B-2E5792B647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75755F-4A24-0BF4-D987-AFE9F8723C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C2165A-049A-1E12-5D81-E509FCD0C2A1}"/>
              </a:ext>
            </a:extLst>
          </p:cNvPr>
          <p:cNvSpPr>
            <a:spLocks noGrp="1"/>
          </p:cNvSpPr>
          <p:nvPr>
            <p:ph type="dt" sz="half" idx="10"/>
          </p:nvPr>
        </p:nvSpPr>
        <p:spPr/>
        <p:txBody>
          <a:bodyPr/>
          <a:lstStyle/>
          <a:p>
            <a:fld id="{467F4EC0-FE0C-4996-A178-B748C114FCF1}" type="datetimeFigureOut">
              <a:rPr lang="en-US" smtClean="0"/>
              <a:t>11/29/2024</a:t>
            </a:fld>
            <a:endParaRPr lang="en-US"/>
          </a:p>
        </p:txBody>
      </p:sp>
      <p:sp>
        <p:nvSpPr>
          <p:cNvPr id="5" name="Footer Placeholder 4">
            <a:extLst>
              <a:ext uri="{FF2B5EF4-FFF2-40B4-BE49-F238E27FC236}">
                <a16:creationId xmlns:a16="http://schemas.microsoft.com/office/drawing/2014/main" id="{B4F685B8-89F1-5994-DBFB-19F102E0E9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5CB4D-FF43-CDBA-E1E6-48368DB5C48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697373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79225-A588-8A43-BF44-38BE6FC55D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46A3C8-B5AE-F06F-7B5A-1AAF8DC245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CCD7A3-8386-6391-9840-10A0E8D98F0F}"/>
              </a:ext>
            </a:extLst>
          </p:cNvPr>
          <p:cNvSpPr>
            <a:spLocks noGrp="1"/>
          </p:cNvSpPr>
          <p:nvPr>
            <p:ph type="dt" sz="half" idx="10"/>
          </p:nvPr>
        </p:nvSpPr>
        <p:spPr/>
        <p:txBody>
          <a:bodyPr/>
          <a:lstStyle/>
          <a:p>
            <a:fld id="{467F4EC0-FE0C-4996-A178-B748C114FCF1}" type="datetimeFigureOut">
              <a:rPr lang="en-US" smtClean="0"/>
              <a:t>11/29/2024</a:t>
            </a:fld>
            <a:endParaRPr lang="en-US"/>
          </a:p>
        </p:txBody>
      </p:sp>
      <p:sp>
        <p:nvSpPr>
          <p:cNvPr id="5" name="Footer Placeholder 4">
            <a:extLst>
              <a:ext uri="{FF2B5EF4-FFF2-40B4-BE49-F238E27FC236}">
                <a16:creationId xmlns:a16="http://schemas.microsoft.com/office/drawing/2014/main" id="{8AD5D3EB-0226-E3E2-594F-3CF2BE887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AC390E-F34F-4F9A-1273-8015CDA16F72}"/>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584930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C192A-2447-DF94-CB9B-0DF5D10E06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B2AB1A-F441-DEFE-2AEC-B050BA79BC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AC98B3-4B29-4279-142F-8577A420D4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3FD947-E24E-EACD-EB70-8065E02B6AA4}"/>
              </a:ext>
            </a:extLst>
          </p:cNvPr>
          <p:cNvSpPr>
            <a:spLocks noGrp="1"/>
          </p:cNvSpPr>
          <p:nvPr>
            <p:ph type="dt" sz="half" idx="10"/>
          </p:nvPr>
        </p:nvSpPr>
        <p:spPr/>
        <p:txBody>
          <a:bodyPr/>
          <a:lstStyle/>
          <a:p>
            <a:fld id="{467F4EC0-FE0C-4996-A178-B748C114FCF1}" type="datetimeFigureOut">
              <a:rPr lang="en-US" smtClean="0"/>
              <a:t>11/29/2024</a:t>
            </a:fld>
            <a:endParaRPr lang="en-US"/>
          </a:p>
        </p:txBody>
      </p:sp>
      <p:sp>
        <p:nvSpPr>
          <p:cNvPr id="6" name="Footer Placeholder 5">
            <a:extLst>
              <a:ext uri="{FF2B5EF4-FFF2-40B4-BE49-F238E27FC236}">
                <a16:creationId xmlns:a16="http://schemas.microsoft.com/office/drawing/2014/main" id="{B95ECB7C-A778-6B6F-10ED-9CEC8C636A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5738F0-677B-41D2-9337-FCD3E0B6F4DA}"/>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015628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65C90-DEBD-F5A5-AA11-4A286E3DCE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366EDD-FE17-2C38-6E7A-1D4DA0DC1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8F1ADC-20AE-2AD5-7B60-4577091F11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EA6EB5-7B14-E680-BA10-2B3E7F9A18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347E59-9599-9018-28E7-EFBEDD68ED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55319C-38F9-BB96-6331-E1931B31D89A}"/>
              </a:ext>
            </a:extLst>
          </p:cNvPr>
          <p:cNvSpPr>
            <a:spLocks noGrp="1"/>
          </p:cNvSpPr>
          <p:nvPr>
            <p:ph type="dt" sz="half" idx="10"/>
          </p:nvPr>
        </p:nvSpPr>
        <p:spPr/>
        <p:txBody>
          <a:bodyPr/>
          <a:lstStyle/>
          <a:p>
            <a:fld id="{467F4EC0-FE0C-4996-A178-B748C114FCF1}" type="datetimeFigureOut">
              <a:rPr lang="en-US" smtClean="0"/>
              <a:t>11/29/2024</a:t>
            </a:fld>
            <a:endParaRPr lang="en-US"/>
          </a:p>
        </p:txBody>
      </p:sp>
      <p:sp>
        <p:nvSpPr>
          <p:cNvPr id="8" name="Footer Placeholder 7">
            <a:extLst>
              <a:ext uri="{FF2B5EF4-FFF2-40B4-BE49-F238E27FC236}">
                <a16:creationId xmlns:a16="http://schemas.microsoft.com/office/drawing/2014/main" id="{97849DF0-3E9F-7688-632E-D2EFA6C0A0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EF7652-7F57-A185-2C81-34049E5F401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035805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14A0C-32E1-6D23-F4EE-ADF4ACEBEE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568ED7-5BD4-8712-265F-070816CD1E9E}"/>
              </a:ext>
            </a:extLst>
          </p:cNvPr>
          <p:cNvSpPr>
            <a:spLocks noGrp="1"/>
          </p:cNvSpPr>
          <p:nvPr>
            <p:ph type="dt" sz="half" idx="10"/>
          </p:nvPr>
        </p:nvSpPr>
        <p:spPr/>
        <p:txBody>
          <a:bodyPr/>
          <a:lstStyle/>
          <a:p>
            <a:fld id="{467F4EC0-FE0C-4996-A178-B748C114FCF1}" type="datetimeFigureOut">
              <a:rPr lang="en-US" smtClean="0"/>
              <a:t>11/29/2024</a:t>
            </a:fld>
            <a:endParaRPr lang="en-US"/>
          </a:p>
        </p:txBody>
      </p:sp>
      <p:sp>
        <p:nvSpPr>
          <p:cNvPr id="4" name="Footer Placeholder 3">
            <a:extLst>
              <a:ext uri="{FF2B5EF4-FFF2-40B4-BE49-F238E27FC236}">
                <a16:creationId xmlns:a16="http://schemas.microsoft.com/office/drawing/2014/main" id="{447F4A32-C657-BD31-90D1-2916F7DA36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AA9275-4FEC-175B-9384-2BEC61E6B128}"/>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99514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E5EE1D-9172-C491-0209-A8596C364B29}"/>
              </a:ext>
            </a:extLst>
          </p:cNvPr>
          <p:cNvSpPr>
            <a:spLocks noGrp="1"/>
          </p:cNvSpPr>
          <p:nvPr>
            <p:ph type="dt" sz="half" idx="10"/>
          </p:nvPr>
        </p:nvSpPr>
        <p:spPr/>
        <p:txBody>
          <a:bodyPr/>
          <a:lstStyle/>
          <a:p>
            <a:fld id="{467F4EC0-FE0C-4996-A178-B748C114FCF1}" type="datetimeFigureOut">
              <a:rPr lang="en-US" smtClean="0"/>
              <a:t>11/29/2024</a:t>
            </a:fld>
            <a:endParaRPr lang="en-US"/>
          </a:p>
        </p:txBody>
      </p:sp>
      <p:sp>
        <p:nvSpPr>
          <p:cNvPr id="3" name="Footer Placeholder 2">
            <a:extLst>
              <a:ext uri="{FF2B5EF4-FFF2-40B4-BE49-F238E27FC236}">
                <a16:creationId xmlns:a16="http://schemas.microsoft.com/office/drawing/2014/main" id="{62914C40-8646-847B-F573-C3D5471AC5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BC3B97-A298-7CAC-587F-E8C3705E87D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8323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B7D02-FEF4-6441-0F07-B0EDDD5D2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787429-BBC7-A30F-6579-87643669B2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B3108B-E231-19D9-0E72-750F988426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289B64-6B07-604B-43C3-6B530C6B716A}"/>
              </a:ext>
            </a:extLst>
          </p:cNvPr>
          <p:cNvSpPr>
            <a:spLocks noGrp="1"/>
          </p:cNvSpPr>
          <p:nvPr>
            <p:ph type="dt" sz="half" idx="10"/>
          </p:nvPr>
        </p:nvSpPr>
        <p:spPr/>
        <p:txBody>
          <a:bodyPr/>
          <a:lstStyle/>
          <a:p>
            <a:fld id="{467F4EC0-FE0C-4996-A178-B748C114FCF1}" type="datetimeFigureOut">
              <a:rPr lang="en-US" smtClean="0"/>
              <a:t>11/29/2024</a:t>
            </a:fld>
            <a:endParaRPr lang="en-US"/>
          </a:p>
        </p:txBody>
      </p:sp>
      <p:sp>
        <p:nvSpPr>
          <p:cNvPr id="6" name="Footer Placeholder 5">
            <a:extLst>
              <a:ext uri="{FF2B5EF4-FFF2-40B4-BE49-F238E27FC236}">
                <a16:creationId xmlns:a16="http://schemas.microsoft.com/office/drawing/2014/main" id="{B22739C9-8965-B045-193F-64B3B0BB28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3AA071-7AD3-6FC5-DDC1-CBB08300848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94739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1D954-F3A3-02E5-8080-F245065658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636D9E-632B-C8C6-42D5-E306F4A34E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CFB55C-BD5F-6466-D0E1-B2BB9E824C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2819BE-BED0-BAED-BF4F-794C8E0D405B}"/>
              </a:ext>
            </a:extLst>
          </p:cNvPr>
          <p:cNvSpPr>
            <a:spLocks noGrp="1"/>
          </p:cNvSpPr>
          <p:nvPr>
            <p:ph type="dt" sz="half" idx="10"/>
          </p:nvPr>
        </p:nvSpPr>
        <p:spPr/>
        <p:txBody>
          <a:bodyPr/>
          <a:lstStyle/>
          <a:p>
            <a:fld id="{467F4EC0-FE0C-4996-A178-B748C114FCF1}" type="datetimeFigureOut">
              <a:rPr lang="en-US" smtClean="0"/>
              <a:t>11/29/2024</a:t>
            </a:fld>
            <a:endParaRPr lang="en-US"/>
          </a:p>
        </p:txBody>
      </p:sp>
      <p:sp>
        <p:nvSpPr>
          <p:cNvPr id="6" name="Footer Placeholder 5">
            <a:extLst>
              <a:ext uri="{FF2B5EF4-FFF2-40B4-BE49-F238E27FC236}">
                <a16:creationId xmlns:a16="http://schemas.microsoft.com/office/drawing/2014/main" id="{6EA0BBDC-CEFF-569D-8D86-D43E773FE9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63DEE0-22E9-0E02-985F-ED7BB4C87493}"/>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856016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36527A-BF5C-4643-8675-D36535D135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D3ED9A-9199-B9A0-D188-4A3C5BC024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897CEE-92E8-F548-109C-8CFD1316E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67F4EC0-FE0C-4996-A178-B748C114FCF1}" type="datetimeFigureOut">
              <a:rPr lang="en-US" smtClean="0"/>
              <a:t>11/29/2024</a:t>
            </a:fld>
            <a:endParaRPr lang="en-US"/>
          </a:p>
        </p:txBody>
      </p:sp>
      <p:sp>
        <p:nvSpPr>
          <p:cNvPr id="5" name="Footer Placeholder 4">
            <a:extLst>
              <a:ext uri="{FF2B5EF4-FFF2-40B4-BE49-F238E27FC236}">
                <a16:creationId xmlns:a16="http://schemas.microsoft.com/office/drawing/2014/main" id="{BC852E17-FF55-6A9B-0978-AED5056D97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BA36246-45B7-6098-C03F-79FAE21F38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5E1AEE-410B-432A-8F47-9FF84854E62B}" type="slidenum">
              <a:rPr lang="en-US" smtClean="0"/>
              <a:t>‹#›</a:t>
            </a:fld>
            <a:endParaRPr lang="en-US"/>
          </a:p>
        </p:txBody>
      </p:sp>
    </p:spTree>
    <p:extLst>
      <p:ext uri="{BB962C8B-B14F-4D97-AF65-F5344CB8AC3E}">
        <p14:creationId xmlns:p14="http://schemas.microsoft.com/office/powerpoint/2010/main" val="448325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bibleref.com/Romans/1/Romans-1-31.html" TargetMode="External"/><Relationship Id="rId2" Type="http://schemas.openxmlformats.org/officeDocument/2006/relationships/hyperlink" Target="https://www.bibleref.com/2-Timothy/3/2-Timothy-3-3.html" TargetMode="External"/><Relationship Id="rId1" Type="http://schemas.openxmlformats.org/officeDocument/2006/relationships/slideLayout" Target="../slideLayouts/slideLayout7.xml"/><Relationship Id="rId4" Type="http://schemas.openxmlformats.org/officeDocument/2006/relationships/hyperlink" Target="https://www.gotquestions.org/storge-love.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ww.bibleref.com/Romans/12/Romans-12-10.html" TargetMode="External"/><Relationship Id="rId2" Type="http://schemas.openxmlformats.org/officeDocument/2006/relationships/hyperlink" Target="https://www.gotquestions.org/phileo-love.html"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www.bibleref.com/Romans/12/Romans-12-10.html"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www.bibleref.com/Romans/12/Romans-12-10.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www.gotquestions.org/agape-love.html"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www.biblegateway.com/passage/?search=1%20Corinthians%2013&amp;version=NIV#fen-NIV-28667a" TargetMode="External"/><Relationship Id="rId2" Type="http://schemas.openxmlformats.org/officeDocument/2006/relationships/hyperlink" Target="https://www.bibleref.com/1-Corinthians/13/1-Corinthians-chapter-13.html" TargetMode="External"/><Relationship Id="rId1" Type="http://schemas.openxmlformats.org/officeDocument/2006/relationships/slideLayout" Target="../slideLayouts/slideLayout7.xml"/><Relationship Id="rId4" Type="http://schemas.openxmlformats.org/officeDocument/2006/relationships/hyperlink" Target="https://www.biblegateway.com/passage/?search=1%20Corinthians%2013&amp;version=NIV#fen-NIV-28669b"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www.biblegateway.com/passage/?search=Romans%205&amp;version=NIV#fen-NIV-28050b" TargetMode="External"/><Relationship Id="rId2" Type="http://schemas.openxmlformats.org/officeDocument/2006/relationships/hyperlink" Target="https://www.biblegateway.com/passage/?search=Romans%205&amp;version=NIV#fen-NIV-28049a" TargetMode="External"/><Relationship Id="rId1" Type="http://schemas.openxmlformats.org/officeDocument/2006/relationships/slideLayout" Target="../slideLayouts/slideLayout7.xml"/><Relationship Id="rId4" Type="http://schemas.openxmlformats.org/officeDocument/2006/relationships/hyperlink" Target="https://www.biblegateway.com/passage/?search=Romans%205&amp;version=NIV#fen-NIV-28051c"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biblegateway.com/passage/?search=1%20John%203&amp;version=NIV#fen-NIV-30593b" TargetMode="External"/><Relationship Id="rId2" Type="http://schemas.openxmlformats.org/officeDocument/2006/relationships/hyperlink" Target="https://www.biblegateway.com/passage/?search=1%20John%203&amp;version=NIV#fen-NIV-30582a"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biblegateway.com/passage/?search=John%2013%3A31-35&amp;version=NIV#fen-NIV-26663a"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815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logo with a lion head&#10;&#10;Description automatically generated">
            <a:extLst>
              <a:ext uri="{FF2B5EF4-FFF2-40B4-BE49-F238E27FC236}">
                <a16:creationId xmlns:a16="http://schemas.microsoft.com/office/drawing/2014/main" id="{C03D466F-41E9-A3C4-009D-BB270BB8F1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1247" y="480060"/>
            <a:ext cx="5571066" cy="5571066"/>
          </a:xfrm>
          <a:prstGeom prst="rect">
            <a:avLst/>
          </a:prstGeom>
        </p:spPr>
      </p:pic>
    </p:spTree>
    <p:extLst>
      <p:ext uri="{BB962C8B-B14F-4D97-AF65-F5344CB8AC3E}">
        <p14:creationId xmlns:p14="http://schemas.microsoft.com/office/powerpoint/2010/main" val="1172603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D5D2268-5550-C560-5BBA-FB7CF0D06575}"/>
              </a:ext>
            </a:extLst>
          </p:cNvPr>
          <p:cNvSpPr txBox="1"/>
          <p:nvPr/>
        </p:nvSpPr>
        <p:spPr>
          <a:xfrm>
            <a:off x="-1508" y="3777745"/>
            <a:ext cx="6097508" cy="2308324"/>
          </a:xfrm>
          <a:prstGeom prst="rect">
            <a:avLst/>
          </a:prstGeom>
          <a:noFill/>
        </p:spPr>
        <p:txBody>
          <a:bodyPr wrap="square">
            <a:spAutoFit/>
          </a:bodyPr>
          <a:lstStyle/>
          <a:p>
            <a:pPr algn="ctr"/>
            <a:r>
              <a:rPr lang="en-US" sz="2400" b="0" i="0" dirty="0">
                <a:solidFill>
                  <a:schemeClr val="bg1"/>
                </a:solidFill>
                <a:effectLst/>
                <a:latin typeface="system-ui"/>
              </a:rPr>
              <a:t>It is not used in the New Testament; however, the negative term </a:t>
            </a:r>
            <a:r>
              <a:rPr lang="en-US" sz="2400" b="0" i="1" dirty="0" err="1">
                <a:solidFill>
                  <a:schemeClr val="bg1"/>
                </a:solidFill>
                <a:effectLst/>
                <a:latin typeface="system-ui"/>
              </a:rPr>
              <a:t>astorgoi</a:t>
            </a:r>
            <a:r>
              <a:rPr lang="en-US" sz="2400" b="0" i="0" dirty="0">
                <a:solidFill>
                  <a:schemeClr val="bg1"/>
                </a:solidFill>
                <a:effectLst/>
                <a:latin typeface="system-ui"/>
              </a:rPr>
              <a:t> (“unloving”) is found in </a:t>
            </a:r>
            <a:r>
              <a:rPr lang="en-US" sz="2400" b="0" i="0" dirty="0">
                <a:solidFill>
                  <a:schemeClr val="bg1"/>
                </a:solidFill>
                <a:effectLst/>
                <a:latin typeface="system-ui"/>
                <a:hlinkClick r:id="rId2">
                  <a:extLst>
                    <a:ext uri="{A12FA001-AC4F-418D-AE19-62706E023703}">
                      <ahyp:hlinkClr xmlns:ahyp="http://schemas.microsoft.com/office/drawing/2018/hyperlinkcolor" val="tx"/>
                    </a:ext>
                  </a:extLst>
                </a:hlinkClick>
              </a:rPr>
              <a:t>2 Timothy 3:3</a:t>
            </a:r>
            <a:r>
              <a:rPr lang="en-US" sz="2400" b="0" i="0" dirty="0">
                <a:solidFill>
                  <a:schemeClr val="bg1"/>
                </a:solidFill>
                <a:effectLst/>
                <a:latin typeface="system-ui"/>
              </a:rPr>
              <a:t>, and a similar term, </a:t>
            </a:r>
            <a:r>
              <a:rPr lang="en-US" sz="2400" b="0" i="1" dirty="0" err="1">
                <a:solidFill>
                  <a:schemeClr val="bg1"/>
                </a:solidFill>
                <a:effectLst/>
                <a:latin typeface="system-ui"/>
              </a:rPr>
              <a:t>astorgous</a:t>
            </a:r>
            <a:r>
              <a:rPr lang="en-US" sz="2400" b="0" i="0" dirty="0">
                <a:solidFill>
                  <a:schemeClr val="bg1"/>
                </a:solidFill>
                <a:effectLst/>
                <a:latin typeface="system-ui"/>
              </a:rPr>
              <a:t> (“no love” in the NIV and “without natural affection” in the KJV), is found in </a:t>
            </a:r>
            <a:r>
              <a:rPr lang="en-US" sz="2400" b="0" i="0" dirty="0">
                <a:solidFill>
                  <a:schemeClr val="bg1"/>
                </a:solidFill>
                <a:effectLst/>
                <a:latin typeface="system-ui"/>
                <a:hlinkClick r:id="rId3">
                  <a:extLst>
                    <a:ext uri="{A12FA001-AC4F-418D-AE19-62706E023703}">
                      <ahyp:hlinkClr xmlns:ahyp="http://schemas.microsoft.com/office/drawing/2018/hyperlinkcolor" val="tx"/>
                    </a:ext>
                  </a:extLst>
                </a:hlinkClick>
              </a:rPr>
              <a:t>Romans 1:31</a:t>
            </a:r>
            <a:r>
              <a:rPr lang="en-US" sz="2400" b="0" i="0" dirty="0">
                <a:solidFill>
                  <a:schemeClr val="bg1"/>
                </a:solidFill>
                <a:effectLst/>
                <a:latin typeface="system-ui"/>
              </a:rPr>
              <a:t>.</a:t>
            </a:r>
            <a:endParaRPr lang="en-US" sz="2400" dirty="0">
              <a:solidFill>
                <a:schemeClr val="bg1"/>
              </a:solidFill>
            </a:endParaRPr>
          </a:p>
        </p:txBody>
      </p:sp>
      <p:sp>
        <p:nvSpPr>
          <p:cNvPr id="10" name="TextBox 9">
            <a:extLst>
              <a:ext uri="{FF2B5EF4-FFF2-40B4-BE49-F238E27FC236}">
                <a16:creationId xmlns:a16="http://schemas.microsoft.com/office/drawing/2014/main" id="{C50DF3B9-3721-648F-A39C-2F192FACAF31}"/>
              </a:ext>
            </a:extLst>
          </p:cNvPr>
          <p:cNvSpPr txBox="1"/>
          <p:nvPr/>
        </p:nvSpPr>
        <p:spPr>
          <a:xfrm>
            <a:off x="5746688" y="971481"/>
            <a:ext cx="6097508" cy="3416320"/>
          </a:xfrm>
          <a:prstGeom prst="rect">
            <a:avLst/>
          </a:prstGeom>
          <a:noFill/>
        </p:spPr>
        <p:txBody>
          <a:bodyPr wrap="square">
            <a:spAutoFit/>
          </a:bodyPr>
          <a:lstStyle/>
          <a:p>
            <a:pPr algn="ctr"/>
            <a:r>
              <a:rPr lang="en-US" sz="3600" b="0" i="0" dirty="0">
                <a:solidFill>
                  <a:schemeClr val="bg1"/>
                </a:solidFill>
                <a:effectLst/>
                <a:latin typeface="system-ui"/>
              </a:rPr>
              <a:t>The second Greek word for “love,” </a:t>
            </a:r>
            <a:r>
              <a:rPr lang="en-US" sz="3600" i="1" dirty="0">
                <a:solidFill>
                  <a:schemeClr val="bg1"/>
                </a:solidFill>
                <a:latin typeface="system-ui"/>
                <a:hlinkClick r:id="rId4">
                  <a:extLst>
                    <a:ext uri="{A12FA001-AC4F-418D-AE19-62706E023703}">
                      <ahyp:hlinkClr xmlns:ahyp="http://schemas.microsoft.com/office/drawing/2018/hyperlinkcolor" val="tx"/>
                    </a:ext>
                  </a:extLst>
                </a:hlinkClick>
              </a:rPr>
              <a:t>S</a:t>
            </a:r>
            <a:r>
              <a:rPr lang="en-US" sz="3600" b="0" i="1" dirty="0">
                <a:solidFill>
                  <a:schemeClr val="bg1"/>
                </a:solidFill>
                <a:effectLst/>
                <a:latin typeface="system-ui"/>
                <a:hlinkClick r:id="rId4">
                  <a:extLst>
                    <a:ext uri="{A12FA001-AC4F-418D-AE19-62706E023703}">
                      <ahyp:hlinkClr xmlns:ahyp="http://schemas.microsoft.com/office/drawing/2018/hyperlinkcolor" val="tx"/>
                    </a:ext>
                  </a:extLst>
                </a:hlinkClick>
              </a:rPr>
              <a:t>torge</a:t>
            </a:r>
            <a:r>
              <a:rPr lang="en-US" sz="3600" b="0" i="0" dirty="0">
                <a:solidFill>
                  <a:schemeClr val="bg1"/>
                </a:solidFill>
                <a:effectLst/>
                <a:latin typeface="system-ui"/>
              </a:rPr>
              <a:t>, which refers to familial love like that of a mother for her baby or of a brother and sister for each other. </a:t>
            </a:r>
            <a:endParaRPr lang="en-US" sz="3600" dirty="0"/>
          </a:p>
        </p:txBody>
      </p:sp>
    </p:spTree>
    <p:extLst>
      <p:ext uri="{BB962C8B-B14F-4D97-AF65-F5344CB8AC3E}">
        <p14:creationId xmlns:p14="http://schemas.microsoft.com/office/powerpoint/2010/main" val="3501670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A2B886-B7B1-C3C5-BE6D-FAD3916C3C07}"/>
              </a:ext>
            </a:extLst>
          </p:cNvPr>
          <p:cNvSpPr txBox="1"/>
          <p:nvPr/>
        </p:nvSpPr>
        <p:spPr>
          <a:xfrm>
            <a:off x="559837" y="3095932"/>
            <a:ext cx="10524930" cy="3108543"/>
          </a:xfrm>
          <a:prstGeom prst="rect">
            <a:avLst/>
          </a:prstGeom>
          <a:noFill/>
        </p:spPr>
        <p:txBody>
          <a:bodyPr wrap="square">
            <a:spAutoFit/>
          </a:bodyPr>
          <a:lstStyle/>
          <a:p>
            <a:pPr algn="ctr"/>
            <a:r>
              <a:rPr lang="en-US" sz="2800" b="1" i="0" dirty="0">
                <a:solidFill>
                  <a:schemeClr val="bg1"/>
                </a:solidFill>
                <a:effectLst/>
                <a:latin typeface="system-ui"/>
              </a:rPr>
              <a:t>3 </a:t>
            </a:r>
            <a:r>
              <a:rPr lang="en-US" sz="2800" b="0" i="0" dirty="0">
                <a:solidFill>
                  <a:schemeClr val="bg1"/>
                </a:solidFill>
                <a:effectLst/>
                <a:latin typeface="system-ui"/>
              </a:rPr>
              <a:t>But mark this: There will be terrible times in the last days. </a:t>
            </a:r>
            <a:r>
              <a:rPr lang="en-US" sz="2800" b="1" i="0" baseline="30000" dirty="0">
                <a:solidFill>
                  <a:schemeClr val="bg1"/>
                </a:solidFill>
                <a:effectLst/>
                <a:latin typeface="system-ui"/>
              </a:rPr>
              <a:t>2 </a:t>
            </a:r>
            <a:r>
              <a:rPr lang="en-US" sz="2800" b="0" i="0" dirty="0">
                <a:solidFill>
                  <a:schemeClr val="bg1"/>
                </a:solidFill>
                <a:effectLst/>
                <a:latin typeface="system-ui"/>
              </a:rPr>
              <a:t>People will be lovers of themselves, lovers of money, boastful, proud, abusive, disobedient to their parents, ungrateful, unholy, </a:t>
            </a:r>
            <a:r>
              <a:rPr lang="en-US" sz="2800" b="1" i="0" baseline="30000" dirty="0">
                <a:solidFill>
                  <a:schemeClr val="bg1"/>
                </a:solidFill>
                <a:effectLst/>
                <a:latin typeface="system-ui"/>
              </a:rPr>
              <a:t>3 </a:t>
            </a:r>
            <a:r>
              <a:rPr lang="en-US" sz="2800" b="0" i="0" dirty="0">
                <a:solidFill>
                  <a:schemeClr val="bg1"/>
                </a:solidFill>
                <a:effectLst/>
                <a:latin typeface="system-ui"/>
              </a:rPr>
              <a:t>without love, unforgiving, slanderous, without self-control, brutal, not lovers of the good, </a:t>
            </a:r>
            <a:r>
              <a:rPr lang="en-US" sz="2800" b="1" i="0" baseline="30000" dirty="0">
                <a:solidFill>
                  <a:schemeClr val="bg1"/>
                </a:solidFill>
                <a:effectLst/>
                <a:latin typeface="system-ui"/>
              </a:rPr>
              <a:t>4 </a:t>
            </a:r>
            <a:r>
              <a:rPr lang="en-US" sz="2800" b="0" i="0" dirty="0">
                <a:solidFill>
                  <a:schemeClr val="bg1"/>
                </a:solidFill>
                <a:effectLst/>
                <a:latin typeface="system-ui"/>
              </a:rPr>
              <a:t>treacherous, rash, conceited, lovers of pleasure rather than lovers of God— </a:t>
            </a:r>
            <a:r>
              <a:rPr lang="en-US" sz="2800" b="1" i="0" baseline="30000" dirty="0">
                <a:solidFill>
                  <a:schemeClr val="bg1"/>
                </a:solidFill>
                <a:effectLst/>
                <a:latin typeface="system-ui"/>
              </a:rPr>
              <a:t>5 </a:t>
            </a:r>
            <a:r>
              <a:rPr lang="en-US" sz="2800" b="0" i="0" dirty="0">
                <a:solidFill>
                  <a:schemeClr val="bg1"/>
                </a:solidFill>
                <a:effectLst/>
                <a:latin typeface="system-ui"/>
              </a:rPr>
              <a:t>having a form of godliness but denying its power. Have nothing to do with such people.</a:t>
            </a:r>
            <a:endParaRPr lang="en-US" sz="2800" dirty="0">
              <a:solidFill>
                <a:schemeClr val="bg1"/>
              </a:solidFill>
            </a:endParaRPr>
          </a:p>
        </p:txBody>
      </p:sp>
      <p:sp>
        <p:nvSpPr>
          <p:cNvPr id="4" name="TextBox 3">
            <a:extLst>
              <a:ext uri="{FF2B5EF4-FFF2-40B4-BE49-F238E27FC236}">
                <a16:creationId xmlns:a16="http://schemas.microsoft.com/office/drawing/2014/main" id="{5D5564B4-0B36-34CC-E42D-B0BC0B07E938}"/>
              </a:ext>
            </a:extLst>
          </p:cNvPr>
          <p:cNvSpPr txBox="1"/>
          <p:nvPr/>
        </p:nvSpPr>
        <p:spPr>
          <a:xfrm>
            <a:off x="6671528" y="1687883"/>
            <a:ext cx="3461517" cy="584775"/>
          </a:xfrm>
          <a:prstGeom prst="rect">
            <a:avLst/>
          </a:prstGeom>
          <a:noFill/>
        </p:spPr>
        <p:txBody>
          <a:bodyPr wrap="square">
            <a:spAutoFit/>
          </a:bodyPr>
          <a:lstStyle/>
          <a:p>
            <a:pPr algn="l" fontAlgn="base"/>
            <a:r>
              <a:rPr lang="en-US" sz="3200" b="1" i="0" dirty="0">
                <a:solidFill>
                  <a:schemeClr val="bg1"/>
                </a:solidFill>
                <a:effectLst/>
                <a:latin typeface="system-ui"/>
              </a:rPr>
              <a:t>2 Timothy 3:3-5 </a:t>
            </a:r>
          </a:p>
        </p:txBody>
      </p:sp>
    </p:spTree>
    <p:extLst>
      <p:ext uri="{BB962C8B-B14F-4D97-AF65-F5344CB8AC3E}">
        <p14:creationId xmlns:p14="http://schemas.microsoft.com/office/powerpoint/2010/main" val="3305715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86D4E8F-3E35-AFEB-0E23-884F1FC29C7F}"/>
              </a:ext>
            </a:extLst>
          </p:cNvPr>
          <p:cNvSpPr txBox="1"/>
          <p:nvPr/>
        </p:nvSpPr>
        <p:spPr>
          <a:xfrm>
            <a:off x="950613" y="2750579"/>
            <a:ext cx="10447699" cy="2677656"/>
          </a:xfrm>
          <a:prstGeom prst="rect">
            <a:avLst/>
          </a:prstGeom>
          <a:noFill/>
        </p:spPr>
        <p:txBody>
          <a:bodyPr wrap="square">
            <a:spAutoFit/>
          </a:bodyPr>
          <a:lstStyle/>
          <a:p>
            <a:pPr algn="ctr"/>
            <a:r>
              <a:rPr lang="en-US" sz="2800" b="0" i="0" dirty="0">
                <a:solidFill>
                  <a:schemeClr val="bg1"/>
                </a:solidFill>
                <a:effectLst/>
                <a:latin typeface="system-ui"/>
              </a:rPr>
              <a:t>First, evil people will be "heartless," from the Greek </a:t>
            </a:r>
            <a:r>
              <a:rPr lang="en-US" sz="2800" b="0" i="1" dirty="0" err="1">
                <a:solidFill>
                  <a:schemeClr val="bg1"/>
                </a:solidFill>
                <a:effectLst/>
                <a:latin typeface="system-ui"/>
              </a:rPr>
              <a:t>astorgoi</a:t>
            </a:r>
            <a:r>
              <a:rPr lang="en-US" sz="2800" b="0" i="0" dirty="0">
                <a:solidFill>
                  <a:schemeClr val="bg1"/>
                </a:solidFill>
                <a:effectLst/>
                <a:latin typeface="system-ui"/>
              </a:rPr>
              <a:t>. This term is the combination of the negative </a:t>
            </a:r>
            <a:r>
              <a:rPr lang="en-US" sz="2800" b="0" i="1" dirty="0">
                <a:solidFill>
                  <a:schemeClr val="bg1"/>
                </a:solidFill>
                <a:effectLst/>
                <a:latin typeface="system-ui"/>
              </a:rPr>
              <a:t>a</a:t>
            </a:r>
            <a:r>
              <a:rPr lang="en-US" sz="2800" b="0" i="0" dirty="0">
                <a:solidFill>
                  <a:schemeClr val="bg1"/>
                </a:solidFill>
                <a:effectLst/>
                <a:latin typeface="system-ui"/>
              </a:rPr>
              <a:t>, meaning "not" or "against," with the root word </a:t>
            </a:r>
            <a:r>
              <a:rPr lang="en-US" sz="2800" b="0" i="1" dirty="0">
                <a:solidFill>
                  <a:schemeClr val="bg1"/>
                </a:solidFill>
                <a:effectLst/>
                <a:latin typeface="system-ui"/>
              </a:rPr>
              <a:t>storge.</a:t>
            </a:r>
            <a:r>
              <a:rPr lang="en-US" sz="2800" b="0" i="0" dirty="0">
                <a:solidFill>
                  <a:schemeClr val="bg1"/>
                </a:solidFill>
                <a:effectLst/>
                <a:latin typeface="system-ui"/>
              </a:rPr>
              <a:t> That Greek root word refers to a natural, affectionate love. </a:t>
            </a:r>
            <a:r>
              <a:rPr lang="en-US" sz="2800" b="0" i="1" dirty="0">
                <a:solidFill>
                  <a:schemeClr val="bg1"/>
                </a:solidFill>
                <a:effectLst/>
                <a:latin typeface="system-ui"/>
              </a:rPr>
              <a:t>Storge</a:t>
            </a:r>
            <a:r>
              <a:rPr lang="en-US" sz="2800" b="0" i="0" dirty="0">
                <a:solidFill>
                  <a:schemeClr val="bg1"/>
                </a:solidFill>
                <a:effectLst/>
                <a:latin typeface="system-ui"/>
              </a:rPr>
              <a:t> is typically summarized as "parental love." In this context, it not only means those who fail to show proper love to children. It also means those who are inhumane towards others.</a:t>
            </a:r>
            <a:endParaRPr lang="en-US" sz="2800" dirty="0">
              <a:solidFill>
                <a:schemeClr val="bg1"/>
              </a:solidFill>
            </a:endParaRPr>
          </a:p>
        </p:txBody>
      </p:sp>
      <p:sp>
        <p:nvSpPr>
          <p:cNvPr id="5" name="TextBox 4">
            <a:extLst>
              <a:ext uri="{FF2B5EF4-FFF2-40B4-BE49-F238E27FC236}">
                <a16:creationId xmlns:a16="http://schemas.microsoft.com/office/drawing/2014/main" id="{D3CED1DC-5926-882F-E4F8-3ED5B033CF2E}"/>
              </a:ext>
            </a:extLst>
          </p:cNvPr>
          <p:cNvSpPr txBox="1"/>
          <p:nvPr/>
        </p:nvSpPr>
        <p:spPr>
          <a:xfrm>
            <a:off x="7520613" y="1137377"/>
            <a:ext cx="2715069" cy="584775"/>
          </a:xfrm>
          <a:prstGeom prst="rect">
            <a:avLst/>
          </a:prstGeom>
          <a:noFill/>
        </p:spPr>
        <p:txBody>
          <a:bodyPr wrap="square">
            <a:spAutoFit/>
          </a:bodyPr>
          <a:lstStyle/>
          <a:p>
            <a:pPr algn="l" fontAlgn="base"/>
            <a:r>
              <a:rPr lang="en-US" sz="3200" b="1" i="0" dirty="0">
                <a:solidFill>
                  <a:schemeClr val="bg1"/>
                </a:solidFill>
                <a:effectLst/>
                <a:latin typeface="system-ui"/>
              </a:rPr>
              <a:t>2 Timothy 3:3 </a:t>
            </a:r>
          </a:p>
        </p:txBody>
      </p:sp>
    </p:spTree>
    <p:extLst>
      <p:ext uri="{BB962C8B-B14F-4D97-AF65-F5344CB8AC3E}">
        <p14:creationId xmlns:p14="http://schemas.microsoft.com/office/powerpoint/2010/main" val="364749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FB38F71-34A6-B5DA-4254-0DD6CFCA158E}"/>
              </a:ext>
            </a:extLst>
          </p:cNvPr>
          <p:cNvSpPr txBox="1"/>
          <p:nvPr/>
        </p:nvSpPr>
        <p:spPr>
          <a:xfrm>
            <a:off x="1149789" y="3178789"/>
            <a:ext cx="10257577" cy="2246769"/>
          </a:xfrm>
          <a:prstGeom prst="rect">
            <a:avLst/>
          </a:prstGeom>
          <a:noFill/>
        </p:spPr>
        <p:txBody>
          <a:bodyPr wrap="square">
            <a:spAutoFit/>
          </a:bodyPr>
          <a:lstStyle/>
          <a:p>
            <a:pPr algn="ctr"/>
            <a:r>
              <a:rPr lang="en-US" sz="2800" b="1" i="0" baseline="30000" dirty="0">
                <a:solidFill>
                  <a:schemeClr val="bg1"/>
                </a:solidFill>
                <a:effectLst/>
                <a:latin typeface="system-ui"/>
              </a:rPr>
              <a:t>29 </a:t>
            </a:r>
            <a:r>
              <a:rPr lang="en-US" sz="2800" b="0" i="0" dirty="0">
                <a:solidFill>
                  <a:schemeClr val="bg1"/>
                </a:solidFill>
                <a:effectLst/>
                <a:latin typeface="system-ui"/>
              </a:rPr>
              <a:t>They have become filled with every kind of wickedness, evil, greed and depravity. They are full of envy, murder, strife, deceit and malice. They are gossips, </a:t>
            </a:r>
            <a:r>
              <a:rPr lang="en-US" sz="2800" b="1" i="0" baseline="30000" dirty="0">
                <a:solidFill>
                  <a:schemeClr val="bg1"/>
                </a:solidFill>
                <a:effectLst/>
                <a:latin typeface="system-ui"/>
              </a:rPr>
              <a:t>30 </a:t>
            </a:r>
            <a:r>
              <a:rPr lang="en-US" sz="2800" b="0" i="0" dirty="0">
                <a:solidFill>
                  <a:schemeClr val="bg1"/>
                </a:solidFill>
                <a:effectLst/>
                <a:latin typeface="system-ui"/>
              </a:rPr>
              <a:t>slanderers, God-haters, insolent, arrogant and boastful; they invent ways of doing evil; they disobey their parents; </a:t>
            </a:r>
            <a:r>
              <a:rPr lang="en-US" sz="2800" b="1" i="0" baseline="30000" dirty="0">
                <a:solidFill>
                  <a:schemeClr val="bg1"/>
                </a:solidFill>
                <a:effectLst/>
                <a:latin typeface="system-ui"/>
              </a:rPr>
              <a:t>31 </a:t>
            </a:r>
            <a:r>
              <a:rPr lang="en-US" sz="2800" b="0" i="0" dirty="0">
                <a:solidFill>
                  <a:schemeClr val="bg1"/>
                </a:solidFill>
                <a:effectLst/>
                <a:latin typeface="system-ui"/>
              </a:rPr>
              <a:t>they have no understanding, no fidelity, no love, no mercy.</a:t>
            </a:r>
            <a:endParaRPr lang="en-US" sz="2800" dirty="0">
              <a:solidFill>
                <a:schemeClr val="bg1"/>
              </a:solidFill>
            </a:endParaRPr>
          </a:p>
        </p:txBody>
      </p:sp>
      <p:sp>
        <p:nvSpPr>
          <p:cNvPr id="5" name="TextBox 4">
            <a:extLst>
              <a:ext uri="{FF2B5EF4-FFF2-40B4-BE49-F238E27FC236}">
                <a16:creationId xmlns:a16="http://schemas.microsoft.com/office/drawing/2014/main" id="{8227CFA8-558C-BE36-4DDF-6E509FFF1405}"/>
              </a:ext>
            </a:extLst>
          </p:cNvPr>
          <p:cNvSpPr txBox="1"/>
          <p:nvPr/>
        </p:nvSpPr>
        <p:spPr>
          <a:xfrm>
            <a:off x="5309858" y="1734668"/>
            <a:ext cx="6097508" cy="646331"/>
          </a:xfrm>
          <a:prstGeom prst="rect">
            <a:avLst/>
          </a:prstGeom>
          <a:noFill/>
        </p:spPr>
        <p:txBody>
          <a:bodyPr wrap="square">
            <a:spAutoFit/>
          </a:bodyPr>
          <a:lstStyle/>
          <a:p>
            <a:pPr algn="ctr"/>
            <a:r>
              <a:rPr lang="en-US" sz="3600" dirty="0">
                <a:solidFill>
                  <a:schemeClr val="bg1"/>
                </a:solidFill>
              </a:rPr>
              <a:t>Romans 1:29–31</a:t>
            </a:r>
          </a:p>
        </p:txBody>
      </p:sp>
    </p:spTree>
    <p:extLst>
      <p:ext uri="{BB962C8B-B14F-4D97-AF65-F5344CB8AC3E}">
        <p14:creationId xmlns:p14="http://schemas.microsoft.com/office/powerpoint/2010/main" val="1688092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90C287C-9264-DE62-01F6-EEEA560EFCE5}"/>
              </a:ext>
            </a:extLst>
          </p:cNvPr>
          <p:cNvSpPr txBox="1"/>
          <p:nvPr/>
        </p:nvSpPr>
        <p:spPr>
          <a:xfrm>
            <a:off x="1321805" y="2877328"/>
            <a:ext cx="10465806" cy="2677656"/>
          </a:xfrm>
          <a:prstGeom prst="rect">
            <a:avLst/>
          </a:prstGeom>
          <a:noFill/>
        </p:spPr>
        <p:txBody>
          <a:bodyPr wrap="square">
            <a:spAutoFit/>
          </a:bodyPr>
          <a:lstStyle/>
          <a:p>
            <a:pPr algn="ctr"/>
            <a:r>
              <a:rPr lang="en-US" sz="2800" b="0" i="0" dirty="0">
                <a:solidFill>
                  <a:schemeClr val="bg1"/>
                </a:solidFill>
                <a:effectLst/>
                <a:latin typeface="system-ui"/>
              </a:rPr>
              <a:t>Paul wraps up the list with four items that begin with the letter "a" in the Greek, bringing his point home with a flourish of alliteration. In Greek, the letter </a:t>
            </a:r>
            <a:r>
              <a:rPr lang="en-US" sz="2800" b="0" i="1" dirty="0">
                <a:solidFill>
                  <a:schemeClr val="bg1"/>
                </a:solidFill>
                <a:effectLst/>
                <a:latin typeface="system-ui"/>
              </a:rPr>
              <a:t>a</a:t>
            </a:r>
            <a:r>
              <a:rPr lang="en-US" sz="2800" b="0" i="0" dirty="0">
                <a:solidFill>
                  <a:schemeClr val="bg1"/>
                </a:solidFill>
                <a:effectLst/>
                <a:latin typeface="system-ui"/>
              </a:rPr>
              <a:t> is a negation, much like the English prefix "non-" or the suffix "-less." Paul describes the human soul that rejects God as </a:t>
            </a:r>
            <a:r>
              <a:rPr lang="en-US" sz="2800" b="0" i="1" dirty="0" err="1">
                <a:solidFill>
                  <a:schemeClr val="bg1"/>
                </a:solidFill>
                <a:effectLst/>
                <a:latin typeface="system-ui"/>
              </a:rPr>
              <a:t>asynetous</a:t>
            </a:r>
            <a:r>
              <a:rPr lang="en-US" sz="2800" b="0" i="1" dirty="0">
                <a:solidFill>
                  <a:schemeClr val="bg1"/>
                </a:solidFill>
                <a:effectLst/>
                <a:latin typeface="system-ui"/>
              </a:rPr>
              <a:t>, </a:t>
            </a:r>
            <a:r>
              <a:rPr lang="en-US" sz="2800" b="0" i="1" dirty="0" err="1">
                <a:solidFill>
                  <a:schemeClr val="bg1"/>
                </a:solidFill>
                <a:effectLst/>
                <a:latin typeface="system-ui"/>
              </a:rPr>
              <a:t>asynthetous</a:t>
            </a:r>
            <a:r>
              <a:rPr lang="en-US" sz="2800" b="0" i="1" dirty="0">
                <a:solidFill>
                  <a:schemeClr val="bg1"/>
                </a:solidFill>
                <a:effectLst/>
                <a:latin typeface="system-ui"/>
              </a:rPr>
              <a:t>, </a:t>
            </a:r>
            <a:r>
              <a:rPr lang="en-US" sz="2800" b="0" i="1" dirty="0" err="1">
                <a:solidFill>
                  <a:schemeClr val="bg1"/>
                </a:solidFill>
                <a:effectLst/>
                <a:latin typeface="system-ui"/>
              </a:rPr>
              <a:t>astorgus</a:t>
            </a:r>
            <a:r>
              <a:rPr lang="en-US" sz="2800" b="0" i="1" dirty="0">
                <a:solidFill>
                  <a:schemeClr val="bg1"/>
                </a:solidFill>
                <a:effectLst/>
                <a:latin typeface="system-ui"/>
              </a:rPr>
              <a:t>, </a:t>
            </a:r>
            <a:r>
              <a:rPr lang="en-US" sz="2800" b="0" i="1" dirty="0" err="1">
                <a:solidFill>
                  <a:schemeClr val="bg1"/>
                </a:solidFill>
                <a:effectLst/>
                <a:latin typeface="system-ui"/>
              </a:rPr>
              <a:t>ane</a:t>
            </a:r>
            <a:r>
              <a:rPr lang="en-US" sz="2800" b="0" i="1" dirty="0">
                <a:solidFill>
                  <a:schemeClr val="bg1"/>
                </a:solidFill>
                <a:effectLst/>
                <a:latin typeface="system-ui"/>
              </a:rPr>
              <a:t>l󠄓</a:t>
            </a:r>
            <a:r>
              <a:rPr lang="en-US" sz="2800" b="0" i="1" dirty="0" err="1">
                <a:solidFill>
                  <a:schemeClr val="bg1"/>
                </a:solidFill>
                <a:effectLst/>
                <a:latin typeface="system-ui"/>
              </a:rPr>
              <a:t>eēmonas</a:t>
            </a:r>
            <a:r>
              <a:rPr lang="en-US" sz="2800" b="0" i="1" dirty="0">
                <a:solidFill>
                  <a:schemeClr val="bg1"/>
                </a:solidFill>
                <a:effectLst/>
                <a:latin typeface="system-ui"/>
              </a:rPr>
              <a:t>.</a:t>
            </a:r>
            <a:r>
              <a:rPr lang="en-US" sz="2800" b="0" i="0" dirty="0">
                <a:solidFill>
                  <a:schemeClr val="bg1"/>
                </a:solidFill>
                <a:effectLst/>
                <a:latin typeface="system-ui"/>
              </a:rPr>
              <a:t> One could paraphrase this as "senseless, faithless, loveless, merciless."</a:t>
            </a:r>
            <a:endParaRPr lang="en-US" sz="2800" dirty="0">
              <a:solidFill>
                <a:schemeClr val="bg1"/>
              </a:solidFill>
            </a:endParaRPr>
          </a:p>
        </p:txBody>
      </p:sp>
      <p:sp>
        <p:nvSpPr>
          <p:cNvPr id="6" name="TextBox 5">
            <a:extLst>
              <a:ext uri="{FF2B5EF4-FFF2-40B4-BE49-F238E27FC236}">
                <a16:creationId xmlns:a16="http://schemas.microsoft.com/office/drawing/2014/main" id="{77DC37C2-3020-FEFC-D05C-B4F2DF36D78B}"/>
              </a:ext>
            </a:extLst>
          </p:cNvPr>
          <p:cNvSpPr txBox="1"/>
          <p:nvPr/>
        </p:nvSpPr>
        <p:spPr>
          <a:xfrm>
            <a:off x="5309858" y="1734668"/>
            <a:ext cx="6097508" cy="646331"/>
          </a:xfrm>
          <a:prstGeom prst="rect">
            <a:avLst/>
          </a:prstGeom>
          <a:noFill/>
        </p:spPr>
        <p:txBody>
          <a:bodyPr wrap="square">
            <a:spAutoFit/>
          </a:bodyPr>
          <a:lstStyle/>
          <a:p>
            <a:pPr algn="ctr"/>
            <a:r>
              <a:rPr lang="en-US" sz="3600" dirty="0">
                <a:solidFill>
                  <a:schemeClr val="bg1"/>
                </a:solidFill>
              </a:rPr>
              <a:t>Romans 1:29–31</a:t>
            </a:r>
          </a:p>
        </p:txBody>
      </p:sp>
    </p:spTree>
    <p:extLst>
      <p:ext uri="{BB962C8B-B14F-4D97-AF65-F5344CB8AC3E}">
        <p14:creationId xmlns:p14="http://schemas.microsoft.com/office/powerpoint/2010/main" val="1726985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4FC40E-93BB-D9B2-E5C8-E7B09756C1EA}"/>
              </a:ext>
            </a:extLst>
          </p:cNvPr>
          <p:cNvSpPr txBox="1"/>
          <p:nvPr/>
        </p:nvSpPr>
        <p:spPr>
          <a:xfrm>
            <a:off x="5576934" y="691783"/>
            <a:ext cx="5785165" cy="2246769"/>
          </a:xfrm>
          <a:prstGeom prst="rect">
            <a:avLst/>
          </a:prstGeom>
          <a:noFill/>
        </p:spPr>
        <p:txBody>
          <a:bodyPr wrap="square">
            <a:spAutoFit/>
          </a:bodyPr>
          <a:lstStyle/>
          <a:p>
            <a:pPr algn="ctr"/>
            <a:r>
              <a:rPr lang="en-US" sz="2800" b="0" i="0" dirty="0">
                <a:solidFill>
                  <a:schemeClr val="bg1"/>
                </a:solidFill>
                <a:effectLst/>
                <a:latin typeface="system-ui"/>
              </a:rPr>
              <a:t>The third Greek word for “love,” </a:t>
            </a:r>
            <a:r>
              <a:rPr lang="en-US" sz="2800" b="0" i="1" dirty="0">
                <a:solidFill>
                  <a:schemeClr val="bg1"/>
                </a:solidFill>
                <a:effectLst/>
                <a:latin typeface="system-ui"/>
                <a:hlinkClick r:id="rId2">
                  <a:extLst>
                    <a:ext uri="{A12FA001-AC4F-418D-AE19-62706E023703}">
                      <ahyp:hlinkClr xmlns:ahyp="http://schemas.microsoft.com/office/drawing/2018/hyperlinkcolor" val="tx"/>
                    </a:ext>
                  </a:extLst>
                </a:hlinkClick>
              </a:rPr>
              <a:t>philia</a:t>
            </a:r>
            <a:r>
              <a:rPr lang="en-US" sz="2800" b="0" i="0" dirty="0">
                <a:solidFill>
                  <a:schemeClr val="bg1"/>
                </a:solidFill>
                <a:effectLst/>
                <a:latin typeface="system-ui"/>
              </a:rPr>
              <a:t>, refers to friendship and comradery. This word is often translated as “friend” (one who is loved) in the New Testament. </a:t>
            </a:r>
            <a:endParaRPr lang="en-US" sz="2800" dirty="0">
              <a:solidFill>
                <a:schemeClr val="bg1"/>
              </a:solidFill>
            </a:endParaRPr>
          </a:p>
        </p:txBody>
      </p:sp>
      <p:sp>
        <p:nvSpPr>
          <p:cNvPr id="5" name="TextBox 4">
            <a:extLst>
              <a:ext uri="{FF2B5EF4-FFF2-40B4-BE49-F238E27FC236}">
                <a16:creationId xmlns:a16="http://schemas.microsoft.com/office/drawing/2014/main" id="{952261E4-CE00-82DC-ACD5-C4208905F89F}"/>
              </a:ext>
            </a:extLst>
          </p:cNvPr>
          <p:cNvSpPr txBox="1"/>
          <p:nvPr/>
        </p:nvSpPr>
        <p:spPr>
          <a:xfrm>
            <a:off x="649586" y="2938552"/>
            <a:ext cx="6097508" cy="2862322"/>
          </a:xfrm>
          <a:prstGeom prst="rect">
            <a:avLst/>
          </a:prstGeom>
          <a:noFill/>
        </p:spPr>
        <p:txBody>
          <a:bodyPr wrap="square">
            <a:spAutoFit/>
          </a:bodyPr>
          <a:lstStyle/>
          <a:p>
            <a:pPr algn="ctr"/>
            <a:r>
              <a:rPr lang="en-US" sz="3600" b="0" i="0" dirty="0">
                <a:solidFill>
                  <a:schemeClr val="bg1"/>
                </a:solidFill>
                <a:effectLst/>
                <a:latin typeface="system-ui"/>
              </a:rPr>
              <a:t> In </a:t>
            </a:r>
            <a:r>
              <a:rPr lang="en-US" sz="3600" b="0" i="0" dirty="0">
                <a:solidFill>
                  <a:schemeClr val="bg1"/>
                </a:solidFill>
                <a:effectLst/>
                <a:latin typeface="system-ui"/>
                <a:hlinkClick r:id="rId3">
                  <a:extLst>
                    <a:ext uri="{A12FA001-AC4F-418D-AE19-62706E023703}">
                      <ahyp:hlinkClr xmlns:ahyp="http://schemas.microsoft.com/office/drawing/2018/hyperlinkcolor" val="tx"/>
                    </a:ext>
                  </a:extLst>
                </a:hlinkClick>
              </a:rPr>
              <a:t>Romans 12:10</a:t>
            </a:r>
            <a:r>
              <a:rPr lang="en-US" sz="3600" b="0" i="0" dirty="0">
                <a:solidFill>
                  <a:schemeClr val="bg1"/>
                </a:solidFill>
                <a:effectLst/>
                <a:latin typeface="system-ui"/>
              </a:rPr>
              <a:t>, the New Testament uses the compound word </a:t>
            </a:r>
            <a:r>
              <a:rPr lang="en-US" sz="3600" b="0" i="1" dirty="0" err="1">
                <a:solidFill>
                  <a:schemeClr val="bg1"/>
                </a:solidFill>
                <a:effectLst/>
                <a:latin typeface="system-ui"/>
              </a:rPr>
              <a:t>philostorgos</a:t>
            </a:r>
            <a:r>
              <a:rPr lang="en-US" sz="3600" b="0" i="0" dirty="0">
                <a:solidFill>
                  <a:schemeClr val="bg1"/>
                </a:solidFill>
                <a:effectLst/>
                <a:latin typeface="system-ui"/>
              </a:rPr>
              <a:t>, which is translated in the NIV as “devoted . . . in love.”</a:t>
            </a:r>
            <a:endParaRPr lang="en-US" sz="3600" dirty="0"/>
          </a:p>
        </p:txBody>
      </p:sp>
    </p:spTree>
    <p:extLst>
      <p:ext uri="{BB962C8B-B14F-4D97-AF65-F5344CB8AC3E}">
        <p14:creationId xmlns:p14="http://schemas.microsoft.com/office/powerpoint/2010/main" val="3622951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D947361-712E-A74A-B1F0-C36152DBFEC5}"/>
              </a:ext>
            </a:extLst>
          </p:cNvPr>
          <p:cNvSpPr txBox="1"/>
          <p:nvPr/>
        </p:nvSpPr>
        <p:spPr>
          <a:xfrm>
            <a:off x="1158843" y="3024880"/>
            <a:ext cx="10637822" cy="2677656"/>
          </a:xfrm>
          <a:prstGeom prst="rect">
            <a:avLst/>
          </a:prstGeom>
          <a:noFill/>
        </p:spPr>
        <p:txBody>
          <a:bodyPr wrap="square">
            <a:spAutoFit/>
          </a:bodyPr>
          <a:lstStyle/>
          <a:p>
            <a:pPr algn="ctr"/>
            <a:r>
              <a:rPr lang="en-US" sz="2800" b="1" i="0" baseline="30000" dirty="0">
                <a:solidFill>
                  <a:schemeClr val="bg1"/>
                </a:solidFill>
                <a:effectLst/>
                <a:latin typeface="system-ui"/>
              </a:rPr>
              <a:t>9 </a:t>
            </a:r>
            <a:r>
              <a:rPr lang="en-US" sz="2800" b="0" i="0" dirty="0">
                <a:solidFill>
                  <a:schemeClr val="bg1"/>
                </a:solidFill>
                <a:effectLst/>
                <a:latin typeface="system-ui"/>
              </a:rPr>
              <a:t>Love must be sincere. Hate what is evil; cling to what is good. </a:t>
            </a:r>
            <a:r>
              <a:rPr lang="en-US" sz="2800" b="1" i="0" baseline="30000" dirty="0">
                <a:solidFill>
                  <a:schemeClr val="bg1"/>
                </a:solidFill>
                <a:effectLst/>
                <a:latin typeface="system-ui"/>
              </a:rPr>
              <a:t>10 </a:t>
            </a:r>
            <a:r>
              <a:rPr lang="en-US" sz="2800" b="0" i="0" dirty="0">
                <a:solidFill>
                  <a:schemeClr val="bg1"/>
                </a:solidFill>
                <a:effectLst/>
                <a:latin typeface="system-ui"/>
              </a:rPr>
              <a:t>Be devoted to one another in love. Honor one another above yourselves. </a:t>
            </a:r>
            <a:r>
              <a:rPr lang="en-US" sz="2800" b="1" i="0" baseline="30000" dirty="0">
                <a:solidFill>
                  <a:schemeClr val="bg1"/>
                </a:solidFill>
                <a:effectLst/>
                <a:latin typeface="system-ui"/>
              </a:rPr>
              <a:t>11 </a:t>
            </a:r>
            <a:r>
              <a:rPr lang="en-US" sz="2800" b="0" i="0" dirty="0">
                <a:solidFill>
                  <a:schemeClr val="bg1"/>
                </a:solidFill>
                <a:effectLst/>
                <a:latin typeface="system-ui"/>
              </a:rPr>
              <a:t>Never be lacking in zeal, but keep your spiritual fervor, serving the Lord. </a:t>
            </a:r>
            <a:r>
              <a:rPr lang="en-US" sz="2800" b="1" i="0" baseline="30000" dirty="0">
                <a:solidFill>
                  <a:schemeClr val="bg1"/>
                </a:solidFill>
                <a:effectLst/>
                <a:latin typeface="system-ui"/>
              </a:rPr>
              <a:t>12 </a:t>
            </a:r>
            <a:r>
              <a:rPr lang="en-US" sz="2800" b="0" i="0" dirty="0">
                <a:solidFill>
                  <a:schemeClr val="bg1"/>
                </a:solidFill>
                <a:effectLst/>
                <a:latin typeface="system-ui"/>
              </a:rPr>
              <a:t>Be joyful in hope, patient in affliction, faithful in prayer. </a:t>
            </a:r>
            <a:r>
              <a:rPr lang="en-US" sz="2800" b="1" i="0" baseline="30000" dirty="0">
                <a:solidFill>
                  <a:schemeClr val="bg1"/>
                </a:solidFill>
                <a:effectLst/>
                <a:latin typeface="system-ui"/>
              </a:rPr>
              <a:t>13 </a:t>
            </a:r>
            <a:r>
              <a:rPr lang="en-US" sz="2800" b="0" i="0" dirty="0">
                <a:solidFill>
                  <a:schemeClr val="bg1"/>
                </a:solidFill>
                <a:effectLst/>
                <a:latin typeface="system-ui"/>
              </a:rPr>
              <a:t>Share with the Lord’s people who are in need. Practice hospitality.</a:t>
            </a:r>
            <a:endParaRPr lang="en-US" sz="2800" dirty="0">
              <a:solidFill>
                <a:schemeClr val="bg1"/>
              </a:solidFill>
            </a:endParaRPr>
          </a:p>
        </p:txBody>
      </p:sp>
      <p:sp>
        <p:nvSpPr>
          <p:cNvPr id="6" name="TextBox 5">
            <a:extLst>
              <a:ext uri="{FF2B5EF4-FFF2-40B4-BE49-F238E27FC236}">
                <a16:creationId xmlns:a16="http://schemas.microsoft.com/office/drawing/2014/main" id="{4E71A5D8-4143-979F-4065-04C9B974CB05}"/>
              </a:ext>
            </a:extLst>
          </p:cNvPr>
          <p:cNvSpPr txBox="1"/>
          <p:nvPr/>
        </p:nvSpPr>
        <p:spPr>
          <a:xfrm>
            <a:off x="6226521" y="1490225"/>
            <a:ext cx="4854921" cy="707886"/>
          </a:xfrm>
          <a:prstGeom prst="rect">
            <a:avLst/>
          </a:prstGeom>
          <a:noFill/>
        </p:spPr>
        <p:txBody>
          <a:bodyPr wrap="square">
            <a:spAutoFit/>
          </a:bodyPr>
          <a:lstStyle/>
          <a:p>
            <a:pPr algn="ctr"/>
            <a:r>
              <a:rPr lang="en-US" sz="4000" b="0" i="0" dirty="0">
                <a:solidFill>
                  <a:schemeClr val="bg1"/>
                </a:solidFill>
                <a:effectLst/>
                <a:latin typeface="system-ui"/>
                <a:hlinkClick r:id="rId2">
                  <a:extLst>
                    <a:ext uri="{A12FA001-AC4F-418D-AE19-62706E023703}">
                      <ahyp:hlinkClr xmlns:ahyp="http://schemas.microsoft.com/office/drawing/2018/hyperlinkcolor" val="tx"/>
                    </a:ext>
                  </a:extLst>
                </a:hlinkClick>
              </a:rPr>
              <a:t>Romans 12:9-13</a:t>
            </a:r>
            <a:endParaRPr lang="en-US" sz="4000" dirty="0"/>
          </a:p>
        </p:txBody>
      </p:sp>
    </p:spTree>
    <p:extLst>
      <p:ext uri="{BB962C8B-B14F-4D97-AF65-F5344CB8AC3E}">
        <p14:creationId xmlns:p14="http://schemas.microsoft.com/office/powerpoint/2010/main" val="3389740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3" name="TextBox 2">
            <a:extLst>
              <a:ext uri="{FF2B5EF4-FFF2-40B4-BE49-F238E27FC236}">
                <a16:creationId xmlns:a16="http://schemas.microsoft.com/office/drawing/2014/main" id="{3CDEE8AB-F22D-5E39-C980-26A64671D88A}"/>
              </a:ext>
            </a:extLst>
          </p:cNvPr>
          <p:cNvSpPr txBox="1"/>
          <p:nvPr/>
        </p:nvSpPr>
        <p:spPr>
          <a:xfrm>
            <a:off x="5601079" y="1336501"/>
            <a:ext cx="6292158" cy="3539430"/>
          </a:xfrm>
          <a:prstGeom prst="rect">
            <a:avLst/>
          </a:prstGeom>
          <a:noFill/>
        </p:spPr>
        <p:txBody>
          <a:bodyPr wrap="square">
            <a:spAutoFit/>
          </a:bodyPr>
          <a:lstStyle/>
          <a:p>
            <a:pPr algn="ctr"/>
            <a:r>
              <a:rPr lang="en-US" sz="2800" dirty="0">
                <a:solidFill>
                  <a:schemeClr val="bg1"/>
                </a:solidFill>
                <a:latin typeface="system-ui"/>
              </a:rPr>
              <a:t>Paul</a:t>
            </a:r>
            <a:r>
              <a:rPr lang="en-US" sz="2800" b="0" i="0" dirty="0">
                <a:solidFill>
                  <a:schemeClr val="bg1"/>
                </a:solidFill>
                <a:effectLst/>
                <a:latin typeface="system-ui"/>
              </a:rPr>
              <a:t> writes of love as a kind of devotion to a sibling. We must love each other with a brotherly affection. The Greek word used here inspired the name of a city in the United States: </a:t>
            </a:r>
            <a:r>
              <a:rPr lang="en-US" sz="2800" b="0" i="1" dirty="0">
                <a:solidFill>
                  <a:schemeClr val="bg1"/>
                </a:solidFill>
                <a:effectLst/>
                <a:latin typeface="system-ui"/>
              </a:rPr>
              <a:t>Philadelphia</a:t>
            </a:r>
            <a:r>
              <a:rPr lang="en-US" sz="2800" b="0" i="0" dirty="0">
                <a:solidFill>
                  <a:schemeClr val="bg1"/>
                </a:solidFill>
                <a:effectLst/>
                <a:latin typeface="system-ui"/>
              </a:rPr>
              <a:t>, self-described as the city of brotherly love.</a:t>
            </a:r>
            <a:br>
              <a:rPr lang="en-US" sz="2800" dirty="0">
                <a:solidFill>
                  <a:schemeClr val="bg1"/>
                </a:solidFill>
              </a:rPr>
            </a:br>
            <a:br>
              <a:rPr lang="en-US" sz="2800" dirty="0">
                <a:solidFill>
                  <a:schemeClr val="bg1"/>
                </a:solidFill>
              </a:rPr>
            </a:br>
            <a:endParaRPr lang="en-US" sz="2800" dirty="0">
              <a:solidFill>
                <a:schemeClr val="bg1"/>
              </a:solidFill>
            </a:endParaRPr>
          </a:p>
        </p:txBody>
      </p:sp>
      <p:sp>
        <p:nvSpPr>
          <p:cNvPr id="6" name="TextBox 5">
            <a:extLst>
              <a:ext uri="{FF2B5EF4-FFF2-40B4-BE49-F238E27FC236}">
                <a16:creationId xmlns:a16="http://schemas.microsoft.com/office/drawing/2014/main" id="{41392430-5BC1-E16D-F317-E548D9F77541}"/>
              </a:ext>
            </a:extLst>
          </p:cNvPr>
          <p:cNvSpPr txBox="1"/>
          <p:nvPr/>
        </p:nvSpPr>
        <p:spPr>
          <a:xfrm>
            <a:off x="433057" y="4243636"/>
            <a:ext cx="11325885" cy="2246769"/>
          </a:xfrm>
          <a:prstGeom prst="rect">
            <a:avLst/>
          </a:prstGeom>
          <a:noFill/>
        </p:spPr>
        <p:txBody>
          <a:bodyPr wrap="square">
            <a:spAutoFit/>
          </a:bodyPr>
          <a:lstStyle/>
          <a:p>
            <a:pPr algn="ctr"/>
            <a:r>
              <a:rPr lang="en-US" sz="2800" b="0" i="0" dirty="0">
                <a:solidFill>
                  <a:schemeClr val="bg1"/>
                </a:solidFill>
                <a:effectLst/>
                <a:latin typeface="system-ui"/>
              </a:rPr>
              <a:t>Those in Christ are truly brothers and sisters. God adopts us as His children, welcoming us into His family. That family includes </a:t>
            </a:r>
            <a:r>
              <a:rPr lang="en-US" sz="2800" b="0" i="0" u="sng" dirty="0">
                <a:solidFill>
                  <a:schemeClr val="bg1"/>
                </a:solidFill>
                <a:effectLst/>
                <a:latin typeface="system-ui"/>
              </a:rPr>
              <a:t>everyone who knows God as Father</a:t>
            </a:r>
            <a:r>
              <a:rPr lang="en-US" sz="2800" b="0" i="0" dirty="0">
                <a:solidFill>
                  <a:schemeClr val="bg1"/>
                </a:solidFill>
                <a:effectLst/>
                <a:latin typeface="system-ui"/>
              </a:rPr>
              <a:t>. Brothers and sisters, of course, don't always get along. In most families, however, they share a loyalty and sense of belonging that surpasses most normal friendships.</a:t>
            </a:r>
            <a:endParaRPr lang="en-US" sz="2800" dirty="0"/>
          </a:p>
        </p:txBody>
      </p:sp>
      <p:sp>
        <p:nvSpPr>
          <p:cNvPr id="8" name="TextBox 7">
            <a:extLst>
              <a:ext uri="{FF2B5EF4-FFF2-40B4-BE49-F238E27FC236}">
                <a16:creationId xmlns:a16="http://schemas.microsoft.com/office/drawing/2014/main" id="{24617D7B-4517-5F46-0003-5DFA08A64F04}"/>
              </a:ext>
            </a:extLst>
          </p:cNvPr>
          <p:cNvSpPr txBox="1"/>
          <p:nvPr/>
        </p:nvSpPr>
        <p:spPr>
          <a:xfrm>
            <a:off x="6096000" y="367595"/>
            <a:ext cx="6097508" cy="584775"/>
          </a:xfrm>
          <a:prstGeom prst="rect">
            <a:avLst/>
          </a:prstGeom>
          <a:noFill/>
        </p:spPr>
        <p:txBody>
          <a:bodyPr wrap="square">
            <a:spAutoFit/>
          </a:bodyPr>
          <a:lstStyle/>
          <a:p>
            <a:pPr algn="ctr"/>
            <a:r>
              <a:rPr lang="en-US" sz="3200" b="0" i="0" dirty="0">
                <a:solidFill>
                  <a:schemeClr val="bg1"/>
                </a:solidFill>
                <a:effectLst/>
                <a:latin typeface="system-ui"/>
                <a:hlinkClick r:id="rId3">
                  <a:extLst>
                    <a:ext uri="{A12FA001-AC4F-418D-AE19-62706E023703}">
                      <ahyp:hlinkClr xmlns:ahyp="http://schemas.microsoft.com/office/drawing/2018/hyperlinkcolor" val="tx"/>
                    </a:ext>
                  </a:extLst>
                </a:hlinkClick>
              </a:rPr>
              <a:t>Romans 12:9-13</a:t>
            </a:r>
            <a:endParaRPr lang="en-US"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6B844EF-EEEA-2BA7-DDFC-F722445AC5EA}"/>
              </a:ext>
            </a:extLst>
          </p:cNvPr>
          <p:cNvSpPr txBox="1"/>
          <p:nvPr/>
        </p:nvSpPr>
        <p:spPr>
          <a:xfrm>
            <a:off x="6192571" y="324705"/>
            <a:ext cx="5522613" cy="3416320"/>
          </a:xfrm>
          <a:prstGeom prst="rect">
            <a:avLst/>
          </a:prstGeom>
          <a:noFill/>
        </p:spPr>
        <p:txBody>
          <a:bodyPr wrap="square">
            <a:spAutoFit/>
          </a:bodyPr>
          <a:lstStyle/>
          <a:p>
            <a:pPr algn="ctr"/>
            <a:r>
              <a:rPr lang="en-US" sz="3600" dirty="0">
                <a:solidFill>
                  <a:schemeClr val="bg1"/>
                </a:solidFill>
                <a:latin typeface="system-ui"/>
              </a:rPr>
              <a:t>The fourth type of Love </a:t>
            </a:r>
            <a:r>
              <a:rPr lang="en-US" sz="3600" b="0" i="0" dirty="0">
                <a:solidFill>
                  <a:schemeClr val="bg1"/>
                </a:solidFill>
                <a:effectLst/>
                <a:latin typeface="system-ui"/>
              </a:rPr>
              <a:t> </a:t>
            </a:r>
            <a:r>
              <a:rPr lang="en-US" sz="3600" b="0" i="1" dirty="0">
                <a:solidFill>
                  <a:schemeClr val="bg1"/>
                </a:solidFill>
                <a:effectLst/>
                <a:latin typeface="system-ui"/>
                <a:hlinkClick r:id="rId2">
                  <a:extLst>
                    <a:ext uri="{A12FA001-AC4F-418D-AE19-62706E023703}">
                      <ahyp:hlinkClr xmlns:ahyp="http://schemas.microsoft.com/office/drawing/2018/hyperlinkcolor" val="tx"/>
                    </a:ext>
                  </a:extLst>
                </a:hlinkClick>
              </a:rPr>
              <a:t>agape</a:t>
            </a:r>
            <a:r>
              <a:rPr lang="en-US" sz="3600" b="0" i="0" dirty="0">
                <a:solidFill>
                  <a:schemeClr val="bg1"/>
                </a:solidFill>
                <a:effectLst/>
                <a:latin typeface="system-ui"/>
              </a:rPr>
              <a:t> is used to speak of God’s love that He has for the world and that Christians are supposed to emulate. </a:t>
            </a:r>
            <a:endParaRPr lang="en-US" sz="3600" dirty="0">
              <a:solidFill>
                <a:schemeClr val="bg1"/>
              </a:solidFill>
            </a:endParaRPr>
          </a:p>
        </p:txBody>
      </p:sp>
      <p:sp>
        <p:nvSpPr>
          <p:cNvPr id="9" name="TextBox 8">
            <a:extLst>
              <a:ext uri="{FF2B5EF4-FFF2-40B4-BE49-F238E27FC236}">
                <a16:creationId xmlns:a16="http://schemas.microsoft.com/office/drawing/2014/main" id="{1BD5A087-89A3-7BDF-DCF9-FCDD674959BF}"/>
              </a:ext>
            </a:extLst>
          </p:cNvPr>
          <p:cNvSpPr txBox="1"/>
          <p:nvPr/>
        </p:nvSpPr>
        <p:spPr>
          <a:xfrm>
            <a:off x="794442" y="4131139"/>
            <a:ext cx="9743791" cy="2308324"/>
          </a:xfrm>
          <a:prstGeom prst="rect">
            <a:avLst/>
          </a:prstGeom>
          <a:noFill/>
        </p:spPr>
        <p:txBody>
          <a:bodyPr wrap="square">
            <a:spAutoFit/>
          </a:bodyPr>
          <a:lstStyle/>
          <a:p>
            <a:pPr algn="ctr"/>
            <a:r>
              <a:rPr lang="en-US" sz="4800" b="0" i="0" dirty="0">
                <a:solidFill>
                  <a:schemeClr val="bg1"/>
                </a:solidFill>
                <a:effectLst/>
                <a:latin typeface="system-ui"/>
              </a:rPr>
              <a:t>This is the word for “love” that is most commonly used in the New Testament. </a:t>
            </a:r>
            <a:endParaRPr lang="en-US" sz="4800" dirty="0"/>
          </a:p>
        </p:txBody>
      </p:sp>
    </p:spTree>
    <p:extLst>
      <p:ext uri="{BB962C8B-B14F-4D97-AF65-F5344CB8AC3E}">
        <p14:creationId xmlns:p14="http://schemas.microsoft.com/office/powerpoint/2010/main" val="3097149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ircle(in)">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0EAA440-68F5-C5CB-9B6D-5D53CB25E1C9}"/>
              </a:ext>
            </a:extLst>
          </p:cNvPr>
          <p:cNvSpPr txBox="1"/>
          <p:nvPr/>
        </p:nvSpPr>
        <p:spPr>
          <a:xfrm>
            <a:off x="5810062" y="763251"/>
            <a:ext cx="6097508" cy="2308324"/>
          </a:xfrm>
          <a:prstGeom prst="rect">
            <a:avLst/>
          </a:prstGeom>
          <a:noFill/>
        </p:spPr>
        <p:txBody>
          <a:bodyPr wrap="square">
            <a:spAutoFit/>
          </a:bodyPr>
          <a:lstStyle/>
          <a:p>
            <a:pPr algn="ctr"/>
            <a:r>
              <a:rPr lang="en-US" sz="3600" b="0" i="0" dirty="0">
                <a:solidFill>
                  <a:schemeClr val="bg1"/>
                </a:solidFill>
                <a:effectLst/>
                <a:latin typeface="system-ui"/>
              </a:rPr>
              <a:t>Most words can have a range of meaning, but the specific meaning of any word must be determined from the </a:t>
            </a:r>
            <a:r>
              <a:rPr lang="en-US" sz="3600" b="0" i="0" u="sng" dirty="0">
                <a:solidFill>
                  <a:schemeClr val="bg1"/>
                </a:solidFill>
                <a:effectLst/>
                <a:latin typeface="system-ui"/>
              </a:rPr>
              <a:t>context.</a:t>
            </a:r>
            <a:endParaRPr lang="en-US" sz="3600" u="sng" dirty="0">
              <a:solidFill>
                <a:schemeClr val="bg1"/>
              </a:solidFill>
            </a:endParaRPr>
          </a:p>
        </p:txBody>
      </p:sp>
      <p:sp>
        <p:nvSpPr>
          <p:cNvPr id="5" name="TextBox 4">
            <a:extLst>
              <a:ext uri="{FF2B5EF4-FFF2-40B4-BE49-F238E27FC236}">
                <a16:creationId xmlns:a16="http://schemas.microsoft.com/office/drawing/2014/main" id="{2FFA441B-E0B1-CAC8-CC2C-F0AC6CFEE09C}"/>
              </a:ext>
            </a:extLst>
          </p:cNvPr>
          <p:cNvSpPr txBox="1"/>
          <p:nvPr/>
        </p:nvSpPr>
        <p:spPr>
          <a:xfrm>
            <a:off x="205968" y="3071575"/>
            <a:ext cx="6097508" cy="2554545"/>
          </a:xfrm>
          <a:prstGeom prst="rect">
            <a:avLst/>
          </a:prstGeom>
          <a:noFill/>
        </p:spPr>
        <p:txBody>
          <a:bodyPr wrap="square">
            <a:spAutoFit/>
          </a:bodyPr>
          <a:lstStyle/>
          <a:p>
            <a:pPr algn="ctr"/>
            <a:r>
              <a:rPr lang="en-US" sz="3200" b="0" i="0" dirty="0">
                <a:solidFill>
                  <a:schemeClr val="bg1"/>
                </a:solidFill>
                <a:effectLst/>
                <a:latin typeface="system-ui"/>
              </a:rPr>
              <a:t>When </a:t>
            </a:r>
            <a:r>
              <a:rPr lang="en-US" sz="3200" b="0" i="1" dirty="0">
                <a:solidFill>
                  <a:schemeClr val="bg1"/>
                </a:solidFill>
                <a:effectLst/>
                <a:latin typeface="system-ui"/>
              </a:rPr>
              <a:t>agape</a:t>
            </a:r>
            <a:r>
              <a:rPr lang="en-US" sz="3200" b="0" i="0" dirty="0">
                <a:solidFill>
                  <a:schemeClr val="bg1"/>
                </a:solidFill>
                <a:effectLst/>
                <a:latin typeface="system-ui"/>
              </a:rPr>
              <a:t> is used in the New Testament, it is usually in </a:t>
            </a:r>
            <a:r>
              <a:rPr lang="en-US" sz="3200" b="0" i="0" u="sng" dirty="0">
                <a:solidFill>
                  <a:schemeClr val="bg1"/>
                </a:solidFill>
                <a:effectLst/>
                <a:latin typeface="system-ui"/>
              </a:rPr>
              <a:t>conjunction</a:t>
            </a:r>
            <a:r>
              <a:rPr lang="en-US" sz="3200" b="0" i="0" dirty="0">
                <a:solidFill>
                  <a:schemeClr val="bg1"/>
                </a:solidFill>
                <a:effectLst/>
                <a:latin typeface="system-ui"/>
              </a:rPr>
              <a:t> with some other words </a:t>
            </a:r>
            <a:r>
              <a:rPr lang="en-US" sz="3200" b="0" i="0" u="sng" dirty="0">
                <a:solidFill>
                  <a:schemeClr val="bg1"/>
                </a:solidFill>
                <a:effectLst/>
                <a:latin typeface="system-ui"/>
              </a:rPr>
              <a:t>to give clarity </a:t>
            </a:r>
            <a:r>
              <a:rPr lang="en-US" sz="3200" b="0" i="0" dirty="0">
                <a:solidFill>
                  <a:schemeClr val="bg1"/>
                </a:solidFill>
                <a:effectLst/>
                <a:latin typeface="system-ui"/>
              </a:rPr>
              <a:t>as to the kind of love intended.</a:t>
            </a:r>
            <a:endParaRPr lang="en-US" sz="3200" dirty="0">
              <a:solidFill>
                <a:schemeClr val="bg1"/>
              </a:solidFill>
            </a:endParaRPr>
          </a:p>
        </p:txBody>
      </p:sp>
    </p:spTree>
    <p:extLst>
      <p:ext uri="{BB962C8B-B14F-4D97-AF65-F5344CB8AC3E}">
        <p14:creationId xmlns:p14="http://schemas.microsoft.com/office/powerpoint/2010/main" val="2669744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8D96A0-97C6-5873-B9E3-1ED7ABB5D54B}"/>
              </a:ext>
            </a:extLst>
          </p:cNvPr>
          <p:cNvSpPr txBox="1"/>
          <p:nvPr/>
        </p:nvSpPr>
        <p:spPr>
          <a:xfrm>
            <a:off x="599661" y="1553502"/>
            <a:ext cx="10992678" cy="1107996"/>
          </a:xfrm>
          <a:prstGeom prst="rect">
            <a:avLst/>
          </a:prstGeom>
          <a:noFill/>
        </p:spPr>
        <p:txBody>
          <a:bodyPr wrap="square">
            <a:spAutoFit/>
          </a:bodyPr>
          <a:lstStyle/>
          <a:p>
            <a:pPr algn="ctr"/>
            <a:r>
              <a:rPr lang="en-US" sz="6600" b="1" dirty="0">
                <a:solidFill>
                  <a:schemeClr val="bg1"/>
                </a:solidFill>
              </a:rPr>
              <a:t> The Command to Love! </a:t>
            </a:r>
          </a:p>
        </p:txBody>
      </p:sp>
      <p:sp>
        <p:nvSpPr>
          <p:cNvPr id="2" name="TextBox 1">
            <a:extLst>
              <a:ext uri="{FF2B5EF4-FFF2-40B4-BE49-F238E27FC236}">
                <a16:creationId xmlns:a16="http://schemas.microsoft.com/office/drawing/2014/main" id="{49EA61D6-F82D-DAFD-87F9-5037C5B54C9F}"/>
              </a:ext>
            </a:extLst>
          </p:cNvPr>
          <p:cNvSpPr txBox="1"/>
          <p:nvPr/>
        </p:nvSpPr>
        <p:spPr>
          <a:xfrm>
            <a:off x="2403633" y="4362704"/>
            <a:ext cx="6976012" cy="769441"/>
          </a:xfrm>
          <a:prstGeom prst="rect">
            <a:avLst/>
          </a:prstGeom>
          <a:noFill/>
        </p:spPr>
        <p:txBody>
          <a:bodyPr wrap="none" rtlCol="0">
            <a:spAutoFit/>
          </a:bodyPr>
          <a:lstStyle/>
          <a:p>
            <a:r>
              <a:rPr lang="en-US" sz="4400" dirty="0">
                <a:solidFill>
                  <a:schemeClr val="bg1"/>
                </a:solidFill>
              </a:rPr>
              <a:t>Pastor Richard “Rico” Tubbs</a:t>
            </a:r>
          </a:p>
        </p:txBody>
      </p:sp>
    </p:spTree>
    <p:extLst>
      <p:ext uri="{BB962C8B-B14F-4D97-AF65-F5344CB8AC3E}">
        <p14:creationId xmlns:p14="http://schemas.microsoft.com/office/powerpoint/2010/main" val="306104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500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2283F5E-5281-979E-1566-357CD75FE2C8}"/>
              </a:ext>
            </a:extLst>
          </p:cNvPr>
          <p:cNvSpPr txBox="1"/>
          <p:nvPr/>
        </p:nvSpPr>
        <p:spPr>
          <a:xfrm>
            <a:off x="5828168" y="359503"/>
            <a:ext cx="6097508" cy="2246769"/>
          </a:xfrm>
          <a:prstGeom prst="rect">
            <a:avLst/>
          </a:prstGeom>
          <a:noFill/>
        </p:spPr>
        <p:txBody>
          <a:bodyPr wrap="square">
            <a:spAutoFit/>
          </a:bodyPr>
          <a:lstStyle/>
          <a:p>
            <a:pPr algn="ctr"/>
            <a:r>
              <a:rPr lang="en-US" sz="2800" b="0" i="0" dirty="0">
                <a:solidFill>
                  <a:schemeClr val="bg1"/>
                </a:solidFill>
                <a:effectLst/>
                <a:latin typeface="system-ui"/>
              </a:rPr>
              <a:t>Agape love </a:t>
            </a:r>
            <a:r>
              <a:rPr lang="en-US" sz="2800" b="0" i="0" u="sng" dirty="0">
                <a:solidFill>
                  <a:schemeClr val="bg1"/>
                </a:solidFill>
                <a:effectLst/>
                <a:latin typeface="system-ui"/>
              </a:rPr>
              <a:t>involves faithfulness</a:t>
            </a:r>
            <a:r>
              <a:rPr lang="en-US" sz="2800" b="0" i="0" dirty="0">
                <a:solidFill>
                  <a:schemeClr val="bg1"/>
                </a:solidFill>
                <a:effectLst/>
                <a:latin typeface="system-ui"/>
              </a:rPr>
              <a:t>, </a:t>
            </a:r>
            <a:r>
              <a:rPr lang="en-US" sz="2800" b="0" i="0" u="sng" dirty="0">
                <a:solidFill>
                  <a:schemeClr val="bg1"/>
                </a:solidFill>
                <a:effectLst/>
                <a:latin typeface="system-ui"/>
              </a:rPr>
              <a:t>commitment</a:t>
            </a:r>
            <a:r>
              <a:rPr lang="en-US" sz="2800" b="0" i="0" dirty="0">
                <a:solidFill>
                  <a:schemeClr val="bg1"/>
                </a:solidFill>
                <a:effectLst/>
                <a:latin typeface="system-ui"/>
              </a:rPr>
              <a:t>, and an </a:t>
            </a:r>
            <a:r>
              <a:rPr lang="en-US" sz="2800" b="0" i="0" u="sng" dirty="0">
                <a:solidFill>
                  <a:schemeClr val="bg1"/>
                </a:solidFill>
                <a:effectLst/>
                <a:latin typeface="system-ui"/>
              </a:rPr>
              <a:t>act of the will</a:t>
            </a:r>
            <a:r>
              <a:rPr lang="en-US" sz="2800" b="0" i="0" dirty="0">
                <a:solidFill>
                  <a:schemeClr val="bg1"/>
                </a:solidFill>
                <a:effectLst/>
                <a:latin typeface="system-ui"/>
              </a:rPr>
              <a:t>. It is distinguished from the other types of love by its lofty moral nature and strong character. </a:t>
            </a:r>
            <a:endParaRPr lang="en-US" sz="2800" dirty="0">
              <a:solidFill>
                <a:schemeClr val="bg1"/>
              </a:solidFill>
            </a:endParaRPr>
          </a:p>
        </p:txBody>
      </p:sp>
      <p:sp>
        <p:nvSpPr>
          <p:cNvPr id="5" name="TextBox 4">
            <a:extLst>
              <a:ext uri="{FF2B5EF4-FFF2-40B4-BE49-F238E27FC236}">
                <a16:creationId xmlns:a16="http://schemas.microsoft.com/office/drawing/2014/main" id="{48BF4D78-D240-8A48-1E57-2C496425D050}"/>
              </a:ext>
            </a:extLst>
          </p:cNvPr>
          <p:cNvSpPr txBox="1"/>
          <p:nvPr/>
        </p:nvSpPr>
        <p:spPr>
          <a:xfrm>
            <a:off x="2070981" y="2346867"/>
            <a:ext cx="6097508" cy="400110"/>
          </a:xfrm>
          <a:prstGeom prst="rect">
            <a:avLst/>
          </a:prstGeom>
          <a:noFill/>
        </p:spPr>
        <p:txBody>
          <a:bodyPr wrap="square">
            <a:spAutoFit/>
          </a:bodyPr>
          <a:lstStyle/>
          <a:p>
            <a:r>
              <a:rPr lang="en-US" sz="2000" b="0" i="0" dirty="0">
                <a:solidFill>
                  <a:schemeClr val="bg1"/>
                </a:solidFill>
                <a:effectLst/>
                <a:latin typeface="system-ui"/>
              </a:rPr>
              <a:t>Agape love is beautifully described in </a:t>
            </a:r>
            <a:r>
              <a:rPr lang="en-US" sz="2000" b="0" i="0" dirty="0">
                <a:solidFill>
                  <a:schemeClr val="bg1"/>
                </a:solidFill>
                <a:effectLst/>
                <a:latin typeface="system-ui"/>
                <a:hlinkClick r:id="rId2">
                  <a:extLst>
                    <a:ext uri="{A12FA001-AC4F-418D-AE19-62706E023703}">
                      <ahyp:hlinkClr xmlns:ahyp="http://schemas.microsoft.com/office/drawing/2018/hyperlinkcolor" val="tx"/>
                    </a:ext>
                  </a:extLst>
                </a:hlinkClick>
              </a:rPr>
              <a:t>1 Corinthians 13</a:t>
            </a:r>
            <a:r>
              <a:rPr lang="en-US" sz="2000" b="0" i="0" dirty="0">
                <a:solidFill>
                  <a:schemeClr val="bg1"/>
                </a:solidFill>
                <a:effectLst/>
                <a:latin typeface="system-ui"/>
              </a:rPr>
              <a:t>.</a:t>
            </a:r>
            <a:endParaRPr lang="en-US" sz="2000" dirty="0"/>
          </a:p>
        </p:txBody>
      </p:sp>
      <p:sp>
        <p:nvSpPr>
          <p:cNvPr id="7" name="TextBox 6">
            <a:extLst>
              <a:ext uri="{FF2B5EF4-FFF2-40B4-BE49-F238E27FC236}">
                <a16:creationId xmlns:a16="http://schemas.microsoft.com/office/drawing/2014/main" id="{C8775998-4725-38D6-AF10-6A46CE5DC4AF}"/>
              </a:ext>
            </a:extLst>
          </p:cNvPr>
          <p:cNvSpPr txBox="1"/>
          <p:nvPr/>
        </p:nvSpPr>
        <p:spPr>
          <a:xfrm>
            <a:off x="995882" y="2887682"/>
            <a:ext cx="9982954" cy="3970318"/>
          </a:xfrm>
          <a:prstGeom prst="rect">
            <a:avLst/>
          </a:prstGeom>
          <a:noFill/>
        </p:spPr>
        <p:txBody>
          <a:bodyPr wrap="square">
            <a:spAutoFit/>
          </a:bodyPr>
          <a:lstStyle/>
          <a:p>
            <a:pPr algn="ctr"/>
            <a:r>
              <a:rPr lang="en-US" b="1" i="0" dirty="0">
                <a:solidFill>
                  <a:schemeClr val="bg1"/>
                </a:solidFill>
                <a:effectLst/>
                <a:latin typeface="system-ui"/>
              </a:rPr>
              <a:t>13 </a:t>
            </a:r>
            <a:r>
              <a:rPr lang="en-US" b="0" i="0" dirty="0">
                <a:solidFill>
                  <a:schemeClr val="bg1"/>
                </a:solidFill>
                <a:effectLst/>
                <a:latin typeface="system-ui"/>
              </a:rPr>
              <a:t>If I speak in the tongues</a:t>
            </a:r>
            <a:r>
              <a:rPr lang="en-US" b="0" i="0" baseline="30000" dirty="0">
                <a:solidFill>
                  <a:schemeClr val="bg1"/>
                </a:solidFill>
                <a:effectLst/>
                <a:latin typeface="system-ui"/>
              </a:rPr>
              <a:t>[</a:t>
            </a:r>
            <a:r>
              <a:rPr lang="en-US" b="0" i="0" baseline="30000" dirty="0">
                <a:solidFill>
                  <a:schemeClr val="bg1"/>
                </a:solidFill>
                <a:effectLst/>
                <a:latin typeface="system-ui"/>
                <a:hlinkClick r:id="rId3" tooltip="See footnote a">
                  <a:extLst>
                    <a:ext uri="{A12FA001-AC4F-418D-AE19-62706E023703}">
                      <ahyp:hlinkClr xmlns:ahyp="http://schemas.microsoft.com/office/drawing/2018/hyperlinkcolor" val="tx"/>
                    </a:ext>
                  </a:extLst>
                </a:hlinkClick>
              </a:rPr>
              <a:t>a</a:t>
            </a:r>
            <a:r>
              <a:rPr lang="en-US" b="0" i="0" baseline="30000" dirty="0">
                <a:solidFill>
                  <a:schemeClr val="bg1"/>
                </a:solidFill>
                <a:effectLst/>
                <a:latin typeface="system-ui"/>
              </a:rPr>
              <a:t>]</a:t>
            </a:r>
            <a:r>
              <a:rPr lang="en-US" b="0" i="0" dirty="0">
                <a:solidFill>
                  <a:schemeClr val="bg1"/>
                </a:solidFill>
                <a:effectLst/>
                <a:latin typeface="system-ui"/>
              </a:rPr>
              <a:t> of men or of angels, but do not have love, I am only a resounding gong or a clanging cymbal. </a:t>
            </a:r>
            <a:r>
              <a:rPr lang="en-US" b="1" i="0" baseline="30000" dirty="0">
                <a:solidFill>
                  <a:schemeClr val="bg1"/>
                </a:solidFill>
                <a:effectLst/>
                <a:latin typeface="system-ui"/>
              </a:rPr>
              <a:t>2 </a:t>
            </a:r>
            <a:r>
              <a:rPr lang="en-US" b="0" i="0" dirty="0">
                <a:solidFill>
                  <a:schemeClr val="bg1"/>
                </a:solidFill>
                <a:effectLst/>
                <a:latin typeface="system-ui"/>
              </a:rPr>
              <a:t>If I have the gift of prophecy and can fathom all mysteries and all knowledge, and if I have a faith that can move mountains, but do not have love, I am nothing. </a:t>
            </a:r>
            <a:r>
              <a:rPr lang="en-US" b="1" i="0" baseline="30000" dirty="0">
                <a:solidFill>
                  <a:schemeClr val="bg1"/>
                </a:solidFill>
                <a:effectLst/>
                <a:latin typeface="system-ui"/>
              </a:rPr>
              <a:t>3 </a:t>
            </a:r>
            <a:r>
              <a:rPr lang="en-US" b="0" i="0" dirty="0">
                <a:solidFill>
                  <a:schemeClr val="bg1"/>
                </a:solidFill>
                <a:effectLst/>
                <a:latin typeface="system-ui"/>
              </a:rPr>
              <a:t>If I give all I possess to the poor and give over my body to hardship that I may boast,</a:t>
            </a:r>
            <a:r>
              <a:rPr lang="en-US" b="0" i="0" baseline="30000" dirty="0">
                <a:solidFill>
                  <a:schemeClr val="bg1"/>
                </a:solidFill>
                <a:effectLst/>
                <a:latin typeface="system-ui"/>
              </a:rPr>
              <a:t>[</a:t>
            </a:r>
            <a:r>
              <a:rPr lang="en-US" b="0" i="0" baseline="30000" dirty="0">
                <a:solidFill>
                  <a:schemeClr val="bg1"/>
                </a:solidFill>
                <a:effectLst/>
                <a:latin typeface="system-ui"/>
                <a:hlinkClick r:id="rId4" tooltip="See footnote b">
                  <a:extLst>
                    <a:ext uri="{A12FA001-AC4F-418D-AE19-62706E023703}">
                      <ahyp:hlinkClr xmlns:ahyp="http://schemas.microsoft.com/office/drawing/2018/hyperlinkcolor" val="tx"/>
                    </a:ext>
                  </a:extLst>
                </a:hlinkClick>
              </a:rPr>
              <a:t>b</a:t>
            </a:r>
            <a:r>
              <a:rPr lang="en-US" b="0" i="0" baseline="30000" dirty="0">
                <a:solidFill>
                  <a:schemeClr val="bg1"/>
                </a:solidFill>
                <a:effectLst/>
                <a:latin typeface="system-ui"/>
              </a:rPr>
              <a:t>]</a:t>
            </a:r>
            <a:r>
              <a:rPr lang="en-US" b="0" i="0" dirty="0">
                <a:solidFill>
                  <a:schemeClr val="bg1"/>
                </a:solidFill>
                <a:effectLst/>
                <a:latin typeface="system-ui"/>
              </a:rPr>
              <a:t> but do not have love, I gain nothing.</a:t>
            </a:r>
          </a:p>
          <a:p>
            <a:pPr algn="ctr"/>
            <a:r>
              <a:rPr lang="en-US" b="1" i="0" baseline="30000" dirty="0">
                <a:solidFill>
                  <a:schemeClr val="bg1"/>
                </a:solidFill>
                <a:effectLst/>
                <a:latin typeface="system-ui"/>
              </a:rPr>
              <a:t>4 </a:t>
            </a:r>
            <a:r>
              <a:rPr lang="en-US" b="0" i="0" dirty="0">
                <a:solidFill>
                  <a:schemeClr val="bg1"/>
                </a:solidFill>
                <a:effectLst/>
                <a:latin typeface="system-ui"/>
              </a:rPr>
              <a:t>Love is patient, love is kind. It does not envy, it does not boast, it is not proud. </a:t>
            </a:r>
            <a:r>
              <a:rPr lang="en-US" b="1" i="0" baseline="30000" dirty="0">
                <a:solidFill>
                  <a:schemeClr val="bg1"/>
                </a:solidFill>
                <a:effectLst/>
                <a:latin typeface="system-ui"/>
              </a:rPr>
              <a:t>5 </a:t>
            </a:r>
            <a:r>
              <a:rPr lang="en-US" b="0" i="0" dirty="0">
                <a:solidFill>
                  <a:schemeClr val="bg1"/>
                </a:solidFill>
                <a:effectLst/>
                <a:latin typeface="system-ui"/>
              </a:rPr>
              <a:t>It does not dishonor others, it is not self-seeking, it is not easily angered, it keeps no record of wrongs. </a:t>
            </a:r>
            <a:r>
              <a:rPr lang="en-US" b="1" i="0" baseline="30000" dirty="0">
                <a:solidFill>
                  <a:schemeClr val="bg1"/>
                </a:solidFill>
                <a:effectLst/>
                <a:latin typeface="system-ui"/>
              </a:rPr>
              <a:t>6 </a:t>
            </a:r>
            <a:r>
              <a:rPr lang="en-US" b="0" i="0" dirty="0">
                <a:solidFill>
                  <a:schemeClr val="bg1"/>
                </a:solidFill>
                <a:effectLst/>
                <a:latin typeface="system-ui"/>
              </a:rPr>
              <a:t>Love does not delight in evil but rejoices with the truth. </a:t>
            </a:r>
            <a:r>
              <a:rPr lang="en-US" b="1" i="0" baseline="30000" dirty="0">
                <a:solidFill>
                  <a:schemeClr val="bg1"/>
                </a:solidFill>
                <a:effectLst/>
                <a:latin typeface="system-ui"/>
              </a:rPr>
              <a:t>7 </a:t>
            </a:r>
            <a:r>
              <a:rPr lang="en-US" b="0" i="0" dirty="0">
                <a:solidFill>
                  <a:schemeClr val="bg1"/>
                </a:solidFill>
                <a:effectLst/>
                <a:latin typeface="system-ui"/>
              </a:rPr>
              <a:t>It always protects, always trusts, always hopes, always perseveres.</a:t>
            </a:r>
          </a:p>
          <a:p>
            <a:pPr algn="ctr"/>
            <a:r>
              <a:rPr lang="en-US" b="1" i="0" baseline="30000" dirty="0">
                <a:solidFill>
                  <a:schemeClr val="bg1"/>
                </a:solidFill>
                <a:effectLst/>
                <a:latin typeface="system-ui"/>
              </a:rPr>
              <a:t>8 </a:t>
            </a:r>
            <a:r>
              <a:rPr lang="en-US" b="0" i="0" dirty="0">
                <a:solidFill>
                  <a:schemeClr val="bg1"/>
                </a:solidFill>
                <a:effectLst/>
                <a:latin typeface="system-ui"/>
              </a:rPr>
              <a:t>Love never fails. But where there are prophecies, they will cease; where there are tongues, they will be stilled; where there is knowledge, it will pass away. </a:t>
            </a:r>
            <a:r>
              <a:rPr lang="en-US" b="1" i="0" baseline="30000" dirty="0">
                <a:solidFill>
                  <a:schemeClr val="bg1"/>
                </a:solidFill>
                <a:effectLst/>
                <a:latin typeface="system-ui"/>
              </a:rPr>
              <a:t>9 </a:t>
            </a:r>
            <a:r>
              <a:rPr lang="en-US" b="0" i="0" dirty="0">
                <a:solidFill>
                  <a:schemeClr val="bg1"/>
                </a:solidFill>
                <a:effectLst/>
                <a:latin typeface="system-ui"/>
              </a:rPr>
              <a:t>For we know in part and we prophesy in part, </a:t>
            </a:r>
            <a:r>
              <a:rPr lang="en-US" b="1" i="0" baseline="30000" dirty="0">
                <a:solidFill>
                  <a:schemeClr val="bg1"/>
                </a:solidFill>
                <a:effectLst/>
                <a:latin typeface="system-ui"/>
              </a:rPr>
              <a:t>10 </a:t>
            </a:r>
            <a:r>
              <a:rPr lang="en-US" b="0" i="0" dirty="0">
                <a:solidFill>
                  <a:schemeClr val="bg1"/>
                </a:solidFill>
                <a:effectLst/>
                <a:latin typeface="system-ui"/>
              </a:rPr>
              <a:t>but when completeness comes, what is in part disappears. </a:t>
            </a:r>
            <a:r>
              <a:rPr lang="en-US" b="1" i="0" baseline="30000" dirty="0">
                <a:solidFill>
                  <a:schemeClr val="bg1"/>
                </a:solidFill>
                <a:effectLst/>
                <a:latin typeface="system-ui"/>
              </a:rPr>
              <a:t>11 </a:t>
            </a:r>
            <a:r>
              <a:rPr lang="en-US" b="0" i="0" dirty="0">
                <a:solidFill>
                  <a:schemeClr val="bg1"/>
                </a:solidFill>
                <a:effectLst/>
                <a:latin typeface="system-ui"/>
              </a:rPr>
              <a:t>When I was a child, I talked like a child, I thought like a child, I reasoned like a child. When I became a man, I put the ways of childhood behind me. </a:t>
            </a:r>
            <a:r>
              <a:rPr lang="en-US" b="1" i="0" baseline="30000" dirty="0">
                <a:solidFill>
                  <a:schemeClr val="bg1"/>
                </a:solidFill>
                <a:effectLst/>
                <a:latin typeface="system-ui"/>
              </a:rPr>
              <a:t>12 </a:t>
            </a:r>
            <a:r>
              <a:rPr lang="en-US" b="0" i="0" dirty="0">
                <a:solidFill>
                  <a:schemeClr val="bg1"/>
                </a:solidFill>
                <a:effectLst/>
                <a:latin typeface="system-ui"/>
              </a:rPr>
              <a:t>For now we see only a reflection as in a mirror; then we shall see face to face. Now I know in part; then I shall know fully, even as I am fully known.</a:t>
            </a:r>
          </a:p>
          <a:p>
            <a:pPr algn="ctr"/>
            <a:r>
              <a:rPr lang="en-US" b="1" i="0" baseline="30000" dirty="0">
                <a:solidFill>
                  <a:schemeClr val="bg1"/>
                </a:solidFill>
                <a:effectLst/>
                <a:latin typeface="system-ui"/>
              </a:rPr>
              <a:t>13 </a:t>
            </a:r>
            <a:r>
              <a:rPr lang="en-US" b="0" i="0" dirty="0">
                <a:solidFill>
                  <a:schemeClr val="bg1"/>
                </a:solidFill>
                <a:effectLst/>
                <a:latin typeface="system-ui"/>
              </a:rPr>
              <a:t>And now these three remain: faith, hope and love. But the greatest of these is love.</a:t>
            </a:r>
          </a:p>
        </p:txBody>
      </p:sp>
    </p:spTree>
    <p:extLst>
      <p:ext uri="{BB962C8B-B14F-4D97-AF65-F5344CB8AC3E}">
        <p14:creationId xmlns:p14="http://schemas.microsoft.com/office/powerpoint/2010/main" val="1208170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A40DBE-F49C-BCE2-613C-78F02FB5A7DC}"/>
              </a:ext>
            </a:extLst>
          </p:cNvPr>
          <p:cNvSpPr txBox="1"/>
          <p:nvPr/>
        </p:nvSpPr>
        <p:spPr>
          <a:xfrm>
            <a:off x="896294" y="741670"/>
            <a:ext cx="10221362" cy="1077218"/>
          </a:xfrm>
          <a:prstGeom prst="rect">
            <a:avLst/>
          </a:prstGeom>
          <a:noFill/>
        </p:spPr>
        <p:txBody>
          <a:bodyPr wrap="square">
            <a:spAutoFit/>
          </a:bodyPr>
          <a:lstStyle/>
          <a:p>
            <a:pPr algn="ctr"/>
            <a:r>
              <a:rPr lang="en-US" sz="3200" b="0" i="0" dirty="0">
                <a:solidFill>
                  <a:schemeClr val="bg1"/>
                </a:solidFill>
                <a:effectLst/>
                <a:latin typeface="system-ui"/>
              </a:rPr>
              <a:t>Agape love does not come naturally to us. Because of our fallen nature, we are incapable of producing such a love. </a:t>
            </a:r>
            <a:endParaRPr lang="en-US" sz="3200" dirty="0">
              <a:solidFill>
                <a:schemeClr val="bg1"/>
              </a:solidFill>
            </a:endParaRPr>
          </a:p>
        </p:txBody>
      </p:sp>
      <p:sp>
        <p:nvSpPr>
          <p:cNvPr id="7" name="TextBox 6">
            <a:extLst>
              <a:ext uri="{FF2B5EF4-FFF2-40B4-BE49-F238E27FC236}">
                <a16:creationId xmlns:a16="http://schemas.microsoft.com/office/drawing/2014/main" id="{3C102667-8554-70C4-5323-D380691A82AB}"/>
              </a:ext>
            </a:extLst>
          </p:cNvPr>
          <p:cNvSpPr txBox="1"/>
          <p:nvPr/>
        </p:nvSpPr>
        <p:spPr>
          <a:xfrm>
            <a:off x="104114" y="2771579"/>
            <a:ext cx="11805719" cy="1200329"/>
          </a:xfrm>
          <a:prstGeom prst="rect">
            <a:avLst/>
          </a:prstGeom>
          <a:noFill/>
        </p:spPr>
        <p:txBody>
          <a:bodyPr wrap="square">
            <a:spAutoFit/>
          </a:bodyPr>
          <a:lstStyle/>
          <a:p>
            <a:pPr algn="ctr"/>
            <a:r>
              <a:rPr lang="en-US" sz="3600" b="0" i="0" dirty="0">
                <a:solidFill>
                  <a:schemeClr val="bg1"/>
                </a:solidFill>
                <a:effectLst/>
                <a:latin typeface="system-ui"/>
              </a:rPr>
              <a:t>If we are to love as God loves, that love—that </a:t>
            </a:r>
            <a:r>
              <a:rPr lang="en-US" sz="3600" b="0" i="1" dirty="0">
                <a:solidFill>
                  <a:schemeClr val="bg1"/>
                </a:solidFill>
                <a:effectLst/>
                <a:latin typeface="system-ui"/>
              </a:rPr>
              <a:t>agape</a:t>
            </a:r>
            <a:r>
              <a:rPr lang="en-US" sz="3600" b="0" i="0" dirty="0">
                <a:solidFill>
                  <a:schemeClr val="bg1"/>
                </a:solidFill>
                <a:effectLst/>
                <a:latin typeface="system-ui"/>
              </a:rPr>
              <a:t>—can only come from its </a:t>
            </a:r>
            <a:r>
              <a:rPr lang="en-US" sz="3600" b="0" i="0" u="sng" dirty="0">
                <a:solidFill>
                  <a:schemeClr val="bg1"/>
                </a:solidFill>
                <a:effectLst/>
                <a:latin typeface="system-ui"/>
              </a:rPr>
              <a:t>Source</a:t>
            </a:r>
            <a:r>
              <a:rPr lang="en-US" sz="3600" b="0" i="0" dirty="0">
                <a:solidFill>
                  <a:schemeClr val="bg1"/>
                </a:solidFill>
                <a:effectLst/>
                <a:latin typeface="system-ui"/>
              </a:rPr>
              <a:t>. </a:t>
            </a:r>
            <a:endParaRPr lang="en-US" sz="3600" dirty="0"/>
          </a:p>
        </p:txBody>
      </p:sp>
      <p:sp>
        <p:nvSpPr>
          <p:cNvPr id="9" name="TextBox 8">
            <a:extLst>
              <a:ext uri="{FF2B5EF4-FFF2-40B4-BE49-F238E27FC236}">
                <a16:creationId xmlns:a16="http://schemas.microsoft.com/office/drawing/2014/main" id="{2913D0B9-DFF7-64D7-925A-FFFFEC3CBA0D}"/>
              </a:ext>
            </a:extLst>
          </p:cNvPr>
          <p:cNvSpPr txBox="1"/>
          <p:nvPr/>
        </p:nvSpPr>
        <p:spPr>
          <a:xfrm>
            <a:off x="393826" y="4284305"/>
            <a:ext cx="11226297" cy="1754326"/>
          </a:xfrm>
          <a:prstGeom prst="rect">
            <a:avLst/>
          </a:prstGeom>
          <a:noFill/>
        </p:spPr>
        <p:txBody>
          <a:bodyPr wrap="square">
            <a:spAutoFit/>
          </a:bodyPr>
          <a:lstStyle/>
          <a:p>
            <a:pPr algn="ctr"/>
            <a:r>
              <a:rPr lang="en-US" sz="3600" b="0" i="0" dirty="0">
                <a:solidFill>
                  <a:schemeClr val="bg1"/>
                </a:solidFill>
                <a:effectLst/>
                <a:latin typeface="system-ui"/>
              </a:rPr>
              <a:t>This is the love that “has been poured out into our hearts through the Holy Spirit, who has been given to us” when we became His children </a:t>
            </a:r>
            <a:endParaRPr lang="en-US" sz="3600" dirty="0"/>
          </a:p>
        </p:txBody>
      </p:sp>
    </p:spTree>
    <p:extLst>
      <p:ext uri="{BB962C8B-B14F-4D97-AF65-F5344CB8AC3E}">
        <p14:creationId xmlns:p14="http://schemas.microsoft.com/office/powerpoint/2010/main" val="2356251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1000" fill="hold"/>
                                        <p:tgtEl>
                                          <p:spTgt spid="9"/>
                                        </p:tgtEl>
                                        <p:attrNameLst>
                                          <p:attrName>ppt_w</p:attrName>
                                        </p:attrNameLst>
                                      </p:cBhvr>
                                      <p:tavLst>
                                        <p:tav tm="0">
                                          <p:val>
                                            <p:fltVal val="0"/>
                                          </p:val>
                                        </p:tav>
                                        <p:tav tm="100000">
                                          <p:val>
                                            <p:strVal val="#ppt_w"/>
                                          </p:val>
                                        </p:tav>
                                      </p:tavLst>
                                    </p:anim>
                                    <p:anim calcmode="lin" valueType="num">
                                      <p:cBhvr>
                                        <p:cTn id="20" dur="1000" fill="hold"/>
                                        <p:tgtEl>
                                          <p:spTgt spid="9"/>
                                        </p:tgtEl>
                                        <p:attrNameLst>
                                          <p:attrName>ppt_h</p:attrName>
                                        </p:attrNameLst>
                                      </p:cBhvr>
                                      <p:tavLst>
                                        <p:tav tm="0">
                                          <p:val>
                                            <p:fltVal val="0"/>
                                          </p:val>
                                        </p:tav>
                                        <p:tav tm="100000">
                                          <p:val>
                                            <p:strVal val="#ppt_h"/>
                                          </p:val>
                                        </p:tav>
                                      </p:tavLst>
                                    </p:anim>
                                    <p:anim calcmode="lin" valueType="num">
                                      <p:cBhvr>
                                        <p:cTn id="21" dur="1000" fill="hold"/>
                                        <p:tgtEl>
                                          <p:spTgt spid="9"/>
                                        </p:tgtEl>
                                        <p:attrNameLst>
                                          <p:attrName>style.rotation</p:attrName>
                                        </p:attrNameLst>
                                      </p:cBhvr>
                                      <p:tavLst>
                                        <p:tav tm="0">
                                          <p:val>
                                            <p:fltVal val="90"/>
                                          </p:val>
                                        </p:tav>
                                        <p:tav tm="100000">
                                          <p:val>
                                            <p:fltVal val="0"/>
                                          </p:val>
                                        </p:tav>
                                      </p:tavLst>
                                    </p:anim>
                                    <p:animEffect transition="in" filter="fade">
                                      <p:cBhvr>
                                        <p:cTn id="2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BFEB5F-6F8D-2185-27FE-C452B923472E}"/>
              </a:ext>
            </a:extLst>
          </p:cNvPr>
          <p:cNvSpPr txBox="1"/>
          <p:nvPr/>
        </p:nvSpPr>
        <p:spPr>
          <a:xfrm>
            <a:off x="1303699" y="2606684"/>
            <a:ext cx="10692142" cy="3539430"/>
          </a:xfrm>
          <a:prstGeom prst="rect">
            <a:avLst/>
          </a:prstGeom>
          <a:noFill/>
        </p:spPr>
        <p:txBody>
          <a:bodyPr wrap="square">
            <a:spAutoFit/>
          </a:bodyPr>
          <a:lstStyle/>
          <a:p>
            <a:r>
              <a:rPr lang="en-US" sz="2800" b="1" i="0" dirty="0">
                <a:solidFill>
                  <a:schemeClr val="bg1"/>
                </a:solidFill>
                <a:effectLst/>
                <a:latin typeface="system-ui"/>
              </a:rPr>
              <a:t>5 </a:t>
            </a:r>
            <a:r>
              <a:rPr lang="en-US" sz="2800" b="0" i="0" dirty="0">
                <a:solidFill>
                  <a:schemeClr val="bg1"/>
                </a:solidFill>
                <a:effectLst/>
                <a:latin typeface="system-ui"/>
              </a:rPr>
              <a:t>Therefore, since we have been justified through faith, we</a:t>
            </a:r>
            <a:r>
              <a:rPr lang="en-US" sz="2800" b="0" i="0" baseline="30000" dirty="0">
                <a:solidFill>
                  <a:schemeClr val="bg1"/>
                </a:solidFill>
                <a:effectLst/>
                <a:latin typeface="system-ui"/>
              </a:rPr>
              <a:t>[</a:t>
            </a:r>
            <a:r>
              <a:rPr lang="en-US" sz="2800" b="0" i="0" baseline="30000" dirty="0">
                <a:solidFill>
                  <a:schemeClr val="bg1"/>
                </a:solidFill>
                <a:effectLst/>
                <a:latin typeface="system-ui"/>
                <a:hlinkClick r:id="rId2" tooltip="See footnote a">
                  <a:extLst>
                    <a:ext uri="{A12FA001-AC4F-418D-AE19-62706E023703}">
                      <ahyp:hlinkClr xmlns:ahyp="http://schemas.microsoft.com/office/drawing/2018/hyperlinkcolor" val="tx"/>
                    </a:ext>
                  </a:extLst>
                </a:hlinkClick>
              </a:rPr>
              <a:t>a</a:t>
            </a:r>
            <a:r>
              <a:rPr lang="en-US" sz="2800" b="0" i="0" baseline="30000" dirty="0">
                <a:solidFill>
                  <a:schemeClr val="bg1"/>
                </a:solidFill>
                <a:effectLst/>
                <a:latin typeface="system-ui"/>
              </a:rPr>
              <a:t>]</a:t>
            </a:r>
            <a:r>
              <a:rPr lang="en-US" sz="2800" b="0" i="0" dirty="0">
                <a:solidFill>
                  <a:schemeClr val="bg1"/>
                </a:solidFill>
                <a:effectLst/>
                <a:latin typeface="system-ui"/>
              </a:rPr>
              <a:t> have peace with God through our Lord Jesus Christ, </a:t>
            </a:r>
            <a:r>
              <a:rPr lang="en-US" sz="2800" b="1" i="0" baseline="30000" dirty="0">
                <a:solidFill>
                  <a:schemeClr val="bg1"/>
                </a:solidFill>
                <a:effectLst/>
                <a:latin typeface="system-ui"/>
              </a:rPr>
              <a:t>2 </a:t>
            </a:r>
            <a:r>
              <a:rPr lang="en-US" sz="2800" b="0" i="0" dirty="0">
                <a:solidFill>
                  <a:schemeClr val="bg1"/>
                </a:solidFill>
                <a:effectLst/>
                <a:latin typeface="system-ui"/>
              </a:rPr>
              <a:t>through whom we have gained access by faith into this grace in which we now stand. And we</a:t>
            </a:r>
            <a:r>
              <a:rPr lang="en-US" sz="2800" b="0" i="0" baseline="30000" dirty="0">
                <a:solidFill>
                  <a:schemeClr val="bg1"/>
                </a:solidFill>
                <a:effectLst/>
                <a:latin typeface="system-ui"/>
              </a:rPr>
              <a:t>[</a:t>
            </a:r>
            <a:r>
              <a:rPr lang="en-US" sz="2800" b="0" i="0" baseline="30000" dirty="0">
                <a:solidFill>
                  <a:schemeClr val="bg1"/>
                </a:solidFill>
                <a:effectLst/>
                <a:latin typeface="system-ui"/>
                <a:hlinkClick r:id="rId3" tooltip="See footnote b">
                  <a:extLst>
                    <a:ext uri="{A12FA001-AC4F-418D-AE19-62706E023703}">
                      <ahyp:hlinkClr xmlns:ahyp="http://schemas.microsoft.com/office/drawing/2018/hyperlinkcolor" val="tx"/>
                    </a:ext>
                  </a:extLst>
                </a:hlinkClick>
              </a:rPr>
              <a:t>b</a:t>
            </a:r>
            <a:r>
              <a:rPr lang="en-US" sz="2800" b="0" i="0" baseline="30000" dirty="0">
                <a:solidFill>
                  <a:schemeClr val="bg1"/>
                </a:solidFill>
                <a:effectLst/>
                <a:latin typeface="system-ui"/>
              </a:rPr>
              <a:t>]</a:t>
            </a:r>
            <a:r>
              <a:rPr lang="en-US" sz="2800" b="0" i="0" dirty="0">
                <a:solidFill>
                  <a:schemeClr val="bg1"/>
                </a:solidFill>
                <a:effectLst/>
                <a:latin typeface="system-ui"/>
              </a:rPr>
              <a:t> boast in the hope of the glory of God. </a:t>
            </a:r>
            <a:r>
              <a:rPr lang="en-US" sz="2800" b="1" i="0" baseline="30000" dirty="0">
                <a:solidFill>
                  <a:schemeClr val="bg1"/>
                </a:solidFill>
                <a:effectLst/>
                <a:latin typeface="system-ui"/>
              </a:rPr>
              <a:t>3 </a:t>
            </a:r>
            <a:r>
              <a:rPr lang="en-US" sz="2800" b="0" i="0" dirty="0">
                <a:solidFill>
                  <a:schemeClr val="bg1"/>
                </a:solidFill>
                <a:effectLst/>
                <a:latin typeface="system-ui"/>
              </a:rPr>
              <a:t>Not only so, but we</a:t>
            </a:r>
            <a:r>
              <a:rPr lang="en-US" sz="2800" b="0" i="0" baseline="30000" dirty="0">
                <a:solidFill>
                  <a:schemeClr val="bg1"/>
                </a:solidFill>
                <a:effectLst/>
                <a:latin typeface="system-ui"/>
              </a:rPr>
              <a:t>[</a:t>
            </a:r>
            <a:r>
              <a:rPr lang="en-US" sz="2800" b="0" i="0" baseline="30000" dirty="0">
                <a:solidFill>
                  <a:schemeClr val="bg1"/>
                </a:solidFill>
                <a:effectLst/>
                <a:latin typeface="system-ui"/>
                <a:hlinkClick r:id="rId4" tooltip="See footnote c">
                  <a:extLst>
                    <a:ext uri="{A12FA001-AC4F-418D-AE19-62706E023703}">
                      <ahyp:hlinkClr xmlns:ahyp="http://schemas.microsoft.com/office/drawing/2018/hyperlinkcolor" val="tx"/>
                    </a:ext>
                  </a:extLst>
                </a:hlinkClick>
              </a:rPr>
              <a:t>c</a:t>
            </a:r>
            <a:r>
              <a:rPr lang="en-US" sz="2800" b="0" i="0" baseline="30000" dirty="0">
                <a:solidFill>
                  <a:schemeClr val="bg1"/>
                </a:solidFill>
                <a:effectLst/>
                <a:latin typeface="system-ui"/>
              </a:rPr>
              <a:t>]</a:t>
            </a:r>
            <a:r>
              <a:rPr lang="en-US" sz="2800" b="0" i="0" dirty="0">
                <a:solidFill>
                  <a:schemeClr val="bg1"/>
                </a:solidFill>
                <a:effectLst/>
                <a:latin typeface="system-ui"/>
              </a:rPr>
              <a:t> also glory in our sufferings, because we know that suffering produces perseverance; </a:t>
            </a:r>
            <a:r>
              <a:rPr lang="en-US" sz="2800" b="1" i="0" baseline="30000" dirty="0">
                <a:solidFill>
                  <a:schemeClr val="bg1"/>
                </a:solidFill>
                <a:effectLst/>
                <a:latin typeface="system-ui"/>
              </a:rPr>
              <a:t>4 </a:t>
            </a:r>
            <a:r>
              <a:rPr lang="en-US" sz="2800" b="0" i="0" dirty="0">
                <a:solidFill>
                  <a:schemeClr val="bg1"/>
                </a:solidFill>
                <a:effectLst/>
                <a:latin typeface="system-ui"/>
              </a:rPr>
              <a:t>perseverance, character; and character, hope. </a:t>
            </a:r>
            <a:r>
              <a:rPr lang="en-US" sz="2800" b="1" i="0" baseline="30000" dirty="0">
                <a:solidFill>
                  <a:schemeClr val="bg1"/>
                </a:solidFill>
                <a:effectLst/>
                <a:latin typeface="system-ui"/>
              </a:rPr>
              <a:t>5 </a:t>
            </a:r>
            <a:r>
              <a:rPr lang="en-US" sz="2800" b="0" i="0" dirty="0">
                <a:solidFill>
                  <a:schemeClr val="bg1"/>
                </a:solidFill>
                <a:effectLst/>
                <a:latin typeface="system-ui"/>
              </a:rPr>
              <a:t>And hope does not put us to shame, because God’s love has been poured out into our hearts through the Holy Spirit, who has been given to us.</a:t>
            </a:r>
            <a:endParaRPr lang="en-US" sz="2800" dirty="0">
              <a:solidFill>
                <a:schemeClr val="bg1"/>
              </a:solidFill>
            </a:endParaRPr>
          </a:p>
        </p:txBody>
      </p:sp>
      <p:sp>
        <p:nvSpPr>
          <p:cNvPr id="5" name="TextBox 4">
            <a:extLst>
              <a:ext uri="{FF2B5EF4-FFF2-40B4-BE49-F238E27FC236}">
                <a16:creationId xmlns:a16="http://schemas.microsoft.com/office/drawing/2014/main" id="{380768B2-8757-6D81-52FD-C122FF776B60}"/>
              </a:ext>
            </a:extLst>
          </p:cNvPr>
          <p:cNvSpPr txBox="1"/>
          <p:nvPr/>
        </p:nvSpPr>
        <p:spPr>
          <a:xfrm>
            <a:off x="6860264" y="1644134"/>
            <a:ext cx="3958628" cy="584775"/>
          </a:xfrm>
          <a:prstGeom prst="rect">
            <a:avLst/>
          </a:prstGeom>
          <a:noFill/>
        </p:spPr>
        <p:txBody>
          <a:bodyPr wrap="square">
            <a:spAutoFit/>
          </a:bodyPr>
          <a:lstStyle/>
          <a:p>
            <a:r>
              <a:rPr lang="en-US" sz="3200" dirty="0">
                <a:solidFill>
                  <a:schemeClr val="bg1"/>
                </a:solidFill>
              </a:rPr>
              <a:t>Romans 5:1-5</a:t>
            </a:r>
          </a:p>
        </p:txBody>
      </p:sp>
    </p:spTree>
    <p:extLst>
      <p:ext uri="{BB962C8B-B14F-4D97-AF65-F5344CB8AC3E}">
        <p14:creationId xmlns:p14="http://schemas.microsoft.com/office/powerpoint/2010/main" val="1122783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EF0FF2-EDE1-DEA0-5B8F-0C00C902314B}"/>
              </a:ext>
            </a:extLst>
          </p:cNvPr>
          <p:cNvSpPr txBox="1"/>
          <p:nvPr/>
        </p:nvSpPr>
        <p:spPr>
          <a:xfrm>
            <a:off x="90536" y="840219"/>
            <a:ext cx="11697076" cy="5909310"/>
          </a:xfrm>
          <a:prstGeom prst="rect">
            <a:avLst/>
          </a:prstGeom>
          <a:noFill/>
        </p:spPr>
        <p:txBody>
          <a:bodyPr wrap="square">
            <a:spAutoFit/>
          </a:bodyPr>
          <a:lstStyle/>
          <a:p>
            <a:pPr algn="ctr"/>
            <a:r>
              <a:rPr lang="en-US" b="1" i="0" dirty="0">
                <a:solidFill>
                  <a:schemeClr val="bg1"/>
                </a:solidFill>
                <a:effectLst/>
                <a:latin typeface="system-ui"/>
              </a:rPr>
              <a:t>3 </a:t>
            </a:r>
            <a:r>
              <a:rPr lang="en-US" b="0" i="0" dirty="0">
                <a:solidFill>
                  <a:schemeClr val="bg1"/>
                </a:solidFill>
                <a:effectLst/>
                <a:latin typeface="system-ui"/>
              </a:rPr>
              <a:t>See what great love the Father has lavished on us, that we should be called children of God! And that is what we are! The reason the world does not know us is that it did not know him. </a:t>
            </a:r>
            <a:r>
              <a:rPr lang="en-US" b="1" i="0" baseline="30000" dirty="0">
                <a:solidFill>
                  <a:schemeClr val="bg1"/>
                </a:solidFill>
                <a:effectLst/>
                <a:latin typeface="system-ui"/>
              </a:rPr>
              <a:t>2 </a:t>
            </a:r>
            <a:r>
              <a:rPr lang="en-US" b="0" i="0" dirty="0">
                <a:solidFill>
                  <a:schemeClr val="bg1"/>
                </a:solidFill>
                <a:effectLst/>
                <a:latin typeface="system-ui"/>
              </a:rPr>
              <a:t>Dear friends, now we are children of God, and what we will be has not yet been made known. But we know that when Christ appears,</a:t>
            </a:r>
            <a:r>
              <a:rPr lang="en-US" b="0" i="0" baseline="30000" dirty="0">
                <a:solidFill>
                  <a:schemeClr val="bg1"/>
                </a:solidFill>
                <a:effectLst/>
                <a:latin typeface="system-ui"/>
              </a:rPr>
              <a:t>[</a:t>
            </a:r>
            <a:r>
              <a:rPr lang="en-US" b="0" i="0" baseline="30000" dirty="0">
                <a:solidFill>
                  <a:schemeClr val="bg1"/>
                </a:solidFill>
                <a:effectLst/>
                <a:latin typeface="system-ui"/>
                <a:hlinkClick r:id="rId2" tooltip="See footnote a">
                  <a:extLst>
                    <a:ext uri="{A12FA001-AC4F-418D-AE19-62706E023703}">
                      <ahyp:hlinkClr xmlns:ahyp="http://schemas.microsoft.com/office/drawing/2018/hyperlinkcolor" val="tx"/>
                    </a:ext>
                  </a:extLst>
                </a:hlinkClick>
              </a:rPr>
              <a:t>a</a:t>
            </a:r>
            <a:r>
              <a:rPr lang="en-US" b="0" i="0" baseline="30000" dirty="0">
                <a:solidFill>
                  <a:schemeClr val="bg1"/>
                </a:solidFill>
                <a:effectLst/>
                <a:latin typeface="system-ui"/>
              </a:rPr>
              <a:t>]</a:t>
            </a:r>
            <a:r>
              <a:rPr lang="en-US" b="0" i="0" dirty="0">
                <a:solidFill>
                  <a:schemeClr val="bg1"/>
                </a:solidFill>
                <a:effectLst/>
                <a:latin typeface="system-ui"/>
              </a:rPr>
              <a:t> we shall be like him, for we shall see him as he is. </a:t>
            </a:r>
            <a:r>
              <a:rPr lang="en-US" b="1" i="0" baseline="30000" dirty="0">
                <a:solidFill>
                  <a:schemeClr val="bg1"/>
                </a:solidFill>
                <a:effectLst/>
                <a:latin typeface="system-ui"/>
              </a:rPr>
              <a:t>3 </a:t>
            </a:r>
            <a:r>
              <a:rPr lang="en-US" b="0" i="0" dirty="0">
                <a:solidFill>
                  <a:schemeClr val="bg1"/>
                </a:solidFill>
                <a:effectLst/>
                <a:latin typeface="system-ui"/>
              </a:rPr>
              <a:t>All who have this hope in him purify themselves, just as he is pure.</a:t>
            </a:r>
          </a:p>
          <a:p>
            <a:pPr algn="ctr"/>
            <a:r>
              <a:rPr lang="en-US" b="1" i="0" baseline="30000" dirty="0">
                <a:solidFill>
                  <a:schemeClr val="bg1"/>
                </a:solidFill>
                <a:effectLst/>
                <a:latin typeface="system-ui"/>
              </a:rPr>
              <a:t>4 </a:t>
            </a:r>
            <a:r>
              <a:rPr lang="en-US" b="0" i="0" dirty="0">
                <a:solidFill>
                  <a:schemeClr val="bg1"/>
                </a:solidFill>
                <a:effectLst/>
                <a:latin typeface="system-ui"/>
              </a:rPr>
              <a:t>Everyone who sins breaks the law; in fact, sin is lawlessness. </a:t>
            </a:r>
            <a:r>
              <a:rPr lang="en-US" b="1" i="0" baseline="30000" dirty="0">
                <a:solidFill>
                  <a:schemeClr val="bg1"/>
                </a:solidFill>
                <a:effectLst/>
                <a:latin typeface="system-ui"/>
              </a:rPr>
              <a:t>5 </a:t>
            </a:r>
            <a:r>
              <a:rPr lang="en-US" b="0" i="0" dirty="0">
                <a:solidFill>
                  <a:schemeClr val="bg1"/>
                </a:solidFill>
                <a:effectLst/>
                <a:latin typeface="system-ui"/>
              </a:rPr>
              <a:t>But you know that he appeared so that he might take away our sins. And in him is no sin. </a:t>
            </a:r>
            <a:r>
              <a:rPr lang="en-US" b="1" i="0" baseline="30000" dirty="0">
                <a:solidFill>
                  <a:schemeClr val="bg1"/>
                </a:solidFill>
                <a:effectLst/>
                <a:latin typeface="system-ui"/>
              </a:rPr>
              <a:t>6 </a:t>
            </a:r>
            <a:r>
              <a:rPr lang="en-US" b="0" i="0" dirty="0">
                <a:solidFill>
                  <a:schemeClr val="bg1"/>
                </a:solidFill>
                <a:effectLst/>
                <a:latin typeface="system-ui"/>
              </a:rPr>
              <a:t>No one who lives in him keeps on sinning. No one who continues to sin has either seen him or known him.</a:t>
            </a:r>
          </a:p>
          <a:p>
            <a:pPr algn="ctr"/>
            <a:r>
              <a:rPr lang="en-US" b="1" i="0" baseline="30000" dirty="0">
                <a:solidFill>
                  <a:schemeClr val="bg1"/>
                </a:solidFill>
                <a:effectLst/>
                <a:latin typeface="system-ui"/>
              </a:rPr>
              <a:t>7 </a:t>
            </a:r>
            <a:r>
              <a:rPr lang="en-US" b="0" i="0" dirty="0">
                <a:solidFill>
                  <a:schemeClr val="bg1"/>
                </a:solidFill>
                <a:effectLst/>
                <a:latin typeface="system-ui"/>
              </a:rPr>
              <a:t>Dear children, do not let anyone lead you astray. The one who does what is right is righteous, just as he is righteous. </a:t>
            </a:r>
            <a:r>
              <a:rPr lang="en-US" b="1" i="0" baseline="30000" dirty="0">
                <a:solidFill>
                  <a:schemeClr val="bg1"/>
                </a:solidFill>
                <a:effectLst/>
                <a:latin typeface="system-ui"/>
              </a:rPr>
              <a:t>8 </a:t>
            </a:r>
            <a:r>
              <a:rPr lang="en-US" b="0" i="0" dirty="0">
                <a:solidFill>
                  <a:schemeClr val="bg1"/>
                </a:solidFill>
                <a:effectLst/>
                <a:latin typeface="system-ui"/>
              </a:rPr>
              <a:t>The one who does what is sinful is of the devil, because the devil has been sinning from the beginning. The reason the Son of God appeared was to destroy the devil’s work. </a:t>
            </a:r>
            <a:r>
              <a:rPr lang="en-US" b="1" i="0" baseline="30000" dirty="0">
                <a:solidFill>
                  <a:schemeClr val="bg1"/>
                </a:solidFill>
                <a:effectLst/>
                <a:latin typeface="system-ui"/>
              </a:rPr>
              <a:t>9 </a:t>
            </a:r>
            <a:r>
              <a:rPr lang="en-US" b="0" i="0" dirty="0">
                <a:solidFill>
                  <a:schemeClr val="bg1"/>
                </a:solidFill>
                <a:effectLst/>
                <a:latin typeface="system-ui"/>
              </a:rPr>
              <a:t>No one who is born of God will continue to sin, because God’s seed remains in them; they cannot go on sinning, because they have been born of God. </a:t>
            </a:r>
            <a:r>
              <a:rPr lang="en-US" b="1" i="0" baseline="30000" dirty="0">
                <a:solidFill>
                  <a:schemeClr val="bg1"/>
                </a:solidFill>
                <a:effectLst/>
                <a:latin typeface="system-ui"/>
              </a:rPr>
              <a:t>10 </a:t>
            </a:r>
            <a:r>
              <a:rPr lang="en-US" b="0" i="0" dirty="0">
                <a:solidFill>
                  <a:schemeClr val="bg1"/>
                </a:solidFill>
                <a:effectLst/>
                <a:latin typeface="system-ui"/>
              </a:rPr>
              <a:t>This is how we know who the children of God are and who the children of the devil are: Anyone who does not do what is right is not God’s child, nor is anyone who does not love their brother and sister.</a:t>
            </a:r>
          </a:p>
          <a:p>
            <a:pPr algn="ctr"/>
            <a:r>
              <a:rPr lang="en-US" b="1" i="0" baseline="30000" dirty="0">
                <a:solidFill>
                  <a:schemeClr val="bg1"/>
                </a:solidFill>
                <a:effectLst/>
                <a:latin typeface="system-ui"/>
              </a:rPr>
              <a:t>11 </a:t>
            </a:r>
            <a:r>
              <a:rPr lang="en-US" b="0" i="0" dirty="0">
                <a:solidFill>
                  <a:schemeClr val="bg1"/>
                </a:solidFill>
                <a:effectLst/>
                <a:latin typeface="system-ui"/>
              </a:rPr>
              <a:t>For this is the message you heard from the beginning: We should love one another. </a:t>
            </a:r>
            <a:r>
              <a:rPr lang="en-US" b="1" i="0" baseline="30000" dirty="0">
                <a:solidFill>
                  <a:schemeClr val="bg1"/>
                </a:solidFill>
                <a:effectLst/>
                <a:latin typeface="system-ui"/>
              </a:rPr>
              <a:t>12 </a:t>
            </a:r>
            <a:r>
              <a:rPr lang="en-US" b="0" i="0" dirty="0">
                <a:solidFill>
                  <a:schemeClr val="bg1"/>
                </a:solidFill>
                <a:effectLst/>
                <a:latin typeface="system-ui"/>
              </a:rPr>
              <a:t>Do not be like Cain, who belonged to the evil one and murdered his brother. And why did he murder him? Because his own actions were evil and his brother’s were righteous. </a:t>
            </a:r>
            <a:r>
              <a:rPr lang="en-US" b="1" i="0" baseline="30000" dirty="0">
                <a:solidFill>
                  <a:schemeClr val="bg1"/>
                </a:solidFill>
                <a:effectLst/>
                <a:latin typeface="system-ui"/>
              </a:rPr>
              <a:t>13 </a:t>
            </a:r>
            <a:r>
              <a:rPr lang="en-US" b="0" i="0" dirty="0">
                <a:solidFill>
                  <a:schemeClr val="bg1"/>
                </a:solidFill>
                <a:effectLst/>
                <a:latin typeface="system-ui"/>
              </a:rPr>
              <a:t>Do not be surprised, my brothers and sisters,</a:t>
            </a:r>
            <a:r>
              <a:rPr lang="en-US" b="0" i="0" baseline="30000" dirty="0">
                <a:solidFill>
                  <a:schemeClr val="bg1"/>
                </a:solidFill>
                <a:effectLst/>
                <a:latin typeface="system-ui"/>
              </a:rPr>
              <a:t>[</a:t>
            </a:r>
            <a:r>
              <a:rPr lang="en-US" b="0" i="0" baseline="30000" dirty="0">
                <a:solidFill>
                  <a:schemeClr val="bg1"/>
                </a:solidFill>
                <a:effectLst/>
                <a:latin typeface="system-ui"/>
                <a:hlinkClick r:id="rId3" tooltip="See footnote b">
                  <a:extLst>
                    <a:ext uri="{A12FA001-AC4F-418D-AE19-62706E023703}">
                      <ahyp:hlinkClr xmlns:ahyp="http://schemas.microsoft.com/office/drawing/2018/hyperlinkcolor" val="tx"/>
                    </a:ext>
                  </a:extLst>
                </a:hlinkClick>
              </a:rPr>
              <a:t>b</a:t>
            </a:r>
            <a:r>
              <a:rPr lang="en-US" b="0" i="0" baseline="30000" dirty="0">
                <a:solidFill>
                  <a:schemeClr val="bg1"/>
                </a:solidFill>
                <a:effectLst/>
                <a:latin typeface="system-ui"/>
              </a:rPr>
              <a:t>]</a:t>
            </a:r>
            <a:r>
              <a:rPr lang="en-US" b="0" i="0" dirty="0">
                <a:solidFill>
                  <a:schemeClr val="bg1"/>
                </a:solidFill>
                <a:effectLst/>
                <a:latin typeface="system-ui"/>
              </a:rPr>
              <a:t> if the world hates you. </a:t>
            </a:r>
            <a:r>
              <a:rPr lang="en-US" b="1" i="0" baseline="30000" dirty="0">
                <a:solidFill>
                  <a:schemeClr val="bg1"/>
                </a:solidFill>
                <a:effectLst/>
                <a:latin typeface="system-ui"/>
              </a:rPr>
              <a:t>14 </a:t>
            </a:r>
            <a:r>
              <a:rPr lang="en-US" b="0" i="0" dirty="0">
                <a:solidFill>
                  <a:schemeClr val="bg1"/>
                </a:solidFill>
                <a:effectLst/>
                <a:latin typeface="system-ui"/>
              </a:rPr>
              <a:t>We know that we have passed from death to life, because we love each other. Anyone who does not love remains in death. </a:t>
            </a:r>
            <a:r>
              <a:rPr lang="en-US" b="1" i="0" baseline="30000" dirty="0">
                <a:solidFill>
                  <a:schemeClr val="bg1"/>
                </a:solidFill>
                <a:effectLst/>
                <a:latin typeface="system-ui"/>
              </a:rPr>
              <a:t>15 </a:t>
            </a:r>
            <a:r>
              <a:rPr lang="en-US" b="0" i="0" dirty="0">
                <a:solidFill>
                  <a:schemeClr val="bg1"/>
                </a:solidFill>
                <a:effectLst/>
                <a:latin typeface="system-ui"/>
              </a:rPr>
              <a:t>Anyone who hates a brother or sister is a murderer, and you know that no murderer has eternal life residing in him.</a:t>
            </a:r>
          </a:p>
          <a:p>
            <a:pPr algn="ctr"/>
            <a:r>
              <a:rPr lang="en-US" b="1" i="0" baseline="30000" dirty="0">
                <a:solidFill>
                  <a:schemeClr val="bg1"/>
                </a:solidFill>
                <a:effectLst/>
                <a:latin typeface="system-ui"/>
              </a:rPr>
              <a:t>16 </a:t>
            </a:r>
            <a:r>
              <a:rPr lang="en-US" b="0" i="0" dirty="0">
                <a:solidFill>
                  <a:schemeClr val="bg1"/>
                </a:solidFill>
                <a:effectLst/>
                <a:latin typeface="system-ui"/>
              </a:rPr>
              <a:t>This is how we know what love is: Jesus Christ laid down his life for us. And we ought to lay down our lives for our brothers and sisters. </a:t>
            </a:r>
            <a:r>
              <a:rPr lang="en-US" b="1" i="0" baseline="30000" dirty="0">
                <a:solidFill>
                  <a:schemeClr val="bg1"/>
                </a:solidFill>
                <a:effectLst/>
                <a:latin typeface="system-ui"/>
              </a:rPr>
              <a:t>17 </a:t>
            </a:r>
            <a:r>
              <a:rPr lang="en-US" b="0" i="0" dirty="0">
                <a:solidFill>
                  <a:schemeClr val="bg1"/>
                </a:solidFill>
                <a:effectLst/>
                <a:latin typeface="system-ui"/>
              </a:rPr>
              <a:t>If anyone has material possessions and sees a brother or sister in need but has no pity on them, how can the love of God be in that person? </a:t>
            </a:r>
            <a:r>
              <a:rPr lang="en-US" b="1" i="0" baseline="30000" dirty="0">
                <a:solidFill>
                  <a:schemeClr val="bg1"/>
                </a:solidFill>
                <a:effectLst/>
                <a:latin typeface="system-ui"/>
              </a:rPr>
              <a:t>18 </a:t>
            </a:r>
            <a:r>
              <a:rPr lang="en-US" b="0" i="0" dirty="0">
                <a:solidFill>
                  <a:schemeClr val="bg1"/>
                </a:solidFill>
                <a:effectLst/>
                <a:latin typeface="system-ui"/>
              </a:rPr>
              <a:t>Dear children, let us not love with words or speech but with actions and in truth.</a:t>
            </a:r>
          </a:p>
        </p:txBody>
      </p:sp>
      <p:sp>
        <p:nvSpPr>
          <p:cNvPr id="5" name="TextBox 4">
            <a:extLst>
              <a:ext uri="{FF2B5EF4-FFF2-40B4-BE49-F238E27FC236}">
                <a16:creationId xmlns:a16="http://schemas.microsoft.com/office/drawing/2014/main" id="{18461FF7-0B71-D974-33B9-338AA42A3F62}"/>
              </a:ext>
            </a:extLst>
          </p:cNvPr>
          <p:cNvSpPr txBox="1"/>
          <p:nvPr/>
        </p:nvSpPr>
        <p:spPr>
          <a:xfrm>
            <a:off x="2541761" y="132333"/>
            <a:ext cx="6097508" cy="707886"/>
          </a:xfrm>
          <a:prstGeom prst="rect">
            <a:avLst/>
          </a:prstGeom>
          <a:noFill/>
        </p:spPr>
        <p:txBody>
          <a:bodyPr wrap="square">
            <a:spAutoFit/>
          </a:bodyPr>
          <a:lstStyle/>
          <a:p>
            <a:pPr algn="ctr"/>
            <a:r>
              <a:rPr lang="en-US" sz="4000" dirty="0">
                <a:solidFill>
                  <a:schemeClr val="bg1"/>
                </a:solidFill>
              </a:rPr>
              <a:t>1 John 3:1-18</a:t>
            </a:r>
          </a:p>
        </p:txBody>
      </p:sp>
    </p:spTree>
    <p:extLst>
      <p:ext uri="{BB962C8B-B14F-4D97-AF65-F5344CB8AC3E}">
        <p14:creationId xmlns:p14="http://schemas.microsoft.com/office/powerpoint/2010/main" val="919692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453BCE-9412-690A-AB6B-3E586A0646F5}"/>
              </a:ext>
            </a:extLst>
          </p:cNvPr>
          <p:cNvSpPr txBox="1"/>
          <p:nvPr/>
        </p:nvSpPr>
        <p:spPr>
          <a:xfrm>
            <a:off x="1121121" y="2832061"/>
            <a:ext cx="9949758" cy="3108543"/>
          </a:xfrm>
          <a:prstGeom prst="rect">
            <a:avLst/>
          </a:prstGeom>
          <a:noFill/>
        </p:spPr>
        <p:txBody>
          <a:bodyPr wrap="square">
            <a:spAutoFit/>
          </a:bodyPr>
          <a:lstStyle/>
          <a:p>
            <a:pPr algn="ctr"/>
            <a:r>
              <a:rPr lang="en-US" sz="2800" b="1" i="0" baseline="30000" dirty="0">
                <a:solidFill>
                  <a:schemeClr val="bg1"/>
                </a:solidFill>
                <a:effectLst/>
                <a:latin typeface="system-ui"/>
              </a:rPr>
              <a:t>16 </a:t>
            </a:r>
            <a:r>
              <a:rPr lang="en-US" sz="2800" b="0" i="0" dirty="0">
                <a:solidFill>
                  <a:schemeClr val="bg1"/>
                </a:solidFill>
                <a:effectLst/>
                <a:latin typeface="system-ui"/>
              </a:rPr>
              <a:t>For God so loved the world that he gave his one and only Son, that whoever believes in him shall not perish but have eternal life. </a:t>
            </a:r>
            <a:r>
              <a:rPr lang="en-US" sz="2800" b="1" i="0" baseline="30000" dirty="0">
                <a:solidFill>
                  <a:schemeClr val="bg1"/>
                </a:solidFill>
                <a:effectLst/>
                <a:latin typeface="system-ui"/>
              </a:rPr>
              <a:t>17 </a:t>
            </a:r>
            <a:r>
              <a:rPr lang="en-US" sz="2800" b="0" i="0" dirty="0">
                <a:solidFill>
                  <a:schemeClr val="bg1"/>
                </a:solidFill>
                <a:effectLst/>
                <a:latin typeface="system-ui"/>
              </a:rPr>
              <a:t>For God did not send his Son into the world to condemn the world, but to save the world through him. </a:t>
            </a:r>
            <a:r>
              <a:rPr lang="en-US" sz="2800" b="1" i="0" baseline="30000" dirty="0">
                <a:solidFill>
                  <a:schemeClr val="bg1"/>
                </a:solidFill>
                <a:effectLst/>
                <a:latin typeface="system-ui"/>
              </a:rPr>
              <a:t>18 </a:t>
            </a:r>
            <a:r>
              <a:rPr lang="en-US" sz="2800" b="0" i="0" dirty="0">
                <a:solidFill>
                  <a:schemeClr val="bg1"/>
                </a:solidFill>
                <a:effectLst/>
                <a:latin typeface="system-ui"/>
              </a:rPr>
              <a:t>Whoever believes in him is not condemned, but whoever does not believe stands condemned already because they have not believed in the name of God’s one and only Son.</a:t>
            </a:r>
            <a:endParaRPr lang="en-US" sz="2800" dirty="0">
              <a:solidFill>
                <a:schemeClr val="bg1"/>
              </a:solidFill>
            </a:endParaRPr>
          </a:p>
        </p:txBody>
      </p:sp>
      <p:sp>
        <p:nvSpPr>
          <p:cNvPr id="5" name="TextBox 4">
            <a:extLst>
              <a:ext uri="{FF2B5EF4-FFF2-40B4-BE49-F238E27FC236}">
                <a16:creationId xmlns:a16="http://schemas.microsoft.com/office/drawing/2014/main" id="{37043897-04EC-FC0B-75D6-6D80E327060E}"/>
              </a:ext>
            </a:extLst>
          </p:cNvPr>
          <p:cNvSpPr txBox="1"/>
          <p:nvPr/>
        </p:nvSpPr>
        <p:spPr>
          <a:xfrm>
            <a:off x="5226868" y="1128086"/>
            <a:ext cx="6097508" cy="707886"/>
          </a:xfrm>
          <a:prstGeom prst="rect">
            <a:avLst/>
          </a:prstGeom>
          <a:noFill/>
        </p:spPr>
        <p:txBody>
          <a:bodyPr wrap="square">
            <a:spAutoFit/>
          </a:bodyPr>
          <a:lstStyle/>
          <a:p>
            <a:pPr algn="ctr"/>
            <a:r>
              <a:rPr lang="en-US" sz="4000" dirty="0">
                <a:solidFill>
                  <a:schemeClr val="bg1"/>
                </a:solidFill>
              </a:rPr>
              <a:t>John 3:16-18</a:t>
            </a:r>
          </a:p>
        </p:txBody>
      </p:sp>
    </p:spTree>
    <p:extLst>
      <p:ext uri="{BB962C8B-B14F-4D97-AF65-F5344CB8AC3E}">
        <p14:creationId xmlns:p14="http://schemas.microsoft.com/office/powerpoint/2010/main" val="2418208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048035-2539-BFF9-9A2D-7CB251E3BFBD}"/>
              </a:ext>
            </a:extLst>
          </p:cNvPr>
          <p:cNvSpPr txBox="1"/>
          <p:nvPr/>
        </p:nvSpPr>
        <p:spPr>
          <a:xfrm>
            <a:off x="2839706" y="0"/>
            <a:ext cx="5750351" cy="1107996"/>
          </a:xfrm>
          <a:prstGeom prst="rect">
            <a:avLst/>
          </a:prstGeom>
          <a:noFill/>
        </p:spPr>
        <p:txBody>
          <a:bodyPr wrap="square" rtlCol="0">
            <a:spAutoFit/>
          </a:bodyPr>
          <a:lstStyle/>
          <a:p>
            <a:pPr algn="ctr"/>
            <a:r>
              <a:rPr lang="en-US" sz="6600" dirty="0">
                <a:solidFill>
                  <a:schemeClr val="bg1"/>
                </a:solidFill>
              </a:rPr>
              <a:t>Homework</a:t>
            </a:r>
          </a:p>
        </p:txBody>
      </p:sp>
      <p:sp>
        <p:nvSpPr>
          <p:cNvPr id="3" name="TextBox 2">
            <a:extLst>
              <a:ext uri="{FF2B5EF4-FFF2-40B4-BE49-F238E27FC236}">
                <a16:creationId xmlns:a16="http://schemas.microsoft.com/office/drawing/2014/main" id="{D8367E07-5AFE-1676-C174-48B1940E5A7F}"/>
              </a:ext>
            </a:extLst>
          </p:cNvPr>
          <p:cNvSpPr txBox="1"/>
          <p:nvPr/>
        </p:nvSpPr>
        <p:spPr>
          <a:xfrm>
            <a:off x="205382" y="308899"/>
            <a:ext cx="11018998" cy="5755422"/>
          </a:xfrm>
          <a:prstGeom prst="rect">
            <a:avLst/>
          </a:prstGeom>
          <a:noFill/>
        </p:spPr>
        <p:txBody>
          <a:bodyPr wrap="square" rtlCol="0">
            <a:spAutoFit/>
          </a:bodyPr>
          <a:lstStyle/>
          <a:p>
            <a:pPr algn="ctr"/>
            <a:r>
              <a:rPr lang="en-US" sz="3200" dirty="0">
                <a:solidFill>
                  <a:schemeClr val="bg1"/>
                </a:solidFill>
              </a:rPr>
              <a:t> </a:t>
            </a:r>
          </a:p>
          <a:p>
            <a:pPr algn="ctr"/>
            <a:br>
              <a:rPr lang="en-US" sz="4800" dirty="0">
                <a:solidFill>
                  <a:schemeClr val="bg1"/>
                </a:solidFill>
              </a:rPr>
            </a:br>
            <a:r>
              <a:rPr lang="en-US" sz="4800" dirty="0">
                <a:solidFill>
                  <a:schemeClr val="bg1"/>
                </a:solidFill>
              </a:rPr>
              <a:t> This week How will anyone  know that you are a disciple?</a:t>
            </a:r>
          </a:p>
          <a:p>
            <a:pPr algn="ctr"/>
            <a:r>
              <a:rPr lang="en-US" sz="4800" dirty="0">
                <a:solidFill>
                  <a:schemeClr val="bg1"/>
                </a:solidFill>
              </a:rPr>
              <a:t> As we move into the Christmas Season  continually demonstrate, recognize  and </a:t>
            </a:r>
            <a:r>
              <a:rPr lang="en-US" sz="4800" u="sng" dirty="0">
                <a:solidFill>
                  <a:schemeClr val="bg1"/>
                </a:solidFill>
              </a:rPr>
              <a:t>provide examples </a:t>
            </a:r>
            <a:r>
              <a:rPr lang="en-US" sz="4800" dirty="0">
                <a:solidFill>
                  <a:schemeClr val="bg1"/>
                </a:solidFill>
              </a:rPr>
              <a:t>of God’s agape love for your family (church family) and others   </a:t>
            </a:r>
          </a:p>
        </p:txBody>
      </p:sp>
    </p:spTree>
    <p:extLst>
      <p:ext uri="{BB962C8B-B14F-4D97-AF65-F5344CB8AC3E}">
        <p14:creationId xmlns:p14="http://schemas.microsoft.com/office/powerpoint/2010/main" val="2747382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8590B2-D6C6-4B35-9FF4-168E4228328C}"/>
              </a:ext>
            </a:extLst>
          </p:cNvPr>
          <p:cNvSpPr txBox="1"/>
          <p:nvPr/>
        </p:nvSpPr>
        <p:spPr>
          <a:xfrm>
            <a:off x="5592779" y="1046605"/>
            <a:ext cx="6097508" cy="830997"/>
          </a:xfrm>
          <a:prstGeom prst="rect">
            <a:avLst/>
          </a:prstGeom>
          <a:noFill/>
        </p:spPr>
        <p:txBody>
          <a:bodyPr wrap="square">
            <a:spAutoFit/>
          </a:bodyPr>
          <a:lstStyle/>
          <a:p>
            <a:pPr algn="ctr"/>
            <a:r>
              <a:rPr lang="en-US" sz="4800" b="0" i="0" dirty="0">
                <a:solidFill>
                  <a:schemeClr val="bg1"/>
                </a:solidFill>
                <a:effectLst/>
                <a:latin typeface="system-ui"/>
              </a:rPr>
              <a:t>John 13:31-35</a:t>
            </a:r>
            <a:endParaRPr lang="en-US" sz="4800" dirty="0">
              <a:solidFill>
                <a:schemeClr val="bg1"/>
              </a:solidFill>
            </a:endParaRPr>
          </a:p>
        </p:txBody>
      </p:sp>
      <p:sp>
        <p:nvSpPr>
          <p:cNvPr id="5" name="TextBox 4">
            <a:extLst>
              <a:ext uri="{FF2B5EF4-FFF2-40B4-BE49-F238E27FC236}">
                <a16:creationId xmlns:a16="http://schemas.microsoft.com/office/drawing/2014/main" id="{86E21659-EAE3-A90E-4226-8F2BB3AE9B56}"/>
              </a:ext>
            </a:extLst>
          </p:cNvPr>
          <p:cNvSpPr txBox="1"/>
          <p:nvPr/>
        </p:nvSpPr>
        <p:spPr>
          <a:xfrm>
            <a:off x="217282" y="2505453"/>
            <a:ext cx="11099549" cy="3970318"/>
          </a:xfrm>
          <a:prstGeom prst="rect">
            <a:avLst/>
          </a:prstGeom>
          <a:noFill/>
        </p:spPr>
        <p:txBody>
          <a:bodyPr wrap="square">
            <a:spAutoFit/>
          </a:bodyPr>
          <a:lstStyle/>
          <a:p>
            <a:pPr algn="ctr"/>
            <a:r>
              <a:rPr lang="en-US" sz="2800" b="1" i="0" baseline="30000" dirty="0">
                <a:solidFill>
                  <a:schemeClr val="bg1"/>
                </a:solidFill>
                <a:effectLst/>
                <a:latin typeface="system-ui"/>
              </a:rPr>
              <a:t>31 </a:t>
            </a:r>
            <a:r>
              <a:rPr lang="en-US" sz="2800" b="0" i="0" dirty="0">
                <a:solidFill>
                  <a:schemeClr val="bg1"/>
                </a:solidFill>
                <a:effectLst/>
                <a:latin typeface="system-ui"/>
              </a:rPr>
              <a:t>When he was gone, Jesus said, “Now the Son of Man is glorified and God is glorified in him. </a:t>
            </a:r>
            <a:r>
              <a:rPr lang="en-US" sz="2800" b="1" i="0" baseline="30000" dirty="0">
                <a:solidFill>
                  <a:schemeClr val="bg1"/>
                </a:solidFill>
                <a:effectLst/>
                <a:latin typeface="system-ui"/>
              </a:rPr>
              <a:t>32 </a:t>
            </a:r>
            <a:r>
              <a:rPr lang="en-US" sz="2800" b="0" i="0" dirty="0">
                <a:solidFill>
                  <a:schemeClr val="bg1"/>
                </a:solidFill>
                <a:effectLst/>
                <a:latin typeface="system-ui"/>
              </a:rPr>
              <a:t>If God is glorified in him,</a:t>
            </a:r>
            <a:r>
              <a:rPr lang="en-US" sz="2800" b="0" i="0" baseline="30000" dirty="0">
                <a:solidFill>
                  <a:schemeClr val="bg1"/>
                </a:solidFill>
                <a:effectLst/>
                <a:latin typeface="system-ui"/>
              </a:rPr>
              <a:t>[</a:t>
            </a:r>
            <a:r>
              <a:rPr lang="en-US" sz="2800" b="0" i="0" baseline="30000" dirty="0">
                <a:solidFill>
                  <a:schemeClr val="bg1"/>
                </a:solidFill>
                <a:effectLst/>
                <a:latin typeface="system-ui"/>
                <a:hlinkClick r:id="rId2" tooltip="See footnote a">
                  <a:extLst>
                    <a:ext uri="{A12FA001-AC4F-418D-AE19-62706E023703}">
                      <ahyp:hlinkClr xmlns:ahyp="http://schemas.microsoft.com/office/drawing/2018/hyperlinkcolor" val="tx"/>
                    </a:ext>
                  </a:extLst>
                </a:hlinkClick>
              </a:rPr>
              <a:t>a</a:t>
            </a:r>
            <a:r>
              <a:rPr lang="en-US" sz="2800" b="0" i="0" baseline="30000" dirty="0">
                <a:solidFill>
                  <a:schemeClr val="bg1"/>
                </a:solidFill>
                <a:effectLst/>
                <a:latin typeface="system-ui"/>
              </a:rPr>
              <a:t>]</a:t>
            </a:r>
            <a:r>
              <a:rPr lang="en-US" sz="2800" b="0" i="0" dirty="0">
                <a:solidFill>
                  <a:schemeClr val="bg1"/>
                </a:solidFill>
                <a:effectLst/>
                <a:latin typeface="system-ui"/>
              </a:rPr>
              <a:t> God will glorify the Son in himself, and will glorify him at once.</a:t>
            </a:r>
          </a:p>
          <a:p>
            <a:pPr algn="ctr"/>
            <a:r>
              <a:rPr lang="en-US" sz="2800" b="1" i="0" baseline="30000" dirty="0">
                <a:solidFill>
                  <a:schemeClr val="bg1"/>
                </a:solidFill>
                <a:effectLst/>
                <a:latin typeface="system-ui"/>
              </a:rPr>
              <a:t>33 </a:t>
            </a:r>
            <a:r>
              <a:rPr lang="en-US" sz="2800" b="0" i="0" dirty="0">
                <a:solidFill>
                  <a:schemeClr val="bg1"/>
                </a:solidFill>
                <a:effectLst/>
                <a:latin typeface="system-ui"/>
              </a:rPr>
              <a:t>“My children, I will be with you only a little longer. You will look for me, and just as I told the Jews, so I tell you now: Where I am going, you cannot come.</a:t>
            </a:r>
          </a:p>
          <a:p>
            <a:pPr algn="ctr"/>
            <a:r>
              <a:rPr lang="en-US" sz="2800" b="1" i="0" baseline="30000" dirty="0">
                <a:solidFill>
                  <a:schemeClr val="bg1"/>
                </a:solidFill>
                <a:effectLst/>
                <a:latin typeface="system-ui"/>
              </a:rPr>
              <a:t>34 </a:t>
            </a:r>
            <a:r>
              <a:rPr lang="en-US" sz="2800" b="0" i="0" dirty="0">
                <a:solidFill>
                  <a:schemeClr val="bg1"/>
                </a:solidFill>
                <a:effectLst/>
                <a:latin typeface="system-ui"/>
              </a:rPr>
              <a:t>“A new command I give you: Love one another. As I have loved you, so you must love one another. </a:t>
            </a:r>
            <a:r>
              <a:rPr lang="en-US" sz="2800" b="1" i="0" baseline="30000" dirty="0">
                <a:solidFill>
                  <a:schemeClr val="bg1"/>
                </a:solidFill>
                <a:effectLst/>
                <a:latin typeface="system-ui"/>
              </a:rPr>
              <a:t>35 </a:t>
            </a:r>
            <a:r>
              <a:rPr lang="en-US" sz="2800" b="0" i="0" dirty="0">
                <a:solidFill>
                  <a:schemeClr val="bg1"/>
                </a:solidFill>
                <a:effectLst/>
                <a:latin typeface="system-ui"/>
              </a:rPr>
              <a:t>By this everyone will know that you are my disciples, if you love one another.”</a:t>
            </a:r>
          </a:p>
        </p:txBody>
      </p:sp>
    </p:spTree>
    <p:extLst>
      <p:ext uri="{BB962C8B-B14F-4D97-AF65-F5344CB8AC3E}">
        <p14:creationId xmlns:p14="http://schemas.microsoft.com/office/powerpoint/2010/main" val="3374506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046E79-13A0-8B47-A12A-50A0E2DC85F2}"/>
              </a:ext>
            </a:extLst>
          </p:cNvPr>
          <p:cNvSpPr>
            <a:spLocks noChangeArrowheads="1"/>
          </p:cNvSpPr>
          <p:nvPr/>
        </p:nvSpPr>
        <p:spPr bwMode="auto">
          <a:xfrm>
            <a:off x="6753885" y="995881"/>
            <a:ext cx="4608214"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a:solidFill>
                  <a:srgbClr val="000000"/>
                </a:solidFill>
                <a:latin typeface="Tahoma" panose="020B0604030504040204" pitchFamily="34" charset="0"/>
              </a:defRPr>
            </a:lvl1pPr>
            <a:lvl2pPr marL="742950" indent="-285750">
              <a:spcBef>
                <a:spcPct val="20000"/>
              </a:spcBef>
              <a:buChar char="–"/>
              <a:defRPr sz="2200">
                <a:solidFill>
                  <a:srgbClr val="000000"/>
                </a:solidFill>
                <a:latin typeface="Tahoma" panose="020B0604030504040204" pitchFamily="34" charset="0"/>
              </a:defRPr>
            </a:lvl2pPr>
            <a:lvl3pPr marL="1143000" indent="-228600">
              <a:spcBef>
                <a:spcPct val="20000"/>
              </a:spcBef>
              <a:buChar char="•"/>
              <a:defRPr sz="2000">
                <a:solidFill>
                  <a:srgbClr val="000000"/>
                </a:solidFill>
                <a:latin typeface="Tahoma" panose="020B0604030504040204" pitchFamily="34" charset="0"/>
              </a:defRPr>
            </a:lvl3pPr>
            <a:lvl4pPr marL="1600200" indent="-228600">
              <a:spcBef>
                <a:spcPct val="20000"/>
              </a:spcBef>
              <a:buChar char="–"/>
              <a:defRPr sz="2000">
                <a:solidFill>
                  <a:srgbClr val="000000"/>
                </a:solidFill>
                <a:latin typeface="Tahoma" panose="020B0604030504040204" pitchFamily="34" charset="0"/>
              </a:defRPr>
            </a:lvl4pPr>
            <a:lvl5pPr marL="2057400" indent="-228600">
              <a:spcBef>
                <a:spcPct val="20000"/>
              </a:spcBef>
              <a:buChar char="•"/>
              <a:defRPr sz="2000">
                <a:solidFill>
                  <a:srgbClr val="000000"/>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0000"/>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0000"/>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0000"/>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0000"/>
                </a:solidFill>
                <a:latin typeface="Tahoma" panose="020B0604030504040204" pitchFamily="34" charset="0"/>
              </a:defRPr>
            </a:lvl9pPr>
          </a:lstStyle>
          <a:p>
            <a:pPr algn="ctr">
              <a:spcBef>
                <a:spcPct val="0"/>
              </a:spcBef>
              <a:buFontTx/>
              <a:buNone/>
            </a:pPr>
            <a:r>
              <a:rPr lang="en-US" altLang="en-US" sz="4400" dirty="0">
                <a:solidFill>
                  <a:schemeClr val="bg1"/>
                </a:solidFill>
              </a:rPr>
              <a:t>A </a:t>
            </a:r>
            <a:r>
              <a:rPr lang="en-US" altLang="en-US" sz="4400" b="1" u="sng" dirty="0">
                <a:solidFill>
                  <a:schemeClr val="bg1"/>
                </a:solidFill>
              </a:rPr>
              <a:t>command</a:t>
            </a:r>
            <a:r>
              <a:rPr lang="en-US" altLang="en-US" sz="4400" dirty="0">
                <a:solidFill>
                  <a:schemeClr val="bg1"/>
                </a:solidFill>
              </a:rPr>
              <a:t> from God is something man should do</a:t>
            </a:r>
          </a:p>
        </p:txBody>
      </p:sp>
      <p:sp>
        <p:nvSpPr>
          <p:cNvPr id="4" name="Rectangle 3">
            <a:extLst>
              <a:ext uri="{FF2B5EF4-FFF2-40B4-BE49-F238E27FC236}">
                <a16:creationId xmlns:a16="http://schemas.microsoft.com/office/drawing/2014/main" id="{F72C78E5-DB0A-9EBD-688C-FF44EF9CC939}"/>
              </a:ext>
            </a:extLst>
          </p:cNvPr>
          <p:cNvSpPr>
            <a:spLocks noChangeArrowheads="1"/>
          </p:cNvSpPr>
          <p:nvPr/>
        </p:nvSpPr>
        <p:spPr bwMode="auto">
          <a:xfrm>
            <a:off x="6373529" y="4350190"/>
            <a:ext cx="53689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a:solidFill>
                  <a:srgbClr val="000000"/>
                </a:solidFill>
                <a:latin typeface="Tahoma" panose="020B0604030504040204" pitchFamily="34" charset="0"/>
              </a:defRPr>
            </a:lvl1pPr>
            <a:lvl2pPr marL="742950" indent="-285750">
              <a:spcBef>
                <a:spcPct val="20000"/>
              </a:spcBef>
              <a:buChar char="–"/>
              <a:defRPr sz="2200">
                <a:solidFill>
                  <a:srgbClr val="000000"/>
                </a:solidFill>
                <a:latin typeface="Tahoma" panose="020B0604030504040204" pitchFamily="34" charset="0"/>
              </a:defRPr>
            </a:lvl2pPr>
            <a:lvl3pPr marL="1143000" indent="-228600">
              <a:spcBef>
                <a:spcPct val="20000"/>
              </a:spcBef>
              <a:buChar char="•"/>
              <a:defRPr sz="2000">
                <a:solidFill>
                  <a:srgbClr val="000000"/>
                </a:solidFill>
                <a:latin typeface="Tahoma" panose="020B0604030504040204" pitchFamily="34" charset="0"/>
              </a:defRPr>
            </a:lvl3pPr>
            <a:lvl4pPr marL="1600200" indent="-228600">
              <a:spcBef>
                <a:spcPct val="20000"/>
              </a:spcBef>
              <a:buChar char="–"/>
              <a:defRPr sz="2000">
                <a:solidFill>
                  <a:srgbClr val="000000"/>
                </a:solidFill>
                <a:latin typeface="Tahoma" panose="020B0604030504040204" pitchFamily="34" charset="0"/>
              </a:defRPr>
            </a:lvl4pPr>
            <a:lvl5pPr marL="2057400" indent="-228600">
              <a:spcBef>
                <a:spcPct val="20000"/>
              </a:spcBef>
              <a:buChar char="•"/>
              <a:defRPr sz="2000">
                <a:solidFill>
                  <a:srgbClr val="000000"/>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0000"/>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0000"/>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0000"/>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0000"/>
                </a:solidFill>
                <a:latin typeface="Tahoma" panose="020B0604030504040204" pitchFamily="34" charset="0"/>
              </a:defRPr>
            </a:lvl9pPr>
          </a:lstStyle>
          <a:p>
            <a:pPr>
              <a:spcBef>
                <a:spcPct val="0"/>
              </a:spcBef>
              <a:buFontTx/>
              <a:buNone/>
            </a:pPr>
            <a:r>
              <a:rPr lang="en-US" altLang="en-US" sz="3200" dirty="0">
                <a:solidFill>
                  <a:schemeClr val="bg1"/>
                </a:solidFill>
              </a:rPr>
              <a:t>A command must be obeyed</a:t>
            </a:r>
          </a:p>
        </p:txBody>
      </p:sp>
      <p:sp>
        <p:nvSpPr>
          <p:cNvPr id="7" name="Rectangle 6">
            <a:extLst>
              <a:ext uri="{FF2B5EF4-FFF2-40B4-BE49-F238E27FC236}">
                <a16:creationId xmlns:a16="http://schemas.microsoft.com/office/drawing/2014/main" id="{74B40A67-075C-36CB-1FA7-2D83C8A7DBC9}"/>
              </a:ext>
            </a:extLst>
          </p:cNvPr>
          <p:cNvSpPr>
            <a:spLocks noChangeArrowheads="1"/>
          </p:cNvSpPr>
          <p:nvPr/>
        </p:nvSpPr>
        <p:spPr bwMode="auto">
          <a:xfrm>
            <a:off x="594511" y="2916724"/>
            <a:ext cx="4608214"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a:solidFill>
                  <a:srgbClr val="000000"/>
                </a:solidFill>
                <a:latin typeface="Tahoma" panose="020B0604030504040204" pitchFamily="34" charset="0"/>
              </a:defRPr>
            </a:lvl1pPr>
            <a:lvl2pPr marL="742950" indent="-285750">
              <a:spcBef>
                <a:spcPct val="20000"/>
              </a:spcBef>
              <a:buChar char="–"/>
              <a:defRPr sz="2200">
                <a:solidFill>
                  <a:srgbClr val="000000"/>
                </a:solidFill>
                <a:latin typeface="Tahoma" panose="020B0604030504040204" pitchFamily="34" charset="0"/>
              </a:defRPr>
            </a:lvl2pPr>
            <a:lvl3pPr marL="1143000" indent="-228600">
              <a:spcBef>
                <a:spcPct val="20000"/>
              </a:spcBef>
              <a:buChar char="•"/>
              <a:defRPr sz="2000">
                <a:solidFill>
                  <a:srgbClr val="000000"/>
                </a:solidFill>
                <a:latin typeface="Tahoma" panose="020B0604030504040204" pitchFamily="34" charset="0"/>
              </a:defRPr>
            </a:lvl3pPr>
            <a:lvl4pPr marL="1600200" indent="-228600">
              <a:spcBef>
                <a:spcPct val="20000"/>
              </a:spcBef>
              <a:buChar char="–"/>
              <a:defRPr sz="2000">
                <a:solidFill>
                  <a:srgbClr val="000000"/>
                </a:solidFill>
                <a:latin typeface="Tahoma" panose="020B0604030504040204" pitchFamily="34" charset="0"/>
              </a:defRPr>
            </a:lvl4pPr>
            <a:lvl5pPr marL="2057400" indent="-228600">
              <a:spcBef>
                <a:spcPct val="20000"/>
              </a:spcBef>
              <a:buChar char="•"/>
              <a:defRPr sz="2000">
                <a:solidFill>
                  <a:srgbClr val="000000"/>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0000"/>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0000"/>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0000"/>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0000"/>
                </a:solidFill>
                <a:latin typeface="Tahoma" panose="020B0604030504040204" pitchFamily="34" charset="0"/>
              </a:defRPr>
            </a:lvl9pPr>
          </a:lstStyle>
          <a:p>
            <a:pPr algn="ctr">
              <a:spcBef>
                <a:spcPct val="0"/>
              </a:spcBef>
              <a:buFontTx/>
              <a:buNone/>
            </a:pPr>
            <a:r>
              <a:rPr lang="en-US" altLang="en-US" sz="4400" dirty="0">
                <a:solidFill>
                  <a:schemeClr val="bg1"/>
                </a:solidFill>
              </a:rPr>
              <a:t>A </a:t>
            </a:r>
            <a:r>
              <a:rPr lang="en-US" altLang="en-US" sz="4400" b="1" u="sng" dirty="0">
                <a:solidFill>
                  <a:schemeClr val="bg1"/>
                </a:solidFill>
              </a:rPr>
              <a:t>promise</a:t>
            </a:r>
            <a:r>
              <a:rPr lang="en-US" altLang="en-US" sz="4400" dirty="0">
                <a:solidFill>
                  <a:schemeClr val="bg1"/>
                </a:solidFill>
              </a:rPr>
              <a:t> from God is something God will do</a:t>
            </a:r>
          </a:p>
        </p:txBody>
      </p:sp>
      <p:sp>
        <p:nvSpPr>
          <p:cNvPr id="8" name="Rectangle 7">
            <a:extLst>
              <a:ext uri="{FF2B5EF4-FFF2-40B4-BE49-F238E27FC236}">
                <a16:creationId xmlns:a16="http://schemas.microsoft.com/office/drawing/2014/main" id="{F14A1E7A-884B-EFF2-10AE-7DE175524CA3}"/>
              </a:ext>
            </a:extLst>
          </p:cNvPr>
          <p:cNvSpPr>
            <a:spLocks noChangeArrowheads="1"/>
          </p:cNvSpPr>
          <p:nvPr/>
        </p:nvSpPr>
        <p:spPr bwMode="auto">
          <a:xfrm>
            <a:off x="291943" y="5040382"/>
            <a:ext cx="521335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a:solidFill>
                  <a:srgbClr val="000000"/>
                </a:solidFill>
                <a:latin typeface="Tahoma" panose="020B0604030504040204" pitchFamily="34" charset="0"/>
              </a:defRPr>
            </a:lvl1pPr>
            <a:lvl2pPr marL="742950" indent="-285750">
              <a:spcBef>
                <a:spcPct val="20000"/>
              </a:spcBef>
              <a:buChar char="–"/>
              <a:defRPr sz="2200">
                <a:solidFill>
                  <a:srgbClr val="000000"/>
                </a:solidFill>
                <a:latin typeface="Tahoma" panose="020B0604030504040204" pitchFamily="34" charset="0"/>
              </a:defRPr>
            </a:lvl2pPr>
            <a:lvl3pPr marL="1143000" indent="-228600">
              <a:spcBef>
                <a:spcPct val="20000"/>
              </a:spcBef>
              <a:buChar char="•"/>
              <a:defRPr sz="2000">
                <a:solidFill>
                  <a:srgbClr val="000000"/>
                </a:solidFill>
                <a:latin typeface="Tahoma" panose="020B0604030504040204" pitchFamily="34" charset="0"/>
              </a:defRPr>
            </a:lvl3pPr>
            <a:lvl4pPr marL="1600200" indent="-228600">
              <a:spcBef>
                <a:spcPct val="20000"/>
              </a:spcBef>
              <a:buChar char="–"/>
              <a:defRPr sz="2000">
                <a:solidFill>
                  <a:srgbClr val="000000"/>
                </a:solidFill>
                <a:latin typeface="Tahoma" panose="020B0604030504040204" pitchFamily="34" charset="0"/>
              </a:defRPr>
            </a:lvl4pPr>
            <a:lvl5pPr marL="2057400" indent="-228600">
              <a:spcBef>
                <a:spcPct val="20000"/>
              </a:spcBef>
              <a:buChar char="•"/>
              <a:defRPr sz="2000">
                <a:solidFill>
                  <a:srgbClr val="000000"/>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0000"/>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0000"/>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0000"/>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0000"/>
                </a:solidFill>
                <a:latin typeface="Tahoma" panose="020B0604030504040204" pitchFamily="34" charset="0"/>
              </a:defRPr>
            </a:lvl9pPr>
          </a:lstStyle>
          <a:p>
            <a:pPr>
              <a:spcBef>
                <a:spcPct val="0"/>
              </a:spcBef>
              <a:buFontTx/>
              <a:buNone/>
            </a:pPr>
            <a:r>
              <a:rPr lang="en-US" altLang="en-US" sz="3200" dirty="0">
                <a:solidFill>
                  <a:schemeClr val="bg1"/>
                </a:solidFill>
              </a:rPr>
              <a:t>A promise must be believed</a:t>
            </a:r>
          </a:p>
        </p:txBody>
      </p:sp>
    </p:spTree>
    <p:extLst>
      <p:ext uri="{BB962C8B-B14F-4D97-AF65-F5344CB8AC3E}">
        <p14:creationId xmlns:p14="http://schemas.microsoft.com/office/powerpoint/2010/main" val="335116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dissolve">
                                      <p:cBhvr>
                                        <p:cTn id="14" dur="3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3" presetClass="entr" presetSubtype="16"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plus(in)">
                                      <p:cBhvr>
                                        <p:cTn id="19" dur="20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dissolve">
                                      <p:cBhvr>
                                        <p:cTn id="24" dur="3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25D9AA60-E148-3A07-3C68-F8AC99979B7B}"/>
              </a:ext>
            </a:extLst>
          </p:cNvPr>
          <p:cNvSpPr>
            <a:spLocks noChangeArrowheads="1"/>
          </p:cNvSpPr>
          <p:nvPr/>
        </p:nvSpPr>
        <p:spPr bwMode="auto">
          <a:xfrm>
            <a:off x="1752600" y="889793"/>
            <a:ext cx="86868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rgbClr val="000000"/>
                </a:solidFill>
                <a:latin typeface="Tahoma" panose="020B0604030504040204" pitchFamily="34" charset="0"/>
              </a:defRPr>
            </a:lvl1pPr>
            <a:lvl2pPr marL="742950" indent="-285750">
              <a:spcBef>
                <a:spcPct val="20000"/>
              </a:spcBef>
              <a:buChar char="–"/>
              <a:defRPr sz="2200">
                <a:solidFill>
                  <a:srgbClr val="000000"/>
                </a:solidFill>
                <a:latin typeface="Tahoma" panose="020B0604030504040204" pitchFamily="34" charset="0"/>
              </a:defRPr>
            </a:lvl2pPr>
            <a:lvl3pPr marL="1143000" indent="-228600">
              <a:spcBef>
                <a:spcPct val="20000"/>
              </a:spcBef>
              <a:buChar char="•"/>
              <a:defRPr sz="2000">
                <a:solidFill>
                  <a:srgbClr val="000000"/>
                </a:solidFill>
                <a:latin typeface="Tahoma" panose="020B0604030504040204" pitchFamily="34" charset="0"/>
              </a:defRPr>
            </a:lvl3pPr>
            <a:lvl4pPr marL="1600200" indent="-228600">
              <a:spcBef>
                <a:spcPct val="20000"/>
              </a:spcBef>
              <a:buChar char="–"/>
              <a:defRPr sz="2000">
                <a:solidFill>
                  <a:srgbClr val="000000"/>
                </a:solidFill>
                <a:latin typeface="Tahoma" panose="020B0604030504040204" pitchFamily="34" charset="0"/>
              </a:defRPr>
            </a:lvl4pPr>
            <a:lvl5pPr marL="2057400" indent="-228600">
              <a:spcBef>
                <a:spcPct val="20000"/>
              </a:spcBef>
              <a:buChar char="•"/>
              <a:defRPr sz="2000">
                <a:solidFill>
                  <a:srgbClr val="000000"/>
                </a:solidFill>
                <a:latin typeface="Tahoma" panose="020B0604030504040204" pitchFamily="34" charset="0"/>
              </a:defRPr>
            </a:lvl5pPr>
            <a:lvl6pPr marL="2514600" indent="-228600" eaLnBrk="0" fontAlgn="base" hangingPunct="0">
              <a:spcBef>
                <a:spcPct val="20000"/>
              </a:spcBef>
              <a:spcAft>
                <a:spcPct val="0"/>
              </a:spcAft>
              <a:buChar char="•"/>
              <a:defRPr sz="2000">
                <a:solidFill>
                  <a:srgbClr val="000000"/>
                </a:solidFill>
                <a:latin typeface="Tahoma" panose="020B0604030504040204" pitchFamily="34" charset="0"/>
              </a:defRPr>
            </a:lvl6pPr>
            <a:lvl7pPr marL="2971800" indent="-228600" eaLnBrk="0" fontAlgn="base" hangingPunct="0">
              <a:spcBef>
                <a:spcPct val="20000"/>
              </a:spcBef>
              <a:spcAft>
                <a:spcPct val="0"/>
              </a:spcAft>
              <a:buChar char="•"/>
              <a:defRPr sz="2000">
                <a:solidFill>
                  <a:srgbClr val="000000"/>
                </a:solidFill>
                <a:latin typeface="Tahoma" panose="020B0604030504040204" pitchFamily="34" charset="0"/>
              </a:defRPr>
            </a:lvl7pPr>
            <a:lvl8pPr marL="3429000" indent="-228600" eaLnBrk="0" fontAlgn="base" hangingPunct="0">
              <a:spcBef>
                <a:spcPct val="20000"/>
              </a:spcBef>
              <a:spcAft>
                <a:spcPct val="0"/>
              </a:spcAft>
              <a:buChar char="•"/>
              <a:defRPr sz="2000">
                <a:solidFill>
                  <a:srgbClr val="000000"/>
                </a:solidFill>
                <a:latin typeface="Tahoma" panose="020B0604030504040204" pitchFamily="34" charset="0"/>
              </a:defRPr>
            </a:lvl8pPr>
            <a:lvl9pPr marL="3886200" indent="-228600" eaLnBrk="0" fontAlgn="base" hangingPunct="0">
              <a:spcBef>
                <a:spcPct val="20000"/>
              </a:spcBef>
              <a:spcAft>
                <a:spcPct val="0"/>
              </a:spcAft>
              <a:buChar char="•"/>
              <a:defRPr sz="2000">
                <a:solidFill>
                  <a:srgbClr val="000000"/>
                </a:solidFill>
                <a:latin typeface="Tahoma" panose="020B0604030504040204" pitchFamily="34" charset="0"/>
              </a:defRPr>
            </a:lvl9pPr>
          </a:lstStyle>
          <a:p>
            <a:pPr algn="ctr">
              <a:spcBef>
                <a:spcPct val="0"/>
              </a:spcBef>
              <a:buFontTx/>
              <a:buNone/>
            </a:pPr>
            <a:r>
              <a:rPr lang="en-US" altLang="en-US" sz="5400" dirty="0">
                <a:solidFill>
                  <a:schemeClr val="bg1"/>
                </a:solidFill>
              </a:rPr>
              <a:t>It is important to be able to tell the difference between a </a:t>
            </a:r>
            <a:r>
              <a:rPr lang="en-US" altLang="en-US" sz="5400" i="1" dirty="0">
                <a:solidFill>
                  <a:schemeClr val="bg1"/>
                </a:solidFill>
              </a:rPr>
              <a:t>command</a:t>
            </a:r>
            <a:r>
              <a:rPr lang="en-US" altLang="en-US" sz="5400" dirty="0">
                <a:solidFill>
                  <a:schemeClr val="bg1"/>
                </a:solidFill>
              </a:rPr>
              <a:t> (God telling me to do something) and a </a:t>
            </a:r>
            <a:r>
              <a:rPr lang="en-US" altLang="en-US" sz="5400" i="1" dirty="0">
                <a:solidFill>
                  <a:schemeClr val="bg1"/>
                </a:solidFill>
              </a:rPr>
              <a:t>promise</a:t>
            </a:r>
            <a:r>
              <a:rPr lang="en-US" altLang="en-US" sz="5400" dirty="0">
                <a:solidFill>
                  <a:schemeClr val="bg1"/>
                </a:solidFill>
              </a:rPr>
              <a:t> (God telling me that He will do something)</a:t>
            </a:r>
          </a:p>
        </p:txBody>
      </p:sp>
    </p:spTree>
    <p:extLst>
      <p:ext uri="{BB962C8B-B14F-4D97-AF65-F5344CB8AC3E}">
        <p14:creationId xmlns:p14="http://schemas.microsoft.com/office/powerpoint/2010/main" val="1381882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2445B49-1737-AF8B-A336-8C2B40B72832}"/>
              </a:ext>
            </a:extLst>
          </p:cNvPr>
          <p:cNvSpPr txBox="1"/>
          <p:nvPr/>
        </p:nvSpPr>
        <p:spPr>
          <a:xfrm>
            <a:off x="1131683" y="3513136"/>
            <a:ext cx="9786796" cy="1446550"/>
          </a:xfrm>
          <a:prstGeom prst="rect">
            <a:avLst/>
          </a:prstGeom>
          <a:noFill/>
        </p:spPr>
        <p:txBody>
          <a:bodyPr wrap="square">
            <a:spAutoFit/>
          </a:bodyPr>
          <a:lstStyle/>
          <a:p>
            <a:pPr algn="ctr"/>
            <a:r>
              <a:rPr lang="en-US" sz="4400" b="0" i="0" dirty="0">
                <a:solidFill>
                  <a:schemeClr val="bg1"/>
                </a:solidFill>
                <a:effectLst/>
                <a:latin typeface="Open Sans" panose="020B0606030504020204" pitchFamily="34" charset="0"/>
              </a:rPr>
              <a:t>How can we glorify God through our active love for others?</a:t>
            </a:r>
            <a:endParaRPr lang="en-US" sz="4400" dirty="0">
              <a:solidFill>
                <a:schemeClr val="bg1"/>
              </a:solidFill>
            </a:endParaRPr>
          </a:p>
        </p:txBody>
      </p:sp>
      <p:sp>
        <p:nvSpPr>
          <p:cNvPr id="7" name="TextBox 6">
            <a:extLst>
              <a:ext uri="{FF2B5EF4-FFF2-40B4-BE49-F238E27FC236}">
                <a16:creationId xmlns:a16="http://schemas.microsoft.com/office/drawing/2014/main" id="{CF7BC0ED-E30F-8C02-D6ED-9CD758442718}"/>
              </a:ext>
            </a:extLst>
          </p:cNvPr>
          <p:cNvSpPr txBox="1"/>
          <p:nvPr/>
        </p:nvSpPr>
        <p:spPr>
          <a:xfrm>
            <a:off x="342523" y="692198"/>
            <a:ext cx="11506954" cy="1569660"/>
          </a:xfrm>
          <a:prstGeom prst="rect">
            <a:avLst/>
          </a:prstGeom>
          <a:noFill/>
        </p:spPr>
        <p:txBody>
          <a:bodyPr wrap="square">
            <a:spAutoFit/>
          </a:bodyPr>
          <a:lstStyle/>
          <a:p>
            <a:pPr algn="ctr"/>
            <a:r>
              <a:rPr lang="en-US" sz="4800" b="0" i="0" dirty="0">
                <a:solidFill>
                  <a:schemeClr val="bg1"/>
                </a:solidFill>
                <a:effectLst/>
                <a:latin typeface="Open Sans" panose="020B0606030504020204" pitchFamily="34" charset="0"/>
              </a:rPr>
              <a:t>Love is not a feeling or emotion. </a:t>
            </a:r>
            <a:r>
              <a:rPr lang="en-US" sz="4800" b="0" i="0" u="sng" dirty="0">
                <a:solidFill>
                  <a:schemeClr val="bg1"/>
                </a:solidFill>
                <a:effectLst/>
                <a:latin typeface="Open Sans" panose="020B0606030504020204" pitchFamily="34" charset="0"/>
              </a:rPr>
              <a:t>Love is action</a:t>
            </a:r>
            <a:r>
              <a:rPr lang="en-US" sz="4800" b="0" i="0" dirty="0">
                <a:solidFill>
                  <a:schemeClr val="bg1"/>
                </a:solidFill>
                <a:effectLst/>
                <a:latin typeface="Open Sans" panose="020B0606030504020204" pitchFamily="34" charset="0"/>
              </a:rPr>
              <a:t>.</a:t>
            </a:r>
            <a:endParaRPr lang="en-US" sz="4800" dirty="0"/>
          </a:p>
        </p:txBody>
      </p:sp>
    </p:spTree>
    <p:extLst>
      <p:ext uri="{BB962C8B-B14F-4D97-AF65-F5344CB8AC3E}">
        <p14:creationId xmlns:p14="http://schemas.microsoft.com/office/powerpoint/2010/main" val="140253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862D88-8942-B91C-7047-972A0D974351}"/>
              </a:ext>
            </a:extLst>
          </p:cNvPr>
          <p:cNvSpPr txBox="1"/>
          <p:nvPr/>
        </p:nvSpPr>
        <p:spPr>
          <a:xfrm>
            <a:off x="1448555" y="1009616"/>
            <a:ext cx="9967866" cy="2554545"/>
          </a:xfrm>
          <a:prstGeom prst="rect">
            <a:avLst/>
          </a:prstGeom>
          <a:noFill/>
        </p:spPr>
        <p:txBody>
          <a:bodyPr wrap="square">
            <a:spAutoFit/>
          </a:bodyPr>
          <a:lstStyle/>
          <a:p>
            <a:pPr algn="ctr"/>
            <a:r>
              <a:rPr lang="en-US" sz="3200" b="0" i="0" dirty="0">
                <a:solidFill>
                  <a:schemeClr val="bg1"/>
                </a:solidFill>
                <a:effectLst/>
                <a:latin typeface="Open Sans" panose="020B0606030504020204" pitchFamily="34" charset="0"/>
              </a:rPr>
              <a:t>Notice who Jesus is addressing when he gives the command. He is addressing his disciples, people who were already part of his family, people who had experienced his grace, people who were in a relationship with him. </a:t>
            </a:r>
            <a:endParaRPr lang="en-US" sz="3200" dirty="0">
              <a:solidFill>
                <a:schemeClr val="bg1"/>
              </a:solidFill>
            </a:endParaRPr>
          </a:p>
        </p:txBody>
      </p:sp>
      <p:sp>
        <p:nvSpPr>
          <p:cNvPr id="5" name="TextBox 4">
            <a:extLst>
              <a:ext uri="{FF2B5EF4-FFF2-40B4-BE49-F238E27FC236}">
                <a16:creationId xmlns:a16="http://schemas.microsoft.com/office/drawing/2014/main" id="{DD77C633-090B-1A89-57AE-C09F94309C0E}"/>
              </a:ext>
            </a:extLst>
          </p:cNvPr>
          <p:cNvSpPr txBox="1"/>
          <p:nvPr/>
        </p:nvSpPr>
        <p:spPr>
          <a:xfrm>
            <a:off x="679008" y="4107637"/>
            <a:ext cx="10556341" cy="1754326"/>
          </a:xfrm>
          <a:prstGeom prst="rect">
            <a:avLst/>
          </a:prstGeom>
          <a:noFill/>
        </p:spPr>
        <p:txBody>
          <a:bodyPr wrap="square">
            <a:spAutoFit/>
          </a:bodyPr>
          <a:lstStyle/>
          <a:p>
            <a:pPr algn="ctr"/>
            <a:r>
              <a:rPr lang="en-US" sz="3600" b="0" i="0" dirty="0">
                <a:solidFill>
                  <a:schemeClr val="bg1"/>
                </a:solidFill>
                <a:effectLst/>
                <a:latin typeface="Open Sans" panose="020B0606030504020204" pitchFamily="34" charset="0"/>
              </a:rPr>
              <a:t>This new command does not tell you, “Do this if you want to </a:t>
            </a:r>
            <a:r>
              <a:rPr lang="en-US" sz="3600" b="0" i="0" u="sng" dirty="0">
                <a:solidFill>
                  <a:schemeClr val="bg1"/>
                </a:solidFill>
                <a:effectLst/>
                <a:latin typeface="Open Sans" panose="020B0606030504020204" pitchFamily="34" charset="0"/>
              </a:rPr>
              <a:t>be saved</a:t>
            </a:r>
            <a:r>
              <a:rPr lang="en-US" sz="3600" b="0" i="0" dirty="0">
                <a:solidFill>
                  <a:schemeClr val="bg1"/>
                </a:solidFill>
                <a:effectLst/>
                <a:latin typeface="Open Sans" panose="020B0606030504020204" pitchFamily="34" charset="0"/>
              </a:rPr>
              <a:t>,” but rather, “Do this if you want to </a:t>
            </a:r>
            <a:r>
              <a:rPr lang="en-US" sz="3600" b="0" i="0" u="sng" dirty="0">
                <a:solidFill>
                  <a:schemeClr val="bg1"/>
                </a:solidFill>
                <a:effectLst/>
                <a:latin typeface="Open Sans" panose="020B0606030504020204" pitchFamily="34" charset="0"/>
              </a:rPr>
              <a:t>glorify God</a:t>
            </a:r>
            <a:endParaRPr lang="en-US" sz="3600" u="sng" dirty="0"/>
          </a:p>
        </p:txBody>
      </p:sp>
    </p:spTree>
    <p:extLst>
      <p:ext uri="{BB962C8B-B14F-4D97-AF65-F5344CB8AC3E}">
        <p14:creationId xmlns:p14="http://schemas.microsoft.com/office/powerpoint/2010/main" val="4157137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23899E8-DF1E-8890-1357-ED0D047B68E3}"/>
              </a:ext>
            </a:extLst>
          </p:cNvPr>
          <p:cNvSpPr txBox="1"/>
          <p:nvPr/>
        </p:nvSpPr>
        <p:spPr>
          <a:xfrm>
            <a:off x="932508" y="2136338"/>
            <a:ext cx="10194202" cy="2585323"/>
          </a:xfrm>
          <a:prstGeom prst="rect">
            <a:avLst/>
          </a:prstGeom>
          <a:noFill/>
        </p:spPr>
        <p:txBody>
          <a:bodyPr wrap="square" rtlCol="0">
            <a:spAutoFit/>
          </a:bodyPr>
          <a:lstStyle/>
          <a:p>
            <a:pPr algn="ctr"/>
            <a:r>
              <a:rPr lang="en-US" sz="5400" dirty="0">
                <a:solidFill>
                  <a:schemeClr val="bg1"/>
                </a:solidFill>
              </a:rPr>
              <a:t>We must be able to tell he difference between the </a:t>
            </a:r>
            <a:r>
              <a:rPr lang="en-US" sz="5400" u="sng" dirty="0">
                <a:solidFill>
                  <a:schemeClr val="bg1"/>
                </a:solidFill>
              </a:rPr>
              <a:t>4 types </a:t>
            </a:r>
            <a:r>
              <a:rPr lang="en-US" sz="5400" dirty="0">
                <a:solidFill>
                  <a:schemeClr val="bg1"/>
                </a:solidFill>
              </a:rPr>
              <a:t>of Love described in the bible</a:t>
            </a:r>
          </a:p>
        </p:txBody>
      </p:sp>
    </p:spTree>
    <p:extLst>
      <p:ext uri="{BB962C8B-B14F-4D97-AF65-F5344CB8AC3E}">
        <p14:creationId xmlns:p14="http://schemas.microsoft.com/office/powerpoint/2010/main" val="1275283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7309200-8767-B4EC-E1A7-A783D111D4A8}"/>
              </a:ext>
            </a:extLst>
          </p:cNvPr>
          <p:cNvSpPr txBox="1"/>
          <p:nvPr/>
        </p:nvSpPr>
        <p:spPr>
          <a:xfrm>
            <a:off x="5828169" y="1182407"/>
            <a:ext cx="6097508" cy="1569660"/>
          </a:xfrm>
          <a:prstGeom prst="rect">
            <a:avLst/>
          </a:prstGeom>
          <a:noFill/>
        </p:spPr>
        <p:txBody>
          <a:bodyPr wrap="square">
            <a:spAutoFit/>
          </a:bodyPr>
          <a:lstStyle/>
          <a:p>
            <a:r>
              <a:rPr lang="en-US" sz="4800" b="0" i="0" dirty="0">
                <a:solidFill>
                  <a:schemeClr val="bg1"/>
                </a:solidFill>
                <a:effectLst/>
                <a:latin typeface="system-ui"/>
              </a:rPr>
              <a:t>The first Greek word for “love,” </a:t>
            </a:r>
            <a:r>
              <a:rPr lang="en-US" sz="4800" b="0" i="0" dirty="0">
                <a:solidFill>
                  <a:schemeClr val="bg1"/>
                </a:solidFill>
                <a:effectLst/>
                <a:latin typeface="Google Sans"/>
              </a:rPr>
              <a:t>Greek word </a:t>
            </a:r>
            <a:r>
              <a:rPr lang="en-US" sz="4800" b="0" i="0" u="sng" dirty="0" err="1">
                <a:solidFill>
                  <a:schemeClr val="bg1"/>
                </a:solidFill>
                <a:effectLst/>
                <a:latin typeface="Google Sans"/>
              </a:rPr>
              <a:t>érōs</a:t>
            </a:r>
            <a:endParaRPr lang="en-US" sz="4800" u="sng" dirty="0">
              <a:solidFill>
                <a:schemeClr val="bg1"/>
              </a:solidFill>
            </a:endParaRPr>
          </a:p>
        </p:txBody>
      </p:sp>
      <p:sp>
        <p:nvSpPr>
          <p:cNvPr id="7" name="TextBox 6">
            <a:extLst>
              <a:ext uri="{FF2B5EF4-FFF2-40B4-BE49-F238E27FC236}">
                <a16:creationId xmlns:a16="http://schemas.microsoft.com/office/drawing/2014/main" id="{41CE5E38-5AB5-5D1C-6A32-51131AB65438}"/>
              </a:ext>
            </a:extLst>
          </p:cNvPr>
          <p:cNvSpPr txBox="1"/>
          <p:nvPr/>
        </p:nvSpPr>
        <p:spPr>
          <a:xfrm>
            <a:off x="5368704" y="3590442"/>
            <a:ext cx="6138248" cy="2554545"/>
          </a:xfrm>
          <a:prstGeom prst="rect">
            <a:avLst/>
          </a:prstGeom>
          <a:noFill/>
        </p:spPr>
        <p:txBody>
          <a:bodyPr wrap="square">
            <a:spAutoFit/>
          </a:bodyPr>
          <a:lstStyle/>
          <a:p>
            <a:pPr algn="ctr"/>
            <a:r>
              <a:rPr lang="en-US" sz="4000" b="0" i="0" dirty="0">
                <a:solidFill>
                  <a:schemeClr val="bg1"/>
                </a:solidFill>
                <a:effectLst/>
                <a:latin typeface="Google Sans"/>
              </a:rPr>
              <a:t>Eros is a Greek word that refers to </a:t>
            </a:r>
            <a:r>
              <a:rPr lang="en-US" sz="4000" dirty="0">
                <a:solidFill>
                  <a:schemeClr val="bg1"/>
                </a:solidFill>
              </a:rPr>
              <a:t>a type of love that is passionate, sensual, and romantic</a:t>
            </a:r>
          </a:p>
        </p:txBody>
      </p:sp>
      <p:sp>
        <p:nvSpPr>
          <p:cNvPr id="9" name="TextBox 8">
            <a:extLst>
              <a:ext uri="{FF2B5EF4-FFF2-40B4-BE49-F238E27FC236}">
                <a16:creationId xmlns:a16="http://schemas.microsoft.com/office/drawing/2014/main" id="{669D30F1-30A7-3436-A82B-5E4BE0632639}"/>
              </a:ext>
            </a:extLst>
          </p:cNvPr>
          <p:cNvSpPr txBox="1"/>
          <p:nvPr/>
        </p:nvSpPr>
        <p:spPr>
          <a:xfrm>
            <a:off x="316873" y="3590442"/>
            <a:ext cx="4345662" cy="2062103"/>
          </a:xfrm>
          <a:prstGeom prst="rect">
            <a:avLst/>
          </a:prstGeom>
          <a:noFill/>
        </p:spPr>
        <p:txBody>
          <a:bodyPr wrap="square">
            <a:spAutoFit/>
          </a:bodyPr>
          <a:lstStyle/>
          <a:p>
            <a:pPr algn="ctr"/>
            <a:r>
              <a:rPr lang="en-US" sz="3200" b="0" i="0" dirty="0">
                <a:solidFill>
                  <a:schemeClr val="bg1"/>
                </a:solidFill>
                <a:effectLst/>
                <a:latin typeface="system-ui"/>
              </a:rPr>
              <a:t>From it we get the word </a:t>
            </a:r>
            <a:r>
              <a:rPr lang="en-US" sz="3200" b="0" i="1" dirty="0">
                <a:solidFill>
                  <a:schemeClr val="bg1"/>
                </a:solidFill>
                <a:effectLst/>
                <a:latin typeface="system-ui"/>
              </a:rPr>
              <a:t>erotic</a:t>
            </a:r>
            <a:r>
              <a:rPr lang="en-US" sz="3200" b="0" i="0" dirty="0">
                <a:solidFill>
                  <a:schemeClr val="bg1"/>
                </a:solidFill>
                <a:effectLst/>
                <a:latin typeface="system-ui"/>
              </a:rPr>
              <a:t>. This specific word is not used in the New Testament.</a:t>
            </a:r>
            <a:endParaRPr lang="en-US" sz="3200" dirty="0">
              <a:solidFill>
                <a:schemeClr val="bg1"/>
              </a:solidFill>
            </a:endParaRPr>
          </a:p>
        </p:txBody>
      </p:sp>
    </p:spTree>
    <p:extLst>
      <p:ext uri="{BB962C8B-B14F-4D97-AF65-F5344CB8AC3E}">
        <p14:creationId xmlns:p14="http://schemas.microsoft.com/office/powerpoint/2010/main" val="3981599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ircle(in)">
                                      <p:cBhvr>
                                        <p:cTn id="1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1278</TotalTime>
  <Words>2421</Words>
  <Application>Microsoft Office PowerPoint</Application>
  <PresentationFormat>Widescreen</PresentationFormat>
  <Paragraphs>63</Paragraphs>
  <Slides>25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Aptos</vt:lpstr>
      <vt:lpstr>Aptos Display</vt:lpstr>
      <vt:lpstr>Arial</vt:lpstr>
      <vt:lpstr>Google Sans</vt:lpstr>
      <vt:lpstr>Open Sans</vt:lpstr>
      <vt:lpstr>system-ui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Tubbs</dc:creator>
  <cp:lastModifiedBy>Richard Tubbs</cp:lastModifiedBy>
  <cp:revision>18</cp:revision>
  <dcterms:created xsi:type="dcterms:W3CDTF">2024-04-06T14:56:38Z</dcterms:created>
  <dcterms:modified xsi:type="dcterms:W3CDTF">2024-11-29T21:48:39Z</dcterms:modified>
</cp:coreProperties>
</file>