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86352-19E4-4FB1-7D99-80D4872CAF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AE0AF0-B22C-A6FE-817E-C174535DBF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C8731F-20C8-2625-C754-469B432A15F7}"/>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5" name="Footer Placeholder 4">
            <a:extLst>
              <a:ext uri="{FF2B5EF4-FFF2-40B4-BE49-F238E27FC236}">
                <a16:creationId xmlns:a16="http://schemas.microsoft.com/office/drawing/2014/main" id="{B1AB8A7D-6590-A13B-EA93-10A4DC5E13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3FECD2-DC37-75AD-D6A2-F1DC0CDDC50B}"/>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4154192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EC414-7C58-176E-943F-21DECC1439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B9E194-AC6A-E241-852A-A498E42E75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4B06B3-6BF1-1A17-BFBA-28D5E4F78220}"/>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5" name="Footer Placeholder 4">
            <a:extLst>
              <a:ext uri="{FF2B5EF4-FFF2-40B4-BE49-F238E27FC236}">
                <a16:creationId xmlns:a16="http://schemas.microsoft.com/office/drawing/2014/main" id="{C07902A3-39D8-50AA-DE11-98306C074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91F838-FD72-4B99-525D-52C044DEBE5D}"/>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125324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D0313A-53C8-8DBB-854A-886CC6CDDEF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E04E3F6-40A1-2A4F-11DF-9757BFE6A3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5681F2-C3F6-167F-0ED7-CAECF1BB7833}"/>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5" name="Footer Placeholder 4">
            <a:extLst>
              <a:ext uri="{FF2B5EF4-FFF2-40B4-BE49-F238E27FC236}">
                <a16:creationId xmlns:a16="http://schemas.microsoft.com/office/drawing/2014/main" id="{EFC772FE-0458-5BCA-47EF-AA56856E99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720F4-6CEC-EBC8-E751-5E33FD5C4042}"/>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148389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5F8F6-0455-7ACC-DB6E-9EFF5E390D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DA94C8-B0AD-BFBB-2E06-74A32E7720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67A56-94F5-5FB2-7953-3B34C6000F81}"/>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5" name="Footer Placeholder 4">
            <a:extLst>
              <a:ext uri="{FF2B5EF4-FFF2-40B4-BE49-F238E27FC236}">
                <a16:creationId xmlns:a16="http://schemas.microsoft.com/office/drawing/2014/main" id="{33523395-1397-22CD-BA73-DF16512C33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AC57B8-2D26-2581-79DF-F1F5ACF08B86}"/>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417823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E6F4F-3C9B-4C8F-889D-C5B6F322A7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559428-70F9-C9CB-F69F-19A4DDE596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B62705-AE86-772B-6948-AFE4A01479AB}"/>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5" name="Footer Placeholder 4">
            <a:extLst>
              <a:ext uri="{FF2B5EF4-FFF2-40B4-BE49-F238E27FC236}">
                <a16:creationId xmlns:a16="http://schemas.microsoft.com/office/drawing/2014/main" id="{91952B7A-657F-4FDA-ECF9-20C5FDA4F9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76DEBD-C11D-801C-C688-0B26BD43FA6E}"/>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2683633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1745D-22D0-0925-FEA7-9994A9DD1A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3A3078-3F64-3CA0-14D2-58B901FE23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A13A13-CFE3-01B5-A064-5E47F4A4B0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C35764-53E0-7981-E789-584204BCE744}"/>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6" name="Footer Placeholder 5">
            <a:extLst>
              <a:ext uri="{FF2B5EF4-FFF2-40B4-BE49-F238E27FC236}">
                <a16:creationId xmlns:a16="http://schemas.microsoft.com/office/drawing/2014/main" id="{74CDA31B-432E-6E71-9A16-74B2282BE7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66FB08-1BC9-FAD7-4BA4-DCC6C7ABDAFC}"/>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3467944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2F48-1C54-B26B-2678-69888A61D9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1116C7-547C-AF9F-97BE-6A87FE981A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DB9A88-9E1B-D6C5-6FFD-1D55D3801F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7A6176-06C8-57B3-3CD6-9D39EB8147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206632-F4F9-FCD5-EF1F-2279081D43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56CD1D-2ABD-DDC3-D0FF-65D502AE2859}"/>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8" name="Footer Placeholder 7">
            <a:extLst>
              <a:ext uri="{FF2B5EF4-FFF2-40B4-BE49-F238E27FC236}">
                <a16:creationId xmlns:a16="http://schemas.microsoft.com/office/drawing/2014/main" id="{A8C64042-6D30-59C9-0C4F-23604636661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B65241-97E8-2D42-E633-24E7D5D7A51F}"/>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3696826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F254B-AF14-618B-90E0-ABC8125DA1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E30452-F477-5AF9-E457-22011713ADF0}"/>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4" name="Footer Placeholder 3">
            <a:extLst>
              <a:ext uri="{FF2B5EF4-FFF2-40B4-BE49-F238E27FC236}">
                <a16:creationId xmlns:a16="http://schemas.microsoft.com/office/drawing/2014/main" id="{97CE0E74-E33B-D8CF-DA06-988EDD89F7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2704C3-9C98-7A09-0E69-916F8FA66AA0}"/>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3608597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72F26D-042B-EB3B-5944-F09CE2E5367C}"/>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3" name="Footer Placeholder 2">
            <a:extLst>
              <a:ext uri="{FF2B5EF4-FFF2-40B4-BE49-F238E27FC236}">
                <a16:creationId xmlns:a16="http://schemas.microsoft.com/office/drawing/2014/main" id="{96D7C1B7-D5DE-0C95-5462-F9C78175D8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B92C4D-638B-43FD-76F3-817701EFD558}"/>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3782150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E07B2-3B83-E417-18C5-8D43C76133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8A58E25-E632-3229-12D1-085FEE6597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53DE4E-D43A-F523-03FF-08820BA71B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6E98F4-BF88-BA1C-A9D8-181B3721AEA5}"/>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6" name="Footer Placeholder 5">
            <a:extLst>
              <a:ext uri="{FF2B5EF4-FFF2-40B4-BE49-F238E27FC236}">
                <a16:creationId xmlns:a16="http://schemas.microsoft.com/office/drawing/2014/main" id="{953FFB13-787F-D61C-3879-E065ACD523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2AE97F-AC23-F7FD-4CCE-9DAB49EB2649}"/>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1706923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00F2B-B288-374A-FCC6-445ACAD987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DACF58-A954-C726-915D-B4C2B5F2A7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0911ED-5C15-7E1F-1D13-48E0804A30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069C1-68F1-8261-24FD-5B9F35AFB7F4}"/>
              </a:ext>
            </a:extLst>
          </p:cNvPr>
          <p:cNvSpPr>
            <a:spLocks noGrp="1"/>
          </p:cNvSpPr>
          <p:nvPr>
            <p:ph type="dt" sz="half" idx="10"/>
          </p:nvPr>
        </p:nvSpPr>
        <p:spPr/>
        <p:txBody>
          <a:bodyPr/>
          <a:lstStyle/>
          <a:p>
            <a:fld id="{B9A0EEAC-AD42-4CF0-B0F6-C52161C147FF}" type="datetimeFigureOut">
              <a:rPr lang="en-US" smtClean="0"/>
              <a:t>1/17/2026</a:t>
            </a:fld>
            <a:endParaRPr lang="en-US"/>
          </a:p>
        </p:txBody>
      </p:sp>
      <p:sp>
        <p:nvSpPr>
          <p:cNvPr id="6" name="Footer Placeholder 5">
            <a:extLst>
              <a:ext uri="{FF2B5EF4-FFF2-40B4-BE49-F238E27FC236}">
                <a16:creationId xmlns:a16="http://schemas.microsoft.com/office/drawing/2014/main" id="{E6692BFF-E155-C1C1-7242-51E41A4902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C4251F-6920-EAA7-89A3-64A2B59672D7}"/>
              </a:ext>
            </a:extLst>
          </p:cNvPr>
          <p:cNvSpPr>
            <a:spLocks noGrp="1"/>
          </p:cNvSpPr>
          <p:nvPr>
            <p:ph type="sldNum" sz="quarter" idx="12"/>
          </p:nvPr>
        </p:nvSpPr>
        <p:spPr/>
        <p:txBody>
          <a:bodyPr/>
          <a:lstStyle/>
          <a:p>
            <a:fld id="{8F5B0F65-783E-4780-BD77-54E792227C25}" type="slidenum">
              <a:rPr lang="en-US" smtClean="0"/>
              <a:t>‹#›</a:t>
            </a:fld>
            <a:endParaRPr lang="en-US"/>
          </a:p>
        </p:txBody>
      </p:sp>
    </p:spTree>
    <p:extLst>
      <p:ext uri="{BB962C8B-B14F-4D97-AF65-F5344CB8AC3E}">
        <p14:creationId xmlns:p14="http://schemas.microsoft.com/office/powerpoint/2010/main" val="114899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AB90C2-5693-2F4F-B5EA-75874CF8F2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C56D2D3-806D-F0BC-2C2D-25CE3F00FE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EB241-6B3B-26F1-3EF7-20A0874191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9A0EEAC-AD42-4CF0-B0F6-C52161C147FF}" type="datetimeFigureOut">
              <a:rPr lang="en-US" smtClean="0"/>
              <a:t>1/17/2026</a:t>
            </a:fld>
            <a:endParaRPr lang="en-US"/>
          </a:p>
        </p:txBody>
      </p:sp>
      <p:sp>
        <p:nvSpPr>
          <p:cNvPr id="5" name="Footer Placeholder 4">
            <a:extLst>
              <a:ext uri="{FF2B5EF4-FFF2-40B4-BE49-F238E27FC236}">
                <a16:creationId xmlns:a16="http://schemas.microsoft.com/office/drawing/2014/main" id="{DC5F4883-5CAC-973E-59E4-E552497B1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5243AA1-4F52-3E75-81EA-88C575DA4F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5B0F65-783E-4780-BD77-54E792227C25}" type="slidenum">
              <a:rPr lang="en-US" smtClean="0"/>
              <a:t>‹#›</a:t>
            </a:fld>
            <a:endParaRPr lang="en-US"/>
          </a:p>
        </p:txBody>
      </p:sp>
    </p:spTree>
    <p:extLst>
      <p:ext uri="{BB962C8B-B14F-4D97-AF65-F5344CB8AC3E}">
        <p14:creationId xmlns:p14="http://schemas.microsoft.com/office/powerpoint/2010/main" val="4158528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323F51-56DC-335D-8297-7DB77983D9CE}"/>
              </a:ext>
            </a:extLst>
          </p:cNvPr>
          <p:cNvSpPr txBox="1"/>
          <p:nvPr/>
        </p:nvSpPr>
        <p:spPr>
          <a:xfrm>
            <a:off x="1061883" y="904568"/>
            <a:ext cx="9497962" cy="1569660"/>
          </a:xfrm>
          <a:prstGeom prst="rect">
            <a:avLst/>
          </a:prstGeom>
          <a:noFill/>
        </p:spPr>
        <p:txBody>
          <a:bodyPr wrap="square" rtlCol="0">
            <a:spAutoFit/>
          </a:bodyPr>
          <a:lstStyle/>
          <a:p>
            <a:pPr algn="ctr"/>
            <a:r>
              <a:rPr lang="en-US" sz="9600" dirty="0"/>
              <a:t>Now You Know !</a:t>
            </a:r>
          </a:p>
        </p:txBody>
      </p:sp>
      <p:sp>
        <p:nvSpPr>
          <p:cNvPr id="3" name="TextBox 2">
            <a:extLst>
              <a:ext uri="{FF2B5EF4-FFF2-40B4-BE49-F238E27FC236}">
                <a16:creationId xmlns:a16="http://schemas.microsoft.com/office/drawing/2014/main" id="{5B73656A-5CF8-5A31-488B-A1284EE32C46}"/>
              </a:ext>
            </a:extLst>
          </p:cNvPr>
          <p:cNvSpPr txBox="1"/>
          <p:nvPr/>
        </p:nvSpPr>
        <p:spPr>
          <a:xfrm>
            <a:off x="2241755" y="4100051"/>
            <a:ext cx="6528619" cy="707886"/>
          </a:xfrm>
          <a:prstGeom prst="rect">
            <a:avLst/>
          </a:prstGeom>
          <a:noFill/>
        </p:spPr>
        <p:txBody>
          <a:bodyPr wrap="square" rtlCol="0">
            <a:spAutoFit/>
          </a:bodyPr>
          <a:lstStyle/>
          <a:p>
            <a:pPr algn="ctr"/>
            <a:r>
              <a:rPr lang="en-US" sz="4000" dirty="0"/>
              <a:t>Pastor Richard “Rico” Tubbs</a:t>
            </a:r>
          </a:p>
        </p:txBody>
      </p:sp>
    </p:spTree>
    <p:extLst>
      <p:ext uri="{BB962C8B-B14F-4D97-AF65-F5344CB8AC3E}">
        <p14:creationId xmlns:p14="http://schemas.microsoft.com/office/powerpoint/2010/main" val="401333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4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3D738D3-77A1-63FA-3BCF-686E625D98C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7D1C198-6089-C0B1-2174-6E3B1DB34AF9}"/>
              </a:ext>
            </a:extLst>
          </p:cNvPr>
          <p:cNvSpPr txBox="1"/>
          <p:nvPr/>
        </p:nvSpPr>
        <p:spPr>
          <a:xfrm>
            <a:off x="1720645" y="3429000"/>
            <a:ext cx="9055509" cy="1815882"/>
          </a:xfrm>
          <a:prstGeom prst="rect">
            <a:avLst/>
          </a:prstGeom>
          <a:noFill/>
        </p:spPr>
        <p:txBody>
          <a:bodyPr wrap="square">
            <a:spAutoFit/>
          </a:bodyPr>
          <a:lstStyle/>
          <a:p>
            <a:pPr algn="ctr">
              <a:buNone/>
            </a:pPr>
            <a:r>
              <a:rPr lang="en-US" sz="4000" u="sng" dirty="0"/>
              <a:t>Deception</a:t>
            </a:r>
            <a:r>
              <a:rPr lang="en-US" sz="3600" dirty="0"/>
              <a:t> isn’t always believing a lie.</a:t>
            </a:r>
            <a:br>
              <a:rPr lang="en-US" sz="3600" dirty="0"/>
            </a:br>
            <a:r>
              <a:rPr lang="en-US" sz="3600" dirty="0"/>
              <a:t>Sometimes </a:t>
            </a:r>
            <a:r>
              <a:rPr lang="en-US" sz="3600" u="sng" dirty="0"/>
              <a:t>deception is thinking knowledge equals obedience.</a:t>
            </a:r>
          </a:p>
        </p:txBody>
      </p:sp>
      <p:sp>
        <p:nvSpPr>
          <p:cNvPr id="5" name="TextBox 4">
            <a:extLst>
              <a:ext uri="{FF2B5EF4-FFF2-40B4-BE49-F238E27FC236}">
                <a16:creationId xmlns:a16="http://schemas.microsoft.com/office/drawing/2014/main" id="{BE255AF8-A70E-B896-4C70-7D4E1DB6D726}"/>
              </a:ext>
            </a:extLst>
          </p:cNvPr>
          <p:cNvSpPr txBox="1"/>
          <p:nvPr/>
        </p:nvSpPr>
        <p:spPr>
          <a:xfrm>
            <a:off x="1396182" y="846024"/>
            <a:ext cx="9173496" cy="1754326"/>
          </a:xfrm>
          <a:prstGeom prst="rect">
            <a:avLst/>
          </a:prstGeom>
          <a:noFill/>
        </p:spPr>
        <p:txBody>
          <a:bodyPr wrap="square">
            <a:spAutoFit/>
          </a:bodyPr>
          <a:lstStyle/>
          <a:p>
            <a:pPr algn="ctr">
              <a:buNone/>
            </a:pPr>
            <a:r>
              <a:rPr lang="en-US" sz="3600" dirty="0"/>
              <a:t>James 1:22 (NIV):</a:t>
            </a:r>
            <a:br>
              <a:rPr lang="en-US" sz="3600" dirty="0"/>
            </a:br>
            <a:r>
              <a:rPr lang="en-US" sz="3600" i="1" dirty="0"/>
              <a:t>“Do not merely listen to the word, and so deceive yourselves. Do what it says.”</a:t>
            </a:r>
            <a:endParaRPr lang="en-US" sz="3600" dirty="0"/>
          </a:p>
        </p:txBody>
      </p:sp>
    </p:spTree>
    <p:extLst>
      <p:ext uri="{BB962C8B-B14F-4D97-AF65-F5344CB8AC3E}">
        <p14:creationId xmlns:p14="http://schemas.microsoft.com/office/powerpoint/2010/main" val="300596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3400B87-2FDE-39E7-EEFD-1206C3677DC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8FDA2E1-3FA3-46D0-CA30-06860B384A07}"/>
              </a:ext>
            </a:extLst>
          </p:cNvPr>
          <p:cNvSpPr txBox="1"/>
          <p:nvPr/>
        </p:nvSpPr>
        <p:spPr>
          <a:xfrm>
            <a:off x="570271" y="2974916"/>
            <a:ext cx="11051457" cy="1569660"/>
          </a:xfrm>
          <a:prstGeom prst="rect">
            <a:avLst/>
          </a:prstGeom>
          <a:noFill/>
        </p:spPr>
        <p:txBody>
          <a:bodyPr wrap="square">
            <a:spAutoFit/>
          </a:bodyPr>
          <a:lstStyle/>
          <a:p>
            <a:pPr algn="ctr">
              <a:buNone/>
            </a:pPr>
            <a:endParaRPr lang="en-US" sz="3200" dirty="0"/>
          </a:p>
          <a:p>
            <a:pPr algn="ctr">
              <a:buNone/>
            </a:pPr>
            <a:r>
              <a:rPr lang="en-US" sz="3200" dirty="0"/>
              <a:t>Once you know God provides you can’t keep living in fear.</a:t>
            </a:r>
            <a:br>
              <a:rPr lang="en-US" sz="3200" dirty="0"/>
            </a:br>
            <a:endParaRPr lang="en-US" sz="3200" dirty="0"/>
          </a:p>
        </p:txBody>
      </p:sp>
      <p:sp>
        <p:nvSpPr>
          <p:cNvPr id="5" name="TextBox 4">
            <a:extLst>
              <a:ext uri="{FF2B5EF4-FFF2-40B4-BE49-F238E27FC236}">
                <a16:creationId xmlns:a16="http://schemas.microsoft.com/office/drawing/2014/main" id="{02D10871-8B4B-B2D7-51D4-5CF5BC9C563D}"/>
              </a:ext>
            </a:extLst>
          </p:cNvPr>
          <p:cNvSpPr txBox="1"/>
          <p:nvPr/>
        </p:nvSpPr>
        <p:spPr>
          <a:xfrm>
            <a:off x="1435508" y="188198"/>
            <a:ext cx="9094839" cy="769441"/>
          </a:xfrm>
          <a:prstGeom prst="rect">
            <a:avLst/>
          </a:prstGeom>
          <a:noFill/>
        </p:spPr>
        <p:txBody>
          <a:bodyPr wrap="square">
            <a:spAutoFit/>
          </a:bodyPr>
          <a:lstStyle/>
          <a:p>
            <a:r>
              <a:rPr lang="en-US" sz="4400" u="sng" dirty="0"/>
              <a:t>Once You Know, You Can’t Unsee It</a:t>
            </a:r>
          </a:p>
        </p:txBody>
      </p:sp>
      <p:sp>
        <p:nvSpPr>
          <p:cNvPr id="7" name="TextBox 6">
            <a:extLst>
              <a:ext uri="{FF2B5EF4-FFF2-40B4-BE49-F238E27FC236}">
                <a16:creationId xmlns:a16="http://schemas.microsoft.com/office/drawing/2014/main" id="{50FC6DAD-884D-F0DF-832E-A04318D3F5BC}"/>
              </a:ext>
            </a:extLst>
          </p:cNvPr>
          <p:cNvSpPr txBox="1"/>
          <p:nvPr/>
        </p:nvSpPr>
        <p:spPr>
          <a:xfrm>
            <a:off x="1435508" y="1074175"/>
            <a:ext cx="8839200" cy="954107"/>
          </a:xfrm>
          <a:prstGeom prst="rect">
            <a:avLst/>
          </a:prstGeom>
          <a:noFill/>
        </p:spPr>
        <p:txBody>
          <a:bodyPr wrap="square">
            <a:spAutoFit/>
          </a:bodyPr>
          <a:lstStyle/>
          <a:p>
            <a:pPr algn="ctr">
              <a:buNone/>
            </a:pPr>
            <a:r>
              <a:rPr lang="en-US" sz="2800" dirty="0"/>
              <a:t>John 9:25 (NIV):</a:t>
            </a:r>
            <a:br>
              <a:rPr lang="en-US" sz="2800" dirty="0"/>
            </a:br>
            <a:r>
              <a:rPr lang="en-US" sz="2800" i="1" dirty="0"/>
              <a:t>“One thing I do know. I was blind but now I see!”</a:t>
            </a:r>
            <a:endParaRPr lang="en-US" sz="2800" dirty="0"/>
          </a:p>
        </p:txBody>
      </p:sp>
      <p:sp>
        <p:nvSpPr>
          <p:cNvPr id="9" name="TextBox 8">
            <a:extLst>
              <a:ext uri="{FF2B5EF4-FFF2-40B4-BE49-F238E27FC236}">
                <a16:creationId xmlns:a16="http://schemas.microsoft.com/office/drawing/2014/main" id="{4529B26A-B4AB-A74B-D8C8-F4F2A051BE2F}"/>
              </a:ext>
            </a:extLst>
          </p:cNvPr>
          <p:cNvSpPr txBox="1"/>
          <p:nvPr/>
        </p:nvSpPr>
        <p:spPr>
          <a:xfrm>
            <a:off x="294966" y="2355405"/>
            <a:ext cx="11120284" cy="1077218"/>
          </a:xfrm>
          <a:prstGeom prst="rect">
            <a:avLst/>
          </a:prstGeom>
          <a:noFill/>
        </p:spPr>
        <p:txBody>
          <a:bodyPr wrap="square">
            <a:spAutoFit/>
          </a:bodyPr>
          <a:lstStyle/>
          <a:p>
            <a:pPr algn="ctr"/>
            <a:r>
              <a:rPr lang="en-US" sz="3200" dirty="0"/>
              <a:t>Once you know God forgives  you can’t keep holding grudges.</a:t>
            </a:r>
            <a:br>
              <a:rPr lang="en-US" sz="3200" dirty="0"/>
            </a:br>
            <a:endParaRPr lang="en-US" sz="3200" dirty="0"/>
          </a:p>
        </p:txBody>
      </p:sp>
      <p:sp>
        <p:nvSpPr>
          <p:cNvPr id="11" name="TextBox 10">
            <a:extLst>
              <a:ext uri="{FF2B5EF4-FFF2-40B4-BE49-F238E27FC236}">
                <a16:creationId xmlns:a16="http://schemas.microsoft.com/office/drawing/2014/main" id="{A81A98C1-1549-1B2E-E0CC-9227EBD2D7E9}"/>
              </a:ext>
            </a:extLst>
          </p:cNvPr>
          <p:cNvSpPr txBox="1"/>
          <p:nvPr/>
        </p:nvSpPr>
        <p:spPr>
          <a:xfrm>
            <a:off x="1307688" y="4370033"/>
            <a:ext cx="10107562" cy="584775"/>
          </a:xfrm>
          <a:prstGeom prst="rect">
            <a:avLst/>
          </a:prstGeom>
          <a:noFill/>
        </p:spPr>
        <p:txBody>
          <a:bodyPr wrap="square">
            <a:spAutoFit/>
          </a:bodyPr>
          <a:lstStyle/>
          <a:p>
            <a:r>
              <a:rPr lang="en-US" sz="3200" dirty="0"/>
              <a:t>Once you know God calls you,  you can’t keep hiding.</a:t>
            </a:r>
          </a:p>
        </p:txBody>
      </p:sp>
      <p:sp>
        <p:nvSpPr>
          <p:cNvPr id="13" name="TextBox 12">
            <a:extLst>
              <a:ext uri="{FF2B5EF4-FFF2-40B4-BE49-F238E27FC236}">
                <a16:creationId xmlns:a16="http://schemas.microsoft.com/office/drawing/2014/main" id="{C3992E1F-4BB9-11E7-F06F-8B6C1EA7E7A5}"/>
              </a:ext>
            </a:extLst>
          </p:cNvPr>
          <p:cNvSpPr txBox="1"/>
          <p:nvPr/>
        </p:nvSpPr>
        <p:spPr>
          <a:xfrm>
            <a:off x="801327" y="5481986"/>
            <a:ext cx="11120284" cy="584775"/>
          </a:xfrm>
          <a:prstGeom prst="rect">
            <a:avLst/>
          </a:prstGeom>
          <a:noFill/>
        </p:spPr>
        <p:txBody>
          <a:bodyPr wrap="square">
            <a:spAutoFit/>
          </a:bodyPr>
          <a:lstStyle/>
          <a:p>
            <a:r>
              <a:rPr lang="en-US" sz="3200" dirty="0"/>
              <a:t>Once God opens your eyes…you can't pretend you don’t see</a:t>
            </a:r>
          </a:p>
        </p:txBody>
      </p:sp>
    </p:spTree>
    <p:extLst>
      <p:ext uri="{BB962C8B-B14F-4D97-AF65-F5344CB8AC3E}">
        <p14:creationId xmlns:p14="http://schemas.microsoft.com/office/powerpoint/2010/main" val="2426800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ppt_w</p:attrName>
                                        </p:attrNameLst>
                                      </p:cBhvr>
                                      <p:tavLst>
                                        <p:tav tm="0">
                                          <p:val>
                                            <p:fltVal val="0"/>
                                          </p:val>
                                        </p:tav>
                                        <p:tav tm="100000">
                                          <p:val>
                                            <p:strVal val="#ppt_w"/>
                                          </p:val>
                                        </p:tav>
                                      </p:tavLst>
                                    </p:anim>
                                    <p:anim calcmode="lin" valueType="num">
                                      <p:cBhvr>
                                        <p:cTn id="18" dur="1000" fill="hold"/>
                                        <p:tgtEl>
                                          <p:spTgt spid="9"/>
                                        </p:tgtEl>
                                        <p:attrNameLst>
                                          <p:attrName>ppt_h</p:attrName>
                                        </p:attrNameLst>
                                      </p:cBhvr>
                                      <p:tavLst>
                                        <p:tav tm="0">
                                          <p:val>
                                            <p:fltVal val="0"/>
                                          </p:val>
                                        </p:tav>
                                        <p:tav tm="100000">
                                          <p:val>
                                            <p:strVal val="#ppt_h"/>
                                          </p:val>
                                        </p:tav>
                                      </p:tavLst>
                                    </p:anim>
                                    <p:anim calcmode="lin" valueType="num">
                                      <p:cBhvr>
                                        <p:cTn id="19" dur="1000" fill="hold"/>
                                        <p:tgtEl>
                                          <p:spTgt spid="9"/>
                                        </p:tgtEl>
                                        <p:attrNameLst>
                                          <p:attrName>style.rotation</p:attrName>
                                        </p:attrNameLst>
                                      </p:cBhvr>
                                      <p:tavLst>
                                        <p:tav tm="0">
                                          <p:val>
                                            <p:fltVal val="90"/>
                                          </p:val>
                                        </p:tav>
                                        <p:tav tm="100000">
                                          <p:val>
                                            <p:fltVal val="0"/>
                                          </p:val>
                                        </p:tav>
                                      </p:tavLst>
                                    </p:anim>
                                    <p:animEffect transition="in" filter="fade">
                                      <p:cBhvr>
                                        <p:cTn id="20" dur="1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1000" fill="hold"/>
                                        <p:tgtEl>
                                          <p:spTgt spid="3"/>
                                        </p:tgtEl>
                                        <p:attrNameLst>
                                          <p:attrName>ppt_w</p:attrName>
                                        </p:attrNameLst>
                                      </p:cBhvr>
                                      <p:tavLst>
                                        <p:tav tm="0">
                                          <p:val>
                                            <p:fltVal val="0"/>
                                          </p:val>
                                        </p:tav>
                                        <p:tav tm="100000">
                                          <p:val>
                                            <p:strVal val="#ppt_w"/>
                                          </p:val>
                                        </p:tav>
                                      </p:tavLst>
                                    </p:anim>
                                    <p:anim calcmode="lin" valueType="num">
                                      <p:cBhvr>
                                        <p:cTn id="26" dur="1000" fill="hold"/>
                                        <p:tgtEl>
                                          <p:spTgt spid="3"/>
                                        </p:tgtEl>
                                        <p:attrNameLst>
                                          <p:attrName>ppt_h</p:attrName>
                                        </p:attrNameLst>
                                      </p:cBhvr>
                                      <p:tavLst>
                                        <p:tav tm="0">
                                          <p:val>
                                            <p:fltVal val="0"/>
                                          </p:val>
                                        </p:tav>
                                        <p:tav tm="100000">
                                          <p:val>
                                            <p:strVal val="#ppt_h"/>
                                          </p:val>
                                        </p:tav>
                                      </p:tavLst>
                                    </p:anim>
                                    <p:anim calcmode="lin" valueType="num">
                                      <p:cBhvr>
                                        <p:cTn id="27" dur="1000" fill="hold"/>
                                        <p:tgtEl>
                                          <p:spTgt spid="3"/>
                                        </p:tgtEl>
                                        <p:attrNameLst>
                                          <p:attrName>style.rotation</p:attrName>
                                        </p:attrNameLst>
                                      </p:cBhvr>
                                      <p:tavLst>
                                        <p:tav tm="0">
                                          <p:val>
                                            <p:fltVal val="90"/>
                                          </p:val>
                                        </p:tav>
                                        <p:tav tm="100000">
                                          <p:val>
                                            <p:fltVal val="0"/>
                                          </p:val>
                                        </p:tav>
                                      </p:tavLst>
                                    </p:anim>
                                    <p:animEffect transition="in" filter="fade">
                                      <p:cBhvr>
                                        <p:cTn id="28" dur="10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 calcmode="lin" valueType="num">
                                      <p:cBhvr>
                                        <p:cTn id="35" dur="1000" fill="hold"/>
                                        <p:tgtEl>
                                          <p:spTgt spid="11"/>
                                        </p:tgtEl>
                                        <p:attrNameLst>
                                          <p:attrName>style.rotation</p:attrName>
                                        </p:attrNameLst>
                                      </p:cBhvr>
                                      <p:tavLst>
                                        <p:tav tm="0">
                                          <p:val>
                                            <p:fltVal val="90"/>
                                          </p:val>
                                        </p:tav>
                                        <p:tav tm="100000">
                                          <p:val>
                                            <p:fltVal val="0"/>
                                          </p:val>
                                        </p:tav>
                                      </p:tavLst>
                                    </p:anim>
                                    <p:animEffect transition="in" filter="fade">
                                      <p:cBhvr>
                                        <p:cTn id="36" dur="1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p:cTn id="41" dur="1000" fill="hold"/>
                                        <p:tgtEl>
                                          <p:spTgt spid="13"/>
                                        </p:tgtEl>
                                        <p:attrNameLst>
                                          <p:attrName>ppt_w</p:attrName>
                                        </p:attrNameLst>
                                      </p:cBhvr>
                                      <p:tavLst>
                                        <p:tav tm="0">
                                          <p:val>
                                            <p:fltVal val="0"/>
                                          </p:val>
                                        </p:tav>
                                        <p:tav tm="100000">
                                          <p:val>
                                            <p:strVal val="#ppt_w"/>
                                          </p:val>
                                        </p:tav>
                                      </p:tavLst>
                                    </p:anim>
                                    <p:anim calcmode="lin" valueType="num">
                                      <p:cBhvr>
                                        <p:cTn id="42" dur="1000" fill="hold"/>
                                        <p:tgtEl>
                                          <p:spTgt spid="13"/>
                                        </p:tgtEl>
                                        <p:attrNameLst>
                                          <p:attrName>ppt_h</p:attrName>
                                        </p:attrNameLst>
                                      </p:cBhvr>
                                      <p:tavLst>
                                        <p:tav tm="0">
                                          <p:val>
                                            <p:fltVal val="0"/>
                                          </p:val>
                                        </p:tav>
                                        <p:tav tm="100000">
                                          <p:val>
                                            <p:strVal val="#ppt_h"/>
                                          </p:val>
                                        </p:tav>
                                      </p:tavLst>
                                    </p:anim>
                                    <p:anim calcmode="lin" valueType="num">
                                      <p:cBhvr>
                                        <p:cTn id="43" dur="1000" fill="hold"/>
                                        <p:tgtEl>
                                          <p:spTgt spid="13"/>
                                        </p:tgtEl>
                                        <p:attrNameLst>
                                          <p:attrName>style.rotation</p:attrName>
                                        </p:attrNameLst>
                                      </p:cBhvr>
                                      <p:tavLst>
                                        <p:tav tm="0">
                                          <p:val>
                                            <p:fltVal val="90"/>
                                          </p:val>
                                        </p:tav>
                                        <p:tav tm="100000">
                                          <p:val>
                                            <p:fltVal val="0"/>
                                          </p:val>
                                        </p:tav>
                                      </p:tavLst>
                                    </p:anim>
                                    <p:animEffect transition="in" filter="fade">
                                      <p:cBhvr>
                                        <p:cTn id="44"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2E694F2-0880-CA48-FCEA-D483FBC319D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674E677-2542-C682-104C-53BD10E74843}"/>
              </a:ext>
            </a:extLst>
          </p:cNvPr>
          <p:cNvSpPr txBox="1"/>
          <p:nvPr/>
        </p:nvSpPr>
        <p:spPr>
          <a:xfrm>
            <a:off x="501445" y="674399"/>
            <a:ext cx="10441858" cy="1754326"/>
          </a:xfrm>
          <a:prstGeom prst="rect">
            <a:avLst/>
          </a:prstGeom>
          <a:noFill/>
        </p:spPr>
        <p:txBody>
          <a:bodyPr wrap="square">
            <a:spAutoFit/>
          </a:bodyPr>
          <a:lstStyle/>
          <a:p>
            <a:pPr algn="ctr">
              <a:buNone/>
            </a:pPr>
            <a:r>
              <a:rPr lang="en-US" sz="3600" dirty="0"/>
              <a:t>You can’t go back to darkness once the light is on.</a:t>
            </a:r>
            <a:br>
              <a:rPr lang="en-US" sz="3600" dirty="0"/>
            </a:br>
            <a:r>
              <a:rPr lang="en-US" sz="3600" dirty="0"/>
              <a:t>You might close your eyes </a:t>
            </a:r>
            <a:br>
              <a:rPr lang="en-US" sz="3600" dirty="0"/>
            </a:br>
            <a:r>
              <a:rPr lang="en-US" sz="3600" dirty="0"/>
              <a:t>But the room is still lit.</a:t>
            </a:r>
          </a:p>
        </p:txBody>
      </p:sp>
      <p:sp>
        <p:nvSpPr>
          <p:cNvPr id="5" name="TextBox 4">
            <a:extLst>
              <a:ext uri="{FF2B5EF4-FFF2-40B4-BE49-F238E27FC236}">
                <a16:creationId xmlns:a16="http://schemas.microsoft.com/office/drawing/2014/main" id="{B425C34D-84A0-2801-5E49-5CFA7BACEDA8}"/>
              </a:ext>
            </a:extLst>
          </p:cNvPr>
          <p:cNvSpPr txBox="1"/>
          <p:nvPr/>
        </p:nvSpPr>
        <p:spPr>
          <a:xfrm>
            <a:off x="319548" y="3064248"/>
            <a:ext cx="11179278" cy="2308324"/>
          </a:xfrm>
          <a:prstGeom prst="rect">
            <a:avLst/>
          </a:prstGeom>
          <a:noFill/>
        </p:spPr>
        <p:txBody>
          <a:bodyPr wrap="square">
            <a:spAutoFit/>
          </a:bodyPr>
          <a:lstStyle/>
          <a:p>
            <a:pPr algn="ctr">
              <a:buNone/>
            </a:pPr>
            <a:r>
              <a:rPr lang="en-US" sz="3600" dirty="0"/>
              <a:t>Some of us are trying to pretend we didn’t hear God.</a:t>
            </a:r>
            <a:br>
              <a:rPr lang="en-US" sz="3600" dirty="0"/>
            </a:br>
            <a:r>
              <a:rPr lang="en-US" sz="3600" dirty="0"/>
              <a:t>Trying to live like we don’t know better.</a:t>
            </a:r>
          </a:p>
          <a:p>
            <a:pPr algn="ctr">
              <a:buNone/>
            </a:pPr>
            <a:r>
              <a:rPr lang="en-US" sz="3600" dirty="0"/>
              <a:t>But :</a:t>
            </a:r>
            <a:br>
              <a:rPr lang="en-US" sz="3600" dirty="0"/>
            </a:br>
            <a:endParaRPr lang="en-US" sz="3600" dirty="0"/>
          </a:p>
        </p:txBody>
      </p:sp>
      <p:sp>
        <p:nvSpPr>
          <p:cNvPr id="7" name="TextBox 6">
            <a:extLst>
              <a:ext uri="{FF2B5EF4-FFF2-40B4-BE49-F238E27FC236}">
                <a16:creationId xmlns:a16="http://schemas.microsoft.com/office/drawing/2014/main" id="{8C32CA8A-A977-2E80-D191-C9BA0477C1B7}"/>
              </a:ext>
            </a:extLst>
          </p:cNvPr>
          <p:cNvSpPr txBox="1"/>
          <p:nvPr/>
        </p:nvSpPr>
        <p:spPr>
          <a:xfrm>
            <a:off x="3195484" y="5761874"/>
            <a:ext cx="6096000" cy="707886"/>
          </a:xfrm>
          <a:prstGeom prst="rect">
            <a:avLst/>
          </a:prstGeom>
          <a:noFill/>
        </p:spPr>
        <p:txBody>
          <a:bodyPr wrap="square">
            <a:spAutoFit/>
          </a:bodyPr>
          <a:lstStyle/>
          <a:p>
            <a:pPr algn="ctr"/>
            <a:r>
              <a:rPr lang="en-US" sz="4000" b="1" dirty="0"/>
              <a:t>Now you know.</a:t>
            </a:r>
            <a:endParaRPr lang="en-US" sz="4000" dirty="0"/>
          </a:p>
        </p:txBody>
      </p:sp>
    </p:spTree>
    <p:extLst>
      <p:ext uri="{BB962C8B-B14F-4D97-AF65-F5344CB8AC3E}">
        <p14:creationId xmlns:p14="http://schemas.microsoft.com/office/powerpoint/2010/main" val="2699281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fltVal val="0"/>
                                          </p:val>
                                        </p:tav>
                                        <p:tav tm="100000">
                                          <p:val>
                                            <p:strVal val="#ppt_w"/>
                                          </p:val>
                                        </p:tav>
                                      </p:tavLst>
                                    </p:anim>
                                    <p:anim calcmode="lin" valueType="num">
                                      <p:cBhvr>
                                        <p:cTn id="18" dur="1000" fill="hold"/>
                                        <p:tgtEl>
                                          <p:spTgt spid="7"/>
                                        </p:tgtEl>
                                        <p:attrNameLst>
                                          <p:attrName>ppt_h</p:attrName>
                                        </p:attrNameLst>
                                      </p:cBhvr>
                                      <p:tavLst>
                                        <p:tav tm="0">
                                          <p:val>
                                            <p:fltVal val="0"/>
                                          </p:val>
                                        </p:tav>
                                        <p:tav tm="100000">
                                          <p:val>
                                            <p:strVal val="#ppt_h"/>
                                          </p:val>
                                        </p:tav>
                                      </p:tavLst>
                                    </p:anim>
                                    <p:anim calcmode="lin" valueType="num">
                                      <p:cBhvr>
                                        <p:cTn id="19" dur="1000" fill="hold"/>
                                        <p:tgtEl>
                                          <p:spTgt spid="7"/>
                                        </p:tgtEl>
                                        <p:attrNameLst>
                                          <p:attrName>style.rotation</p:attrName>
                                        </p:attrNameLst>
                                      </p:cBhvr>
                                      <p:tavLst>
                                        <p:tav tm="0">
                                          <p:val>
                                            <p:fltVal val="90"/>
                                          </p:val>
                                        </p:tav>
                                        <p:tav tm="100000">
                                          <p:val>
                                            <p:fltVal val="0"/>
                                          </p:val>
                                        </p:tav>
                                      </p:tavLst>
                                    </p:anim>
                                    <p:animEffect transition="in" filter="fade">
                                      <p:cBhvr>
                                        <p:cTn id="2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682484D-C87A-06E8-C732-C4D72EDC80C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B77FD0D-6FC3-09CE-4C15-0234AE34ACBF}"/>
              </a:ext>
            </a:extLst>
          </p:cNvPr>
          <p:cNvSpPr txBox="1"/>
          <p:nvPr/>
        </p:nvSpPr>
        <p:spPr>
          <a:xfrm>
            <a:off x="757084" y="3763296"/>
            <a:ext cx="10432026" cy="954107"/>
          </a:xfrm>
          <a:prstGeom prst="rect">
            <a:avLst/>
          </a:prstGeom>
          <a:noFill/>
        </p:spPr>
        <p:txBody>
          <a:bodyPr wrap="square">
            <a:spAutoFit/>
          </a:bodyPr>
          <a:lstStyle/>
          <a:p>
            <a:pPr algn="ctr">
              <a:buNone/>
            </a:pPr>
            <a:r>
              <a:rPr lang="en-US" sz="2800" dirty="0"/>
              <a:t>When Jesus taught truth, people didn’t always shout “Amen.”</a:t>
            </a:r>
            <a:br>
              <a:rPr lang="en-US" sz="2800" dirty="0"/>
            </a:br>
            <a:r>
              <a:rPr lang="en-US" sz="2800" dirty="0"/>
              <a:t>Sometimes they walked away.</a:t>
            </a:r>
          </a:p>
        </p:txBody>
      </p:sp>
      <p:sp>
        <p:nvSpPr>
          <p:cNvPr id="5" name="TextBox 4">
            <a:extLst>
              <a:ext uri="{FF2B5EF4-FFF2-40B4-BE49-F238E27FC236}">
                <a16:creationId xmlns:a16="http://schemas.microsoft.com/office/drawing/2014/main" id="{8AD740DC-7926-AE0D-63BE-81CF15BCC3F8}"/>
              </a:ext>
            </a:extLst>
          </p:cNvPr>
          <p:cNvSpPr txBox="1"/>
          <p:nvPr/>
        </p:nvSpPr>
        <p:spPr>
          <a:xfrm>
            <a:off x="855406" y="562585"/>
            <a:ext cx="9625781" cy="646331"/>
          </a:xfrm>
          <a:prstGeom prst="rect">
            <a:avLst/>
          </a:prstGeom>
          <a:noFill/>
        </p:spPr>
        <p:txBody>
          <a:bodyPr wrap="square">
            <a:spAutoFit/>
          </a:bodyPr>
          <a:lstStyle/>
          <a:p>
            <a:pPr algn="ctr">
              <a:buNone/>
            </a:pPr>
            <a:r>
              <a:rPr lang="en-US" sz="3600" u="sng" dirty="0"/>
              <a:t>Knowledge Produces Decision Not Comfort</a:t>
            </a:r>
          </a:p>
        </p:txBody>
      </p:sp>
      <p:sp>
        <p:nvSpPr>
          <p:cNvPr id="7" name="TextBox 6">
            <a:extLst>
              <a:ext uri="{FF2B5EF4-FFF2-40B4-BE49-F238E27FC236}">
                <a16:creationId xmlns:a16="http://schemas.microsoft.com/office/drawing/2014/main" id="{CE49A9AA-2EF5-34C9-0E0C-8328BD9452E8}"/>
              </a:ext>
            </a:extLst>
          </p:cNvPr>
          <p:cNvSpPr txBox="1"/>
          <p:nvPr/>
        </p:nvSpPr>
        <p:spPr>
          <a:xfrm>
            <a:off x="1229033" y="1758333"/>
            <a:ext cx="8790038" cy="1569660"/>
          </a:xfrm>
          <a:prstGeom prst="rect">
            <a:avLst/>
          </a:prstGeom>
          <a:noFill/>
        </p:spPr>
        <p:txBody>
          <a:bodyPr wrap="square">
            <a:spAutoFit/>
          </a:bodyPr>
          <a:lstStyle/>
          <a:p>
            <a:pPr algn="ctr">
              <a:buNone/>
            </a:pPr>
            <a:r>
              <a:rPr lang="en-US" sz="3200" dirty="0"/>
              <a:t>John 6:66 (NIV):</a:t>
            </a:r>
            <a:br>
              <a:rPr lang="en-US" sz="3200" dirty="0"/>
            </a:br>
            <a:r>
              <a:rPr lang="en-US" sz="3200" i="1" dirty="0"/>
              <a:t>“From this time many of his disciples turned back and no longer followed him.”</a:t>
            </a:r>
            <a:endParaRPr lang="en-US" sz="3200" dirty="0"/>
          </a:p>
        </p:txBody>
      </p:sp>
      <p:sp>
        <p:nvSpPr>
          <p:cNvPr id="9" name="TextBox 8">
            <a:extLst>
              <a:ext uri="{FF2B5EF4-FFF2-40B4-BE49-F238E27FC236}">
                <a16:creationId xmlns:a16="http://schemas.microsoft.com/office/drawing/2014/main" id="{9EA77248-3ABF-796D-26C3-6245D636FCC1}"/>
              </a:ext>
            </a:extLst>
          </p:cNvPr>
          <p:cNvSpPr txBox="1"/>
          <p:nvPr/>
        </p:nvSpPr>
        <p:spPr>
          <a:xfrm>
            <a:off x="216310" y="5236042"/>
            <a:ext cx="11307097" cy="646331"/>
          </a:xfrm>
          <a:prstGeom prst="rect">
            <a:avLst/>
          </a:prstGeom>
          <a:noFill/>
        </p:spPr>
        <p:txBody>
          <a:bodyPr wrap="square">
            <a:spAutoFit/>
          </a:bodyPr>
          <a:lstStyle/>
          <a:p>
            <a:pPr algn="ctr">
              <a:buNone/>
            </a:pPr>
            <a:r>
              <a:rPr lang="en-US" sz="3600" dirty="0"/>
              <a:t>Truth </a:t>
            </a:r>
            <a:r>
              <a:rPr lang="en-US" sz="3600" u="sng" dirty="0"/>
              <a:t>doesn’t always feel good </a:t>
            </a:r>
            <a:r>
              <a:rPr lang="en-US" sz="3600" dirty="0"/>
              <a:t>But it </a:t>
            </a:r>
            <a:r>
              <a:rPr lang="en-US" sz="3600" u="sng" dirty="0"/>
              <a:t>always leads to life</a:t>
            </a:r>
            <a:r>
              <a:rPr lang="en-US" sz="3600" dirty="0"/>
              <a:t>.</a:t>
            </a:r>
          </a:p>
        </p:txBody>
      </p:sp>
    </p:spTree>
    <p:extLst>
      <p:ext uri="{BB962C8B-B14F-4D97-AF65-F5344CB8AC3E}">
        <p14:creationId xmlns:p14="http://schemas.microsoft.com/office/powerpoint/2010/main" val="231361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1000" fill="hold"/>
                                        <p:tgtEl>
                                          <p:spTgt spid="3"/>
                                        </p:tgtEl>
                                        <p:attrNameLst>
                                          <p:attrName>ppt_w</p:attrName>
                                        </p:attrNameLst>
                                      </p:cBhvr>
                                      <p:tavLst>
                                        <p:tav tm="0">
                                          <p:val>
                                            <p:fltVal val="0"/>
                                          </p:val>
                                        </p:tav>
                                        <p:tav tm="100000">
                                          <p:val>
                                            <p:strVal val="#ppt_w"/>
                                          </p:val>
                                        </p:tav>
                                      </p:tavLst>
                                    </p:anim>
                                    <p:anim calcmode="lin" valueType="num">
                                      <p:cBhvr>
                                        <p:cTn id="22" dur="1000" fill="hold"/>
                                        <p:tgtEl>
                                          <p:spTgt spid="3"/>
                                        </p:tgtEl>
                                        <p:attrNameLst>
                                          <p:attrName>ppt_h</p:attrName>
                                        </p:attrNameLst>
                                      </p:cBhvr>
                                      <p:tavLst>
                                        <p:tav tm="0">
                                          <p:val>
                                            <p:fltVal val="0"/>
                                          </p:val>
                                        </p:tav>
                                        <p:tav tm="100000">
                                          <p:val>
                                            <p:strVal val="#ppt_h"/>
                                          </p:val>
                                        </p:tav>
                                      </p:tavLst>
                                    </p:anim>
                                    <p:anim calcmode="lin" valueType="num">
                                      <p:cBhvr>
                                        <p:cTn id="23" dur="1000" fill="hold"/>
                                        <p:tgtEl>
                                          <p:spTgt spid="3"/>
                                        </p:tgtEl>
                                        <p:attrNameLst>
                                          <p:attrName>style.rotation</p:attrName>
                                        </p:attrNameLst>
                                      </p:cBhvr>
                                      <p:tavLst>
                                        <p:tav tm="0">
                                          <p:val>
                                            <p:fltVal val="90"/>
                                          </p:val>
                                        </p:tav>
                                        <p:tav tm="100000">
                                          <p:val>
                                            <p:fltVal val="0"/>
                                          </p:val>
                                        </p:tav>
                                      </p:tavLst>
                                    </p:anim>
                                    <p:animEffect transition="in" filter="fade">
                                      <p:cBhvr>
                                        <p:cTn id="24" dur="10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p:cTn id="29" dur="500" fill="hold"/>
                                        <p:tgtEl>
                                          <p:spTgt spid="9"/>
                                        </p:tgtEl>
                                        <p:attrNameLst>
                                          <p:attrName>ppt_w</p:attrName>
                                        </p:attrNameLst>
                                      </p:cBhvr>
                                      <p:tavLst>
                                        <p:tav tm="0">
                                          <p:val>
                                            <p:fltVal val="0"/>
                                          </p:val>
                                        </p:tav>
                                        <p:tav tm="100000">
                                          <p:val>
                                            <p:strVal val="#ppt_w"/>
                                          </p:val>
                                        </p:tav>
                                      </p:tavLst>
                                    </p:anim>
                                    <p:anim calcmode="lin" valueType="num">
                                      <p:cBhvr>
                                        <p:cTn id="30" dur="500" fill="hold"/>
                                        <p:tgtEl>
                                          <p:spTgt spid="9"/>
                                        </p:tgtEl>
                                        <p:attrNameLst>
                                          <p:attrName>ppt_h</p:attrName>
                                        </p:attrNameLst>
                                      </p:cBhvr>
                                      <p:tavLst>
                                        <p:tav tm="0">
                                          <p:val>
                                            <p:fltVal val="0"/>
                                          </p:val>
                                        </p:tav>
                                        <p:tav tm="100000">
                                          <p:val>
                                            <p:strVal val="#ppt_h"/>
                                          </p:val>
                                        </p:tav>
                                      </p:tavLst>
                                    </p:anim>
                                    <p:animEffect transition="in" filter="fade">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C2A0B5E-0711-051A-CA12-57EDC6C605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7CA8C5-6CEF-0B78-D904-24A84A1B89CB}"/>
              </a:ext>
            </a:extLst>
          </p:cNvPr>
          <p:cNvSpPr txBox="1"/>
          <p:nvPr/>
        </p:nvSpPr>
        <p:spPr>
          <a:xfrm>
            <a:off x="1179871" y="658993"/>
            <a:ext cx="8917858" cy="2123658"/>
          </a:xfrm>
          <a:prstGeom prst="rect">
            <a:avLst/>
          </a:prstGeom>
          <a:noFill/>
        </p:spPr>
        <p:txBody>
          <a:bodyPr wrap="square">
            <a:spAutoFit/>
          </a:bodyPr>
          <a:lstStyle/>
          <a:p>
            <a:pPr algn="ctr">
              <a:buNone/>
            </a:pPr>
            <a:r>
              <a:rPr lang="en-US" sz="4400" dirty="0"/>
              <a:t>Truth is like surgery.</a:t>
            </a:r>
            <a:br>
              <a:rPr lang="en-US" sz="4400" dirty="0"/>
            </a:br>
            <a:r>
              <a:rPr lang="en-US" sz="4400" dirty="0"/>
              <a:t>It hurts — but it heals.</a:t>
            </a:r>
            <a:br>
              <a:rPr lang="en-US" sz="4400" dirty="0"/>
            </a:br>
            <a:r>
              <a:rPr lang="en-US" sz="4400" dirty="0"/>
              <a:t>It cuts — but it saves.</a:t>
            </a:r>
          </a:p>
        </p:txBody>
      </p:sp>
      <p:sp>
        <p:nvSpPr>
          <p:cNvPr id="5" name="TextBox 4">
            <a:extLst>
              <a:ext uri="{FF2B5EF4-FFF2-40B4-BE49-F238E27FC236}">
                <a16:creationId xmlns:a16="http://schemas.microsoft.com/office/drawing/2014/main" id="{4083751B-5D0F-3310-85E2-4072EE2E7507}"/>
              </a:ext>
            </a:extLst>
          </p:cNvPr>
          <p:cNvSpPr txBox="1"/>
          <p:nvPr/>
        </p:nvSpPr>
        <p:spPr>
          <a:xfrm>
            <a:off x="1052052" y="3632898"/>
            <a:ext cx="9802761" cy="2123658"/>
          </a:xfrm>
          <a:prstGeom prst="rect">
            <a:avLst/>
          </a:prstGeom>
          <a:noFill/>
        </p:spPr>
        <p:txBody>
          <a:bodyPr wrap="square">
            <a:spAutoFit/>
          </a:bodyPr>
          <a:lstStyle/>
          <a:p>
            <a:pPr algn="ctr">
              <a:buNone/>
            </a:pPr>
            <a:r>
              <a:rPr lang="en-US" sz="4400" dirty="0"/>
              <a:t>God isn’t trying to make you </a:t>
            </a:r>
            <a:r>
              <a:rPr lang="en-US" sz="4400" u="sng" dirty="0"/>
              <a:t>comfortable.</a:t>
            </a:r>
            <a:br>
              <a:rPr lang="en-US" sz="4400" dirty="0"/>
            </a:br>
            <a:r>
              <a:rPr lang="en-US" sz="4400" dirty="0"/>
              <a:t>He’s trying to </a:t>
            </a:r>
            <a:r>
              <a:rPr lang="en-US" sz="4400" u="sng" dirty="0"/>
              <a:t>make you whole</a:t>
            </a:r>
            <a:r>
              <a:rPr lang="en-US" sz="4400" dirty="0"/>
              <a:t>.</a:t>
            </a:r>
          </a:p>
        </p:txBody>
      </p:sp>
    </p:spTree>
    <p:extLst>
      <p:ext uri="{BB962C8B-B14F-4D97-AF65-F5344CB8AC3E}">
        <p14:creationId xmlns:p14="http://schemas.microsoft.com/office/powerpoint/2010/main" val="259185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25FBC9B-4BD7-77D0-F848-B298CD2218B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4FB3226-4CA4-B1D3-962F-16A5344437F1}"/>
              </a:ext>
            </a:extLst>
          </p:cNvPr>
          <p:cNvSpPr txBox="1"/>
          <p:nvPr/>
        </p:nvSpPr>
        <p:spPr>
          <a:xfrm>
            <a:off x="-54077" y="5071420"/>
            <a:ext cx="12300154" cy="1569660"/>
          </a:xfrm>
          <a:prstGeom prst="rect">
            <a:avLst/>
          </a:prstGeom>
          <a:noFill/>
        </p:spPr>
        <p:txBody>
          <a:bodyPr wrap="square">
            <a:spAutoFit/>
          </a:bodyPr>
          <a:lstStyle/>
          <a:p>
            <a:pPr algn="ctr"/>
            <a:r>
              <a:rPr lang="en-US" sz="3200" dirty="0"/>
              <a:t>This week  realize that knowing means it’s time to move, to change, to obey because God never reveals truth without also offering transformation.</a:t>
            </a:r>
          </a:p>
        </p:txBody>
      </p:sp>
      <p:sp>
        <p:nvSpPr>
          <p:cNvPr id="4" name="TextBox 3">
            <a:extLst>
              <a:ext uri="{FF2B5EF4-FFF2-40B4-BE49-F238E27FC236}">
                <a16:creationId xmlns:a16="http://schemas.microsoft.com/office/drawing/2014/main" id="{E678786F-A1CB-B5CC-F252-158D5F2DE78B}"/>
              </a:ext>
            </a:extLst>
          </p:cNvPr>
          <p:cNvSpPr txBox="1"/>
          <p:nvPr/>
        </p:nvSpPr>
        <p:spPr>
          <a:xfrm>
            <a:off x="3854245" y="216920"/>
            <a:ext cx="3726426" cy="707886"/>
          </a:xfrm>
          <a:prstGeom prst="rect">
            <a:avLst/>
          </a:prstGeom>
          <a:noFill/>
        </p:spPr>
        <p:txBody>
          <a:bodyPr wrap="square" rtlCol="0">
            <a:spAutoFit/>
          </a:bodyPr>
          <a:lstStyle/>
          <a:p>
            <a:pPr algn="ctr"/>
            <a:r>
              <a:rPr lang="en-US" sz="4000" dirty="0"/>
              <a:t>Homework</a:t>
            </a:r>
          </a:p>
        </p:txBody>
      </p:sp>
      <p:sp>
        <p:nvSpPr>
          <p:cNvPr id="6" name="TextBox 5">
            <a:extLst>
              <a:ext uri="{FF2B5EF4-FFF2-40B4-BE49-F238E27FC236}">
                <a16:creationId xmlns:a16="http://schemas.microsoft.com/office/drawing/2014/main" id="{5E1B3EEA-3151-2668-08C0-D8DE2D5AF786}"/>
              </a:ext>
            </a:extLst>
          </p:cNvPr>
          <p:cNvSpPr txBox="1"/>
          <p:nvPr/>
        </p:nvSpPr>
        <p:spPr>
          <a:xfrm>
            <a:off x="398206" y="1094082"/>
            <a:ext cx="10638503" cy="1384995"/>
          </a:xfrm>
          <a:prstGeom prst="rect">
            <a:avLst/>
          </a:prstGeom>
          <a:noFill/>
        </p:spPr>
        <p:txBody>
          <a:bodyPr wrap="square">
            <a:spAutoFit/>
          </a:bodyPr>
          <a:lstStyle/>
          <a:p>
            <a:pPr algn="ctr">
              <a:buNone/>
            </a:pPr>
            <a:r>
              <a:rPr lang="en-US" sz="2800" dirty="0"/>
              <a:t>“Now you know” is not a sentence of judgment — it is a call to action. The question is no longer whether you know.</a:t>
            </a:r>
            <a:br>
              <a:rPr lang="en-US" sz="2800" dirty="0"/>
            </a:br>
            <a:endParaRPr lang="en-US" sz="2800" dirty="0"/>
          </a:p>
        </p:txBody>
      </p:sp>
      <p:sp>
        <p:nvSpPr>
          <p:cNvPr id="8" name="TextBox 7">
            <a:extLst>
              <a:ext uri="{FF2B5EF4-FFF2-40B4-BE49-F238E27FC236}">
                <a16:creationId xmlns:a16="http://schemas.microsoft.com/office/drawing/2014/main" id="{0ECC91CD-F399-A7A0-3831-49D50626074D}"/>
              </a:ext>
            </a:extLst>
          </p:cNvPr>
          <p:cNvSpPr txBox="1"/>
          <p:nvPr/>
        </p:nvSpPr>
        <p:spPr>
          <a:xfrm>
            <a:off x="1258529" y="3429000"/>
            <a:ext cx="9370142" cy="1077218"/>
          </a:xfrm>
          <a:prstGeom prst="rect">
            <a:avLst/>
          </a:prstGeom>
          <a:noFill/>
        </p:spPr>
        <p:txBody>
          <a:bodyPr wrap="square">
            <a:spAutoFit/>
          </a:bodyPr>
          <a:lstStyle/>
          <a:p>
            <a:pPr algn="ctr">
              <a:buNone/>
            </a:pPr>
            <a:r>
              <a:rPr lang="en-US" sz="3200" dirty="0"/>
              <a:t>God does not </a:t>
            </a:r>
            <a:r>
              <a:rPr lang="en-US" sz="3200" u="sng" dirty="0"/>
              <a:t>reveal truth to leave us where we are</a:t>
            </a:r>
            <a:r>
              <a:rPr lang="en-US" sz="3200" dirty="0"/>
              <a:t>. He reveals truth to </a:t>
            </a:r>
            <a:r>
              <a:rPr lang="en-US" sz="3200" u="sng" dirty="0"/>
              <a:t>move us forward.</a:t>
            </a:r>
          </a:p>
        </p:txBody>
      </p:sp>
      <p:sp>
        <p:nvSpPr>
          <p:cNvPr id="10" name="TextBox 9">
            <a:extLst>
              <a:ext uri="{FF2B5EF4-FFF2-40B4-BE49-F238E27FC236}">
                <a16:creationId xmlns:a16="http://schemas.microsoft.com/office/drawing/2014/main" id="{97C7B876-4756-1A37-3A43-12FED774D4F2}"/>
              </a:ext>
            </a:extLst>
          </p:cNvPr>
          <p:cNvSpPr txBox="1"/>
          <p:nvPr/>
        </p:nvSpPr>
        <p:spPr>
          <a:xfrm>
            <a:off x="1258529" y="2430818"/>
            <a:ext cx="9183329" cy="523220"/>
          </a:xfrm>
          <a:prstGeom prst="rect">
            <a:avLst/>
          </a:prstGeom>
          <a:noFill/>
        </p:spPr>
        <p:txBody>
          <a:bodyPr wrap="square">
            <a:spAutoFit/>
          </a:bodyPr>
          <a:lstStyle/>
          <a:p>
            <a:r>
              <a:rPr lang="en-US" sz="2800" dirty="0"/>
              <a:t>The question is what you will do with what you know.</a:t>
            </a:r>
          </a:p>
        </p:txBody>
      </p:sp>
    </p:spTree>
    <p:extLst>
      <p:ext uri="{BB962C8B-B14F-4D97-AF65-F5344CB8AC3E}">
        <p14:creationId xmlns:p14="http://schemas.microsoft.com/office/powerpoint/2010/main" val="374729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wheel(1)">
                                      <p:cBhvr>
                                        <p:cTn id="25" dur="2000"/>
                                        <p:tgtEl>
                                          <p:spTgt spid="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arn(inVertical)">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2250" fill="hold"/>
                                        <p:tgtEl>
                                          <p:spTgt spid="8"/>
                                        </p:tgtEl>
                                        <p:attrNameLst>
                                          <p:attrName>ppt_w</p:attrName>
                                        </p:attrNameLst>
                                      </p:cBhvr>
                                      <p:tavLst>
                                        <p:tav tm="0">
                                          <p:val>
                                            <p:fltVal val="0"/>
                                          </p:val>
                                        </p:tav>
                                        <p:tav tm="100000">
                                          <p:val>
                                            <p:strVal val="#ppt_w"/>
                                          </p:val>
                                        </p:tav>
                                      </p:tavLst>
                                    </p:anim>
                                    <p:anim calcmode="lin" valueType="num">
                                      <p:cBhvr>
                                        <p:cTn id="36" dur="2250" fill="hold"/>
                                        <p:tgtEl>
                                          <p:spTgt spid="8"/>
                                        </p:tgtEl>
                                        <p:attrNameLst>
                                          <p:attrName>ppt_h</p:attrName>
                                        </p:attrNameLst>
                                      </p:cBhvr>
                                      <p:tavLst>
                                        <p:tav tm="0">
                                          <p:val>
                                            <p:fltVal val="0"/>
                                          </p:val>
                                        </p:tav>
                                        <p:tav tm="100000">
                                          <p:val>
                                            <p:strVal val="#ppt_h"/>
                                          </p:val>
                                        </p:tav>
                                      </p:tavLst>
                                    </p:anim>
                                    <p:animEffect transition="in" filter="fade">
                                      <p:cBhvr>
                                        <p:cTn id="37" dur="225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fade">
                                      <p:cBhvr>
                                        <p:cTn id="42" dur="3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8"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1615C90-4BFD-68E1-7D16-0D2A2EB55D95}"/>
            </a:ext>
          </a:extLst>
        </p:cNvPr>
        <p:cNvGrpSpPr/>
        <p:nvPr/>
      </p:nvGrpSpPr>
      <p:grpSpPr>
        <a:xfrm>
          <a:off x="0" y="0"/>
          <a:ext cx="0" cy="0"/>
          <a:chOff x="0" y="0"/>
          <a:chExt cx="0" cy="0"/>
        </a:xfrm>
      </p:grpSpPr>
    </p:spTree>
    <p:extLst>
      <p:ext uri="{BB962C8B-B14F-4D97-AF65-F5344CB8AC3E}">
        <p14:creationId xmlns:p14="http://schemas.microsoft.com/office/powerpoint/2010/main" val="1554859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F2C2956-DF8A-B777-9C6D-6EE538970647}"/>
            </a:ext>
          </a:extLst>
        </p:cNvPr>
        <p:cNvGrpSpPr/>
        <p:nvPr/>
      </p:nvGrpSpPr>
      <p:grpSpPr>
        <a:xfrm>
          <a:off x="0" y="0"/>
          <a:ext cx="0" cy="0"/>
          <a:chOff x="0" y="0"/>
          <a:chExt cx="0" cy="0"/>
        </a:xfrm>
      </p:grpSpPr>
    </p:spTree>
    <p:extLst>
      <p:ext uri="{BB962C8B-B14F-4D97-AF65-F5344CB8AC3E}">
        <p14:creationId xmlns:p14="http://schemas.microsoft.com/office/powerpoint/2010/main" val="2974623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9B432DF-2B33-E12D-36AA-F79EF78B8813}"/>
            </a:ext>
          </a:extLst>
        </p:cNvPr>
        <p:cNvGrpSpPr/>
        <p:nvPr/>
      </p:nvGrpSpPr>
      <p:grpSpPr>
        <a:xfrm>
          <a:off x="0" y="0"/>
          <a:ext cx="0" cy="0"/>
          <a:chOff x="0" y="0"/>
          <a:chExt cx="0" cy="0"/>
        </a:xfrm>
      </p:grpSpPr>
    </p:spTree>
    <p:extLst>
      <p:ext uri="{BB962C8B-B14F-4D97-AF65-F5344CB8AC3E}">
        <p14:creationId xmlns:p14="http://schemas.microsoft.com/office/powerpoint/2010/main" val="2947240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03D32F5-59DC-0E82-D31C-70C1E7A01ED7}"/>
            </a:ext>
          </a:extLst>
        </p:cNvPr>
        <p:cNvGrpSpPr/>
        <p:nvPr/>
      </p:nvGrpSpPr>
      <p:grpSpPr>
        <a:xfrm>
          <a:off x="0" y="0"/>
          <a:ext cx="0" cy="0"/>
          <a:chOff x="0" y="0"/>
          <a:chExt cx="0" cy="0"/>
        </a:xfrm>
      </p:grpSpPr>
    </p:spTree>
    <p:extLst>
      <p:ext uri="{BB962C8B-B14F-4D97-AF65-F5344CB8AC3E}">
        <p14:creationId xmlns:p14="http://schemas.microsoft.com/office/powerpoint/2010/main" val="117885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F6401F1-199E-37C3-7D10-79BE3785951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EBD32EC-7B12-7F98-9DD7-CBFDA1C05319}"/>
              </a:ext>
            </a:extLst>
          </p:cNvPr>
          <p:cNvSpPr txBox="1"/>
          <p:nvPr/>
        </p:nvSpPr>
        <p:spPr>
          <a:xfrm>
            <a:off x="265471" y="205597"/>
            <a:ext cx="11661057" cy="6063198"/>
          </a:xfrm>
          <a:prstGeom prst="rect">
            <a:avLst/>
          </a:prstGeom>
          <a:noFill/>
        </p:spPr>
        <p:txBody>
          <a:bodyPr wrap="square">
            <a:spAutoFit/>
          </a:bodyPr>
          <a:lstStyle/>
          <a:p>
            <a:pPr algn="ctr">
              <a:buNone/>
            </a:pPr>
            <a:r>
              <a:rPr lang="en-US" sz="2800" b="1" i="0" dirty="0">
                <a:solidFill>
                  <a:srgbClr val="000000"/>
                </a:solidFill>
                <a:effectLst/>
                <a:latin typeface="system-ui"/>
              </a:rPr>
              <a:t>John 13-17</a:t>
            </a:r>
          </a:p>
          <a:p>
            <a:pPr algn="ctr">
              <a:buNone/>
            </a:pPr>
            <a:r>
              <a:rPr lang="en-US" sz="2000" b="1" i="0" dirty="0">
                <a:solidFill>
                  <a:srgbClr val="000000"/>
                </a:solidFill>
                <a:effectLst/>
                <a:latin typeface="system-ui"/>
              </a:rPr>
              <a:t>13 </a:t>
            </a:r>
            <a:r>
              <a:rPr lang="en-US" sz="2000" b="0" i="0" dirty="0">
                <a:solidFill>
                  <a:srgbClr val="000000"/>
                </a:solidFill>
                <a:effectLst/>
                <a:latin typeface="system-ui"/>
              </a:rPr>
              <a:t>It was just before the Passover Festival. Jesus knew that the hour had come for him to leave this world and go to the Father. Having loved his own who were in the world, he loved them to the end.</a:t>
            </a:r>
            <a:r>
              <a:rPr lang="en-US" sz="2000" b="1" i="0" baseline="30000" dirty="0">
                <a:solidFill>
                  <a:srgbClr val="000000"/>
                </a:solidFill>
                <a:effectLst/>
                <a:latin typeface="system-ui"/>
              </a:rPr>
              <a:t>2 </a:t>
            </a:r>
            <a:r>
              <a:rPr lang="en-US" sz="2000" b="0" i="0" dirty="0">
                <a:solidFill>
                  <a:srgbClr val="000000"/>
                </a:solidFill>
                <a:effectLst/>
                <a:latin typeface="system-ui"/>
              </a:rPr>
              <a:t>The evening meal was in progress, and the devil had already prompted Judas, the son of Simon Iscariot, to betray Jesus. </a:t>
            </a:r>
            <a:r>
              <a:rPr lang="en-US" sz="2000" b="1" i="0" baseline="30000" dirty="0">
                <a:solidFill>
                  <a:srgbClr val="000000"/>
                </a:solidFill>
                <a:effectLst/>
                <a:latin typeface="system-ui"/>
              </a:rPr>
              <a:t>3 </a:t>
            </a:r>
            <a:r>
              <a:rPr lang="en-US" sz="2000" b="0" i="0" dirty="0">
                <a:solidFill>
                  <a:srgbClr val="000000"/>
                </a:solidFill>
                <a:effectLst/>
                <a:latin typeface="system-ui"/>
              </a:rPr>
              <a:t>Jesus knew that the Father had put all things under his power, and that he had come from God and was returning to God; </a:t>
            </a:r>
            <a:r>
              <a:rPr lang="en-US" sz="2000" b="1" i="0" baseline="30000" dirty="0">
                <a:solidFill>
                  <a:srgbClr val="000000"/>
                </a:solidFill>
                <a:effectLst/>
                <a:latin typeface="system-ui"/>
              </a:rPr>
              <a:t>4 </a:t>
            </a:r>
            <a:r>
              <a:rPr lang="en-US" sz="2000" b="0" i="0" dirty="0">
                <a:solidFill>
                  <a:srgbClr val="000000"/>
                </a:solidFill>
                <a:effectLst/>
                <a:latin typeface="system-ui"/>
              </a:rPr>
              <a:t>so he got up from the meal, took off his outer clothing, and wrapped a towel around his waist. </a:t>
            </a:r>
            <a:r>
              <a:rPr lang="en-US" sz="2000" b="1" i="0" baseline="30000" dirty="0">
                <a:solidFill>
                  <a:srgbClr val="000000"/>
                </a:solidFill>
                <a:effectLst/>
                <a:latin typeface="system-ui"/>
              </a:rPr>
              <a:t>5 </a:t>
            </a:r>
            <a:r>
              <a:rPr lang="en-US" sz="2000" b="0" i="0" dirty="0">
                <a:solidFill>
                  <a:srgbClr val="000000"/>
                </a:solidFill>
                <a:effectLst/>
                <a:latin typeface="system-ui"/>
              </a:rPr>
              <a:t>After that, he poured water into a basin and began to wash his disciples’ feet, drying them with the towel that was wrapped around him.</a:t>
            </a:r>
            <a:r>
              <a:rPr lang="en-US" sz="2000" b="1" i="0" baseline="30000" dirty="0">
                <a:solidFill>
                  <a:srgbClr val="000000"/>
                </a:solidFill>
                <a:effectLst/>
                <a:latin typeface="system-ui"/>
              </a:rPr>
              <a:t>6 </a:t>
            </a:r>
            <a:r>
              <a:rPr lang="en-US" sz="2000" b="0" i="0" dirty="0">
                <a:solidFill>
                  <a:srgbClr val="000000"/>
                </a:solidFill>
                <a:effectLst/>
                <a:latin typeface="system-ui"/>
              </a:rPr>
              <a:t>He came to Simon Peter, who said to him, “Lord, are you going to wash my feet?”</a:t>
            </a:r>
            <a:r>
              <a:rPr lang="en-US" sz="2000" b="1" i="0" baseline="30000" dirty="0">
                <a:solidFill>
                  <a:srgbClr val="000000"/>
                </a:solidFill>
                <a:effectLst/>
                <a:latin typeface="system-ui"/>
              </a:rPr>
              <a:t>7 </a:t>
            </a:r>
            <a:r>
              <a:rPr lang="en-US" sz="2000" b="0" i="0" dirty="0">
                <a:solidFill>
                  <a:srgbClr val="000000"/>
                </a:solidFill>
                <a:effectLst/>
                <a:latin typeface="system-ui"/>
              </a:rPr>
              <a:t>Jesus replied, “You do not realize now what I am doing, but later you will understand.”</a:t>
            </a:r>
            <a:r>
              <a:rPr lang="en-US" sz="2000" b="1" i="0" baseline="30000" dirty="0">
                <a:solidFill>
                  <a:srgbClr val="000000"/>
                </a:solidFill>
                <a:effectLst/>
                <a:latin typeface="system-ui"/>
              </a:rPr>
              <a:t>8 </a:t>
            </a:r>
            <a:r>
              <a:rPr lang="en-US" sz="2000" b="0" i="0" dirty="0">
                <a:solidFill>
                  <a:srgbClr val="000000"/>
                </a:solidFill>
                <a:effectLst/>
                <a:latin typeface="system-ui"/>
              </a:rPr>
              <a:t>“No,” said Peter, “you shall never wash my </a:t>
            </a:r>
            <a:r>
              <a:rPr lang="en-US" sz="2000" b="0" i="0" dirty="0" err="1">
                <a:solidFill>
                  <a:srgbClr val="000000"/>
                </a:solidFill>
                <a:effectLst/>
                <a:latin typeface="system-ui"/>
              </a:rPr>
              <a:t>feet.”Jesus</a:t>
            </a:r>
            <a:r>
              <a:rPr lang="en-US" sz="2000" b="0" i="0" dirty="0">
                <a:solidFill>
                  <a:srgbClr val="000000"/>
                </a:solidFill>
                <a:effectLst/>
                <a:latin typeface="system-ui"/>
              </a:rPr>
              <a:t> answered, “Unless I wash you, you have no part with me.”</a:t>
            </a:r>
            <a:r>
              <a:rPr lang="en-US" sz="2000" b="1" i="0" baseline="30000" dirty="0">
                <a:solidFill>
                  <a:srgbClr val="000000"/>
                </a:solidFill>
                <a:effectLst/>
                <a:latin typeface="system-ui"/>
              </a:rPr>
              <a:t>9 </a:t>
            </a:r>
            <a:r>
              <a:rPr lang="en-US" sz="2000" b="0" i="0" dirty="0">
                <a:solidFill>
                  <a:srgbClr val="000000"/>
                </a:solidFill>
                <a:effectLst/>
                <a:latin typeface="system-ui"/>
              </a:rPr>
              <a:t>“Then, Lord,” Simon Peter replied, “not just my feet but my hands and my head as well!”</a:t>
            </a:r>
            <a:r>
              <a:rPr lang="en-US" sz="2000" b="1" i="0" baseline="30000" dirty="0">
                <a:solidFill>
                  <a:srgbClr val="000000"/>
                </a:solidFill>
                <a:effectLst/>
                <a:latin typeface="system-ui"/>
              </a:rPr>
              <a:t>10 </a:t>
            </a:r>
            <a:r>
              <a:rPr lang="en-US" sz="2000" b="0" i="0" dirty="0">
                <a:solidFill>
                  <a:srgbClr val="000000"/>
                </a:solidFill>
                <a:effectLst/>
                <a:latin typeface="system-ui"/>
              </a:rPr>
              <a:t>Jesus answered, “Those who have had a bath need only to wash their feet; their whole body is clean. And you are clean, though not every one of you.” </a:t>
            </a:r>
            <a:r>
              <a:rPr lang="en-US" sz="2000" b="1" i="0" baseline="30000" dirty="0">
                <a:solidFill>
                  <a:srgbClr val="000000"/>
                </a:solidFill>
                <a:effectLst/>
                <a:latin typeface="system-ui"/>
              </a:rPr>
              <a:t>11 </a:t>
            </a:r>
            <a:r>
              <a:rPr lang="en-US" sz="2000" b="0" i="0" dirty="0">
                <a:solidFill>
                  <a:srgbClr val="000000"/>
                </a:solidFill>
                <a:effectLst/>
                <a:latin typeface="system-ui"/>
              </a:rPr>
              <a:t>For he knew who was going to betray him, and that was why he said not every one was clean.</a:t>
            </a:r>
            <a:r>
              <a:rPr lang="en-US" sz="2000" b="1" i="0" baseline="30000" dirty="0">
                <a:solidFill>
                  <a:srgbClr val="000000"/>
                </a:solidFill>
                <a:effectLst/>
                <a:latin typeface="system-ui"/>
              </a:rPr>
              <a:t>12 </a:t>
            </a:r>
            <a:r>
              <a:rPr lang="en-US" sz="2000" b="0" i="0" dirty="0">
                <a:solidFill>
                  <a:srgbClr val="000000"/>
                </a:solidFill>
                <a:effectLst/>
                <a:latin typeface="system-ui"/>
              </a:rPr>
              <a:t>When he had finished washing their feet, he put on his clothes and returned to his place. “Do you understand what I have done for you?” he asked them. </a:t>
            </a:r>
            <a:r>
              <a:rPr lang="en-US" sz="2000" b="1" i="0" baseline="30000" dirty="0">
                <a:solidFill>
                  <a:srgbClr val="000000"/>
                </a:solidFill>
                <a:effectLst/>
                <a:latin typeface="system-ui"/>
              </a:rPr>
              <a:t>13 </a:t>
            </a:r>
            <a:r>
              <a:rPr lang="en-US" sz="2000" b="0" i="0" dirty="0">
                <a:solidFill>
                  <a:srgbClr val="000000"/>
                </a:solidFill>
                <a:effectLst/>
                <a:latin typeface="system-ui"/>
              </a:rPr>
              <a:t>“You call me ‘Teacher’ and ‘Lord,’ and rightly so, for that is what I am. </a:t>
            </a:r>
            <a:r>
              <a:rPr lang="en-US" sz="2000" b="1" i="0" baseline="30000" dirty="0">
                <a:solidFill>
                  <a:srgbClr val="000000"/>
                </a:solidFill>
                <a:effectLst/>
                <a:latin typeface="system-ui"/>
              </a:rPr>
              <a:t>14 </a:t>
            </a:r>
            <a:r>
              <a:rPr lang="en-US" sz="2000" b="0" i="0" dirty="0">
                <a:solidFill>
                  <a:srgbClr val="000000"/>
                </a:solidFill>
                <a:effectLst/>
                <a:latin typeface="system-ui"/>
              </a:rPr>
              <a:t>Now that I, your Lord and Teacher, have washed your feet, you also should wash one another’s feet. </a:t>
            </a:r>
            <a:r>
              <a:rPr lang="en-US" sz="2000" b="1" i="0" baseline="30000" dirty="0">
                <a:solidFill>
                  <a:srgbClr val="000000"/>
                </a:solidFill>
                <a:effectLst/>
                <a:latin typeface="system-ui"/>
              </a:rPr>
              <a:t>15 </a:t>
            </a:r>
            <a:r>
              <a:rPr lang="en-US" sz="2000" b="0" i="0" dirty="0">
                <a:solidFill>
                  <a:srgbClr val="000000"/>
                </a:solidFill>
                <a:effectLst/>
                <a:latin typeface="system-ui"/>
              </a:rPr>
              <a:t>I have set you an example that you should do as I have done for you. </a:t>
            </a:r>
            <a:r>
              <a:rPr lang="en-US" sz="2000" b="1" i="0" baseline="30000" dirty="0">
                <a:solidFill>
                  <a:srgbClr val="000000"/>
                </a:solidFill>
                <a:effectLst/>
                <a:latin typeface="system-ui"/>
              </a:rPr>
              <a:t>16 </a:t>
            </a:r>
            <a:r>
              <a:rPr lang="en-US" sz="2000" b="0" i="0" dirty="0">
                <a:solidFill>
                  <a:srgbClr val="000000"/>
                </a:solidFill>
                <a:effectLst/>
                <a:latin typeface="system-ui"/>
              </a:rPr>
              <a:t>Very truly I tell you, no servant is greater than his master, nor is a messenger greater than the one who sent him.</a:t>
            </a:r>
            <a:r>
              <a:rPr lang="en-US" sz="2000" b="1" i="0" dirty="0">
                <a:solidFill>
                  <a:srgbClr val="000000"/>
                </a:solidFill>
                <a:effectLst/>
                <a:latin typeface="system-ui"/>
              </a:rPr>
              <a:t> </a:t>
            </a:r>
            <a:r>
              <a:rPr lang="en-US" sz="2000" b="1" i="0" baseline="30000" dirty="0">
                <a:solidFill>
                  <a:srgbClr val="000000"/>
                </a:solidFill>
                <a:effectLst/>
                <a:latin typeface="system-ui"/>
              </a:rPr>
              <a:t>17 </a:t>
            </a:r>
            <a:r>
              <a:rPr lang="en-US" sz="2000" b="1" i="0" dirty="0">
                <a:solidFill>
                  <a:srgbClr val="000000"/>
                </a:solidFill>
                <a:effectLst/>
                <a:latin typeface="system-ui"/>
              </a:rPr>
              <a:t>Now that you know these things, you will be blessed if you do them.</a:t>
            </a:r>
          </a:p>
        </p:txBody>
      </p:sp>
    </p:spTree>
    <p:extLst>
      <p:ext uri="{BB962C8B-B14F-4D97-AF65-F5344CB8AC3E}">
        <p14:creationId xmlns:p14="http://schemas.microsoft.com/office/powerpoint/2010/main" val="2235518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BA8B4E9-4A1D-0ABF-AD61-BFA373FB5A9E}"/>
            </a:ext>
          </a:extLst>
        </p:cNvPr>
        <p:cNvGrpSpPr/>
        <p:nvPr/>
      </p:nvGrpSpPr>
      <p:grpSpPr>
        <a:xfrm>
          <a:off x="0" y="0"/>
          <a:ext cx="0" cy="0"/>
          <a:chOff x="0" y="0"/>
          <a:chExt cx="0" cy="0"/>
        </a:xfrm>
      </p:grpSpPr>
    </p:spTree>
    <p:extLst>
      <p:ext uri="{BB962C8B-B14F-4D97-AF65-F5344CB8AC3E}">
        <p14:creationId xmlns:p14="http://schemas.microsoft.com/office/powerpoint/2010/main" val="1898637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1183A93-4BCA-5CFA-4C16-33D290F22229}"/>
            </a:ext>
          </a:extLst>
        </p:cNvPr>
        <p:cNvGrpSpPr/>
        <p:nvPr/>
      </p:nvGrpSpPr>
      <p:grpSpPr>
        <a:xfrm>
          <a:off x="0" y="0"/>
          <a:ext cx="0" cy="0"/>
          <a:chOff x="0" y="0"/>
          <a:chExt cx="0" cy="0"/>
        </a:xfrm>
      </p:grpSpPr>
    </p:spTree>
    <p:extLst>
      <p:ext uri="{BB962C8B-B14F-4D97-AF65-F5344CB8AC3E}">
        <p14:creationId xmlns:p14="http://schemas.microsoft.com/office/powerpoint/2010/main" val="2159955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6ED315C-F38D-F5F4-FC3C-407AA337A706}"/>
            </a:ext>
          </a:extLst>
        </p:cNvPr>
        <p:cNvGrpSpPr/>
        <p:nvPr/>
      </p:nvGrpSpPr>
      <p:grpSpPr>
        <a:xfrm>
          <a:off x="0" y="0"/>
          <a:ext cx="0" cy="0"/>
          <a:chOff x="0" y="0"/>
          <a:chExt cx="0" cy="0"/>
        </a:xfrm>
      </p:grpSpPr>
    </p:spTree>
    <p:extLst>
      <p:ext uri="{BB962C8B-B14F-4D97-AF65-F5344CB8AC3E}">
        <p14:creationId xmlns:p14="http://schemas.microsoft.com/office/powerpoint/2010/main" val="1896557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16BBB04-B6EC-DB36-BF69-4482FB21E107}"/>
            </a:ext>
          </a:extLst>
        </p:cNvPr>
        <p:cNvGrpSpPr/>
        <p:nvPr/>
      </p:nvGrpSpPr>
      <p:grpSpPr>
        <a:xfrm>
          <a:off x="0" y="0"/>
          <a:ext cx="0" cy="0"/>
          <a:chOff x="0" y="0"/>
          <a:chExt cx="0" cy="0"/>
        </a:xfrm>
      </p:grpSpPr>
    </p:spTree>
    <p:extLst>
      <p:ext uri="{BB962C8B-B14F-4D97-AF65-F5344CB8AC3E}">
        <p14:creationId xmlns:p14="http://schemas.microsoft.com/office/powerpoint/2010/main" val="1190011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FD62C40-872D-268F-19C8-CC6AEC48C8D1}"/>
            </a:ext>
          </a:extLst>
        </p:cNvPr>
        <p:cNvGrpSpPr/>
        <p:nvPr/>
      </p:nvGrpSpPr>
      <p:grpSpPr>
        <a:xfrm>
          <a:off x="0" y="0"/>
          <a:ext cx="0" cy="0"/>
          <a:chOff x="0" y="0"/>
          <a:chExt cx="0" cy="0"/>
        </a:xfrm>
      </p:grpSpPr>
    </p:spTree>
    <p:extLst>
      <p:ext uri="{BB962C8B-B14F-4D97-AF65-F5344CB8AC3E}">
        <p14:creationId xmlns:p14="http://schemas.microsoft.com/office/powerpoint/2010/main" val="2213568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22EDE98-7000-86C5-9D57-E0EC0C36BA21}"/>
            </a:ext>
          </a:extLst>
        </p:cNvPr>
        <p:cNvGrpSpPr/>
        <p:nvPr/>
      </p:nvGrpSpPr>
      <p:grpSpPr>
        <a:xfrm>
          <a:off x="0" y="0"/>
          <a:ext cx="0" cy="0"/>
          <a:chOff x="0" y="0"/>
          <a:chExt cx="0" cy="0"/>
        </a:xfrm>
      </p:grpSpPr>
    </p:spTree>
    <p:extLst>
      <p:ext uri="{BB962C8B-B14F-4D97-AF65-F5344CB8AC3E}">
        <p14:creationId xmlns:p14="http://schemas.microsoft.com/office/powerpoint/2010/main" val="28477664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C950BD4-4F3F-0487-17FC-992A93044C1A}"/>
            </a:ext>
          </a:extLst>
        </p:cNvPr>
        <p:cNvGrpSpPr/>
        <p:nvPr/>
      </p:nvGrpSpPr>
      <p:grpSpPr>
        <a:xfrm>
          <a:off x="0" y="0"/>
          <a:ext cx="0" cy="0"/>
          <a:chOff x="0" y="0"/>
          <a:chExt cx="0" cy="0"/>
        </a:xfrm>
      </p:grpSpPr>
    </p:spTree>
    <p:extLst>
      <p:ext uri="{BB962C8B-B14F-4D97-AF65-F5344CB8AC3E}">
        <p14:creationId xmlns:p14="http://schemas.microsoft.com/office/powerpoint/2010/main" val="2308224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F51E016-6D43-C35F-73A1-E81438F5A33A}"/>
            </a:ext>
          </a:extLst>
        </p:cNvPr>
        <p:cNvGrpSpPr/>
        <p:nvPr/>
      </p:nvGrpSpPr>
      <p:grpSpPr>
        <a:xfrm>
          <a:off x="0" y="0"/>
          <a:ext cx="0" cy="0"/>
          <a:chOff x="0" y="0"/>
          <a:chExt cx="0" cy="0"/>
        </a:xfrm>
      </p:grpSpPr>
    </p:spTree>
    <p:extLst>
      <p:ext uri="{BB962C8B-B14F-4D97-AF65-F5344CB8AC3E}">
        <p14:creationId xmlns:p14="http://schemas.microsoft.com/office/powerpoint/2010/main" val="519583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0448F5B-1292-E881-9406-0D2E306A0667}"/>
            </a:ext>
          </a:extLst>
        </p:cNvPr>
        <p:cNvGrpSpPr/>
        <p:nvPr/>
      </p:nvGrpSpPr>
      <p:grpSpPr>
        <a:xfrm>
          <a:off x="0" y="0"/>
          <a:ext cx="0" cy="0"/>
          <a:chOff x="0" y="0"/>
          <a:chExt cx="0" cy="0"/>
        </a:xfrm>
      </p:grpSpPr>
    </p:spTree>
    <p:extLst>
      <p:ext uri="{BB962C8B-B14F-4D97-AF65-F5344CB8AC3E}">
        <p14:creationId xmlns:p14="http://schemas.microsoft.com/office/powerpoint/2010/main" val="11998633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121340B-1739-7F81-4770-8E989111F45D}"/>
            </a:ext>
          </a:extLst>
        </p:cNvPr>
        <p:cNvGrpSpPr/>
        <p:nvPr/>
      </p:nvGrpSpPr>
      <p:grpSpPr>
        <a:xfrm>
          <a:off x="0" y="0"/>
          <a:ext cx="0" cy="0"/>
          <a:chOff x="0" y="0"/>
          <a:chExt cx="0" cy="0"/>
        </a:xfrm>
      </p:grpSpPr>
    </p:spTree>
    <p:extLst>
      <p:ext uri="{BB962C8B-B14F-4D97-AF65-F5344CB8AC3E}">
        <p14:creationId xmlns:p14="http://schemas.microsoft.com/office/powerpoint/2010/main" val="3862528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DF62052-71EC-9C41-BC80-8C1731D3ADE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AFA9207-8F1C-6479-3A61-064D63DED9B0}"/>
              </a:ext>
            </a:extLst>
          </p:cNvPr>
          <p:cNvSpPr txBox="1"/>
          <p:nvPr/>
        </p:nvSpPr>
        <p:spPr>
          <a:xfrm>
            <a:off x="678428" y="730241"/>
            <a:ext cx="11002296" cy="1754326"/>
          </a:xfrm>
          <a:prstGeom prst="rect">
            <a:avLst/>
          </a:prstGeom>
          <a:noFill/>
        </p:spPr>
        <p:txBody>
          <a:bodyPr wrap="square">
            <a:spAutoFit/>
          </a:bodyPr>
          <a:lstStyle/>
          <a:p>
            <a:pPr algn="ctr"/>
            <a:r>
              <a:rPr lang="en-US" sz="3600" dirty="0"/>
              <a:t>There are moments in life when everything changes, not because something happened to you, but because you finally understood something.</a:t>
            </a:r>
          </a:p>
        </p:txBody>
      </p:sp>
      <p:sp>
        <p:nvSpPr>
          <p:cNvPr id="5" name="TextBox 4">
            <a:extLst>
              <a:ext uri="{FF2B5EF4-FFF2-40B4-BE49-F238E27FC236}">
                <a16:creationId xmlns:a16="http://schemas.microsoft.com/office/drawing/2014/main" id="{CA8B5A5F-5390-C41A-176A-8CB254EAF3C0}"/>
              </a:ext>
            </a:extLst>
          </p:cNvPr>
          <p:cNvSpPr txBox="1"/>
          <p:nvPr/>
        </p:nvSpPr>
        <p:spPr>
          <a:xfrm>
            <a:off x="1317523" y="2930464"/>
            <a:ext cx="11366090" cy="646331"/>
          </a:xfrm>
          <a:prstGeom prst="rect">
            <a:avLst/>
          </a:prstGeom>
          <a:noFill/>
        </p:spPr>
        <p:txBody>
          <a:bodyPr wrap="square">
            <a:spAutoFit/>
          </a:bodyPr>
          <a:lstStyle/>
          <a:p>
            <a:r>
              <a:rPr lang="en-US" sz="3600" dirty="0"/>
              <a:t>There is a difference between hearing and knowing</a:t>
            </a:r>
          </a:p>
        </p:txBody>
      </p:sp>
      <p:sp>
        <p:nvSpPr>
          <p:cNvPr id="7" name="TextBox 6">
            <a:extLst>
              <a:ext uri="{FF2B5EF4-FFF2-40B4-BE49-F238E27FC236}">
                <a16:creationId xmlns:a16="http://schemas.microsoft.com/office/drawing/2014/main" id="{ADF395DC-4D21-A30C-DF77-6D596DB1B760}"/>
              </a:ext>
            </a:extLst>
          </p:cNvPr>
          <p:cNvSpPr txBox="1"/>
          <p:nvPr/>
        </p:nvSpPr>
        <p:spPr>
          <a:xfrm>
            <a:off x="1317523" y="4111184"/>
            <a:ext cx="9360309" cy="646331"/>
          </a:xfrm>
          <a:prstGeom prst="rect">
            <a:avLst/>
          </a:prstGeom>
          <a:noFill/>
        </p:spPr>
        <p:txBody>
          <a:bodyPr wrap="square">
            <a:spAutoFit/>
          </a:bodyPr>
          <a:lstStyle/>
          <a:p>
            <a:pPr algn="ctr"/>
            <a:r>
              <a:rPr lang="en-US" sz="3600" dirty="0"/>
              <a:t> Hearing is </a:t>
            </a:r>
            <a:r>
              <a:rPr lang="en-US" sz="3600" u="sng" dirty="0"/>
              <a:t>exposure</a:t>
            </a:r>
            <a:r>
              <a:rPr lang="en-US" sz="3600" dirty="0"/>
              <a:t>; knowing is </a:t>
            </a:r>
            <a:r>
              <a:rPr lang="en-US" sz="3600" u="sng" dirty="0"/>
              <a:t>realization. </a:t>
            </a:r>
          </a:p>
        </p:txBody>
      </p:sp>
      <p:sp>
        <p:nvSpPr>
          <p:cNvPr id="9" name="TextBox 8">
            <a:extLst>
              <a:ext uri="{FF2B5EF4-FFF2-40B4-BE49-F238E27FC236}">
                <a16:creationId xmlns:a16="http://schemas.microsoft.com/office/drawing/2014/main" id="{A43161BD-FE9F-885B-978E-05FA12558726}"/>
              </a:ext>
            </a:extLst>
          </p:cNvPr>
          <p:cNvSpPr txBox="1"/>
          <p:nvPr/>
        </p:nvSpPr>
        <p:spPr>
          <a:xfrm>
            <a:off x="678428" y="5203412"/>
            <a:ext cx="10667998" cy="584775"/>
          </a:xfrm>
          <a:prstGeom prst="rect">
            <a:avLst/>
          </a:prstGeom>
          <a:noFill/>
        </p:spPr>
        <p:txBody>
          <a:bodyPr wrap="square">
            <a:spAutoFit/>
          </a:bodyPr>
          <a:lstStyle/>
          <a:p>
            <a:r>
              <a:rPr lang="en-US" sz="3200" dirty="0"/>
              <a:t>Hearing </a:t>
            </a:r>
            <a:r>
              <a:rPr lang="en-US" sz="3200" u="sng" dirty="0"/>
              <a:t>informs the mind</a:t>
            </a:r>
            <a:r>
              <a:rPr lang="en-US" sz="3200" dirty="0"/>
              <a:t>, but </a:t>
            </a:r>
            <a:r>
              <a:rPr lang="en-US" sz="3200" u="sng" dirty="0"/>
              <a:t>knowing confronts the heart.</a:t>
            </a:r>
          </a:p>
        </p:txBody>
      </p:sp>
    </p:spTree>
    <p:extLst>
      <p:ext uri="{BB962C8B-B14F-4D97-AF65-F5344CB8AC3E}">
        <p14:creationId xmlns:p14="http://schemas.microsoft.com/office/powerpoint/2010/main" val="380803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7291C9C-533B-53C6-2356-09192ED1952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2E521B-A7C0-F42C-F213-657C8F5F9AFC}"/>
              </a:ext>
            </a:extLst>
          </p:cNvPr>
          <p:cNvSpPr txBox="1"/>
          <p:nvPr/>
        </p:nvSpPr>
        <p:spPr>
          <a:xfrm>
            <a:off x="324465" y="463417"/>
            <a:ext cx="11867535" cy="1323439"/>
          </a:xfrm>
          <a:prstGeom prst="rect">
            <a:avLst/>
          </a:prstGeom>
          <a:noFill/>
        </p:spPr>
        <p:txBody>
          <a:bodyPr wrap="square">
            <a:spAutoFit/>
          </a:bodyPr>
          <a:lstStyle/>
          <a:p>
            <a:pPr algn="ctr">
              <a:buNone/>
            </a:pPr>
            <a:r>
              <a:rPr lang="en-US" sz="4000" dirty="0"/>
              <a:t>The blessing is not tied to </a:t>
            </a:r>
            <a:r>
              <a:rPr lang="en-US" sz="4000" u="sng" dirty="0"/>
              <a:t>observation.</a:t>
            </a:r>
          </a:p>
          <a:p>
            <a:pPr algn="ctr">
              <a:buNone/>
            </a:pPr>
            <a:r>
              <a:rPr lang="en-US" sz="4000" dirty="0"/>
              <a:t> The blessing is tied to </a:t>
            </a:r>
            <a:r>
              <a:rPr lang="en-US" sz="4000" u="sng" dirty="0"/>
              <a:t>obedience.</a:t>
            </a:r>
          </a:p>
        </p:txBody>
      </p:sp>
      <p:sp>
        <p:nvSpPr>
          <p:cNvPr id="5" name="TextBox 4">
            <a:extLst>
              <a:ext uri="{FF2B5EF4-FFF2-40B4-BE49-F238E27FC236}">
                <a16:creationId xmlns:a16="http://schemas.microsoft.com/office/drawing/2014/main" id="{E5D4C465-9A01-E6A1-DB03-3BF4FE8E181A}"/>
              </a:ext>
            </a:extLst>
          </p:cNvPr>
          <p:cNvSpPr txBox="1"/>
          <p:nvPr/>
        </p:nvSpPr>
        <p:spPr>
          <a:xfrm>
            <a:off x="3048000" y="2370874"/>
            <a:ext cx="6096000" cy="1384995"/>
          </a:xfrm>
          <a:prstGeom prst="rect">
            <a:avLst/>
          </a:prstGeom>
          <a:noFill/>
        </p:spPr>
        <p:txBody>
          <a:bodyPr wrap="square">
            <a:spAutoFit/>
          </a:bodyPr>
          <a:lstStyle/>
          <a:p>
            <a:pPr algn="ctr"/>
            <a:r>
              <a:rPr lang="en-US" sz="2800" b="1" dirty="0"/>
              <a:t>John 13:12 (NIV)</a:t>
            </a:r>
            <a:br>
              <a:rPr lang="en-US" sz="2800" dirty="0"/>
            </a:br>
            <a:r>
              <a:rPr lang="en-US" sz="2800" i="1" dirty="0"/>
              <a:t>“Do you understand what I have done for you?”</a:t>
            </a:r>
            <a:endParaRPr lang="en-US" sz="2800" dirty="0"/>
          </a:p>
        </p:txBody>
      </p:sp>
      <p:sp>
        <p:nvSpPr>
          <p:cNvPr id="7" name="TextBox 6">
            <a:extLst>
              <a:ext uri="{FF2B5EF4-FFF2-40B4-BE49-F238E27FC236}">
                <a16:creationId xmlns:a16="http://schemas.microsoft.com/office/drawing/2014/main" id="{9126E9E7-A07E-804D-CA68-837764F6FCC2}"/>
              </a:ext>
            </a:extLst>
          </p:cNvPr>
          <p:cNvSpPr txBox="1"/>
          <p:nvPr/>
        </p:nvSpPr>
        <p:spPr>
          <a:xfrm>
            <a:off x="-304800" y="4332480"/>
            <a:ext cx="12565626" cy="1815882"/>
          </a:xfrm>
          <a:prstGeom prst="rect">
            <a:avLst/>
          </a:prstGeom>
          <a:noFill/>
        </p:spPr>
        <p:txBody>
          <a:bodyPr wrap="square">
            <a:spAutoFit/>
          </a:bodyPr>
          <a:lstStyle/>
          <a:p>
            <a:pPr algn="ctr"/>
            <a:r>
              <a:rPr lang="en-US" sz="2800" dirty="0"/>
              <a:t>Jesus was not asking if they appreciated the gesture. He was asking if they understood the message. Understanding is more than awareness; it is responsibility. When Jesus says, “Now you know,” </a:t>
            </a:r>
          </a:p>
          <a:p>
            <a:pPr algn="ctr"/>
            <a:r>
              <a:rPr lang="en-US" sz="2800" dirty="0"/>
              <a:t>He is saying, “Now you are accountable.”</a:t>
            </a:r>
          </a:p>
        </p:txBody>
      </p:sp>
    </p:spTree>
    <p:extLst>
      <p:ext uri="{BB962C8B-B14F-4D97-AF65-F5344CB8AC3E}">
        <p14:creationId xmlns:p14="http://schemas.microsoft.com/office/powerpoint/2010/main" val="73396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DBC1E2F-8707-5B27-ED73-4D600F18669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FC9F139-2F86-0A4C-5265-967AD4AD1F25}"/>
              </a:ext>
            </a:extLst>
          </p:cNvPr>
          <p:cNvSpPr>
            <a:spLocks noChangeArrowheads="1"/>
          </p:cNvSpPr>
          <p:nvPr/>
        </p:nvSpPr>
        <p:spPr bwMode="auto">
          <a:xfrm>
            <a:off x="211394" y="1039573"/>
            <a:ext cx="1176921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chemeClr val="tx1"/>
                </a:solidFill>
                <a:effectLst/>
                <a:latin typeface="Arial" panose="020B0604020202020204" pitchFamily="34" charset="0"/>
              </a:rPr>
              <a:t>Luke 12:48 (NIV)</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1" u="none" strike="noStrike" cap="none" normalizeH="0" baseline="0" dirty="0">
                <a:ln>
                  <a:noFill/>
                </a:ln>
                <a:solidFill>
                  <a:schemeClr val="tx1"/>
                </a:solidFill>
                <a:effectLst/>
                <a:latin typeface="Arial" panose="020B0604020202020204" pitchFamily="34" charset="0"/>
              </a:rPr>
              <a:t>“From everyone who has been given much, much will be demanded.”</a:t>
            </a: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CC72C41E-14BA-72B0-2752-5D1FDC8A66A7}"/>
              </a:ext>
            </a:extLst>
          </p:cNvPr>
          <p:cNvSpPr txBox="1"/>
          <p:nvPr/>
        </p:nvSpPr>
        <p:spPr>
          <a:xfrm>
            <a:off x="1474839" y="2911648"/>
            <a:ext cx="9655277" cy="230832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tx1"/>
                </a:solidFill>
                <a:effectLst/>
                <a:latin typeface="Arial" panose="020B0604020202020204" pitchFamily="34" charset="0"/>
              </a:rPr>
              <a:t>God never reveals truth without expecting transformation. </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3600" dirty="0">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sng" strike="noStrike" cap="none" normalizeH="0" baseline="0" dirty="0">
                <a:ln>
                  <a:noFill/>
                </a:ln>
                <a:solidFill>
                  <a:schemeClr val="tx1"/>
                </a:solidFill>
                <a:effectLst/>
                <a:latin typeface="Arial" panose="020B0604020202020204" pitchFamily="34" charset="0"/>
              </a:rPr>
              <a:t>Revelation always carries expectation</a:t>
            </a:r>
            <a:r>
              <a:rPr kumimoji="0" lang="en-US" altLang="en-US" sz="36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2860695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CCF1ABA-63BD-25E4-1613-3D424ABAC68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0B9CBFD-0982-4423-83D9-AC968938DDBC}"/>
              </a:ext>
            </a:extLst>
          </p:cNvPr>
          <p:cNvSpPr>
            <a:spLocks noChangeArrowheads="1"/>
          </p:cNvSpPr>
          <p:nvPr/>
        </p:nvSpPr>
        <p:spPr bwMode="auto">
          <a:xfrm>
            <a:off x="835743" y="2496215"/>
            <a:ext cx="1006823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rPr>
              <a:t>This statement dismantles the idea that spiritual maturity is measured by how much you know. </a:t>
            </a:r>
          </a:p>
        </p:txBody>
      </p:sp>
      <p:sp>
        <p:nvSpPr>
          <p:cNvPr id="4" name="TextBox 3">
            <a:extLst>
              <a:ext uri="{FF2B5EF4-FFF2-40B4-BE49-F238E27FC236}">
                <a16:creationId xmlns:a16="http://schemas.microsoft.com/office/drawing/2014/main" id="{788D994C-0A0F-B2C7-2434-5AAF55E3CD31}"/>
              </a:ext>
            </a:extLst>
          </p:cNvPr>
          <p:cNvSpPr txBox="1"/>
          <p:nvPr/>
        </p:nvSpPr>
        <p:spPr>
          <a:xfrm>
            <a:off x="108155" y="275961"/>
            <a:ext cx="11739716" cy="126188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000" i="0" u="sng" strike="noStrike" cap="none" normalizeH="0" baseline="0" dirty="0">
                <a:ln>
                  <a:noFill/>
                </a:ln>
                <a:solidFill>
                  <a:schemeClr val="tx1"/>
                </a:solidFill>
                <a:effectLst/>
                <a:latin typeface="Arial" panose="020B0604020202020204" pitchFamily="34" charset="0"/>
              </a:rPr>
              <a:t>Knowledge Without Obedience Is Incomplete</a:t>
            </a:r>
          </a:p>
          <a:p>
            <a:pPr marL="0" marR="0" lvl="0" indent="0" algn="ctr" defTabSz="914400" rtl="0" eaLnBrk="0" fontAlgn="base" latinLnBrk="0" hangingPunct="0">
              <a:lnSpc>
                <a:spcPct val="100000"/>
              </a:lnSpc>
              <a:spcBef>
                <a:spcPct val="0"/>
              </a:spcBef>
              <a:spcAft>
                <a:spcPct val="0"/>
              </a:spcAft>
              <a:buClrTx/>
              <a:buSzTx/>
              <a:buFontTx/>
              <a:buNone/>
              <a:tabLst/>
            </a:pPr>
            <a:endParaRPr lang="en-US" sz="3600" u="sng" dirty="0"/>
          </a:p>
        </p:txBody>
      </p:sp>
      <p:sp>
        <p:nvSpPr>
          <p:cNvPr id="6" name="TextBox 5">
            <a:extLst>
              <a:ext uri="{FF2B5EF4-FFF2-40B4-BE49-F238E27FC236}">
                <a16:creationId xmlns:a16="http://schemas.microsoft.com/office/drawing/2014/main" id="{19127169-5E3C-25B7-6600-D7E5CED9D343}"/>
              </a:ext>
            </a:extLst>
          </p:cNvPr>
          <p:cNvSpPr txBox="1"/>
          <p:nvPr/>
        </p:nvSpPr>
        <p:spPr>
          <a:xfrm>
            <a:off x="1140542" y="1357932"/>
            <a:ext cx="9193162" cy="1200329"/>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rPr>
              <a:t>John 13:17 (NIV)</a:t>
            </a:r>
            <a:br>
              <a:rPr kumimoji="0" lang="en-US" altLang="en-US" sz="2400" b="0" i="0" u="none" strike="noStrike" cap="none" normalizeH="0" baseline="0" dirty="0">
                <a:ln>
                  <a:noFill/>
                </a:ln>
                <a:solidFill>
                  <a:schemeClr val="tx1"/>
                </a:solidFill>
                <a:effectLst/>
                <a:latin typeface="Arial" panose="020B0604020202020204" pitchFamily="34" charset="0"/>
              </a:rPr>
            </a:br>
            <a:r>
              <a:rPr kumimoji="0" lang="en-US" altLang="en-US" sz="2400" b="0" i="1" u="none" strike="noStrike" cap="none" normalizeH="0" baseline="0" dirty="0">
                <a:ln>
                  <a:noFill/>
                </a:ln>
                <a:solidFill>
                  <a:schemeClr val="tx1"/>
                </a:solidFill>
                <a:effectLst/>
                <a:latin typeface="Arial" panose="020B0604020202020204" pitchFamily="34" charset="0"/>
              </a:rPr>
              <a:t>“Now that you know these things, you will be blessed if you do them.”</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F4A306F1-2E0F-A289-A9FF-9C3C6BA88364}"/>
              </a:ext>
            </a:extLst>
          </p:cNvPr>
          <p:cNvSpPr txBox="1"/>
          <p:nvPr/>
        </p:nvSpPr>
        <p:spPr>
          <a:xfrm>
            <a:off x="609600" y="4682715"/>
            <a:ext cx="11375923" cy="954107"/>
          </a:xfrm>
          <a:prstGeom prst="rect">
            <a:avLst/>
          </a:prstGeom>
          <a:noFill/>
        </p:spPr>
        <p:txBody>
          <a:bodyPr wrap="square">
            <a:spAutoFit/>
          </a:bodyPr>
          <a:lstStyle/>
          <a:p>
            <a:pPr algn="ctr"/>
            <a:r>
              <a:rPr kumimoji="0" lang="en-US" altLang="en-US" sz="2800" b="0" i="0" u="none" strike="noStrike" cap="none" normalizeH="0" baseline="0" dirty="0">
                <a:ln>
                  <a:noFill/>
                </a:ln>
                <a:solidFill>
                  <a:schemeClr val="tx1"/>
                </a:solidFill>
                <a:effectLst/>
                <a:latin typeface="Arial" panose="020B0604020202020204" pitchFamily="34" charset="0"/>
              </a:rPr>
              <a:t>Knowledge is important, but knowledge without obedience leaves a person unchanged. </a:t>
            </a:r>
            <a:endParaRPr lang="en-US" sz="2800" dirty="0"/>
          </a:p>
        </p:txBody>
      </p:sp>
    </p:spTree>
    <p:extLst>
      <p:ext uri="{BB962C8B-B14F-4D97-AF65-F5344CB8AC3E}">
        <p14:creationId xmlns:p14="http://schemas.microsoft.com/office/powerpoint/2010/main" val="27196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ircle(in)">
                                      <p:cBhvr>
                                        <p:cTn id="19" dur="2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circle(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90516F3-DA1D-B721-6F19-78D263130CF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D634CE6-7996-5E3A-5118-4844A309B324}"/>
              </a:ext>
            </a:extLst>
          </p:cNvPr>
          <p:cNvSpPr txBox="1"/>
          <p:nvPr/>
        </p:nvSpPr>
        <p:spPr>
          <a:xfrm>
            <a:off x="1406013" y="405269"/>
            <a:ext cx="9989574" cy="769441"/>
          </a:xfrm>
          <a:prstGeom prst="rect">
            <a:avLst/>
          </a:prstGeom>
          <a:noFill/>
        </p:spPr>
        <p:txBody>
          <a:bodyPr wrap="square">
            <a:spAutoFit/>
          </a:bodyPr>
          <a:lstStyle/>
          <a:p>
            <a:pPr>
              <a:buNone/>
            </a:pPr>
            <a:r>
              <a:rPr lang="en-US" sz="4400" dirty="0"/>
              <a:t>Revelation Is a </a:t>
            </a:r>
            <a:r>
              <a:rPr lang="en-US" sz="4400" u="sng" dirty="0"/>
              <a:t>Gift,  But Also a Test</a:t>
            </a:r>
          </a:p>
        </p:txBody>
      </p:sp>
      <p:sp>
        <p:nvSpPr>
          <p:cNvPr id="7" name="TextBox 6">
            <a:extLst>
              <a:ext uri="{FF2B5EF4-FFF2-40B4-BE49-F238E27FC236}">
                <a16:creationId xmlns:a16="http://schemas.microsoft.com/office/drawing/2014/main" id="{48E870FC-9057-4BFC-62A8-E9364E5EC7B0}"/>
              </a:ext>
            </a:extLst>
          </p:cNvPr>
          <p:cNvSpPr txBox="1"/>
          <p:nvPr/>
        </p:nvSpPr>
        <p:spPr>
          <a:xfrm>
            <a:off x="2841523" y="1534640"/>
            <a:ext cx="6096000" cy="830997"/>
          </a:xfrm>
          <a:prstGeom prst="rect">
            <a:avLst/>
          </a:prstGeom>
          <a:noFill/>
        </p:spPr>
        <p:txBody>
          <a:bodyPr wrap="square">
            <a:spAutoFit/>
          </a:bodyPr>
          <a:lstStyle/>
          <a:p>
            <a:pPr algn="ctr">
              <a:buNone/>
            </a:pPr>
            <a:r>
              <a:rPr lang="en-US" sz="2400" b="1" dirty="0"/>
              <a:t>“Do you understand what I have done for you?”</a:t>
            </a:r>
            <a:r>
              <a:rPr lang="en-US" sz="2400" dirty="0"/>
              <a:t> (John 13:12, NIV)</a:t>
            </a:r>
          </a:p>
        </p:txBody>
      </p:sp>
      <p:sp>
        <p:nvSpPr>
          <p:cNvPr id="9" name="TextBox 8">
            <a:extLst>
              <a:ext uri="{FF2B5EF4-FFF2-40B4-BE49-F238E27FC236}">
                <a16:creationId xmlns:a16="http://schemas.microsoft.com/office/drawing/2014/main" id="{1B62C489-0A1B-2776-DCB1-68A0B0BC9E28}"/>
              </a:ext>
            </a:extLst>
          </p:cNvPr>
          <p:cNvSpPr txBox="1"/>
          <p:nvPr/>
        </p:nvSpPr>
        <p:spPr>
          <a:xfrm>
            <a:off x="1818969" y="2725567"/>
            <a:ext cx="8711380" cy="1569660"/>
          </a:xfrm>
          <a:prstGeom prst="rect">
            <a:avLst/>
          </a:prstGeom>
          <a:noFill/>
        </p:spPr>
        <p:txBody>
          <a:bodyPr wrap="square">
            <a:spAutoFit/>
          </a:bodyPr>
          <a:lstStyle/>
          <a:p>
            <a:pPr algn="ctr"/>
            <a:r>
              <a:rPr lang="en-US" sz="2400" dirty="0"/>
              <a:t>It’s like someone showing you the exit in a burning building.</a:t>
            </a:r>
            <a:br>
              <a:rPr lang="en-US" sz="2400" dirty="0"/>
            </a:br>
            <a:r>
              <a:rPr lang="en-US" sz="2400" dirty="0"/>
              <a:t>Before you knew, you were trapped.</a:t>
            </a:r>
            <a:br>
              <a:rPr lang="en-US" sz="2400" dirty="0"/>
            </a:br>
            <a:r>
              <a:rPr lang="en-US" sz="2400" dirty="0"/>
              <a:t>But once you know…</a:t>
            </a:r>
            <a:br>
              <a:rPr lang="en-US" sz="2400" dirty="0"/>
            </a:br>
            <a:r>
              <a:rPr lang="en-US" sz="2400" dirty="0"/>
              <a:t>Standing still becomes dangerous.</a:t>
            </a:r>
          </a:p>
        </p:txBody>
      </p:sp>
      <p:sp>
        <p:nvSpPr>
          <p:cNvPr id="11" name="TextBox 10">
            <a:extLst>
              <a:ext uri="{FF2B5EF4-FFF2-40B4-BE49-F238E27FC236}">
                <a16:creationId xmlns:a16="http://schemas.microsoft.com/office/drawing/2014/main" id="{D556343B-E312-50BA-0BC0-A85ED2ABCE37}"/>
              </a:ext>
            </a:extLst>
          </p:cNvPr>
          <p:cNvSpPr txBox="1"/>
          <p:nvPr/>
        </p:nvSpPr>
        <p:spPr>
          <a:xfrm>
            <a:off x="1204452" y="5087285"/>
            <a:ext cx="10097728" cy="646331"/>
          </a:xfrm>
          <a:prstGeom prst="rect">
            <a:avLst/>
          </a:prstGeom>
          <a:noFill/>
        </p:spPr>
        <p:txBody>
          <a:bodyPr wrap="square">
            <a:spAutoFit/>
          </a:bodyPr>
          <a:lstStyle/>
          <a:p>
            <a:r>
              <a:rPr lang="en-US" sz="3600" dirty="0"/>
              <a:t>Revelation is </a:t>
            </a:r>
            <a:r>
              <a:rPr lang="en-US" sz="3600" u="sng" dirty="0"/>
              <a:t>mercy </a:t>
            </a:r>
            <a:r>
              <a:rPr lang="en-US" sz="3600" dirty="0"/>
              <a:t> but it’s also </a:t>
            </a:r>
            <a:r>
              <a:rPr lang="en-US" sz="3600" u="sng" dirty="0"/>
              <a:t>accountability.</a:t>
            </a:r>
          </a:p>
        </p:txBody>
      </p:sp>
    </p:spTree>
    <p:extLst>
      <p:ext uri="{BB962C8B-B14F-4D97-AF65-F5344CB8AC3E}">
        <p14:creationId xmlns:p14="http://schemas.microsoft.com/office/powerpoint/2010/main" val="1001648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heel(1)">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heel(1)">
                                      <p:cBhvr>
                                        <p:cTn id="2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54B2877-656C-A6A1-36E7-5E51A28F528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B8D59AC-DF9C-0F92-42BA-80337C7BD991}"/>
              </a:ext>
            </a:extLst>
          </p:cNvPr>
          <p:cNvSpPr txBox="1"/>
          <p:nvPr/>
        </p:nvSpPr>
        <p:spPr>
          <a:xfrm>
            <a:off x="1307690" y="3429000"/>
            <a:ext cx="9861755" cy="1446550"/>
          </a:xfrm>
          <a:prstGeom prst="rect">
            <a:avLst/>
          </a:prstGeom>
          <a:noFill/>
        </p:spPr>
        <p:txBody>
          <a:bodyPr wrap="square">
            <a:spAutoFit/>
          </a:bodyPr>
          <a:lstStyle/>
          <a:p>
            <a:pPr algn="ctr">
              <a:buNone/>
            </a:pPr>
            <a:r>
              <a:rPr lang="en-US" sz="4400" dirty="0"/>
              <a:t> God doesn’t reveal </a:t>
            </a:r>
            <a:r>
              <a:rPr lang="en-US" sz="4400" u="sng" dirty="0"/>
              <a:t>truth to impress us</a:t>
            </a:r>
            <a:r>
              <a:rPr lang="en-US" sz="4400" dirty="0"/>
              <a:t>.</a:t>
            </a:r>
            <a:br>
              <a:rPr lang="en-US" sz="4400" dirty="0"/>
            </a:br>
            <a:r>
              <a:rPr lang="en-US" sz="4400" dirty="0"/>
              <a:t>He reveals truth to </a:t>
            </a:r>
            <a:r>
              <a:rPr lang="en-US" sz="4400" u="sng" dirty="0"/>
              <a:t>transform us.</a:t>
            </a:r>
          </a:p>
        </p:txBody>
      </p:sp>
      <p:sp>
        <p:nvSpPr>
          <p:cNvPr id="5" name="TextBox 4">
            <a:extLst>
              <a:ext uri="{FF2B5EF4-FFF2-40B4-BE49-F238E27FC236}">
                <a16:creationId xmlns:a16="http://schemas.microsoft.com/office/drawing/2014/main" id="{068F8BB3-D30D-9A2A-90EC-424547B9539A}"/>
              </a:ext>
            </a:extLst>
          </p:cNvPr>
          <p:cNvSpPr txBox="1"/>
          <p:nvPr/>
        </p:nvSpPr>
        <p:spPr>
          <a:xfrm>
            <a:off x="1927123" y="767367"/>
            <a:ext cx="7934632" cy="1754326"/>
          </a:xfrm>
          <a:prstGeom prst="rect">
            <a:avLst/>
          </a:prstGeom>
          <a:noFill/>
        </p:spPr>
        <p:txBody>
          <a:bodyPr wrap="square">
            <a:spAutoFit/>
          </a:bodyPr>
          <a:lstStyle/>
          <a:p>
            <a:pPr algn="ctr">
              <a:buNone/>
            </a:pPr>
            <a:r>
              <a:rPr lang="en-US" sz="3600" b="1" dirty="0"/>
              <a:t>Luke 12:48 </a:t>
            </a:r>
            <a:br>
              <a:rPr lang="en-US" sz="3600" dirty="0"/>
            </a:br>
            <a:r>
              <a:rPr lang="en-US" sz="3600" i="1" dirty="0"/>
              <a:t>“From everyone who has been given much, much will be demanded.”</a:t>
            </a:r>
            <a:endParaRPr lang="en-US" sz="3600" dirty="0"/>
          </a:p>
        </p:txBody>
      </p:sp>
    </p:spTree>
    <p:extLst>
      <p:ext uri="{BB962C8B-B14F-4D97-AF65-F5344CB8AC3E}">
        <p14:creationId xmlns:p14="http://schemas.microsoft.com/office/powerpoint/2010/main" val="198829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235DB22-6339-FD50-97C0-BDA181228A0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EA306A2-E1AF-310F-B5FF-ED2B56F7A0E3}"/>
              </a:ext>
            </a:extLst>
          </p:cNvPr>
          <p:cNvSpPr txBox="1"/>
          <p:nvPr/>
        </p:nvSpPr>
        <p:spPr>
          <a:xfrm>
            <a:off x="3047999" y="2166939"/>
            <a:ext cx="6096000" cy="1815882"/>
          </a:xfrm>
          <a:prstGeom prst="rect">
            <a:avLst/>
          </a:prstGeom>
          <a:noFill/>
        </p:spPr>
        <p:txBody>
          <a:bodyPr wrap="square">
            <a:spAutoFit/>
          </a:bodyPr>
          <a:lstStyle/>
          <a:p>
            <a:pPr algn="ctr">
              <a:buNone/>
            </a:pPr>
            <a:r>
              <a:rPr lang="en-US" sz="2800" dirty="0"/>
              <a:t>Not blessed if you hear them.</a:t>
            </a:r>
            <a:br>
              <a:rPr lang="en-US" sz="2800" dirty="0"/>
            </a:br>
            <a:r>
              <a:rPr lang="en-US" sz="2800" dirty="0"/>
              <a:t>Not blessed if you agree with them.</a:t>
            </a:r>
            <a:br>
              <a:rPr lang="en-US" sz="2800" dirty="0"/>
            </a:br>
            <a:r>
              <a:rPr lang="en-US" sz="2800" dirty="0"/>
              <a:t>Not blessed if you quote them.</a:t>
            </a:r>
          </a:p>
          <a:p>
            <a:pPr algn="ctr">
              <a:buNone/>
            </a:pPr>
            <a:r>
              <a:rPr lang="en-US" sz="2800" dirty="0"/>
              <a:t>Blessed if you do them.</a:t>
            </a:r>
          </a:p>
        </p:txBody>
      </p:sp>
      <p:sp>
        <p:nvSpPr>
          <p:cNvPr id="5" name="TextBox 4">
            <a:extLst>
              <a:ext uri="{FF2B5EF4-FFF2-40B4-BE49-F238E27FC236}">
                <a16:creationId xmlns:a16="http://schemas.microsoft.com/office/drawing/2014/main" id="{B61D5E2D-D474-65CB-6E69-A31B6D77E9FD}"/>
              </a:ext>
            </a:extLst>
          </p:cNvPr>
          <p:cNvSpPr txBox="1"/>
          <p:nvPr/>
        </p:nvSpPr>
        <p:spPr>
          <a:xfrm>
            <a:off x="1012723" y="729734"/>
            <a:ext cx="10166553" cy="707886"/>
          </a:xfrm>
          <a:prstGeom prst="rect">
            <a:avLst/>
          </a:prstGeom>
          <a:noFill/>
        </p:spPr>
        <p:txBody>
          <a:bodyPr wrap="square">
            <a:spAutoFit/>
          </a:bodyPr>
          <a:lstStyle/>
          <a:p>
            <a:pPr algn="ctr">
              <a:buNone/>
            </a:pPr>
            <a:r>
              <a:rPr lang="en-US" sz="4000" u="sng" dirty="0"/>
              <a:t>Knowing Without Doing Still Leaves You Stuck</a:t>
            </a:r>
          </a:p>
        </p:txBody>
      </p:sp>
      <p:sp>
        <p:nvSpPr>
          <p:cNvPr id="7" name="TextBox 6">
            <a:extLst>
              <a:ext uri="{FF2B5EF4-FFF2-40B4-BE49-F238E27FC236}">
                <a16:creationId xmlns:a16="http://schemas.microsoft.com/office/drawing/2014/main" id="{33CFD862-583A-DE2D-7C91-73066D329DEA}"/>
              </a:ext>
            </a:extLst>
          </p:cNvPr>
          <p:cNvSpPr txBox="1"/>
          <p:nvPr/>
        </p:nvSpPr>
        <p:spPr>
          <a:xfrm>
            <a:off x="2035277" y="1643719"/>
            <a:ext cx="7895304" cy="523220"/>
          </a:xfrm>
          <a:prstGeom prst="rect">
            <a:avLst/>
          </a:prstGeom>
          <a:noFill/>
        </p:spPr>
        <p:txBody>
          <a:bodyPr wrap="square">
            <a:spAutoFit/>
          </a:bodyPr>
          <a:lstStyle/>
          <a:p>
            <a:pPr algn="ctr">
              <a:buNone/>
            </a:pPr>
            <a:r>
              <a:rPr lang="en-US" sz="2800" i="1" dirty="0"/>
              <a:t>“You will be blessed if you do them.” (John 13:17)</a:t>
            </a:r>
          </a:p>
        </p:txBody>
      </p:sp>
      <p:sp>
        <p:nvSpPr>
          <p:cNvPr id="9" name="TextBox 8">
            <a:extLst>
              <a:ext uri="{FF2B5EF4-FFF2-40B4-BE49-F238E27FC236}">
                <a16:creationId xmlns:a16="http://schemas.microsoft.com/office/drawing/2014/main" id="{7DA998D6-1CA6-133F-6AA5-FBE6BDA6B7B5}"/>
              </a:ext>
            </a:extLst>
          </p:cNvPr>
          <p:cNvSpPr txBox="1"/>
          <p:nvPr/>
        </p:nvSpPr>
        <p:spPr>
          <a:xfrm>
            <a:off x="776748" y="3982821"/>
            <a:ext cx="10972800" cy="1938992"/>
          </a:xfrm>
          <a:prstGeom prst="rect">
            <a:avLst/>
          </a:prstGeom>
          <a:noFill/>
        </p:spPr>
        <p:txBody>
          <a:bodyPr wrap="square">
            <a:spAutoFit/>
          </a:bodyPr>
          <a:lstStyle/>
          <a:p>
            <a:pPr algn="ctr">
              <a:buNone/>
            </a:pPr>
            <a:r>
              <a:rPr lang="en-US" sz="2400" dirty="0"/>
              <a:t>It’s like a doctor telling you, “You have high blood pressure — here’s the medicine.” Knowing the diagnosis won’t save your life. Holding the prescription won’t lower your numbers.</a:t>
            </a:r>
          </a:p>
          <a:p>
            <a:pPr algn="ctr">
              <a:buNone/>
            </a:pPr>
            <a:br>
              <a:rPr lang="en-US" sz="2400" dirty="0"/>
            </a:br>
            <a:r>
              <a:rPr lang="en-US" sz="2400" dirty="0"/>
              <a:t>Only taking the medicine brings healing.</a:t>
            </a:r>
          </a:p>
        </p:txBody>
      </p:sp>
      <p:sp>
        <p:nvSpPr>
          <p:cNvPr id="11" name="TextBox 10">
            <a:extLst>
              <a:ext uri="{FF2B5EF4-FFF2-40B4-BE49-F238E27FC236}">
                <a16:creationId xmlns:a16="http://schemas.microsoft.com/office/drawing/2014/main" id="{BE2BD50E-5B0B-351E-26F4-71974F48B4B7}"/>
              </a:ext>
            </a:extLst>
          </p:cNvPr>
          <p:cNvSpPr txBox="1"/>
          <p:nvPr/>
        </p:nvSpPr>
        <p:spPr>
          <a:xfrm>
            <a:off x="850491" y="5921813"/>
            <a:ext cx="10264875" cy="584775"/>
          </a:xfrm>
          <a:prstGeom prst="rect">
            <a:avLst/>
          </a:prstGeom>
          <a:noFill/>
        </p:spPr>
        <p:txBody>
          <a:bodyPr wrap="square">
            <a:spAutoFit/>
          </a:bodyPr>
          <a:lstStyle/>
          <a:p>
            <a:pPr algn="ctr">
              <a:buNone/>
            </a:pPr>
            <a:r>
              <a:rPr lang="en-US" sz="3200" dirty="0"/>
              <a:t>Some of us are </a:t>
            </a:r>
            <a:r>
              <a:rPr lang="en-US" sz="3200" u="sng" dirty="0"/>
              <a:t>spiritual experts  but still spiritually sick</a:t>
            </a:r>
            <a:r>
              <a:rPr lang="en-US" sz="3200" dirty="0"/>
              <a:t>.</a:t>
            </a:r>
          </a:p>
        </p:txBody>
      </p:sp>
    </p:spTree>
    <p:extLst>
      <p:ext uri="{BB962C8B-B14F-4D97-AF65-F5344CB8AC3E}">
        <p14:creationId xmlns:p14="http://schemas.microsoft.com/office/powerpoint/2010/main" val="3439517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80">
                                          <p:stCondLst>
                                            <p:cond delay="0"/>
                                          </p:stCondLst>
                                        </p:cTn>
                                        <p:tgtEl>
                                          <p:spTgt spid="7"/>
                                        </p:tgtEl>
                                      </p:cBhvr>
                                    </p:animEffect>
                                    <p:anim calcmode="lin" valueType="num">
                                      <p:cBhvr>
                                        <p:cTn id="13"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8" dur="26">
                                          <p:stCondLst>
                                            <p:cond delay="650"/>
                                          </p:stCondLst>
                                        </p:cTn>
                                        <p:tgtEl>
                                          <p:spTgt spid="7"/>
                                        </p:tgtEl>
                                      </p:cBhvr>
                                      <p:to x="100000" y="60000"/>
                                    </p:animScale>
                                    <p:animScale>
                                      <p:cBhvr>
                                        <p:cTn id="19" dur="166" decel="50000">
                                          <p:stCondLst>
                                            <p:cond delay="676"/>
                                          </p:stCondLst>
                                        </p:cTn>
                                        <p:tgtEl>
                                          <p:spTgt spid="7"/>
                                        </p:tgtEl>
                                      </p:cBhvr>
                                      <p:to x="100000" y="100000"/>
                                    </p:animScale>
                                    <p:animScale>
                                      <p:cBhvr>
                                        <p:cTn id="20" dur="26">
                                          <p:stCondLst>
                                            <p:cond delay="1312"/>
                                          </p:stCondLst>
                                        </p:cTn>
                                        <p:tgtEl>
                                          <p:spTgt spid="7"/>
                                        </p:tgtEl>
                                      </p:cBhvr>
                                      <p:to x="100000" y="80000"/>
                                    </p:animScale>
                                    <p:animScale>
                                      <p:cBhvr>
                                        <p:cTn id="21" dur="166" decel="50000">
                                          <p:stCondLst>
                                            <p:cond delay="1338"/>
                                          </p:stCondLst>
                                        </p:cTn>
                                        <p:tgtEl>
                                          <p:spTgt spid="7"/>
                                        </p:tgtEl>
                                      </p:cBhvr>
                                      <p:to x="100000" y="100000"/>
                                    </p:animScale>
                                    <p:animScale>
                                      <p:cBhvr>
                                        <p:cTn id="22" dur="26">
                                          <p:stCondLst>
                                            <p:cond delay="1642"/>
                                          </p:stCondLst>
                                        </p:cTn>
                                        <p:tgtEl>
                                          <p:spTgt spid="7"/>
                                        </p:tgtEl>
                                      </p:cBhvr>
                                      <p:to x="100000" y="90000"/>
                                    </p:animScale>
                                    <p:animScale>
                                      <p:cBhvr>
                                        <p:cTn id="23" dur="166" decel="50000">
                                          <p:stCondLst>
                                            <p:cond delay="1668"/>
                                          </p:stCondLst>
                                        </p:cTn>
                                        <p:tgtEl>
                                          <p:spTgt spid="7"/>
                                        </p:tgtEl>
                                      </p:cBhvr>
                                      <p:to x="100000" y="100000"/>
                                    </p:animScale>
                                    <p:animScale>
                                      <p:cBhvr>
                                        <p:cTn id="24" dur="26">
                                          <p:stCondLst>
                                            <p:cond delay="1808"/>
                                          </p:stCondLst>
                                        </p:cTn>
                                        <p:tgtEl>
                                          <p:spTgt spid="7"/>
                                        </p:tgtEl>
                                      </p:cBhvr>
                                      <p:to x="100000" y="95000"/>
                                    </p:animScale>
                                    <p:animScale>
                                      <p:cBhvr>
                                        <p:cTn id="25" dur="166" decel="50000">
                                          <p:stCondLst>
                                            <p:cond delay="1834"/>
                                          </p:stCondLst>
                                        </p:cTn>
                                        <p:tgtEl>
                                          <p:spTgt spid="7"/>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heel(1)">
                                      <p:cBhvr>
                                        <p:cTn id="30" dur="20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191</TotalTime>
  <Words>1247</Words>
  <Application>Microsoft Office PowerPoint</Application>
  <PresentationFormat>Widescreen</PresentationFormat>
  <Paragraphs>59</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vt:lpstr>
      <vt:lpstr>Aptos Display</vt:lpstr>
      <vt:lpstr>Arial</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3</cp:revision>
  <dcterms:created xsi:type="dcterms:W3CDTF">2026-01-13T19:28:11Z</dcterms:created>
  <dcterms:modified xsi:type="dcterms:W3CDTF">2026-01-17T16:42:45Z</dcterms:modified>
</cp:coreProperties>
</file>