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9" r:id="rId5"/>
    <p:sldId id="261" r:id="rId6"/>
    <p:sldId id="262" r:id="rId7"/>
    <p:sldId id="272" r:id="rId8"/>
    <p:sldId id="270" r:id="rId9"/>
    <p:sldId id="271" r:id="rId10"/>
    <p:sldId id="263" r:id="rId11"/>
    <p:sldId id="264" r:id="rId12"/>
    <p:sldId id="265" r:id="rId13"/>
    <p:sldId id="266" r:id="rId14"/>
    <p:sldId id="267" r:id="rId15"/>
    <p:sldId id="268" r:id="rId16"/>
    <p:sldId id="275" r:id="rId17"/>
    <p:sldId id="273" r:id="rId18"/>
    <p:sldId id="274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60" d="100"/>
          <a:sy n="60" d="100"/>
        </p:scale>
        <p:origin x="2550" y="10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ABB73-7DD6-4435-A50A-D4DA90CF74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7D7974-4BAD-CB2C-FCD2-94E1D262BB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4102BF-EF94-E081-BFBF-1019536C5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E47AA-7CCE-4C93-8E87-125ED6E97902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C0D1DD-8398-B70D-8683-B5877B8FA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2B53CC-B09E-91FD-B8F1-EF7847441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B95D6-4C12-485B-9F87-51623A772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497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463E9-4C71-E210-EEED-F0EDB4FB5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FF2CB0-4DF5-3F8A-437D-5CED3C0961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1F552B-743B-0717-B092-AFA7B3640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E47AA-7CCE-4C93-8E87-125ED6E97902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FC2F3F-7DC2-B750-66B5-5BCF38A93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BC7B83-8656-CA49-F0C8-C854B9E1C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B95D6-4C12-485B-9F87-51623A772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509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3608E7-99D2-D765-52E1-9FD82B5998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7E5E02-B7C6-1D00-3812-8C8FC14A40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B8E39A-DB08-633F-7A5D-B3F647EDF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E47AA-7CCE-4C93-8E87-125ED6E97902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0227C5-E7A3-33C4-F0D7-0752E98C1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6EE7C-C7C3-E47F-A05C-834622EDF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B95D6-4C12-485B-9F87-51623A772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217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C0A04-3ED7-F746-F290-57B19B337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6815F4-2227-7119-2FC9-EAB902251F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F3D269-D3B4-022F-B097-0E9D1B8E3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E47AA-7CCE-4C93-8E87-125ED6E97902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7BA39C-AAE3-0C7C-0FA6-266C4D679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DE29CA-4470-BB42-AB5F-082797961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B95D6-4C12-485B-9F87-51623A772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435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7341F-145D-3C77-E6F3-431B29DF28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0ACC09-212F-34ED-D693-ADF1B9CB76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129BB8-5EE9-D7B4-F307-1760C0BD8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E47AA-7CCE-4C93-8E87-125ED6E97902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AC6425-58C1-39DD-8185-FB94DD635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83E509-AFD0-2BFD-AD0C-44742463B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B95D6-4C12-485B-9F87-51623A772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151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479FF-CDBB-41AB-1209-73A69D68F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D25B75-9714-E71C-16D4-2E50C02EB1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1C8ACA-21F4-BF8C-F47D-C9878AC559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EB5E3D-0B15-0770-7D7E-2A04ABAEA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E47AA-7CCE-4C93-8E87-125ED6E97902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C4A3A3-C2FE-1576-4B1E-F55B2228D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7E3B4F-2811-CB66-B42B-C19CB68F0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B95D6-4C12-485B-9F87-51623A772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91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3AFA0-58FD-08D7-D351-5356E1828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DDDB4D-F473-8BDC-C150-A3C9C21E66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613BA6-6CFF-A36E-8CD7-03FA940A8A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996146-DE81-DD22-998A-FBDA41DD95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E7973B-FB2E-BE2E-A6A9-61A00C7622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0FFF5F-F0B0-1106-B993-92EEBD278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E47AA-7CCE-4C93-8E87-125ED6E97902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B25262-ED76-351B-1C23-0A70BA1CD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E54831-4CC2-0549-4CDA-B71466747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B95D6-4C12-485B-9F87-51623A772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808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3F713F-349B-688D-9D37-AEC8FF82BA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B853BB-1888-7614-A6D0-0018B4F72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E47AA-7CCE-4C93-8E87-125ED6E97902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3A821E-F617-C20E-68B3-BE9002062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84DB56-E476-D9EA-315B-15B8BF489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B95D6-4C12-485B-9F87-51623A772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667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2FEFE1-E671-2812-00F6-FEAF78295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E47AA-7CCE-4C93-8E87-125ED6E97902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57BA5C-1F5B-EA79-0456-F161A850A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80DC0E-D55A-DC62-A0C9-C6C8543EC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B95D6-4C12-485B-9F87-51623A772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710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D3D7B-BD7F-741A-FE57-76E6180DF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B7DC92-E8EF-074E-3CC9-D8B6C0DD6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480838-A652-8973-9D9F-96E87FE42A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234E6E-7594-5F8E-7102-FECB7C269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E47AA-7CCE-4C93-8E87-125ED6E97902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8CA099-7218-42C0-2B2E-D4ECB7059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BA8135-9380-9DCB-6038-79976E5A2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B95D6-4C12-485B-9F87-51623A772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590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A610A-9745-DB6F-23B9-8F02BB96D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85B856-3497-2B6B-ED1B-4C071647C1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F29941-98A0-DB16-69BF-9D8908700D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491E63-6801-F839-19A0-C7CC2A9E5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E47AA-7CCE-4C93-8E87-125ED6E97902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55EAB7-F04D-F975-2AB6-EB5D3DA8D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A64719-C819-AE9D-10C5-6BE4B6640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B95D6-4C12-485B-9F87-51623A772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00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E006BEE-2975-2985-0799-725FCB65F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BEA5E0-A6A1-537F-0661-CCF1D18B86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88E5DE-2EA0-B4DB-8752-7195A284F1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2E47AA-7CCE-4C93-8E87-125ED6E97902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CEF219-0875-DC08-568E-4F25011358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95B657-FB8B-07BD-BC11-B290810281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0B95D6-4C12-485B-9F87-51623A772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432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078EE13-4F3C-71C4-4297-31B63CB1C03A}"/>
              </a:ext>
            </a:extLst>
          </p:cNvPr>
          <p:cNvSpPr txBox="1"/>
          <p:nvPr/>
        </p:nvSpPr>
        <p:spPr>
          <a:xfrm>
            <a:off x="629263" y="2165244"/>
            <a:ext cx="10717161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</a:rPr>
              <a:t>“Not by Might, Nor by Power”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EC09D3B-4271-4D98-E116-F19BBC6F9C69}"/>
              </a:ext>
            </a:extLst>
          </p:cNvPr>
          <p:cNvSpPr txBox="1"/>
          <p:nvPr/>
        </p:nvSpPr>
        <p:spPr>
          <a:xfrm>
            <a:off x="2389238" y="3584761"/>
            <a:ext cx="69219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</a:rPr>
              <a:t>Pastor Richard “Rico” Tubbs</a:t>
            </a:r>
          </a:p>
        </p:txBody>
      </p:sp>
    </p:spTree>
    <p:extLst>
      <p:ext uri="{BB962C8B-B14F-4D97-AF65-F5344CB8AC3E}">
        <p14:creationId xmlns:p14="http://schemas.microsoft.com/office/powerpoint/2010/main" val="4055954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D5B8EE-FBD1-0722-E388-430A11ED9E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6CF54EB-56CD-34C3-48D6-AC2A5C09E114}"/>
              </a:ext>
            </a:extLst>
          </p:cNvPr>
          <p:cNvSpPr txBox="1"/>
          <p:nvPr/>
        </p:nvSpPr>
        <p:spPr>
          <a:xfrm>
            <a:off x="1155560" y="839597"/>
            <a:ext cx="9696660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400" dirty="0">
                <a:solidFill>
                  <a:schemeClr val="bg1"/>
                </a:solidFill>
              </a:rPr>
              <a:t>Then God showed Zechariah a vision—a golden lampstand fed not by human hands, but by a constant flow of oil.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F05C0A3-0AE8-4AA2-53AD-CEED93B2065C}"/>
              </a:ext>
            </a:extLst>
          </p:cNvPr>
          <p:cNvSpPr txBox="1"/>
          <p:nvPr/>
        </p:nvSpPr>
        <p:spPr>
          <a:xfrm>
            <a:off x="2471896" y="3716388"/>
            <a:ext cx="753626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800" dirty="0">
                <a:solidFill>
                  <a:schemeClr val="bg1"/>
                </a:solidFill>
              </a:rPr>
              <a:t>Oil in Scripture represents </a:t>
            </a:r>
            <a:r>
              <a:rPr lang="en-US" sz="4800" u="sng" dirty="0">
                <a:solidFill>
                  <a:schemeClr val="bg1"/>
                </a:solidFill>
              </a:rPr>
              <a:t>the Spirit of God.</a:t>
            </a:r>
          </a:p>
        </p:txBody>
      </p:sp>
    </p:spTree>
    <p:extLst>
      <p:ext uri="{BB962C8B-B14F-4D97-AF65-F5344CB8AC3E}">
        <p14:creationId xmlns:p14="http://schemas.microsoft.com/office/powerpoint/2010/main" val="3104147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84B8D3-7E6E-EFB4-D5EA-3A83EF7296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3ECC458-F912-9B54-0131-B16E80F4A84C}"/>
              </a:ext>
            </a:extLst>
          </p:cNvPr>
          <p:cNvSpPr txBox="1"/>
          <p:nvPr/>
        </p:nvSpPr>
        <p:spPr>
          <a:xfrm>
            <a:off x="521109" y="1884006"/>
            <a:ext cx="10707329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600" dirty="0">
                <a:solidFill>
                  <a:schemeClr val="bg1"/>
                </a:solidFill>
              </a:rPr>
              <a:t>Notice God doesn’t say, </a:t>
            </a:r>
            <a:r>
              <a:rPr lang="en-US" sz="3600" i="1" dirty="0">
                <a:solidFill>
                  <a:schemeClr val="bg1"/>
                </a:solidFill>
              </a:rPr>
              <a:t>“Don’t work.”</a:t>
            </a: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3600" dirty="0">
                <a:solidFill>
                  <a:schemeClr val="bg1"/>
                </a:solidFill>
              </a:rPr>
              <a:t>He says, </a:t>
            </a:r>
            <a:r>
              <a:rPr lang="en-US" sz="3600" i="1" dirty="0">
                <a:solidFill>
                  <a:schemeClr val="bg1"/>
                </a:solidFill>
              </a:rPr>
              <a:t>“Don’t trust your work.”</a:t>
            </a:r>
            <a:endParaRPr lang="en-US" sz="3600" dirty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n-US" sz="3600" dirty="0">
                <a:solidFill>
                  <a:schemeClr val="bg1"/>
                </a:solidFill>
              </a:rPr>
              <a:t>Might = physical strength</a:t>
            </a: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3600" dirty="0">
                <a:solidFill>
                  <a:schemeClr val="bg1"/>
                </a:solidFill>
              </a:rPr>
              <a:t>Power = authority, influence, resources</a:t>
            </a:r>
          </a:p>
          <a:p>
            <a:pPr algn="ctr">
              <a:buNone/>
            </a:pPr>
            <a:r>
              <a:rPr lang="en-US" sz="3600" dirty="0">
                <a:solidFill>
                  <a:schemeClr val="bg1"/>
                </a:solidFill>
              </a:rPr>
              <a:t>God is saying: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3C6987-56D0-C591-E371-04A63DA1F15C}"/>
              </a:ext>
            </a:extLst>
          </p:cNvPr>
          <p:cNvSpPr txBox="1"/>
          <p:nvPr/>
        </p:nvSpPr>
        <p:spPr>
          <a:xfrm>
            <a:off x="589935" y="356109"/>
            <a:ext cx="10795819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000" b="1" u="sng" dirty="0">
                <a:solidFill>
                  <a:schemeClr val="bg1"/>
                </a:solidFill>
              </a:rPr>
              <a:t>God Does Not Dismiss Effort—He Corrects Dependence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ED7B618-048B-BAD6-FA4B-D759FEB37996}"/>
              </a:ext>
            </a:extLst>
          </p:cNvPr>
          <p:cNvSpPr txBox="1"/>
          <p:nvPr/>
        </p:nvSpPr>
        <p:spPr>
          <a:xfrm>
            <a:off x="589936" y="5095293"/>
            <a:ext cx="1093347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000" dirty="0">
                <a:solidFill>
                  <a:schemeClr val="bg1"/>
                </a:solidFill>
              </a:rPr>
              <a:t>“What you’re facing is beyond what </a:t>
            </a:r>
            <a:r>
              <a:rPr lang="en-US" sz="4000" u="sng" dirty="0">
                <a:solidFill>
                  <a:schemeClr val="bg1"/>
                </a:solidFill>
              </a:rPr>
              <a:t>muscles</a:t>
            </a:r>
            <a:r>
              <a:rPr lang="en-US" sz="4000" dirty="0">
                <a:solidFill>
                  <a:schemeClr val="bg1"/>
                </a:solidFill>
              </a:rPr>
              <a:t>, </a:t>
            </a:r>
            <a:r>
              <a:rPr lang="en-US" sz="4000" u="sng" dirty="0">
                <a:solidFill>
                  <a:schemeClr val="bg1"/>
                </a:solidFill>
              </a:rPr>
              <a:t>money</a:t>
            </a:r>
            <a:r>
              <a:rPr lang="en-US" sz="4000" dirty="0">
                <a:solidFill>
                  <a:schemeClr val="bg1"/>
                </a:solidFill>
              </a:rPr>
              <a:t>, or </a:t>
            </a:r>
            <a:r>
              <a:rPr lang="en-US" sz="4000" u="sng" dirty="0">
                <a:solidFill>
                  <a:schemeClr val="bg1"/>
                </a:solidFill>
              </a:rPr>
              <a:t>connections</a:t>
            </a:r>
            <a:r>
              <a:rPr lang="en-US" sz="4000" dirty="0">
                <a:solidFill>
                  <a:schemeClr val="bg1"/>
                </a:solidFill>
              </a:rPr>
              <a:t> can solve.”</a:t>
            </a:r>
          </a:p>
        </p:txBody>
      </p:sp>
    </p:spTree>
    <p:extLst>
      <p:ext uri="{BB962C8B-B14F-4D97-AF65-F5344CB8AC3E}">
        <p14:creationId xmlns:p14="http://schemas.microsoft.com/office/powerpoint/2010/main" val="2326574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B777D4-6F67-28B6-0710-1AE964E926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1FEA9A5-2A55-0B64-92B1-806F260B1DC7}"/>
              </a:ext>
            </a:extLst>
          </p:cNvPr>
          <p:cNvSpPr txBox="1"/>
          <p:nvPr/>
        </p:nvSpPr>
        <p:spPr>
          <a:xfrm>
            <a:off x="1111045" y="527154"/>
            <a:ext cx="10451691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600" dirty="0">
                <a:solidFill>
                  <a:schemeClr val="bg1"/>
                </a:solidFill>
              </a:rPr>
              <a:t>You can have a brand-new car.</a:t>
            </a: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3600" dirty="0">
                <a:solidFill>
                  <a:schemeClr val="bg1"/>
                </a:solidFill>
              </a:rPr>
              <a:t>Shiny paint.</a:t>
            </a: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3600" dirty="0">
                <a:solidFill>
                  <a:schemeClr val="bg1"/>
                </a:solidFill>
              </a:rPr>
              <a:t>Clean interior.</a:t>
            </a: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3600" dirty="0">
                <a:solidFill>
                  <a:schemeClr val="bg1"/>
                </a:solidFill>
              </a:rPr>
              <a:t>Full tank of gas.</a:t>
            </a:r>
          </a:p>
          <a:p>
            <a:pPr algn="ctr">
              <a:buNone/>
            </a:pPr>
            <a:r>
              <a:rPr lang="en-US" sz="3600" dirty="0">
                <a:solidFill>
                  <a:schemeClr val="bg1"/>
                </a:solidFill>
              </a:rPr>
              <a:t>But if the battery is dead—it’s not going anywhere.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69562C-E4DC-A8F3-8F44-51F837A2D539}"/>
              </a:ext>
            </a:extLst>
          </p:cNvPr>
          <p:cNvSpPr txBox="1"/>
          <p:nvPr/>
        </p:nvSpPr>
        <p:spPr>
          <a:xfrm>
            <a:off x="1229033" y="4080839"/>
            <a:ext cx="100584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600" dirty="0">
                <a:solidFill>
                  <a:schemeClr val="bg1"/>
                </a:solidFill>
              </a:rPr>
              <a:t>Many believers look fine on the outside, but are running on dead spiritual batteries, </a:t>
            </a:r>
            <a:r>
              <a:rPr lang="en-US" sz="3600" u="sng" dirty="0">
                <a:solidFill>
                  <a:schemeClr val="bg1"/>
                </a:solidFill>
              </a:rPr>
              <a:t>trying to push what only the Spirit can start.</a:t>
            </a:r>
          </a:p>
        </p:txBody>
      </p:sp>
    </p:spTree>
    <p:extLst>
      <p:ext uri="{BB962C8B-B14F-4D97-AF65-F5344CB8AC3E}">
        <p14:creationId xmlns:p14="http://schemas.microsoft.com/office/powerpoint/2010/main" val="180403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0A41DA-D733-E595-8EC1-59ECE5CD30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1F3E4A2-CD5A-DEEF-935A-7E472DD196D8}"/>
              </a:ext>
            </a:extLst>
          </p:cNvPr>
          <p:cNvSpPr txBox="1"/>
          <p:nvPr/>
        </p:nvSpPr>
        <p:spPr>
          <a:xfrm>
            <a:off x="8249264" y="1360186"/>
            <a:ext cx="2821858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br>
              <a:rPr lang="en-US" sz="2800" dirty="0">
                <a:solidFill>
                  <a:schemeClr val="bg1"/>
                </a:solidFill>
              </a:rPr>
            </a:br>
            <a:br>
              <a:rPr lang="en-US" sz="2800" dirty="0">
                <a:solidFill>
                  <a:schemeClr val="bg1"/>
                </a:solidFill>
              </a:rPr>
            </a:br>
            <a:r>
              <a:rPr lang="en-US" sz="2800" dirty="0">
                <a:solidFill>
                  <a:schemeClr val="bg1"/>
                </a:solidFill>
              </a:rPr>
              <a:t>Isaiah 40:31</a:t>
            </a:r>
          </a:p>
          <a:p>
            <a:pPr algn="ctr">
              <a:buNone/>
            </a:pPr>
            <a:r>
              <a:rPr lang="en-US" sz="2800" i="1" dirty="0">
                <a:solidFill>
                  <a:schemeClr val="bg1"/>
                </a:solidFill>
              </a:rPr>
              <a:t>“Those who hope in the LORD will renew their strength.”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4C1D03-953A-E973-4C7E-534CB7D2C0D8}"/>
              </a:ext>
            </a:extLst>
          </p:cNvPr>
          <p:cNvSpPr txBox="1"/>
          <p:nvPr/>
        </p:nvSpPr>
        <p:spPr>
          <a:xfrm>
            <a:off x="2861187" y="749398"/>
            <a:ext cx="8485239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000" b="1" u="sng" dirty="0">
                <a:solidFill>
                  <a:schemeClr val="bg1"/>
                </a:solidFill>
              </a:rPr>
              <a:t>The Spirit Does What Strength Cannot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299D908-F2FF-1421-19D5-8166C54AEA9F}"/>
              </a:ext>
            </a:extLst>
          </p:cNvPr>
          <p:cNvSpPr txBox="1"/>
          <p:nvPr/>
        </p:nvSpPr>
        <p:spPr>
          <a:xfrm>
            <a:off x="1641985" y="5060210"/>
            <a:ext cx="908500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000" dirty="0">
                <a:solidFill>
                  <a:schemeClr val="bg1"/>
                </a:solidFill>
              </a:rPr>
              <a:t>Human strength </a:t>
            </a:r>
            <a:r>
              <a:rPr lang="en-US" sz="4000" u="sng" dirty="0">
                <a:solidFill>
                  <a:schemeClr val="bg1"/>
                </a:solidFill>
              </a:rPr>
              <a:t>can </a:t>
            </a:r>
            <a:r>
              <a:rPr lang="en-US" sz="4000" b="1" u="sng" dirty="0">
                <a:solidFill>
                  <a:schemeClr val="bg1"/>
                </a:solidFill>
              </a:rPr>
              <a:t>start things</a:t>
            </a:r>
            <a:r>
              <a:rPr lang="en-US" sz="4000" u="sng" dirty="0">
                <a:solidFill>
                  <a:schemeClr val="bg1"/>
                </a:solidFill>
              </a:rPr>
              <a:t>. </a:t>
            </a:r>
          </a:p>
          <a:p>
            <a:pPr algn="ctr">
              <a:buNone/>
            </a:pPr>
            <a:r>
              <a:rPr lang="en-US" sz="4000" dirty="0">
                <a:solidFill>
                  <a:schemeClr val="bg1"/>
                </a:solidFill>
              </a:rPr>
              <a:t>Only the Spirit </a:t>
            </a:r>
            <a:r>
              <a:rPr lang="en-US" sz="4000" u="sng" dirty="0">
                <a:solidFill>
                  <a:schemeClr val="bg1"/>
                </a:solidFill>
              </a:rPr>
              <a:t>can </a:t>
            </a:r>
            <a:r>
              <a:rPr lang="en-US" sz="4000" b="1" u="sng" dirty="0">
                <a:solidFill>
                  <a:schemeClr val="bg1"/>
                </a:solidFill>
              </a:rPr>
              <a:t>finish them</a:t>
            </a:r>
            <a:r>
              <a:rPr lang="en-US" sz="4000" u="sng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76D5A6C-DB62-9253-C0A0-C2C7E9299171}"/>
              </a:ext>
            </a:extLst>
          </p:cNvPr>
          <p:cNvSpPr txBox="1"/>
          <p:nvPr/>
        </p:nvSpPr>
        <p:spPr>
          <a:xfrm>
            <a:off x="658760" y="2392068"/>
            <a:ext cx="3165988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2800" dirty="0">
                <a:solidFill>
                  <a:schemeClr val="bg1"/>
                </a:solidFill>
              </a:rPr>
              <a:t>1 Samuel 16:13</a:t>
            </a:r>
          </a:p>
          <a:p>
            <a:pPr algn="ctr">
              <a:buNone/>
            </a:pPr>
            <a:r>
              <a:rPr lang="en-US" sz="2800" i="1" dirty="0">
                <a:solidFill>
                  <a:schemeClr val="bg1"/>
                </a:solidFill>
              </a:rPr>
              <a:t>“The Spirit of the LORD will rush upon you…”</a:t>
            </a:r>
            <a:endParaRPr lang="en-US" sz="28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D34A81F-2E4E-5F86-253B-4B55D3976548}"/>
              </a:ext>
            </a:extLst>
          </p:cNvPr>
          <p:cNvSpPr txBox="1"/>
          <p:nvPr/>
        </p:nvSpPr>
        <p:spPr>
          <a:xfrm>
            <a:off x="4473677" y="2607511"/>
            <a:ext cx="324464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John 15:5</a:t>
            </a:r>
          </a:p>
          <a:p>
            <a:pPr algn="ctr"/>
            <a:r>
              <a:rPr lang="en-US" sz="2800" i="1" dirty="0">
                <a:solidFill>
                  <a:schemeClr val="bg1"/>
                </a:solidFill>
              </a:rPr>
              <a:t>“Apart from Me you can do nothing.”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50022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B27F50-EFFF-59CB-61A1-F8C6FCB9EE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DCD2B86-A209-E382-81C5-0F01B13662F3}"/>
              </a:ext>
            </a:extLst>
          </p:cNvPr>
          <p:cNvSpPr txBox="1"/>
          <p:nvPr/>
        </p:nvSpPr>
        <p:spPr>
          <a:xfrm>
            <a:off x="3048000" y="1766867"/>
            <a:ext cx="609600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2800" i="1" dirty="0">
                <a:solidFill>
                  <a:schemeClr val="bg1"/>
                </a:solidFill>
              </a:rPr>
              <a:t>Zechariah 4:7</a:t>
            </a:r>
          </a:p>
          <a:p>
            <a:pPr algn="ctr">
              <a:buNone/>
            </a:pPr>
            <a:r>
              <a:rPr lang="en-US" sz="2800" dirty="0">
                <a:solidFill>
                  <a:schemeClr val="bg1"/>
                </a:solidFill>
              </a:rPr>
              <a:t>“What are you, mighty mountain? Before Zerubbabel you will become level ground.”</a:t>
            </a:r>
            <a:br>
              <a:rPr lang="en-US" sz="2800" dirty="0">
                <a:solidFill>
                  <a:schemeClr val="bg1"/>
                </a:solidFill>
              </a:rPr>
            </a:b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FF5F0B0-DE5C-31B8-1B1F-6F4930298A6C}"/>
              </a:ext>
            </a:extLst>
          </p:cNvPr>
          <p:cNvSpPr txBox="1"/>
          <p:nvPr/>
        </p:nvSpPr>
        <p:spPr>
          <a:xfrm>
            <a:off x="3293806" y="670740"/>
            <a:ext cx="6096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000" b="1" u="sng" dirty="0">
                <a:solidFill>
                  <a:schemeClr val="bg1"/>
                </a:solidFill>
              </a:rPr>
              <a:t>Speak to the Mountain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129BBD1-7D52-540C-6DE8-F26E221742F7}"/>
              </a:ext>
            </a:extLst>
          </p:cNvPr>
          <p:cNvSpPr txBox="1"/>
          <p:nvPr/>
        </p:nvSpPr>
        <p:spPr>
          <a:xfrm>
            <a:off x="521110" y="4248268"/>
            <a:ext cx="1069749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000" dirty="0">
                <a:solidFill>
                  <a:schemeClr val="bg1"/>
                </a:solidFill>
              </a:rPr>
              <a:t>The mountain wasn’t removed by force—it was removed by </a:t>
            </a:r>
            <a:r>
              <a:rPr lang="en-US" sz="4000" u="sng" dirty="0">
                <a:solidFill>
                  <a:schemeClr val="bg1"/>
                </a:solidFill>
              </a:rPr>
              <a:t>faith-filled obedience to God’s word.</a:t>
            </a:r>
          </a:p>
        </p:txBody>
      </p:sp>
    </p:spTree>
    <p:extLst>
      <p:ext uri="{BB962C8B-B14F-4D97-AF65-F5344CB8AC3E}">
        <p14:creationId xmlns:p14="http://schemas.microsoft.com/office/powerpoint/2010/main" val="508540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64C44E-D813-E320-1C3B-B72BA60819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619A4CD-EFF1-04E6-14EC-B78CBE2DE0F3}"/>
              </a:ext>
            </a:extLst>
          </p:cNvPr>
          <p:cNvSpPr txBox="1"/>
          <p:nvPr/>
        </p:nvSpPr>
        <p:spPr>
          <a:xfrm>
            <a:off x="2241756" y="1736522"/>
            <a:ext cx="795429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i="1" dirty="0">
                <a:solidFill>
                  <a:schemeClr val="bg1"/>
                </a:solidFill>
              </a:rPr>
              <a:t>Zechariah 4:10</a:t>
            </a:r>
          </a:p>
          <a:p>
            <a:pPr algn="ctr">
              <a:buNone/>
            </a:pPr>
            <a:r>
              <a:rPr lang="en-US" sz="2800" b="1" dirty="0">
                <a:solidFill>
                  <a:schemeClr val="bg1"/>
                </a:solidFill>
              </a:rPr>
              <a:t>“Who dares despise the day of small things?”</a:t>
            </a:r>
            <a:br>
              <a:rPr lang="en-US" sz="2800" dirty="0">
                <a:solidFill>
                  <a:schemeClr val="bg1"/>
                </a:solidFill>
              </a:rPr>
            </a:b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A23B09F-9B4A-3D94-010C-4722A9239B75}"/>
              </a:ext>
            </a:extLst>
          </p:cNvPr>
          <p:cNvSpPr txBox="1"/>
          <p:nvPr/>
        </p:nvSpPr>
        <p:spPr>
          <a:xfrm>
            <a:off x="2546555" y="690405"/>
            <a:ext cx="806245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000" b="1" u="sng" dirty="0">
                <a:solidFill>
                  <a:schemeClr val="bg1"/>
                </a:solidFill>
              </a:rPr>
              <a:t>Don’t Despise Small Beginnings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2BB45B6-EF58-28D5-92D6-E87977F74E14}"/>
              </a:ext>
            </a:extLst>
          </p:cNvPr>
          <p:cNvSpPr txBox="1"/>
          <p:nvPr/>
        </p:nvSpPr>
        <p:spPr>
          <a:xfrm>
            <a:off x="907728" y="2963109"/>
            <a:ext cx="10158883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200" dirty="0">
                <a:solidFill>
                  <a:schemeClr val="bg1"/>
                </a:solidFill>
              </a:rPr>
              <a:t>God often begins </a:t>
            </a:r>
            <a:r>
              <a:rPr lang="en-US" sz="3200" u="sng" dirty="0">
                <a:solidFill>
                  <a:schemeClr val="bg1"/>
                </a:solidFill>
              </a:rPr>
              <a:t>quietly </a:t>
            </a:r>
            <a:r>
              <a:rPr lang="en-US" sz="3200" dirty="0">
                <a:solidFill>
                  <a:schemeClr val="bg1"/>
                </a:solidFill>
              </a:rPr>
              <a:t>before He moves </a:t>
            </a:r>
            <a:r>
              <a:rPr lang="en-US" sz="3200" u="sng" dirty="0">
                <a:solidFill>
                  <a:schemeClr val="bg1"/>
                </a:solidFill>
              </a:rPr>
              <a:t>powerfully</a:t>
            </a:r>
            <a:r>
              <a:rPr lang="en-US" sz="3200" dirty="0">
                <a:solidFill>
                  <a:schemeClr val="bg1"/>
                </a:solidFill>
              </a:rPr>
              <a:t>.</a:t>
            </a:r>
            <a:br>
              <a:rPr lang="en-US" sz="3200" dirty="0">
                <a:solidFill>
                  <a:schemeClr val="bg1"/>
                </a:solidFill>
              </a:rPr>
            </a:br>
            <a:br>
              <a:rPr lang="en-US" sz="3200" dirty="0">
                <a:solidFill>
                  <a:schemeClr val="bg1"/>
                </a:solidFill>
              </a:rPr>
            </a:b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D80C29C-0A4F-9FF6-DFE1-101FF73E614B}"/>
              </a:ext>
            </a:extLst>
          </p:cNvPr>
          <p:cNvSpPr txBox="1"/>
          <p:nvPr/>
        </p:nvSpPr>
        <p:spPr>
          <a:xfrm>
            <a:off x="658760" y="5521264"/>
            <a:ext cx="11090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600" u="sng" dirty="0">
                <a:solidFill>
                  <a:schemeClr val="bg1"/>
                </a:solidFill>
              </a:rPr>
              <a:t>When the Spirit is involved, small becomes significant.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C87C0CA-39C0-0126-6BA5-B3F05F1BB8AE}"/>
              </a:ext>
            </a:extLst>
          </p:cNvPr>
          <p:cNvSpPr txBox="1"/>
          <p:nvPr/>
        </p:nvSpPr>
        <p:spPr>
          <a:xfrm>
            <a:off x="-680884" y="4083025"/>
            <a:ext cx="6096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</a:rPr>
              <a:t>Small prayer</a:t>
            </a:r>
            <a:endParaRPr lang="en-US" sz="4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87C9912-1269-4618-C9E3-4F6F933D51DC}"/>
              </a:ext>
            </a:extLst>
          </p:cNvPr>
          <p:cNvSpPr txBox="1"/>
          <p:nvPr/>
        </p:nvSpPr>
        <p:spPr>
          <a:xfrm>
            <a:off x="6776886" y="4144580"/>
            <a:ext cx="615990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Small obedience.</a:t>
            </a:r>
            <a:endParaRPr lang="en-US" sz="3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99371A4-E29B-5D5A-ADB5-FB9DAB8747FF}"/>
              </a:ext>
            </a:extLst>
          </p:cNvPr>
          <p:cNvSpPr txBox="1"/>
          <p:nvPr/>
        </p:nvSpPr>
        <p:spPr>
          <a:xfrm>
            <a:off x="2629968" y="4083025"/>
            <a:ext cx="653353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</a:rPr>
              <a:t>Small faith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265133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  <p:bldP spid="11" grpId="0"/>
      <p:bldP spid="13" grpId="0"/>
      <p:bldP spid="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7E2CA9-5703-46E7-1185-7546219145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3138BC4-26D8-8D96-7779-43E1D44A451B}"/>
              </a:ext>
            </a:extLst>
          </p:cNvPr>
          <p:cNvSpPr txBox="1"/>
          <p:nvPr/>
        </p:nvSpPr>
        <p:spPr>
          <a:xfrm>
            <a:off x="4405180" y="14077"/>
            <a:ext cx="39918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solidFill>
                  <a:schemeClr val="bg1"/>
                </a:solidFill>
              </a:rPr>
              <a:t>Homework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C92477-0353-62A1-955A-D9D956F242A0}"/>
              </a:ext>
            </a:extLst>
          </p:cNvPr>
          <p:cNvSpPr txBox="1"/>
          <p:nvPr/>
        </p:nvSpPr>
        <p:spPr>
          <a:xfrm>
            <a:off x="2290916" y="5338916"/>
            <a:ext cx="86032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u="sng" dirty="0">
                <a:solidFill>
                  <a:schemeClr val="bg1"/>
                </a:solidFill>
              </a:rPr>
              <a:t>This week Let the Oil Flow!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F3CE7D-04EB-FF26-AABB-9F855693B2D7}"/>
              </a:ext>
            </a:extLst>
          </p:cNvPr>
          <p:cNvSpPr txBox="1"/>
          <p:nvPr/>
        </p:nvSpPr>
        <p:spPr>
          <a:xfrm>
            <a:off x="2290916" y="1071753"/>
            <a:ext cx="881953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200" dirty="0">
                <a:solidFill>
                  <a:schemeClr val="bg1"/>
                </a:solidFill>
              </a:rPr>
              <a:t>One touch can undo years of bondage.</a:t>
            </a:r>
            <a:br>
              <a:rPr lang="en-US" sz="3200" dirty="0">
                <a:solidFill>
                  <a:schemeClr val="bg1"/>
                </a:solidFill>
              </a:rPr>
            </a:br>
            <a:r>
              <a:rPr lang="en-US" sz="3200" dirty="0">
                <a:solidFill>
                  <a:schemeClr val="bg1"/>
                </a:solidFill>
              </a:rPr>
              <a:t>One moment can reset a life.</a:t>
            </a:r>
            <a:br>
              <a:rPr lang="en-US" sz="3200" dirty="0">
                <a:solidFill>
                  <a:schemeClr val="bg1"/>
                </a:solidFill>
              </a:rPr>
            </a:br>
            <a:r>
              <a:rPr lang="en-US" sz="3200" dirty="0">
                <a:solidFill>
                  <a:schemeClr val="bg1"/>
                </a:solidFill>
              </a:rPr>
              <a:t>One night can change your future.</a:t>
            </a:r>
          </a:p>
          <a:p>
            <a:pPr algn="ctr">
              <a:buNone/>
            </a:pPr>
            <a:r>
              <a:rPr lang="en-US" sz="3200" dirty="0">
                <a:solidFill>
                  <a:schemeClr val="bg1"/>
                </a:solidFill>
              </a:rPr>
              <a:t>This isn’t emotionalism.</a:t>
            </a:r>
            <a:br>
              <a:rPr lang="en-US" sz="3200" dirty="0">
                <a:solidFill>
                  <a:schemeClr val="bg1"/>
                </a:solidFill>
              </a:rPr>
            </a:br>
            <a:r>
              <a:rPr lang="en-US" sz="3200" dirty="0">
                <a:solidFill>
                  <a:schemeClr val="bg1"/>
                </a:solidFill>
              </a:rPr>
              <a:t>This is encounter.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EEE086A-FFD6-CF7C-6170-D38BC9191437}"/>
              </a:ext>
            </a:extLst>
          </p:cNvPr>
          <p:cNvSpPr txBox="1"/>
          <p:nvPr/>
        </p:nvSpPr>
        <p:spPr>
          <a:xfrm>
            <a:off x="-757084" y="3894991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i="1" dirty="0">
                <a:solidFill>
                  <a:schemeClr val="bg1"/>
                </a:solidFill>
              </a:rPr>
              <a:t>“Not by might…”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endParaRPr lang="en-US" sz="36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8838B34-E835-5C0B-5D85-E53F5BFDFD43}"/>
              </a:ext>
            </a:extLst>
          </p:cNvPr>
          <p:cNvSpPr txBox="1"/>
          <p:nvPr/>
        </p:nvSpPr>
        <p:spPr>
          <a:xfrm>
            <a:off x="3118449" y="3894990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i="1" dirty="0">
                <a:solidFill>
                  <a:schemeClr val="bg1"/>
                </a:solidFill>
              </a:rPr>
              <a:t>“Not by power…”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endParaRPr lang="en-US" sz="36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EE18860-04A5-E32D-516E-5129130E3328}"/>
              </a:ext>
            </a:extLst>
          </p:cNvPr>
          <p:cNvSpPr txBox="1"/>
          <p:nvPr/>
        </p:nvSpPr>
        <p:spPr>
          <a:xfrm>
            <a:off x="7074369" y="3909324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i="1" dirty="0">
                <a:solidFill>
                  <a:schemeClr val="bg1"/>
                </a:solidFill>
              </a:rPr>
              <a:t>“But by My Spirit…”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65045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3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4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3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9" grpId="0"/>
      <p:bldP spid="11" grpId="0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50CF35-FC9A-1B40-E150-538719420D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47766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673CB9-6D3B-B951-18EB-C117F493A8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51261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901C67-0EEE-CA9B-ECB3-70AFB0D39B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6261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A788D6-6925-85E2-123B-6E63E23213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7517053-A748-40D0-E9FF-25F057618693}"/>
              </a:ext>
            </a:extLst>
          </p:cNvPr>
          <p:cNvSpPr txBox="1"/>
          <p:nvPr/>
        </p:nvSpPr>
        <p:spPr>
          <a:xfrm>
            <a:off x="1189703" y="2634649"/>
            <a:ext cx="9212826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</a:rPr>
              <a:t>“So he said to me, ‘This is the word of the LORD to Zerubbabel: Not by might nor by power, but by my Spirit,’ says the LORD Almighty.”</a:t>
            </a:r>
            <a:br>
              <a:rPr lang="en-US" sz="4400" dirty="0">
                <a:solidFill>
                  <a:schemeClr val="bg1"/>
                </a:solidFill>
              </a:rPr>
            </a:b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0139E15-E265-DF75-C3DB-81483BBE6AAE}"/>
              </a:ext>
            </a:extLst>
          </p:cNvPr>
          <p:cNvSpPr txBox="1"/>
          <p:nvPr/>
        </p:nvSpPr>
        <p:spPr>
          <a:xfrm>
            <a:off x="2644877" y="1536034"/>
            <a:ext cx="6096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en-US" sz="4400" b="1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Zechariah 4:6</a:t>
            </a:r>
            <a:endParaRPr lang="en-US" sz="4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64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37C838-28A7-10BC-3DC4-A5E128C06D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269697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767E66-6984-FF78-4CB3-A6A66CF97D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79202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56DA28-DE34-0D83-0CFD-2CCF0E58F3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55827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F831B0-CCE3-58E3-5582-17353C16D4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88518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937DDC-B5E1-C1E1-EE28-023AFD8F08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63696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A093AF-4838-1F76-F31F-B14DF7CB78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07175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7C8ED4-13AF-ABF2-DCEB-A96AE41970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83065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A7388E-7298-88DC-9536-24F9957059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1015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DB10EF-A4E5-6544-925B-19A474A4CD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99B9991-DB52-0BF3-68A7-3B6AE4D07BB5}"/>
              </a:ext>
            </a:extLst>
          </p:cNvPr>
          <p:cNvSpPr txBox="1"/>
          <p:nvPr/>
        </p:nvSpPr>
        <p:spPr>
          <a:xfrm>
            <a:off x="1130710" y="813138"/>
            <a:ext cx="9281651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400" dirty="0">
                <a:solidFill>
                  <a:schemeClr val="bg1"/>
                </a:solidFill>
              </a:rPr>
              <a:t>There comes a moment in every believer’s life </a:t>
            </a:r>
            <a:r>
              <a:rPr lang="en-US" sz="4400" u="sng" dirty="0">
                <a:solidFill>
                  <a:schemeClr val="bg1"/>
                </a:solidFill>
              </a:rPr>
              <a:t>when human strength runs out.</a:t>
            </a:r>
            <a:br>
              <a:rPr lang="en-US" sz="4400" u="sng" dirty="0">
                <a:solidFill>
                  <a:schemeClr val="bg1"/>
                </a:solidFill>
              </a:rPr>
            </a:br>
            <a:endParaRPr lang="en-US" sz="4400" u="sng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4F8A40-DC19-C549-1705-9D6388E1BC1D}"/>
              </a:ext>
            </a:extLst>
          </p:cNvPr>
          <p:cNvSpPr txBox="1"/>
          <p:nvPr/>
        </p:nvSpPr>
        <p:spPr>
          <a:xfrm>
            <a:off x="5631939" y="1443841"/>
            <a:ext cx="6096000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br>
              <a:rPr lang="en-US" sz="6000" dirty="0">
                <a:solidFill>
                  <a:schemeClr val="bg1"/>
                </a:solidFill>
              </a:rPr>
            </a:br>
            <a:br>
              <a:rPr lang="en-US" sz="6000" dirty="0">
                <a:solidFill>
                  <a:schemeClr val="bg1"/>
                </a:solidFill>
              </a:rPr>
            </a:br>
            <a:r>
              <a:rPr lang="en-US" sz="6000" dirty="0">
                <a:solidFill>
                  <a:schemeClr val="bg1"/>
                </a:solidFill>
              </a:rPr>
              <a:t>And still… the mountain didn’t move.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E9873DE-65CA-E0A5-31A5-8A8F13D80E2B}"/>
              </a:ext>
            </a:extLst>
          </p:cNvPr>
          <p:cNvSpPr txBox="1"/>
          <p:nvPr/>
        </p:nvSpPr>
        <p:spPr>
          <a:xfrm>
            <a:off x="-568974" y="2906020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You prayed</a:t>
            </a:r>
            <a:endParaRPr lang="en-US" sz="32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652DB0A-F1E4-A416-8F7E-4A99D426002E}"/>
              </a:ext>
            </a:extLst>
          </p:cNvPr>
          <p:cNvSpPr txBox="1"/>
          <p:nvPr/>
        </p:nvSpPr>
        <p:spPr>
          <a:xfrm>
            <a:off x="-464061" y="3736777"/>
            <a:ext cx="60960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You planned</a:t>
            </a:r>
            <a:br>
              <a:rPr lang="en-US" sz="3200" dirty="0">
                <a:solidFill>
                  <a:schemeClr val="bg1"/>
                </a:solidFill>
              </a:rPr>
            </a:br>
            <a:endParaRPr lang="en-US" sz="32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B211024-D5AA-8BB1-92E4-88F62AB7EBB4}"/>
              </a:ext>
            </a:extLst>
          </p:cNvPr>
          <p:cNvSpPr txBox="1"/>
          <p:nvPr/>
        </p:nvSpPr>
        <p:spPr>
          <a:xfrm>
            <a:off x="-483725" y="4475202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You pushed</a:t>
            </a:r>
            <a:endParaRPr lang="en-US" sz="32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5A60138-D5C0-F599-1AEA-66CFE149D5D5}"/>
              </a:ext>
            </a:extLst>
          </p:cNvPr>
          <p:cNvSpPr txBox="1"/>
          <p:nvPr/>
        </p:nvSpPr>
        <p:spPr>
          <a:xfrm>
            <a:off x="-483725" y="5414399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200" dirty="0">
                <a:solidFill>
                  <a:schemeClr val="bg1"/>
                </a:solidFill>
              </a:rPr>
              <a:t>You tried harder</a:t>
            </a:r>
          </a:p>
        </p:txBody>
      </p:sp>
    </p:spTree>
    <p:extLst>
      <p:ext uri="{BB962C8B-B14F-4D97-AF65-F5344CB8AC3E}">
        <p14:creationId xmlns:p14="http://schemas.microsoft.com/office/powerpoint/2010/main" val="793713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9" grpId="0"/>
      <p:bldP spid="11" grpId="0"/>
      <p:bldP spid="13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0FB2FE-F273-4F72-2B49-91B63FCCD8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008098F-EBA5-D955-7F10-D86AFC7965BC}"/>
              </a:ext>
            </a:extLst>
          </p:cNvPr>
          <p:cNvSpPr txBox="1"/>
          <p:nvPr/>
        </p:nvSpPr>
        <p:spPr>
          <a:xfrm>
            <a:off x="1789471" y="863995"/>
            <a:ext cx="981259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000" dirty="0">
                <a:solidFill>
                  <a:schemeClr val="bg1"/>
                </a:solidFill>
              </a:rPr>
              <a:t>Have you ever been tired of being tired?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001AC4-82FD-3EFB-2E4B-926C64B09855}"/>
              </a:ext>
            </a:extLst>
          </p:cNvPr>
          <p:cNvSpPr txBox="1"/>
          <p:nvPr/>
        </p:nvSpPr>
        <p:spPr>
          <a:xfrm>
            <a:off x="2753032" y="2142044"/>
            <a:ext cx="668593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600" dirty="0">
                <a:solidFill>
                  <a:schemeClr val="bg1"/>
                </a:solidFill>
              </a:rPr>
              <a:t>You prayed and nothing shifted.</a:t>
            </a:r>
            <a:br>
              <a:rPr lang="en-US" sz="3600" dirty="0">
                <a:solidFill>
                  <a:schemeClr val="bg1"/>
                </a:solidFill>
              </a:rPr>
            </a:b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D8F465-809E-8A44-A1F2-F5DBC6F83D4A}"/>
              </a:ext>
            </a:extLst>
          </p:cNvPr>
          <p:cNvSpPr txBox="1"/>
          <p:nvPr/>
        </p:nvSpPr>
        <p:spPr>
          <a:xfrm>
            <a:off x="2664543" y="3272767"/>
            <a:ext cx="668593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You fasted and nothing moved.</a:t>
            </a:r>
            <a:br>
              <a:rPr lang="en-US" sz="3600" dirty="0">
                <a:solidFill>
                  <a:schemeClr val="bg1"/>
                </a:solidFill>
              </a:rPr>
            </a:br>
            <a:endParaRPr lang="en-US" sz="36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FE0AA47-A001-9185-00D0-032DBBE8FBAB}"/>
              </a:ext>
            </a:extLst>
          </p:cNvPr>
          <p:cNvSpPr txBox="1"/>
          <p:nvPr/>
        </p:nvSpPr>
        <p:spPr>
          <a:xfrm>
            <a:off x="2841523" y="4216950"/>
            <a:ext cx="703989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You pushed, pulled, and pressed…</a:t>
            </a:r>
            <a:br>
              <a:rPr lang="en-US" sz="3600" dirty="0">
                <a:solidFill>
                  <a:schemeClr val="bg1"/>
                </a:solidFill>
              </a:rPr>
            </a:br>
            <a:endParaRPr lang="en-US" sz="36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F9FEF3F-BCC0-329C-C8CF-0EDA0B2964E4}"/>
              </a:ext>
            </a:extLst>
          </p:cNvPr>
          <p:cNvSpPr txBox="1"/>
          <p:nvPr/>
        </p:nvSpPr>
        <p:spPr>
          <a:xfrm>
            <a:off x="3146321" y="5487021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and the mountain is still standing.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57951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4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4555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60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60" tmFilter="0, 0; 0.125,0.2665; 0.25,0.4; 0.375,0.465; 0.5,0.5;  0.625,0.535; 0.75,0.6; 0.875,0.7335; 1,1">
                                          <p:stCondLst>
                                            <p:cond delay="166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30" tmFilter="0, 0; 0.125,0.2665; 0.25,0.4; 0.375,0.465; 0.5,0.5;  0.625,0.535; 0.75,0.6; 0.875,0.7335; 1,1">
                                          <p:stCondLst>
                                            <p:cond delay="331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410" tmFilter="0, 0; 0.125,0.2665; 0.25,0.4; 0.375,0.465; 0.5,0.5;  0.625,0.535; 0.75,0.6; 0.875,0.7335; 1,1">
                                          <p:stCondLst>
                                            <p:cond delay="414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65">
                                          <p:stCondLst>
                                            <p:cond delay="16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415" decel="50000">
                                          <p:stCondLst>
                                            <p:cond delay="169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65">
                                          <p:stCondLst>
                                            <p:cond delay="328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415" decel="50000">
                                          <p:stCondLst>
                                            <p:cond delay="334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65">
                                          <p:stCondLst>
                                            <p:cond delay="410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415" decel="50000">
                                          <p:stCondLst>
                                            <p:cond delay="41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65">
                                          <p:stCondLst>
                                            <p:cond delay="45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415" decel="50000">
                                          <p:stCondLst>
                                            <p:cond delay="458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14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4555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60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60" tmFilter="0, 0; 0.125,0.2665; 0.25,0.4; 0.375,0.465; 0.5,0.5;  0.625,0.535; 0.75,0.6; 0.875,0.7335; 1,1">
                                          <p:stCondLst>
                                            <p:cond delay="166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30" tmFilter="0, 0; 0.125,0.2665; 0.25,0.4; 0.375,0.465; 0.5,0.5;  0.625,0.535; 0.75,0.6; 0.875,0.7335; 1,1">
                                          <p:stCondLst>
                                            <p:cond delay="331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410" tmFilter="0, 0; 0.125,0.2665; 0.25,0.4; 0.375,0.465; 0.5,0.5;  0.625,0.535; 0.75,0.6; 0.875,0.7335; 1,1">
                                          <p:stCondLst>
                                            <p:cond delay="414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65">
                                          <p:stCondLst>
                                            <p:cond delay="162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415" decel="50000">
                                          <p:stCondLst>
                                            <p:cond delay="169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65">
                                          <p:stCondLst>
                                            <p:cond delay="328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415" decel="50000">
                                          <p:stCondLst>
                                            <p:cond delay="334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65">
                                          <p:stCondLst>
                                            <p:cond delay="410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415" decel="50000">
                                          <p:stCondLst>
                                            <p:cond delay="41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65">
                                          <p:stCondLst>
                                            <p:cond delay="452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415" decel="50000">
                                          <p:stCondLst>
                                            <p:cond delay="458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2000"/>
                            </p:stCondLst>
                            <p:childTnLst>
                              <p:par>
                                <p:cTn id="6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11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3644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32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328" tmFilter="0, 0; 0.125,0.2665; 0.25,0.4; 0.375,0.465; 0.5,0.5;  0.625,0.535; 0.75,0.6; 0.875,0.7335; 1,1">
                                          <p:stCondLst>
                                            <p:cond delay="132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264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28" tmFilter="0, 0; 0.125,0.2665; 0.25,0.4; 0.375,0.465; 0.5,0.5;  0.625,0.535; 0.75,0.6; 0.875,0.7335; 1,1">
                                          <p:stCondLst>
                                            <p:cond delay="3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52">
                                          <p:stCondLst>
                                            <p:cond delay="13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332" decel="50000">
                                          <p:stCondLst>
                                            <p:cond delay="135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52">
                                          <p:stCondLst>
                                            <p:cond delay="26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332" decel="50000">
                                          <p:stCondLst>
                                            <p:cond delay="2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52">
                                          <p:stCondLst>
                                            <p:cond delay="328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332" decel="50000">
                                          <p:stCondLst>
                                            <p:cond delay="333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52">
                                          <p:stCondLst>
                                            <p:cond delay="361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332" decel="50000">
                                          <p:stCondLst>
                                            <p:cond delay="3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48E632-17FE-2105-FFCC-850023247B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4D7A0BC-22D1-8FC0-FD49-06E77019862C}"/>
              </a:ext>
            </a:extLst>
          </p:cNvPr>
          <p:cNvSpPr txBox="1"/>
          <p:nvPr/>
        </p:nvSpPr>
        <p:spPr>
          <a:xfrm>
            <a:off x="773723" y="673129"/>
            <a:ext cx="10028255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800" dirty="0">
                <a:solidFill>
                  <a:schemeClr val="bg1"/>
                </a:solidFill>
              </a:rPr>
              <a:t>That’s where Israel was.</a:t>
            </a:r>
            <a:br>
              <a:rPr lang="en-US" sz="4800" dirty="0">
                <a:solidFill>
                  <a:schemeClr val="bg1"/>
                </a:solidFill>
              </a:rPr>
            </a:br>
            <a:r>
              <a:rPr lang="en-US" sz="4800" dirty="0">
                <a:solidFill>
                  <a:schemeClr val="bg1"/>
                </a:solidFill>
              </a:rPr>
              <a:t>That’s where Zerubbabel was.</a:t>
            </a:r>
            <a:br>
              <a:rPr lang="en-US" sz="4800" dirty="0">
                <a:solidFill>
                  <a:schemeClr val="bg1"/>
                </a:solidFill>
              </a:rPr>
            </a:br>
            <a:r>
              <a:rPr lang="en-US" sz="4800" dirty="0">
                <a:solidFill>
                  <a:schemeClr val="bg1"/>
                </a:solidFill>
              </a:rPr>
              <a:t>And if we’re honest, that’s where many of us are today.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473A29-5601-283C-18DE-2DD6019F19F4}"/>
              </a:ext>
            </a:extLst>
          </p:cNvPr>
          <p:cNvSpPr txBox="1"/>
          <p:nvPr/>
        </p:nvSpPr>
        <p:spPr>
          <a:xfrm>
            <a:off x="1024932" y="4555310"/>
            <a:ext cx="9917723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400" dirty="0">
                <a:solidFill>
                  <a:schemeClr val="bg1"/>
                </a:solidFill>
              </a:rPr>
              <a:t>God sent a word—not to shame effort, </a:t>
            </a:r>
            <a:r>
              <a:rPr lang="en-US" sz="4400" u="sng" dirty="0">
                <a:solidFill>
                  <a:schemeClr val="bg1"/>
                </a:solidFill>
              </a:rPr>
              <a:t>but to redirect dependence</a:t>
            </a:r>
            <a:r>
              <a:rPr lang="en-US" sz="4400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18507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692CF0-FE92-B896-7733-26EEFF4B2C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D09D803-B367-0DF2-3B01-BF202CAAD587}"/>
              </a:ext>
            </a:extLst>
          </p:cNvPr>
          <p:cNvSpPr txBox="1"/>
          <p:nvPr/>
        </p:nvSpPr>
        <p:spPr>
          <a:xfrm>
            <a:off x="442128" y="476518"/>
            <a:ext cx="10972799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400" dirty="0">
                <a:solidFill>
                  <a:schemeClr val="bg1"/>
                </a:solidFill>
              </a:rPr>
              <a:t>Zerubbabel was leading the rebuilding of the temple after exile.</a:t>
            </a:r>
            <a:br>
              <a:rPr lang="en-US" sz="4400" dirty="0">
                <a:solidFill>
                  <a:schemeClr val="bg1"/>
                </a:solidFill>
              </a:rPr>
            </a:br>
            <a:r>
              <a:rPr lang="en-US" sz="4400" dirty="0">
                <a:solidFill>
                  <a:schemeClr val="bg1"/>
                </a:solidFill>
              </a:rPr>
              <a:t>The people were tired.</a:t>
            </a:r>
            <a:br>
              <a:rPr lang="en-US" sz="4400" dirty="0">
                <a:solidFill>
                  <a:schemeClr val="bg1"/>
                </a:solidFill>
              </a:rPr>
            </a:br>
            <a:r>
              <a:rPr lang="en-US" sz="4400" dirty="0">
                <a:solidFill>
                  <a:schemeClr val="bg1"/>
                </a:solidFill>
              </a:rPr>
              <a:t>Resources were limited.</a:t>
            </a:r>
            <a:br>
              <a:rPr lang="en-US" sz="4400" dirty="0">
                <a:solidFill>
                  <a:schemeClr val="bg1"/>
                </a:solidFill>
              </a:rPr>
            </a:br>
            <a:r>
              <a:rPr lang="en-US" sz="4400" dirty="0">
                <a:solidFill>
                  <a:schemeClr val="bg1"/>
                </a:solidFill>
              </a:rPr>
              <a:t>Opposition was fierce.</a:t>
            </a:r>
            <a:br>
              <a:rPr lang="en-US" sz="4400" dirty="0">
                <a:solidFill>
                  <a:schemeClr val="bg1"/>
                </a:solidFill>
              </a:rPr>
            </a:br>
            <a:r>
              <a:rPr lang="en-US" sz="4400" dirty="0">
                <a:solidFill>
                  <a:schemeClr val="bg1"/>
                </a:solidFill>
              </a:rPr>
              <a:t>The vision felt bigger than the manpower.</a:t>
            </a:r>
          </a:p>
          <a:p>
            <a:pPr algn="ctr">
              <a:buNone/>
            </a:pPr>
            <a:r>
              <a:rPr lang="en-US" sz="4400" dirty="0">
                <a:solidFill>
                  <a:schemeClr val="bg1"/>
                </a:solidFill>
              </a:rPr>
              <a:t>From a human standpoint, this project was impossible.</a:t>
            </a:r>
          </a:p>
        </p:txBody>
      </p:sp>
    </p:spTree>
    <p:extLst>
      <p:ext uri="{BB962C8B-B14F-4D97-AF65-F5344CB8AC3E}">
        <p14:creationId xmlns:p14="http://schemas.microsoft.com/office/powerpoint/2010/main" val="1691754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147E71-74DA-4B0B-4762-C38116112C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8025011-9D34-BE64-202A-819F04A33117}"/>
              </a:ext>
            </a:extLst>
          </p:cNvPr>
          <p:cNvSpPr txBox="1"/>
          <p:nvPr/>
        </p:nvSpPr>
        <p:spPr>
          <a:xfrm>
            <a:off x="304799" y="2969558"/>
            <a:ext cx="1136609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200" dirty="0">
                <a:solidFill>
                  <a:schemeClr val="bg1"/>
                </a:solidFill>
              </a:rPr>
              <a:t>Zerubbabel had the assignment—but no strength left.</a:t>
            </a:r>
            <a:br>
              <a:rPr lang="en-US" sz="3200" dirty="0">
                <a:solidFill>
                  <a:schemeClr val="bg1"/>
                </a:solidFill>
              </a:rPr>
            </a:br>
            <a:r>
              <a:rPr lang="en-US" sz="3200" dirty="0">
                <a:solidFill>
                  <a:schemeClr val="bg1"/>
                </a:solidFill>
              </a:rPr>
              <a:t>God let him come to the end of himself on purpose.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C6AD145-532C-41B3-840E-FCAA6EF9D4BC}"/>
              </a:ext>
            </a:extLst>
          </p:cNvPr>
          <p:cNvSpPr txBox="1"/>
          <p:nvPr/>
        </p:nvSpPr>
        <p:spPr>
          <a:xfrm>
            <a:off x="2556386" y="523257"/>
            <a:ext cx="911450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4000" b="1" u="sng" dirty="0">
                <a:solidFill>
                  <a:schemeClr val="bg1"/>
                </a:solidFill>
              </a:rPr>
              <a:t>God Will Drain You Before He Fills You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E377D5E-2BEB-4CC1-32A6-D6BCB7C13F19}"/>
              </a:ext>
            </a:extLst>
          </p:cNvPr>
          <p:cNvSpPr txBox="1"/>
          <p:nvPr/>
        </p:nvSpPr>
        <p:spPr>
          <a:xfrm>
            <a:off x="3814916" y="1376967"/>
            <a:ext cx="609600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2800" dirty="0">
                <a:solidFill>
                  <a:schemeClr val="bg1"/>
                </a:solidFill>
              </a:rPr>
              <a:t>2 Corinthians 12:9</a:t>
            </a:r>
          </a:p>
          <a:p>
            <a:pPr algn="ctr">
              <a:buNone/>
            </a:pPr>
            <a:r>
              <a:rPr lang="en-US" sz="2800" i="1" dirty="0">
                <a:solidFill>
                  <a:schemeClr val="bg1"/>
                </a:solidFill>
              </a:rPr>
              <a:t>“My grace is sufficient for you, for My power is made perfect in weakness.”</a:t>
            </a:r>
            <a:br>
              <a:rPr lang="en-US" sz="2800" dirty="0">
                <a:solidFill>
                  <a:schemeClr val="bg1"/>
                </a:solidFill>
              </a:rPr>
            </a:b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48BB87D-3CA8-27B8-2B5F-8EA5E617046B}"/>
              </a:ext>
            </a:extLst>
          </p:cNvPr>
          <p:cNvSpPr txBox="1"/>
          <p:nvPr/>
        </p:nvSpPr>
        <p:spPr>
          <a:xfrm>
            <a:off x="575186" y="5955579"/>
            <a:ext cx="1082531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dirty="0">
                <a:solidFill>
                  <a:schemeClr val="bg1"/>
                </a:solidFill>
              </a:rPr>
              <a:t>God says: “I don’t need your </a:t>
            </a:r>
            <a:r>
              <a:rPr lang="en-US" sz="3200" u="sng" dirty="0">
                <a:solidFill>
                  <a:schemeClr val="bg1"/>
                </a:solidFill>
              </a:rPr>
              <a:t>ability</a:t>
            </a:r>
            <a:r>
              <a:rPr lang="en-US" sz="3200" dirty="0">
                <a:solidFill>
                  <a:schemeClr val="bg1"/>
                </a:solidFill>
              </a:rPr>
              <a:t>. I need your </a:t>
            </a:r>
            <a:r>
              <a:rPr lang="en-US" sz="3200" u="sng" dirty="0">
                <a:solidFill>
                  <a:schemeClr val="bg1"/>
                </a:solidFill>
              </a:rPr>
              <a:t>availability</a:t>
            </a:r>
            <a:r>
              <a:rPr lang="en-US" sz="3200" dirty="0">
                <a:solidFill>
                  <a:schemeClr val="bg1"/>
                </a:solidFill>
              </a:rPr>
              <a:t>.”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2AD5D7D-E23F-A14F-CCB9-7C2380E9EB04}"/>
              </a:ext>
            </a:extLst>
          </p:cNvPr>
          <p:cNvSpPr txBox="1"/>
          <p:nvPr/>
        </p:nvSpPr>
        <p:spPr>
          <a:xfrm>
            <a:off x="1061884" y="4392655"/>
            <a:ext cx="10609005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200" dirty="0">
                <a:solidFill>
                  <a:schemeClr val="bg1"/>
                </a:solidFill>
              </a:rPr>
              <a:t>Because revival never begins with confidence. It begins with dependence.</a:t>
            </a:r>
          </a:p>
        </p:txBody>
      </p:sp>
    </p:spTree>
    <p:extLst>
      <p:ext uri="{BB962C8B-B14F-4D97-AF65-F5344CB8AC3E}">
        <p14:creationId xmlns:p14="http://schemas.microsoft.com/office/powerpoint/2010/main" val="1734773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6B1B0E-ACEB-6FD0-3A53-4CA78B0F2A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C851688-B48F-8F1C-7160-39974D309210}"/>
              </a:ext>
            </a:extLst>
          </p:cNvPr>
          <p:cNvSpPr txBox="1"/>
          <p:nvPr/>
        </p:nvSpPr>
        <p:spPr>
          <a:xfrm>
            <a:off x="2408904" y="2076753"/>
            <a:ext cx="8445909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7200" dirty="0">
                <a:solidFill>
                  <a:schemeClr val="bg1"/>
                </a:solidFill>
              </a:rPr>
              <a:t>“Lord, I’m empty… now fill me.”</a:t>
            </a:r>
          </a:p>
        </p:txBody>
      </p:sp>
    </p:spTree>
    <p:extLst>
      <p:ext uri="{BB962C8B-B14F-4D97-AF65-F5344CB8AC3E}">
        <p14:creationId xmlns:p14="http://schemas.microsoft.com/office/powerpoint/2010/main" val="2841774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A67B68-182E-62C5-5B23-0364D3AAB5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F228964-6681-6153-C9E9-59F9074657D1}"/>
              </a:ext>
            </a:extLst>
          </p:cNvPr>
          <p:cNvSpPr txBox="1"/>
          <p:nvPr/>
        </p:nvSpPr>
        <p:spPr>
          <a:xfrm>
            <a:off x="2281084" y="2274838"/>
            <a:ext cx="831809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endParaRPr lang="en-US" sz="2400" b="1" dirty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n-US" sz="2400" dirty="0">
                <a:solidFill>
                  <a:schemeClr val="bg1"/>
                </a:solidFill>
              </a:rPr>
              <a:t>Zechariah sees a lampstand burning </a:t>
            </a:r>
            <a:r>
              <a:rPr lang="en-US" sz="2400" b="1" dirty="0">
                <a:solidFill>
                  <a:schemeClr val="bg1"/>
                </a:solidFill>
              </a:rPr>
              <a:t>without human hands</a:t>
            </a:r>
            <a:r>
              <a:rPr lang="en-US" sz="2400" dirty="0">
                <a:solidFill>
                  <a:schemeClr val="bg1"/>
                </a:solidFill>
              </a:rPr>
              <a:t>.</a:t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en-US" sz="2400" dirty="0">
                <a:solidFill>
                  <a:schemeClr val="bg1"/>
                </a:solidFill>
              </a:rPr>
              <a:t>No pumping.</a:t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en-US" sz="2400" dirty="0">
                <a:solidFill>
                  <a:schemeClr val="bg1"/>
                </a:solidFill>
              </a:rPr>
              <a:t>No cranking.</a:t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en-US" sz="2400" dirty="0">
                <a:solidFill>
                  <a:schemeClr val="bg1"/>
                </a:solidFill>
              </a:rPr>
              <a:t>Just oil flowing.</a:t>
            </a:r>
          </a:p>
          <a:p>
            <a:pPr algn="ctr">
              <a:buNone/>
            </a:pPr>
            <a:r>
              <a:rPr lang="en-US" sz="2400" dirty="0">
                <a:solidFill>
                  <a:schemeClr val="bg1"/>
                </a:solidFill>
              </a:rPr>
              <a:t>Because God never intended His fire to be sustained by hype.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4D3647-23F0-37A5-F043-0C3FF84C33A7}"/>
              </a:ext>
            </a:extLst>
          </p:cNvPr>
          <p:cNvSpPr txBox="1"/>
          <p:nvPr/>
        </p:nvSpPr>
        <p:spPr>
          <a:xfrm>
            <a:off x="3392129" y="188356"/>
            <a:ext cx="6096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u="sng" dirty="0">
                <a:solidFill>
                  <a:schemeClr val="bg1"/>
                </a:solidFill>
              </a:rPr>
              <a:t>Oil, Not Applause</a:t>
            </a:r>
            <a:endParaRPr lang="en-US" sz="4800" u="sng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6ADC49A-CCFB-8019-A62F-B9EF3ED36032}"/>
              </a:ext>
            </a:extLst>
          </p:cNvPr>
          <p:cNvSpPr txBox="1"/>
          <p:nvPr/>
        </p:nvSpPr>
        <p:spPr>
          <a:xfrm>
            <a:off x="658761" y="5300038"/>
            <a:ext cx="1052051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2800" dirty="0">
                <a:solidFill>
                  <a:schemeClr val="bg1"/>
                </a:solidFill>
              </a:rPr>
              <a:t>Programs didn’t change you. Titles didn’t free you.</a:t>
            </a:r>
            <a:br>
              <a:rPr lang="en-US" sz="2800" dirty="0">
                <a:solidFill>
                  <a:schemeClr val="bg1"/>
                </a:solidFill>
              </a:rPr>
            </a:br>
            <a:r>
              <a:rPr lang="en-US" sz="2800" u="sng" dirty="0">
                <a:solidFill>
                  <a:schemeClr val="bg1"/>
                </a:solidFill>
              </a:rPr>
              <a:t>But one touch from the Spirit rearranged everything</a:t>
            </a:r>
            <a:r>
              <a:rPr lang="en-US" sz="28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AB179C5-7791-7B74-5C56-1492CC09C25B}"/>
              </a:ext>
            </a:extLst>
          </p:cNvPr>
          <p:cNvSpPr txBox="1"/>
          <p:nvPr/>
        </p:nvSpPr>
        <p:spPr>
          <a:xfrm>
            <a:off x="2133600" y="1326260"/>
            <a:ext cx="810178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2400" dirty="0">
                <a:solidFill>
                  <a:schemeClr val="bg1"/>
                </a:solidFill>
              </a:rPr>
              <a:t> Ephesians 5:18</a:t>
            </a:r>
            <a:endParaRPr lang="en-US" sz="2400" i="1" dirty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n-US" sz="2400" i="1" dirty="0">
                <a:solidFill>
                  <a:schemeClr val="bg1"/>
                </a:solidFill>
              </a:rPr>
              <a:t>“Do not get drunk on wine… instead, be filled with the Spirit.”</a:t>
            </a:r>
            <a:br>
              <a:rPr lang="en-US" sz="2400" dirty="0">
                <a:solidFill>
                  <a:schemeClr val="bg1"/>
                </a:solidFill>
              </a:rPr>
            </a:b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3806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736</Words>
  <Application>Microsoft Office PowerPoint</Application>
  <PresentationFormat>Widescreen</PresentationFormat>
  <Paragraphs>71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Richard Tubbs</dc:creator>
  <cp:lastModifiedBy>Richard Tubbs</cp:lastModifiedBy>
  <cp:revision>2</cp:revision>
  <dcterms:created xsi:type="dcterms:W3CDTF">2026-01-22T19:49:47Z</dcterms:created>
  <dcterms:modified xsi:type="dcterms:W3CDTF">2026-01-30T19:00:34Z</dcterms:modified>
</cp:coreProperties>
</file>