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75" r:id="rId3"/>
    <p:sldId id="256" r:id="rId4"/>
    <p:sldId id="277" r:id="rId5"/>
    <p:sldId id="278" r:id="rId6"/>
    <p:sldId id="266" r:id="rId7"/>
    <p:sldId id="264" r:id="rId8"/>
    <p:sldId id="260" r:id="rId9"/>
    <p:sldId id="279" r:id="rId10"/>
    <p:sldId id="280" r:id="rId11"/>
    <p:sldId id="282" r:id="rId12"/>
    <p:sldId id="283" r:id="rId13"/>
    <p:sldId id="284" r:id="rId14"/>
    <p:sldId id="285" r:id="rId15"/>
    <p:sldId id="28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58" d="100"/>
          <a:sy n="58" d="100"/>
        </p:scale>
        <p:origin x="78" y="10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6/8/2024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e6afeaa5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e6afeaa5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704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6/8/2024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98AC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6/8/2024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studytools.com/matthew/25-23.html" TargetMode="External"/><Relationship Id="rId2" Type="http://schemas.openxmlformats.org/officeDocument/2006/relationships/hyperlink" Target="https://www.biblestudytools.com/bible-stories/the-parable-of-the-talents-bible-story.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lestudytools.com/bible-stories/the-resurrection-of-jesus-bible-story.html" TargetMode="External"/><Relationship Id="rId2" Type="http://schemas.openxmlformats.org/officeDocument/2006/relationships/hyperlink" Target="https://www.biblestudytools.com/topical-verses/hope-bible-verses/" TargetMode="External"/><Relationship Id="rId1" Type="http://schemas.openxmlformats.org/officeDocument/2006/relationships/slideLayout" Target="../slideLayouts/slideLayout7.xml"/><Relationship Id="rId4" Type="http://schemas.openxmlformats.org/officeDocument/2006/relationships/hyperlink" Target="https://www.biblestudytools.com/john/14-19.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biblestudytools.com/bible-stories/the-resurrection-of-jesus-bible-story.html" TargetMode="External"/><Relationship Id="rId2" Type="http://schemas.openxmlformats.org/officeDocument/2006/relationships/hyperlink" Target="https://www.biblestudytools.com/topical-verses/hope-bible-verses/" TargetMode="External"/><Relationship Id="rId1" Type="http://schemas.openxmlformats.org/officeDocument/2006/relationships/slideLayout" Target="../slideLayouts/slideLayout7.xml"/><Relationship Id="rId4" Type="http://schemas.openxmlformats.org/officeDocument/2006/relationships/hyperlink" Target="https://www.biblestudytools.com/1-corinthians/passage/?q=1%20corinthians+15:20-2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studytools.com/bible-study/topical-studies/what-is-heaven-like-11636670.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biblestudytools.com/2-corinthians/12-2.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studytools.com/james/passage/?q=james+5:17-18" TargetMode="External"/><Relationship Id="rId2" Type="http://schemas.openxmlformats.org/officeDocument/2006/relationships/hyperlink" Target="https://www.biblestudytools.com/psalms/19-1.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biblestudytools.com/hebrews/4-14.html" TargetMode="External"/><Relationship Id="rId2" Type="http://schemas.openxmlformats.org/officeDocument/2006/relationships/hyperlink" Target="https://www.biblestudytools.com/psalms/8-3.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studytools.com/isaiah/6-1.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hyperlink" Target="https://www.biblestudytools.com/acts/passage/?q=acts+7:55-56" TargetMode="External"/><Relationship Id="rId4" Type="http://schemas.openxmlformats.org/officeDocument/2006/relationships/hyperlink" Target="https://www.biblestudytools.com/bible-study/topical-studies/the-son-of-man-why-jesus-favorite-name-for-himself-has-deep-meaning-for-us.htm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studytools.com/dictionary/presence-of-god/"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biblestudytools.com/revelations/passage/?q=revelations+21:1-3"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F02109-44AD-0D01-6255-833DD94C1AED}"/>
              </a:ext>
            </a:extLst>
          </p:cNvPr>
          <p:cNvSpPr txBox="1"/>
          <p:nvPr/>
        </p:nvSpPr>
        <p:spPr>
          <a:xfrm>
            <a:off x="814648" y="612844"/>
            <a:ext cx="10828712" cy="5632311"/>
          </a:xfrm>
          <a:prstGeom prst="rect">
            <a:avLst/>
          </a:prstGeom>
          <a:noFill/>
        </p:spPr>
        <p:txBody>
          <a:bodyPr wrap="square">
            <a:spAutoFit/>
          </a:bodyPr>
          <a:lstStyle/>
          <a:p>
            <a:r>
              <a:rPr lang="en-US" sz="3600" dirty="0"/>
              <a:t>Our eternal home, which we often refer to as heaven, the Bible refers to it as the new Jerusalem coming down out of heaven from God. In the same way God originally created the earth for man to dwell in, God has created this new Jerusalem for his people to dwell in. This new Jerusalem appears after all the events of the end of the age and judgment have been completed. In this dwelling place, we will experience the fullness of God’s presence and dwell with him forever.</a:t>
            </a:r>
          </a:p>
        </p:txBody>
      </p:sp>
    </p:spTree>
    <p:extLst>
      <p:ext uri="{BB962C8B-B14F-4D97-AF65-F5344CB8AC3E}">
        <p14:creationId xmlns:p14="http://schemas.microsoft.com/office/powerpoint/2010/main" val="2894419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EA0440-A09B-5EAF-F16B-5A95E9C1B3B5}"/>
              </a:ext>
            </a:extLst>
          </p:cNvPr>
          <p:cNvSpPr txBox="1"/>
          <p:nvPr/>
        </p:nvSpPr>
        <p:spPr>
          <a:xfrm>
            <a:off x="559723" y="649700"/>
            <a:ext cx="11072553" cy="3108543"/>
          </a:xfrm>
          <a:prstGeom prst="rect">
            <a:avLst/>
          </a:prstGeom>
          <a:noFill/>
        </p:spPr>
        <p:txBody>
          <a:bodyPr wrap="square">
            <a:spAutoFit/>
          </a:bodyPr>
          <a:lstStyle/>
          <a:p>
            <a:r>
              <a:rPr lang="en-US" sz="2800"/>
              <a:t>The Bible doesn’t really mention different levels of heaven that we as believers will experience. We will all enjoy God’s presence in the same way. However, we will receive different crowns and rewards as a result of our work here on earth. If you remember the </a:t>
            </a:r>
            <a:r>
              <a:rPr lang="en-US" sz="2800">
                <a:hlinkClick r:id="rId2"/>
              </a:rPr>
              <a:t>parable of the talents</a:t>
            </a:r>
            <a:r>
              <a:rPr lang="en-US" sz="2800"/>
              <a:t>, they were rewarded according to their work, but they were both welcomed into God’s presence. Both men received the same response from the master.</a:t>
            </a:r>
            <a:endParaRPr lang="en-US" sz="2800" dirty="0"/>
          </a:p>
        </p:txBody>
      </p:sp>
      <p:sp>
        <p:nvSpPr>
          <p:cNvPr id="5" name="TextBox 4">
            <a:extLst>
              <a:ext uri="{FF2B5EF4-FFF2-40B4-BE49-F238E27FC236}">
                <a16:creationId xmlns:a16="http://schemas.microsoft.com/office/drawing/2014/main" id="{9A1516EF-E303-4C82-2C96-933497E8B254}"/>
              </a:ext>
            </a:extLst>
          </p:cNvPr>
          <p:cNvSpPr txBox="1"/>
          <p:nvPr/>
        </p:nvSpPr>
        <p:spPr>
          <a:xfrm>
            <a:off x="1097279" y="4179654"/>
            <a:ext cx="11072553" cy="1200329"/>
          </a:xfrm>
          <a:prstGeom prst="rect">
            <a:avLst/>
          </a:prstGeom>
          <a:noFill/>
        </p:spPr>
        <p:txBody>
          <a:bodyPr wrap="square">
            <a:spAutoFit/>
          </a:bodyPr>
          <a:lstStyle/>
          <a:p>
            <a:r>
              <a:rPr lang="en-US" sz="2400" dirty="0"/>
              <a:t>“His master replied, ‘Well done, good and faithful servant! You have been faithful with a few things; I will put you in charge of many things. Come and share your master’s happiness!” (</a:t>
            </a:r>
            <a:r>
              <a:rPr lang="en-US" sz="2400" dirty="0">
                <a:hlinkClick r:id="rId3"/>
              </a:rPr>
              <a:t>Matthew 25:23</a:t>
            </a:r>
            <a:r>
              <a:rPr lang="en-US" sz="2400" dirty="0"/>
              <a:t>).</a:t>
            </a:r>
          </a:p>
        </p:txBody>
      </p:sp>
    </p:spTree>
    <p:extLst>
      <p:ext uri="{BB962C8B-B14F-4D97-AF65-F5344CB8AC3E}">
        <p14:creationId xmlns:p14="http://schemas.microsoft.com/office/powerpoint/2010/main" val="3778934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035E19-01D1-D96D-C9D8-4C4DC7BFAE66}"/>
              </a:ext>
            </a:extLst>
          </p:cNvPr>
          <p:cNvSpPr txBox="1"/>
          <p:nvPr/>
        </p:nvSpPr>
        <p:spPr>
          <a:xfrm>
            <a:off x="3049386" y="954177"/>
            <a:ext cx="6093228" cy="369332"/>
          </a:xfrm>
          <a:prstGeom prst="rect">
            <a:avLst/>
          </a:prstGeom>
          <a:noFill/>
        </p:spPr>
        <p:txBody>
          <a:bodyPr wrap="square">
            <a:spAutoFit/>
          </a:bodyPr>
          <a:lstStyle/>
          <a:p>
            <a:pPr algn="l"/>
            <a:r>
              <a:rPr lang="en-US" b="1" i="0">
                <a:solidFill>
                  <a:srgbClr val="000000"/>
                </a:solidFill>
                <a:effectLst/>
                <a:highlight>
                  <a:srgbClr val="FFFFFF"/>
                </a:highlight>
                <a:latin typeface="ui-sans-serif"/>
              </a:rPr>
              <a:t>How Can We Be Sure the Christian Heaven Is the Only One?</a:t>
            </a:r>
            <a:endParaRPr lang="en-US" b="1" i="0" dirty="0">
              <a:solidFill>
                <a:srgbClr val="000000"/>
              </a:solidFill>
              <a:effectLst/>
              <a:highlight>
                <a:srgbClr val="FFFFFF"/>
              </a:highlight>
              <a:latin typeface="ui-sans-serif"/>
            </a:endParaRPr>
          </a:p>
        </p:txBody>
      </p:sp>
      <p:sp>
        <p:nvSpPr>
          <p:cNvPr id="5" name="TextBox 4">
            <a:extLst>
              <a:ext uri="{FF2B5EF4-FFF2-40B4-BE49-F238E27FC236}">
                <a16:creationId xmlns:a16="http://schemas.microsoft.com/office/drawing/2014/main" id="{B4186B0A-B9DD-C602-B285-8954FE82EEF9}"/>
              </a:ext>
            </a:extLst>
          </p:cNvPr>
          <p:cNvSpPr txBox="1"/>
          <p:nvPr/>
        </p:nvSpPr>
        <p:spPr>
          <a:xfrm>
            <a:off x="3049386" y="1885341"/>
            <a:ext cx="6093228" cy="1200329"/>
          </a:xfrm>
          <a:prstGeom prst="rect">
            <a:avLst/>
          </a:prstGeom>
          <a:noFill/>
        </p:spPr>
        <p:txBody>
          <a:bodyPr wrap="square">
            <a:spAutoFit/>
          </a:bodyPr>
          <a:lstStyle/>
          <a:p>
            <a:r>
              <a:rPr lang="en-US" b="0" i="0" dirty="0">
                <a:solidFill>
                  <a:srgbClr val="000000"/>
                </a:solidFill>
                <a:effectLst/>
                <a:highlight>
                  <a:srgbClr val="FFFFFF"/>
                </a:highlight>
                <a:latin typeface="ui-sans-serif"/>
              </a:rPr>
              <a:t>If other religions have a concept of heaven, how can you be sure that of the many “heavens” that are out there that the Christian heaven is the only true one? Another way of thinking about it is how can I be sure that what I believe is true?</a:t>
            </a:r>
            <a:endParaRPr lang="en-US" dirty="0"/>
          </a:p>
        </p:txBody>
      </p:sp>
    </p:spTree>
    <p:extLst>
      <p:ext uri="{BB962C8B-B14F-4D97-AF65-F5344CB8AC3E}">
        <p14:creationId xmlns:p14="http://schemas.microsoft.com/office/powerpoint/2010/main" val="243630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2A82A4-0098-53D8-4AB9-630D9484D832}"/>
              </a:ext>
            </a:extLst>
          </p:cNvPr>
          <p:cNvSpPr txBox="1"/>
          <p:nvPr/>
        </p:nvSpPr>
        <p:spPr>
          <a:xfrm>
            <a:off x="2880360" y="982070"/>
            <a:ext cx="6093228" cy="1477328"/>
          </a:xfrm>
          <a:prstGeom prst="rect">
            <a:avLst/>
          </a:prstGeom>
          <a:noFill/>
        </p:spPr>
        <p:txBody>
          <a:bodyPr wrap="square">
            <a:spAutoFit/>
          </a:bodyPr>
          <a:lstStyle/>
          <a:p>
            <a:r>
              <a:rPr lang="en-US" b="0" i="0">
                <a:solidFill>
                  <a:srgbClr val="000000"/>
                </a:solidFill>
                <a:effectLst/>
                <a:highlight>
                  <a:srgbClr val="FFFFFF"/>
                </a:highlight>
                <a:latin typeface="ui-sans-serif"/>
              </a:rPr>
              <a:t>This is the reason you can have complete confidence in your salvation, your </a:t>
            </a:r>
            <a:r>
              <a:rPr lang="en-US" b="1" i="0">
                <a:effectLst/>
                <a:highlight>
                  <a:srgbClr val="FFFFFF"/>
                </a:highlight>
                <a:latin typeface="ui-sans-serif"/>
                <a:hlinkClick r:id="rId2"/>
              </a:rPr>
              <a:t>hope</a:t>
            </a:r>
            <a:r>
              <a:rPr lang="en-US" b="0" i="0">
                <a:solidFill>
                  <a:srgbClr val="000000"/>
                </a:solidFill>
                <a:effectLst/>
                <a:highlight>
                  <a:srgbClr val="FFFFFF"/>
                </a:highlight>
                <a:latin typeface="ui-sans-serif"/>
              </a:rPr>
              <a:t> of eternal life, and your view of heaven. This truth is the fact of Jesus’ </a:t>
            </a:r>
            <a:r>
              <a:rPr lang="en-US" b="1" i="0">
                <a:effectLst/>
                <a:highlight>
                  <a:srgbClr val="FFFFFF"/>
                </a:highlight>
                <a:latin typeface="ui-sans-serif"/>
                <a:hlinkClick r:id="rId3"/>
              </a:rPr>
              <a:t>resurrection</a:t>
            </a:r>
            <a:r>
              <a:rPr lang="en-US" b="0" i="0">
                <a:solidFill>
                  <a:srgbClr val="000000"/>
                </a:solidFill>
                <a:effectLst/>
                <a:highlight>
                  <a:srgbClr val="FFFFFF"/>
                </a:highlight>
                <a:latin typeface="ui-sans-serif"/>
              </a:rPr>
              <a:t> from the dead. The true hope of the Christian faith is that there is an empty tomb. In other words, because he lives, we will live also. </a:t>
            </a:r>
            <a:endParaRPr lang="en-US" dirty="0"/>
          </a:p>
        </p:txBody>
      </p:sp>
      <p:sp>
        <p:nvSpPr>
          <p:cNvPr id="5" name="TextBox 4">
            <a:extLst>
              <a:ext uri="{FF2B5EF4-FFF2-40B4-BE49-F238E27FC236}">
                <a16:creationId xmlns:a16="http://schemas.microsoft.com/office/drawing/2014/main" id="{016F9BC4-A1EF-F113-FF0C-02C0E722BBAD}"/>
              </a:ext>
            </a:extLst>
          </p:cNvPr>
          <p:cNvSpPr txBox="1"/>
          <p:nvPr/>
        </p:nvSpPr>
        <p:spPr>
          <a:xfrm>
            <a:off x="3046615" y="3109991"/>
            <a:ext cx="6093228" cy="646331"/>
          </a:xfrm>
          <a:prstGeom prst="rect">
            <a:avLst/>
          </a:prstGeom>
          <a:noFill/>
        </p:spPr>
        <p:txBody>
          <a:bodyPr wrap="square">
            <a:spAutoFit/>
          </a:bodyPr>
          <a:lstStyle/>
          <a:p>
            <a:r>
              <a:rPr lang="en-US" b="0" i="0" dirty="0">
                <a:solidFill>
                  <a:srgbClr val="000000"/>
                </a:solidFill>
                <a:effectLst/>
                <a:highlight>
                  <a:srgbClr val="F3F4F6"/>
                </a:highlight>
                <a:latin typeface="ui-sans-serif"/>
              </a:rPr>
              <a:t>“Before long, the world will not see me anymore, but you will see me. Because I live, you also will live” (</a:t>
            </a:r>
            <a:r>
              <a:rPr lang="en-US" b="1" i="0" dirty="0">
                <a:effectLst/>
                <a:highlight>
                  <a:srgbClr val="F3F4F6"/>
                </a:highlight>
                <a:latin typeface="ui-sans-serif"/>
                <a:hlinkClick r:id="rId4"/>
              </a:rPr>
              <a:t>John 14:19</a:t>
            </a:r>
            <a:r>
              <a:rPr lang="en-US" b="0" i="0" dirty="0">
                <a:solidFill>
                  <a:srgbClr val="000000"/>
                </a:solidFill>
                <a:effectLst/>
                <a:highlight>
                  <a:srgbClr val="F3F4F6"/>
                </a:highlight>
                <a:latin typeface="ui-sans-serif"/>
              </a:rPr>
              <a:t>).</a:t>
            </a:r>
            <a:endParaRPr lang="en-US" dirty="0"/>
          </a:p>
        </p:txBody>
      </p:sp>
    </p:spTree>
    <p:extLst>
      <p:ext uri="{BB962C8B-B14F-4D97-AF65-F5344CB8AC3E}">
        <p14:creationId xmlns:p14="http://schemas.microsoft.com/office/powerpoint/2010/main" val="1030509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57E1F0B-3E34-9D7B-3E66-2C62677DC133}"/>
              </a:ext>
            </a:extLst>
          </p:cNvPr>
          <p:cNvSpPr txBox="1"/>
          <p:nvPr/>
        </p:nvSpPr>
        <p:spPr>
          <a:xfrm>
            <a:off x="3578630" y="920927"/>
            <a:ext cx="6093228" cy="369332"/>
          </a:xfrm>
          <a:prstGeom prst="rect">
            <a:avLst/>
          </a:prstGeom>
          <a:noFill/>
        </p:spPr>
        <p:txBody>
          <a:bodyPr wrap="square">
            <a:spAutoFit/>
          </a:bodyPr>
          <a:lstStyle/>
          <a:p>
            <a:pPr algn="l"/>
            <a:r>
              <a:rPr lang="en-US" b="1" i="0">
                <a:solidFill>
                  <a:srgbClr val="000000"/>
                </a:solidFill>
                <a:effectLst/>
                <a:highlight>
                  <a:srgbClr val="FFFFFF"/>
                </a:highlight>
                <a:latin typeface="ui-sans-serif"/>
              </a:rPr>
              <a:t>A Great Glory Awaits</a:t>
            </a:r>
            <a:endParaRPr lang="en-US" b="1" i="0" dirty="0">
              <a:solidFill>
                <a:srgbClr val="000000"/>
              </a:solidFill>
              <a:effectLst/>
              <a:highlight>
                <a:srgbClr val="FFFFFF"/>
              </a:highlight>
              <a:latin typeface="ui-sans-serif"/>
            </a:endParaRPr>
          </a:p>
        </p:txBody>
      </p:sp>
      <p:sp>
        <p:nvSpPr>
          <p:cNvPr id="5" name="TextBox 4">
            <a:extLst>
              <a:ext uri="{FF2B5EF4-FFF2-40B4-BE49-F238E27FC236}">
                <a16:creationId xmlns:a16="http://schemas.microsoft.com/office/drawing/2014/main" id="{FD272504-E1ED-E57A-0701-E6BDA9DFE91E}"/>
              </a:ext>
            </a:extLst>
          </p:cNvPr>
          <p:cNvSpPr txBox="1"/>
          <p:nvPr/>
        </p:nvSpPr>
        <p:spPr>
          <a:xfrm>
            <a:off x="3049386" y="1735712"/>
            <a:ext cx="6093228" cy="1200329"/>
          </a:xfrm>
          <a:prstGeom prst="rect">
            <a:avLst/>
          </a:prstGeom>
          <a:noFill/>
        </p:spPr>
        <p:txBody>
          <a:bodyPr wrap="square">
            <a:spAutoFit/>
          </a:bodyPr>
          <a:lstStyle/>
          <a:p>
            <a:r>
              <a:rPr lang="en-US" b="0" i="0">
                <a:solidFill>
                  <a:srgbClr val="000000"/>
                </a:solidFill>
                <a:effectLst/>
                <a:highlight>
                  <a:srgbClr val="FFFFFF"/>
                </a:highlight>
                <a:latin typeface="ui-sans-serif"/>
              </a:rPr>
              <a:t>Our </a:t>
            </a:r>
            <a:r>
              <a:rPr lang="en-US" b="1" i="0">
                <a:effectLst/>
                <a:highlight>
                  <a:srgbClr val="FFFFFF"/>
                </a:highlight>
                <a:latin typeface="ui-sans-serif"/>
                <a:hlinkClick r:id="rId2"/>
              </a:rPr>
              <a:t>hope</a:t>
            </a:r>
            <a:r>
              <a:rPr lang="en-US" b="0" i="0">
                <a:solidFill>
                  <a:srgbClr val="000000"/>
                </a:solidFill>
                <a:effectLst/>
                <a:highlight>
                  <a:srgbClr val="FFFFFF"/>
                </a:highlight>
                <a:latin typeface="ui-sans-serif"/>
              </a:rPr>
              <a:t> and confidence of heaven is because Jesus got up from the grave. His </a:t>
            </a:r>
            <a:r>
              <a:rPr lang="en-US" b="1" i="0">
                <a:effectLst/>
                <a:highlight>
                  <a:srgbClr val="FFFFFF"/>
                </a:highlight>
                <a:latin typeface="ui-sans-serif"/>
                <a:hlinkClick r:id="rId3"/>
              </a:rPr>
              <a:t>resurrection</a:t>
            </a:r>
            <a:r>
              <a:rPr lang="en-US" b="0" i="0">
                <a:solidFill>
                  <a:srgbClr val="000000"/>
                </a:solidFill>
                <a:effectLst/>
                <a:highlight>
                  <a:srgbClr val="FFFFFF"/>
                </a:highlight>
                <a:latin typeface="ui-sans-serif"/>
              </a:rPr>
              <a:t> is the confidence and the truth that sets Christianity apart from all others. This is where our hope lies.</a:t>
            </a:r>
            <a:endParaRPr lang="en-US" dirty="0"/>
          </a:p>
        </p:txBody>
      </p:sp>
      <p:sp>
        <p:nvSpPr>
          <p:cNvPr id="7" name="TextBox 6">
            <a:extLst>
              <a:ext uri="{FF2B5EF4-FFF2-40B4-BE49-F238E27FC236}">
                <a16:creationId xmlns:a16="http://schemas.microsoft.com/office/drawing/2014/main" id="{40AB98A1-5277-F401-5715-EB29F801F194}"/>
              </a:ext>
            </a:extLst>
          </p:cNvPr>
          <p:cNvSpPr txBox="1"/>
          <p:nvPr/>
        </p:nvSpPr>
        <p:spPr>
          <a:xfrm>
            <a:off x="2747357" y="3775146"/>
            <a:ext cx="6093228" cy="1477328"/>
          </a:xfrm>
          <a:prstGeom prst="rect">
            <a:avLst/>
          </a:prstGeom>
          <a:noFill/>
        </p:spPr>
        <p:txBody>
          <a:bodyPr wrap="square">
            <a:spAutoFit/>
          </a:bodyPr>
          <a:lstStyle/>
          <a:p>
            <a:r>
              <a:rPr lang="en-US" b="0" i="0" dirty="0">
                <a:solidFill>
                  <a:srgbClr val="000000"/>
                </a:solidFill>
                <a:effectLst/>
                <a:highlight>
                  <a:srgbClr val="F3F4F6"/>
                </a:highlight>
                <a:latin typeface="ui-sans-serif"/>
              </a:rPr>
              <a:t>“But Christ has indeed been raised from the dead, the </a:t>
            </a:r>
            <a:r>
              <a:rPr lang="en-US" b="0" i="0" dirty="0" err="1">
                <a:solidFill>
                  <a:srgbClr val="000000"/>
                </a:solidFill>
                <a:effectLst/>
                <a:highlight>
                  <a:srgbClr val="F3F4F6"/>
                </a:highlight>
                <a:latin typeface="ui-sans-serif"/>
              </a:rPr>
              <a:t>firstfruits</a:t>
            </a:r>
            <a:r>
              <a:rPr lang="en-US" b="0" i="0" dirty="0">
                <a:solidFill>
                  <a:srgbClr val="000000"/>
                </a:solidFill>
                <a:effectLst/>
                <a:highlight>
                  <a:srgbClr val="F3F4F6"/>
                </a:highlight>
                <a:latin typeface="ui-sans-serif"/>
              </a:rPr>
              <a:t> of those who have fallen asleep. For since death came through a man, the resurrection of the dead comes also through a man. For as in Adam all die, so in Christ all will be made alive” (</a:t>
            </a:r>
            <a:r>
              <a:rPr lang="en-US" b="1" i="0" dirty="0">
                <a:effectLst/>
                <a:highlight>
                  <a:srgbClr val="F3F4F6"/>
                </a:highlight>
                <a:latin typeface="ui-sans-serif"/>
                <a:hlinkClick r:id="rId4"/>
              </a:rPr>
              <a:t>1 Corinthians 15:20-22</a:t>
            </a:r>
            <a:r>
              <a:rPr lang="en-US" b="0" i="0" dirty="0">
                <a:solidFill>
                  <a:srgbClr val="000000"/>
                </a:solidFill>
                <a:effectLst/>
                <a:highlight>
                  <a:srgbClr val="F3F4F6"/>
                </a:highlight>
                <a:latin typeface="ui-sans-serif"/>
              </a:rPr>
              <a:t>).</a:t>
            </a:r>
            <a:endParaRPr lang="en-US" dirty="0"/>
          </a:p>
        </p:txBody>
      </p:sp>
    </p:spTree>
    <p:extLst>
      <p:ext uri="{BB962C8B-B14F-4D97-AF65-F5344CB8AC3E}">
        <p14:creationId xmlns:p14="http://schemas.microsoft.com/office/powerpoint/2010/main" val="3473344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E49EDE-C1BE-CCBB-A26E-2F9A431F96E4}"/>
              </a:ext>
            </a:extLst>
          </p:cNvPr>
          <p:cNvSpPr txBox="1"/>
          <p:nvPr/>
        </p:nvSpPr>
        <p:spPr>
          <a:xfrm>
            <a:off x="3046615" y="2694492"/>
            <a:ext cx="6093228" cy="1477328"/>
          </a:xfrm>
          <a:prstGeom prst="rect">
            <a:avLst/>
          </a:prstGeom>
          <a:noFill/>
        </p:spPr>
        <p:txBody>
          <a:bodyPr wrap="square">
            <a:spAutoFit/>
          </a:bodyPr>
          <a:lstStyle/>
          <a:p>
            <a:r>
              <a:rPr lang="en-US" b="0" i="0" dirty="0">
                <a:solidFill>
                  <a:srgbClr val="000000"/>
                </a:solidFill>
                <a:effectLst/>
                <a:highlight>
                  <a:srgbClr val="FFFFFF"/>
                </a:highlight>
                <a:latin typeface="ui-sans-serif"/>
              </a:rPr>
              <a:t>There is a great glory that awaits us in heaven, far beyond anything we could ever imagine. The greatest glory of heaven will not be its beauty even though that will be magnificent. The greatest glory of heaven will be God’s presence and being able to see our Savior face to face. </a:t>
            </a:r>
            <a:endParaRPr lang="en-US" dirty="0"/>
          </a:p>
        </p:txBody>
      </p:sp>
    </p:spTree>
    <p:extLst>
      <p:ext uri="{BB962C8B-B14F-4D97-AF65-F5344CB8AC3E}">
        <p14:creationId xmlns:p14="http://schemas.microsoft.com/office/powerpoint/2010/main" val="221468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599661" y="405638"/>
            <a:ext cx="10992678" cy="769441"/>
          </a:xfrm>
          <a:prstGeom prst="rect">
            <a:avLst/>
          </a:prstGeom>
          <a:noFill/>
        </p:spPr>
        <p:txBody>
          <a:bodyPr wrap="square">
            <a:spAutoFit/>
          </a:bodyPr>
          <a:lstStyle/>
          <a:p>
            <a:pPr algn="ctr"/>
            <a:r>
              <a:rPr lang="en-US" sz="4400" b="1" dirty="0"/>
              <a:t>How Many Heavens Are There?</a:t>
            </a:r>
          </a:p>
        </p:txBody>
      </p:sp>
      <p:sp>
        <p:nvSpPr>
          <p:cNvPr id="6" name="TextBox 5">
            <a:extLst>
              <a:ext uri="{FF2B5EF4-FFF2-40B4-BE49-F238E27FC236}">
                <a16:creationId xmlns:a16="http://schemas.microsoft.com/office/drawing/2014/main" id="{6954D890-8405-E6A9-7318-6E448BA732C2}"/>
              </a:ext>
            </a:extLst>
          </p:cNvPr>
          <p:cNvSpPr txBox="1"/>
          <p:nvPr/>
        </p:nvSpPr>
        <p:spPr>
          <a:xfrm>
            <a:off x="1751035" y="5079181"/>
            <a:ext cx="8368748" cy="769441"/>
          </a:xfrm>
          <a:prstGeom prst="rect">
            <a:avLst/>
          </a:prstGeom>
          <a:noFill/>
        </p:spPr>
        <p:txBody>
          <a:bodyPr wrap="square">
            <a:spAutoFit/>
          </a:bodyPr>
          <a:lstStyle/>
          <a:p>
            <a:pPr algn="ctr"/>
            <a:r>
              <a:rPr lang="en-US" sz="4400" dirty="0"/>
              <a:t>Genesis 1:1</a:t>
            </a:r>
            <a:endParaRPr lang="en-US" sz="4400" dirty="0">
              <a:solidFill>
                <a:schemeClr val="bg1"/>
              </a:solidFill>
            </a:endParaRPr>
          </a:p>
        </p:txBody>
      </p:sp>
      <p:sp>
        <p:nvSpPr>
          <p:cNvPr id="8" name="TextBox 7">
            <a:extLst>
              <a:ext uri="{FF2B5EF4-FFF2-40B4-BE49-F238E27FC236}">
                <a16:creationId xmlns:a16="http://schemas.microsoft.com/office/drawing/2014/main" id="{C09BCECC-EC20-C1AA-1115-12E9FE47F151}"/>
              </a:ext>
            </a:extLst>
          </p:cNvPr>
          <p:cNvSpPr txBox="1"/>
          <p:nvPr/>
        </p:nvSpPr>
        <p:spPr>
          <a:xfrm>
            <a:off x="1365834" y="1778819"/>
            <a:ext cx="8906394" cy="2862322"/>
          </a:xfrm>
          <a:prstGeom prst="rect">
            <a:avLst/>
          </a:prstGeom>
          <a:noFill/>
        </p:spPr>
        <p:txBody>
          <a:bodyPr wrap="square">
            <a:spAutoFit/>
          </a:bodyPr>
          <a:lstStyle/>
          <a:p>
            <a:pPr lvl="1" algn="ctr"/>
            <a:r>
              <a:rPr lang="en-US" sz="6000" dirty="0"/>
              <a:t>“In the beginning God created the heavens and the earth” </a:t>
            </a:r>
            <a:endParaRPr lang="en-US" sz="13800" dirty="0">
              <a:solidFill>
                <a:schemeClr val="bg1"/>
              </a:solidFill>
            </a:endParaRPr>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3750"/>
                                        <p:tgtEl>
                                          <p:spTgt spid="8"/>
                                        </p:tgtEl>
                                      </p:cBhvr>
                                    </p:animEffect>
                                  </p:childTnLst>
                                </p:cTn>
                              </p:par>
                            </p:childTnLst>
                          </p:cTn>
                        </p:par>
                        <p:par>
                          <p:cTn id="12" fill="hold">
                            <p:stCondLst>
                              <p:cond delay="375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4" name="TextBox 3">
            <a:extLst>
              <a:ext uri="{FF2B5EF4-FFF2-40B4-BE49-F238E27FC236}">
                <a16:creationId xmlns:a16="http://schemas.microsoft.com/office/drawing/2014/main" id="{7C5DDCF7-0199-DA9F-A3C4-4139F4EDC50E}"/>
              </a:ext>
            </a:extLst>
          </p:cNvPr>
          <p:cNvSpPr txBox="1"/>
          <p:nvPr/>
        </p:nvSpPr>
        <p:spPr>
          <a:xfrm>
            <a:off x="906960" y="458406"/>
            <a:ext cx="9760226" cy="4524315"/>
          </a:xfrm>
          <a:prstGeom prst="rect">
            <a:avLst/>
          </a:prstGeom>
          <a:noFill/>
        </p:spPr>
        <p:txBody>
          <a:bodyPr wrap="square">
            <a:spAutoFit/>
          </a:bodyPr>
          <a:lstStyle/>
          <a:p>
            <a:pPr algn="ctr"/>
            <a:r>
              <a:rPr lang="en-US" sz="4800" dirty="0"/>
              <a:t>“I know a man in Christ who fourteen years ago was caught up to the third </a:t>
            </a:r>
            <a:r>
              <a:rPr lang="en-US" sz="4800" b="1" dirty="0">
                <a:hlinkClick r:id="rId3"/>
              </a:rPr>
              <a:t>heaven</a:t>
            </a:r>
            <a:r>
              <a:rPr lang="en-US" sz="4800" dirty="0"/>
              <a:t>. Whether it was in the body or out of the body I do not know—God knows” </a:t>
            </a:r>
            <a:r>
              <a:rPr lang="en-US" sz="4800" b="1" dirty="0">
                <a:hlinkClick r:id="rId4"/>
              </a:rPr>
              <a:t>2 Corinthians 12:2</a:t>
            </a:r>
            <a:endParaRPr lang="en-US" sz="8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425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4250" decel="50000" fill="hold">
                                          <p:stCondLst>
                                            <p:cond delay="0"/>
                                          </p:stCondLst>
                                        </p:cTn>
                                        <p:tgtEl>
                                          <p:spTgt spid="4"/>
                                        </p:tgtEl>
                                        <p:attrNameLst>
                                          <p:attrName>ppt_x</p:attrName>
                                          <p:attrName>ppt_y</p:attrName>
                                        </p:attrNameLst>
                                      </p:cBhvr>
                                    </p:animMotion>
                                    <p:animEffect transition="in" filter="fade">
                                      <p:cBhvr>
                                        <p:cTn id="9" dur="4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7F8DC45-4AE1-442D-CB8D-A5F8A4BF741F}"/>
              </a:ext>
            </a:extLst>
          </p:cNvPr>
          <p:cNvSpPr txBox="1"/>
          <p:nvPr/>
        </p:nvSpPr>
        <p:spPr>
          <a:xfrm>
            <a:off x="292964" y="352022"/>
            <a:ext cx="11478826" cy="4708981"/>
          </a:xfrm>
          <a:prstGeom prst="rect">
            <a:avLst/>
          </a:prstGeom>
          <a:noFill/>
        </p:spPr>
        <p:txBody>
          <a:bodyPr wrap="square">
            <a:spAutoFit/>
          </a:bodyPr>
          <a:lstStyle/>
          <a:p>
            <a:pPr algn="ctr"/>
            <a:r>
              <a:rPr lang="en-US" sz="6000" dirty="0"/>
              <a:t>What he mentions here is the idea of a third heaven. If you are going to apply simple logic, if there is a third heaven, then there must be a first and second one as well. </a:t>
            </a:r>
            <a:endParaRPr lang="en-US" sz="110200" u="sng" dirty="0">
              <a:solidFill>
                <a:schemeClr val="bg1"/>
              </a:solidFill>
            </a:endParaRPr>
          </a:p>
        </p:txBody>
      </p:sp>
    </p:spTree>
    <p:extLst>
      <p:ext uri="{BB962C8B-B14F-4D97-AF65-F5344CB8AC3E}">
        <p14:creationId xmlns:p14="http://schemas.microsoft.com/office/powerpoint/2010/main" val="33897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33B81A-5C9E-16F1-DEC6-F5A835C2EFA7}"/>
              </a:ext>
            </a:extLst>
          </p:cNvPr>
          <p:cNvSpPr txBox="1"/>
          <p:nvPr/>
        </p:nvSpPr>
        <p:spPr>
          <a:xfrm>
            <a:off x="819150" y="384252"/>
            <a:ext cx="9963150" cy="369332"/>
          </a:xfrm>
          <a:prstGeom prst="rect">
            <a:avLst/>
          </a:prstGeom>
          <a:noFill/>
        </p:spPr>
        <p:txBody>
          <a:bodyPr wrap="square">
            <a:spAutoFit/>
          </a:bodyPr>
          <a:lstStyle/>
          <a:p>
            <a:r>
              <a:rPr lang="en-US" b="1" dirty="0"/>
              <a:t>1 - The Earth and Sky</a:t>
            </a:r>
          </a:p>
        </p:txBody>
      </p:sp>
      <p:sp>
        <p:nvSpPr>
          <p:cNvPr id="5" name="TextBox 4">
            <a:extLst>
              <a:ext uri="{FF2B5EF4-FFF2-40B4-BE49-F238E27FC236}">
                <a16:creationId xmlns:a16="http://schemas.microsoft.com/office/drawing/2014/main" id="{9CA11632-0572-CCBE-9CC9-1C04899A2208}"/>
              </a:ext>
            </a:extLst>
          </p:cNvPr>
          <p:cNvSpPr txBox="1"/>
          <p:nvPr/>
        </p:nvSpPr>
        <p:spPr>
          <a:xfrm>
            <a:off x="235998" y="1508189"/>
            <a:ext cx="11720004" cy="769441"/>
          </a:xfrm>
          <a:prstGeom prst="rect">
            <a:avLst/>
          </a:prstGeom>
          <a:noFill/>
        </p:spPr>
        <p:txBody>
          <a:bodyPr wrap="square">
            <a:spAutoFit/>
          </a:bodyPr>
          <a:lstStyle/>
          <a:p>
            <a:pPr algn="ctr"/>
            <a:r>
              <a:rPr lang="en-US" dirty="0"/>
              <a:t>“The heavens declare the glory of God; the skies proclaim the work of his hands” (</a:t>
            </a:r>
            <a:r>
              <a:rPr lang="en-US" b="1" dirty="0">
                <a:hlinkClick r:id="rId2"/>
              </a:rPr>
              <a:t>Psalm 19:1</a:t>
            </a:r>
            <a:r>
              <a:rPr lang="en-US" dirty="0"/>
              <a:t>).</a:t>
            </a:r>
            <a:r>
              <a:rPr lang="en-US" sz="4400" dirty="0">
                <a:solidFill>
                  <a:schemeClr val="bg1"/>
                </a:solidFill>
              </a:rPr>
              <a:t>.</a:t>
            </a:r>
            <a:endParaRPr lang="en-US" sz="4000" dirty="0">
              <a:solidFill>
                <a:schemeClr val="bg1"/>
              </a:solidFill>
            </a:endParaRPr>
          </a:p>
        </p:txBody>
      </p:sp>
      <p:sp>
        <p:nvSpPr>
          <p:cNvPr id="7" name="TextBox 6">
            <a:extLst>
              <a:ext uri="{FF2B5EF4-FFF2-40B4-BE49-F238E27FC236}">
                <a16:creationId xmlns:a16="http://schemas.microsoft.com/office/drawing/2014/main" id="{773BFDF2-8B43-3C23-3FED-31D720E0A04A}"/>
              </a:ext>
            </a:extLst>
          </p:cNvPr>
          <p:cNvSpPr txBox="1"/>
          <p:nvPr/>
        </p:nvSpPr>
        <p:spPr>
          <a:xfrm>
            <a:off x="471996" y="4485345"/>
            <a:ext cx="11248007" cy="923330"/>
          </a:xfrm>
          <a:prstGeom prst="rect">
            <a:avLst/>
          </a:prstGeom>
          <a:noFill/>
        </p:spPr>
        <p:txBody>
          <a:bodyPr wrap="square">
            <a:spAutoFit/>
          </a:bodyPr>
          <a:lstStyle/>
          <a:p>
            <a:pPr algn="ctr"/>
            <a:r>
              <a:rPr lang="en-US" dirty="0"/>
              <a:t>“Elijah was a human being, even as we are. He prayed earnestly that it would not rain, and it did not rain on the land for three and a half years. Again he prayed, and the heavens gave rain, and the earth produced its crops” (</a:t>
            </a:r>
            <a:r>
              <a:rPr lang="en-US" b="1" dirty="0">
                <a:hlinkClick r:id="rId3"/>
              </a:rPr>
              <a:t>James 5:17-18</a:t>
            </a:r>
            <a:r>
              <a:rPr lang="en-US" dirty="0"/>
              <a:t>).</a:t>
            </a:r>
            <a:endParaRPr lang="en-US" sz="4000" dirty="0">
              <a:solidFill>
                <a:schemeClr val="bg1"/>
              </a:solidFill>
            </a:endParaRPr>
          </a:p>
        </p:txBody>
      </p:sp>
      <p:sp>
        <p:nvSpPr>
          <p:cNvPr id="4" name="TextBox 3">
            <a:extLst>
              <a:ext uri="{FF2B5EF4-FFF2-40B4-BE49-F238E27FC236}">
                <a16:creationId xmlns:a16="http://schemas.microsoft.com/office/drawing/2014/main" id="{51881F83-4EBB-4F22-368B-19E5B679E35D}"/>
              </a:ext>
            </a:extLst>
          </p:cNvPr>
          <p:cNvSpPr txBox="1"/>
          <p:nvPr/>
        </p:nvSpPr>
        <p:spPr>
          <a:xfrm>
            <a:off x="471996" y="2832992"/>
            <a:ext cx="11720004" cy="1200329"/>
          </a:xfrm>
          <a:prstGeom prst="rect">
            <a:avLst/>
          </a:prstGeom>
          <a:noFill/>
        </p:spPr>
        <p:txBody>
          <a:bodyPr wrap="square">
            <a:spAutoFit/>
          </a:bodyPr>
          <a:lstStyle/>
          <a:p>
            <a:r>
              <a:rPr lang="en-US" sz="2400" dirty="0"/>
              <a:t>The glory of God is revealed in the skies and the clouds that we see. If you want to label this, then consider this the first heaven. We find another example of this first heaven in the book of James</a:t>
            </a:r>
          </a:p>
        </p:txBody>
      </p:sp>
    </p:spTree>
    <p:extLst>
      <p:ext uri="{BB962C8B-B14F-4D97-AF65-F5344CB8AC3E}">
        <p14:creationId xmlns:p14="http://schemas.microsoft.com/office/powerpoint/2010/main" val="309714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4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9"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A8E419-3014-C1A5-734C-AFC5F5A47D55}"/>
              </a:ext>
            </a:extLst>
          </p:cNvPr>
          <p:cNvSpPr txBox="1"/>
          <p:nvPr/>
        </p:nvSpPr>
        <p:spPr>
          <a:xfrm>
            <a:off x="154056" y="474345"/>
            <a:ext cx="11121887" cy="1754326"/>
          </a:xfrm>
          <a:prstGeom prst="rect">
            <a:avLst/>
          </a:prstGeom>
          <a:noFill/>
        </p:spPr>
        <p:txBody>
          <a:bodyPr wrap="square">
            <a:spAutoFit/>
          </a:bodyPr>
          <a:lstStyle/>
          <a:p>
            <a:r>
              <a:rPr lang="en-US" b="1" dirty="0"/>
              <a:t>2 – The Stars and the Galaxy</a:t>
            </a:r>
          </a:p>
          <a:p>
            <a:br>
              <a:rPr lang="en-US" dirty="0"/>
            </a:br>
            <a:endParaRPr lang="en-US" sz="7200" dirty="0">
              <a:solidFill>
                <a:schemeClr val="bg1"/>
              </a:solidFill>
            </a:endParaRPr>
          </a:p>
        </p:txBody>
      </p:sp>
      <p:sp>
        <p:nvSpPr>
          <p:cNvPr id="4" name="TextBox 3">
            <a:extLst>
              <a:ext uri="{FF2B5EF4-FFF2-40B4-BE49-F238E27FC236}">
                <a16:creationId xmlns:a16="http://schemas.microsoft.com/office/drawing/2014/main" id="{21F772DA-5EBA-61BD-45DB-8B1F28CEB997}"/>
              </a:ext>
            </a:extLst>
          </p:cNvPr>
          <p:cNvSpPr txBox="1"/>
          <p:nvPr/>
        </p:nvSpPr>
        <p:spPr>
          <a:xfrm>
            <a:off x="327163" y="1918216"/>
            <a:ext cx="11693387" cy="923330"/>
          </a:xfrm>
          <a:prstGeom prst="rect">
            <a:avLst/>
          </a:prstGeom>
          <a:noFill/>
        </p:spPr>
        <p:txBody>
          <a:bodyPr wrap="square">
            <a:spAutoFit/>
          </a:bodyPr>
          <a:lstStyle/>
          <a:p>
            <a:pPr algn="ctr"/>
            <a:r>
              <a:rPr lang="en-US" dirty="0"/>
              <a:t>If the atmosphere and the sky are the first heaven, then you could consider the stars and galaxy the second heaven. “When I consider your heavens, the work of your fingers, the moon and the stars, which you have set in place…” (</a:t>
            </a:r>
            <a:r>
              <a:rPr lang="en-US" b="1" dirty="0">
                <a:hlinkClick r:id="rId2"/>
              </a:rPr>
              <a:t>Psalm 8:3</a:t>
            </a:r>
            <a:r>
              <a:rPr lang="en-US" dirty="0"/>
              <a:t>).</a:t>
            </a:r>
            <a:endParaRPr lang="en-US" sz="4800" dirty="0"/>
          </a:p>
        </p:txBody>
      </p:sp>
      <p:sp>
        <p:nvSpPr>
          <p:cNvPr id="5" name="TextBox 4">
            <a:extLst>
              <a:ext uri="{FF2B5EF4-FFF2-40B4-BE49-F238E27FC236}">
                <a16:creationId xmlns:a16="http://schemas.microsoft.com/office/drawing/2014/main" id="{72B4981C-35DF-3FB4-DD04-2CA552572079}"/>
              </a:ext>
            </a:extLst>
          </p:cNvPr>
          <p:cNvSpPr txBox="1"/>
          <p:nvPr/>
        </p:nvSpPr>
        <p:spPr>
          <a:xfrm>
            <a:off x="681644" y="3290500"/>
            <a:ext cx="11338906" cy="923330"/>
          </a:xfrm>
          <a:prstGeom prst="rect">
            <a:avLst/>
          </a:prstGeom>
          <a:noFill/>
        </p:spPr>
        <p:txBody>
          <a:bodyPr wrap="square">
            <a:spAutoFit/>
          </a:bodyPr>
          <a:lstStyle/>
          <a:p>
            <a:r>
              <a:rPr lang="en-US" dirty="0"/>
              <a:t>“Inasmuch then as we [believers] have a great High Priest who has [already ascended and] passed through the heavens, Jesus the Son of God, let us hold fast our confession [of faith and cling tenaciously to our absolute trust in Him as Savior]” (</a:t>
            </a:r>
            <a:r>
              <a:rPr lang="en-US" dirty="0">
                <a:hlinkClick r:id="rId3"/>
              </a:rPr>
              <a:t>Hebrews 4:14</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4000" fill="hold"/>
                                        <p:tgtEl>
                                          <p:spTgt spid="3"/>
                                        </p:tgtEl>
                                        <p:attrNameLst>
                                          <p:attrName>ppt_w</p:attrName>
                                        </p:attrNameLst>
                                      </p:cBhvr>
                                      <p:tavLst>
                                        <p:tav tm="0">
                                          <p:val>
                                            <p:fltVal val="0"/>
                                          </p:val>
                                        </p:tav>
                                        <p:tav tm="100000">
                                          <p:val>
                                            <p:strVal val="#ppt_w"/>
                                          </p:val>
                                        </p:tav>
                                      </p:tavLst>
                                    </p:anim>
                                    <p:anim calcmode="lin" valueType="num">
                                      <p:cBhvr>
                                        <p:cTn id="8" dur="4000" fill="hold"/>
                                        <p:tgtEl>
                                          <p:spTgt spid="3"/>
                                        </p:tgtEl>
                                        <p:attrNameLst>
                                          <p:attrName>ppt_h</p:attrName>
                                        </p:attrNameLst>
                                      </p:cBhvr>
                                      <p:tavLst>
                                        <p:tav tm="0">
                                          <p:val>
                                            <p:fltVal val="0"/>
                                          </p:val>
                                        </p:tav>
                                        <p:tav tm="100000">
                                          <p:val>
                                            <p:strVal val="#ppt_h"/>
                                          </p:val>
                                        </p:tav>
                                      </p:tavLst>
                                    </p:anim>
                                    <p:anim calcmode="lin" valueType="num">
                                      <p:cBhvr>
                                        <p:cTn id="9" dur="4000" fill="hold"/>
                                        <p:tgtEl>
                                          <p:spTgt spid="3"/>
                                        </p:tgtEl>
                                        <p:attrNameLst>
                                          <p:attrName>style.rotation</p:attrName>
                                        </p:attrNameLst>
                                      </p:cBhvr>
                                      <p:tavLst>
                                        <p:tav tm="0">
                                          <p:val>
                                            <p:fltVal val="90"/>
                                          </p:val>
                                        </p:tav>
                                        <p:tav tm="100000">
                                          <p:val>
                                            <p:fltVal val="0"/>
                                          </p:val>
                                        </p:tav>
                                      </p:tavLst>
                                    </p:anim>
                                    <p:animEffect transition="in" filter="fade">
                                      <p:cBhvr>
                                        <p:cTn id="10" dur="4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942">
                                          <p:stCondLst>
                                            <p:cond delay="0"/>
                                          </p:stCondLst>
                                        </p:cTn>
                                        <p:tgtEl>
                                          <p:spTgt spid="4"/>
                                        </p:tgtEl>
                                      </p:cBhvr>
                                    </p:animEffect>
                                    <p:anim calcmode="lin" valueType="num">
                                      <p:cBhvr>
                                        <p:cTn id="16" dur="296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7" dur="1079"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8" dur="1079" tmFilter="0, 0; 0.125,0.2665; 0.25,0.4; 0.375,0.465; 0.5,0.5;  0.625,0.535; 0.75,0.6; 0.875,0.7335; 1,1">
                                          <p:stCondLst>
                                            <p:cond delay="1079"/>
                                          </p:stCondLst>
                                        </p:cTn>
                                        <p:tgtEl>
                                          <p:spTgt spid="4"/>
                                        </p:tgtEl>
                                        <p:attrNameLst>
                                          <p:attrName>ppt_y</p:attrName>
                                        </p:attrNameLst>
                                      </p:cBhvr>
                                      <p:tavLst>
                                        <p:tav tm="0" fmla="#ppt_y-sin(pi*$)/9">
                                          <p:val>
                                            <p:fltVal val="0"/>
                                          </p:val>
                                        </p:tav>
                                        <p:tav tm="100000">
                                          <p:val>
                                            <p:fltVal val="1"/>
                                          </p:val>
                                        </p:tav>
                                      </p:tavLst>
                                    </p:anim>
                                    <p:anim calcmode="lin" valueType="num">
                                      <p:cBhvr>
                                        <p:cTn id="19" dur="539" tmFilter="0, 0; 0.125,0.2665; 0.25,0.4; 0.375,0.465; 0.5,0.5;  0.625,0.535; 0.75,0.6; 0.875,0.7335; 1,1">
                                          <p:stCondLst>
                                            <p:cond delay="2152"/>
                                          </p:stCondLst>
                                        </p:cTn>
                                        <p:tgtEl>
                                          <p:spTgt spid="4"/>
                                        </p:tgtEl>
                                        <p:attrNameLst>
                                          <p:attrName>ppt_y</p:attrName>
                                        </p:attrNameLst>
                                      </p:cBhvr>
                                      <p:tavLst>
                                        <p:tav tm="0" fmla="#ppt_y-sin(pi*$)/27">
                                          <p:val>
                                            <p:fltVal val="0"/>
                                          </p:val>
                                        </p:tav>
                                        <p:tav tm="100000">
                                          <p:val>
                                            <p:fltVal val="1"/>
                                          </p:val>
                                        </p:tav>
                                      </p:tavLst>
                                    </p:anim>
                                    <p:anim calcmode="lin" valueType="num">
                                      <p:cBhvr>
                                        <p:cTn id="20" dur="267" tmFilter="0, 0; 0.125,0.2665; 0.25,0.4; 0.375,0.465; 0.5,0.5;  0.625,0.535; 0.75,0.6; 0.875,0.7335; 1,1">
                                          <p:stCondLst>
                                            <p:cond delay="2691"/>
                                          </p:stCondLst>
                                        </p:cTn>
                                        <p:tgtEl>
                                          <p:spTgt spid="4"/>
                                        </p:tgtEl>
                                        <p:attrNameLst>
                                          <p:attrName>ppt_y</p:attrName>
                                        </p:attrNameLst>
                                      </p:cBhvr>
                                      <p:tavLst>
                                        <p:tav tm="0" fmla="#ppt_y-sin(pi*$)/81">
                                          <p:val>
                                            <p:fltVal val="0"/>
                                          </p:val>
                                        </p:tav>
                                        <p:tav tm="100000">
                                          <p:val>
                                            <p:fltVal val="1"/>
                                          </p:val>
                                        </p:tav>
                                      </p:tavLst>
                                    </p:anim>
                                    <p:animScale>
                                      <p:cBhvr>
                                        <p:cTn id="21" dur="42">
                                          <p:stCondLst>
                                            <p:cond delay="1056"/>
                                          </p:stCondLst>
                                        </p:cTn>
                                        <p:tgtEl>
                                          <p:spTgt spid="4"/>
                                        </p:tgtEl>
                                      </p:cBhvr>
                                      <p:to x="100000" y="60000"/>
                                    </p:animScale>
                                    <p:animScale>
                                      <p:cBhvr>
                                        <p:cTn id="22" dur="270" decel="50000">
                                          <p:stCondLst>
                                            <p:cond delay="1099"/>
                                          </p:stCondLst>
                                        </p:cTn>
                                        <p:tgtEl>
                                          <p:spTgt spid="4"/>
                                        </p:tgtEl>
                                      </p:cBhvr>
                                      <p:to x="100000" y="100000"/>
                                    </p:animScale>
                                    <p:animScale>
                                      <p:cBhvr>
                                        <p:cTn id="23" dur="42">
                                          <p:stCondLst>
                                            <p:cond delay="2132"/>
                                          </p:stCondLst>
                                        </p:cTn>
                                        <p:tgtEl>
                                          <p:spTgt spid="4"/>
                                        </p:tgtEl>
                                      </p:cBhvr>
                                      <p:to x="100000" y="80000"/>
                                    </p:animScale>
                                    <p:animScale>
                                      <p:cBhvr>
                                        <p:cTn id="24" dur="270" decel="50000">
                                          <p:stCondLst>
                                            <p:cond delay="2174"/>
                                          </p:stCondLst>
                                        </p:cTn>
                                        <p:tgtEl>
                                          <p:spTgt spid="4"/>
                                        </p:tgtEl>
                                      </p:cBhvr>
                                      <p:to x="100000" y="100000"/>
                                    </p:animScale>
                                    <p:animScale>
                                      <p:cBhvr>
                                        <p:cTn id="25" dur="42">
                                          <p:stCondLst>
                                            <p:cond delay="2668"/>
                                          </p:stCondLst>
                                        </p:cTn>
                                        <p:tgtEl>
                                          <p:spTgt spid="4"/>
                                        </p:tgtEl>
                                      </p:cBhvr>
                                      <p:to x="100000" y="90000"/>
                                    </p:animScale>
                                    <p:animScale>
                                      <p:cBhvr>
                                        <p:cTn id="26" dur="270" decel="50000">
                                          <p:stCondLst>
                                            <p:cond delay="2710"/>
                                          </p:stCondLst>
                                        </p:cTn>
                                        <p:tgtEl>
                                          <p:spTgt spid="4"/>
                                        </p:tgtEl>
                                      </p:cBhvr>
                                      <p:to x="100000" y="100000"/>
                                    </p:animScale>
                                    <p:animScale>
                                      <p:cBhvr>
                                        <p:cTn id="27" dur="42">
                                          <p:stCondLst>
                                            <p:cond delay="2938"/>
                                          </p:stCondLst>
                                        </p:cTn>
                                        <p:tgtEl>
                                          <p:spTgt spid="4"/>
                                        </p:tgtEl>
                                      </p:cBhvr>
                                      <p:to x="100000" y="95000"/>
                                    </p:animScale>
                                    <p:animScale>
                                      <p:cBhvr>
                                        <p:cTn id="28" dur="270" decel="50000">
                                          <p:stCondLst>
                                            <p:cond delay="2980"/>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TextBox 2">
            <a:extLst>
              <a:ext uri="{FF2B5EF4-FFF2-40B4-BE49-F238E27FC236}">
                <a16:creationId xmlns:a16="http://schemas.microsoft.com/office/drawing/2014/main" id="{BA0BCA18-DA67-A511-A24F-06F8C1123883}"/>
              </a:ext>
            </a:extLst>
          </p:cNvPr>
          <p:cNvSpPr txBox="1"/>
          <p:nvPr/>
        </p:nvSpPr>
        <p:spPr>
          <a:xfrm>
            <a:off x="1945179" y="804548"/>
            <a:ext cx="9692640" cy="707886"/>
          </a:xfrm>
          <a:prstGeom prst="rect">
            <a:avLst/>
          </a:prstGeom>
          <a:noFill/>
        </p:spPr>
        <p:txBody>
          <a:bodyPr wrap="square">
            <a:spAutoFit/>
          </a:bodyPr>
          <a:lstStyle/>
          <a:p>
            <a:pPr algn="l"/>
            <a:r>
              <a:rPr lang="en-US" sz="4000"/>
              <a:t>3 – The Place Where God Dwells</a:t>
            </a:r>
            <a:endParaRPr lang="en-US" sz="4000" dirty="0"/>
          </a:p>
        </p:txBody>
      </p:sp>
      <p:sp>
        <p:nvSpPr>
          <p:cNvPr id="5" name="TextBox 4">
            <a:extLst>
              <a:ext uri="{FF2B5EF4-FFF2-40B4-BE49-F238E27FC236}">
                <a16:creationId xmlns:a16="http://schemas.microsoft.com/office/drawing/2014/main" id="{42DABC57-8364-08FA-B41F-9BC973039AEF}"/>
              </a:ext>
            </a:extLst>
          </p:cNvPr>
          <p:cNvSpPr txBox="1"/>
          <p:nvPr/>
        </p:nvSpPr>
        <p:spPr>
          <a:xfrm>
            <a:off x="2763982" y="2040465"/>
            <a:ext cx="6093228" cy="923330"/>
          </a:xfrm>
          <a:prstGeom prst="rect">
            <a:avLst/>
          </a:prstGeom>
          <a:noFill/>
        </p:spPr>
        <p:txBody>
          <a:bodyPr wrap="square">
            <a:spAutoFit/>
          </a:bodyPr>
          <a:lstStyle/>
          <a:p>
            <a:r>
              <a:rPr lang="en-US" dirty="0"/>
              <a:t>The third heaven which Paul referred to in 2 Corinthians is the place where God’s presence dwells, where his throne is. Here are two other mentions of this.</a:t>
            </a:r>
          </a:p>
        </p:txBody>
      </p:sp>
      <p:sp>
        <p:nvSpPr>
          <p:cNvPr id="7" name="TextBox 6">
            <a:extLst>
              <a:ext uri="{FF2B5EF4-FFF2-40B4-BE49-F238E27FC236}">
                <a16:creationId xmlns:a16="http://schemas.microsoft.com/office/drawing/2014/main" id="{513A4CA7-0650-427D-A6BC-A6FA83313EAC}"/>
              </a:ext>
            </a:extLst>
          </p:cNvPr>
          <p:cNvSpPr txBox="1"/>
          <p:nvPr/>
        </p:nvSpPr>
        <p:spPr>
          <a:xfrm>
            <a:off x="3046615" y="2971491"/>
            <a:ext cx="6093228" cy="923330"/>
          </a:xfrm>
          <a:prstGeom prst="rect">
            <a:avLst/>
          </a:prstGeom>
          <a:noFill/>
        </p:spPr>
        <p:txBody>
          <a:bodyPr wrap="square">
            <a:spAutoFit/>
          </a:bodyPr>
          <a:lstStyle/>
          <a:p>
            <a:r>
              <a:rPr lang="en-US" b="0" i="0" dirty="0">
                <a:solidFill>
                  <a:srgbClr val="000000"/>
                </a:solidFill>
                <a:effectLst/>
                <a:highlight>
                  <a:srgbClr val="F3F4F6"/>
                </a:highlight>
                <a:latin typeface="ui-sans-serif"/>
              </a:rPr>
              <a:t>“In the year that King Uzziah died, I saw the Lord, high and exalted, seated on a throne; and the train of his robe filled the temple” (</a:t>
            </a:r>
            <a:r>
              <a:rPr lang="en-US" b="1" i="0" dirty="0">
                <a:effectLst/>
                <a:highlight>
                  <a:srgbClr val="F3F4F6"/>
                </a:highlight>
                <a:latin typeface="ui-sans-serif"/>
                <a:hlinkClick r:id="rId3"/>
              </a:rPr>
              <a:t>Isaiah 6:1</a:t>
            </a:r>
            <a:r>
              <a:rPr lang="en-US" b="0" i="0" dirty="0">
                <a:solidFill>
                  <a:srgbClr val="000000"/>
                </a:solidFill>
                <a:effectLst/>
                <a:highlight>
                  <a:srgbClr val="F3F4F6"/>
                </a:highlight>
                <a:latin typeface="ui-sans-serif"/>
              </a:rPr>
              <a:t>).</a:t>
            </a:r>
            <a:endParaRPr lang="en-US" dirty="0"/>
          </a:p>
        </p:txBody>
      </p:sp>
      <p:sp>
        <p:nvSpPr>
          <p:cNvPr id="10" name="TextBox 9">
            <a:extLst>
              <a:ext uri="{FF2B5EF4-FFF2-40B4-BE49-F238E27FC236}">
                <a16:creationId xmlns:a16="http://schemas.microsoft.com/office/drawing/2014/main" id="{DBD9C537-FB39-C068-EE53-335F4E40C510}"/>
              </a:ext>
            </a:extLst>
          </p:cNvPr>
          <p:cNvSpPr txBox="1"/>
          <p:nvPr/>
        </p:nvSpPr>
        <p:spPr>
          <a:xfrm>
            <a:off x="3046615" y="4153549"/>
            <a:ext cx="6093228" cy="1200329"/>
          </a:xfrm>
          <a:prstGeom prst="rect">
            <a:avLst/>
          </a:prstGeom>
          <a:noFill/>
        </p:spPr>
        <p:txBody>
          <a:bodyPr wrap="square">
            <a:spAutoFit/>
          </a:bodyPr>
          <a:lstStyle/>
          <a:p>
            <a:r>
              <a:rPr lang="en-US" b="0" i="0" dirty="0">
                <a:solidFill>
                  <a:srgbClr val="000000"/>
                </a:solidFill>
                <a:effectLst/>
                <a:highlight>
                  <a:srgbClr val="F3F4F6"/>
                </a:highlight>
                <a:latin typeface="ui-sans-serif"/>
              </a:rPr>
              <a:t>“But Stephen, full of the Holy Spirit, looked up to heaven and saw the glory of God, and Jesus standing at the right hand of God. ‘Look,’ he said, ‘I see heaven open and the </a:t>
            </a:r>
            <a:r>
              <a:rPr lang="en-US" b="1" i="0" dirty="0">
                <a:effectLst/>
                <a:highlight>
                  <a:srgbClr val="F3F4F6"/>
                </a:highlight>
                <a:latin typeface="ui-sans-serif"/>
                <a:hlinkClick r:id="rId4"/>
              </a:rPr>
              <a:t>Son of Man</a:t>
            </a:r>
            <a:r>
              <a:rPr lang="en-US" b="0" i="0" dirty="0">
                <a:solidFill>
                  <a:srgbClr val="000000"/>
                </a:solidFill>
                <a:effectLst/>
                <a:highlight>
                  <a:srgbClr val="F3F4F6"/>
                </a:highlight>
                <a:latin typeface="ui-sans-serif"/>
              </a:rPr>
              <a:t> standing at the right hand of God’” (</a:t>
            </a:r>
            <a:r>
              <a:rPr lang="en-US" b="1" i="0" dirty="0">
                <a:effectLst/>
                <a:highlight>
                  <a:srgbClr val="F3F4F6"/>
                </a:highlight>
                <a:latin typeface="ui-sans-serif"/>
                <a:hlinkClick r:id="rId5"/>
              </a:rPr>
              <a:t>Acts 7:55-56</a:t>
            </a:r>
            <a:r>
              <a:rPr lang="en-US" b="0" i="0" dirty="0">
                <a:solidFill>
                  <a:srgbClr val="000000"/>
                </a:solidFill>
                <a:effectLst/>
                <a:highlight>
                  <a:srgbClr val="F3F4F6"/>
                </a:highlight>
                <a:latin typeface="ui-sans-serif"/>
              </a:rPr>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28CFC2-1D4A-ABB3-41D8-C7C623FBF724}"/>
              </a:ext>
            </a:extLst>
          </p:cNvPr>
          <p:cNvSpPr txBox="1"/>
          <p:nvPr/>
        </p:nvSpPr>
        <p:spPr>
          <a:xfrm>
            <a:off x="1050174" y="1408698"/>
            <a:ext cx="10091651" cy="1569660"/>
          </a:xfrm>
          <a:prstGeom prst="rect">
            <a:avLst/>
          </a:prstGeom>
          <a:noFill/>
        </p:spPr>
        <p:txBody>
          <a:bodyPr wrap="square">
            <a:spAutoFit/>
          </a:bodyPr>
          <a:lstStyle/>
          <a:p>
            <a:r>
              <a:rPr lang="en-US" sz="3200" dirty="0"/>
              <a:t>These are all pictures and images of heaven where God reigns and rules. This is the heaven you typically think about when you think about the </a:t>
            </a:r>
            <a:r>
              <a:rPr lang="en-US" sz="3200" dirty="0">
                <a:hlinkClick r:id="rId2"/>
              </a:rPr>
              <a:t>presence of God</a:t>
            </a:r>
            <a:r>
              <a:rPr lang="en-US" sz="3200" dirty="0"/>
              <a:t>.</a:t>
            </a:r>
          </a:p>
        </p:txBody>
      </p:sp>
    </p:spTree>
    <p:extLst>
      <p:ext uri="{BB962C8B-B14F-4D97-AF65-F5344CB8AC3E}">
        <p14:creationId xmlns:p14="http://schemas.microsoft.com/office/powerpoint/2010/main" val="357084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875B8F-DFC9-1BF8-8389-2B2388106975}"/>
              </a:ext>
            </a:extLst>
          </p:cNvPr>
          <p:cNvSpPr txBox="1"/>
          <p:nvPr/>
        </p:nvSpPr>
        <p:spPr>
          <a:xfrm>
            <a:off x="290188" y="394005"/>
            <a:ext cx="11070454" cy="369332"/>
          </a:xfrm>
          <a:prstGeom prst="rect">
            <a:avLst/>
          </a:prstGeom>
          <a:noFill/>
        </p:spPr>
        <p:txBody>
          <a:bodyPr wrap="square">
            <a:spAutoFit/>
          </a:bodyPr>
          <a:lstStyle/>
          <a:p>
            <a:pPr algn="ctr"/>
            <a:r>
              <a:rPr lang="en-US" dirty="0"/>
              <a:t>Since heaven will eventually be our eternal home, how many of those heavens are there? Or is it just one place? </a:t>
            </a:r>
            <a:endParaRPr lang="en-US" sz="4400" dirty="0">
              <a:solidFill>
                <a:schemeClr val="bg1"/>
              </a:solidFill>
            </a:endParaRPr>
          </a:p>
        </p:txBody>
      </p:sp>
      <p:sp>
        <p:nvSpPr>
          <p:cNvPr id="5" name="TextBox 4">
            <a:extLst>
              <a:ext uri="{FF2B5EF4-FFF2-40B4-BE49-F238E27FC236}">
                <a16:creationId xmlns:a16="http://schemas.microsoft.com/office/drawing/2014/main" id="{AFAC3B0A-7410-4F54-9164-87277DD00B6D}"/>
              </a:ext>
            </a:extLst>
          </p:cNvPr>
          <p:cNvSpPr txBox="1"/>
          <p:nvPr/>
        </p:nvSpPr>
        <p:spPr>
          <a:xfrm>
            <a:off x="432347" y="1554447"/>
            <a:ext cx="11759653" cy="3108543"/>
          </a:xfrm>
          <a:prstGeom prst="rect">
            <a:avLst/>
          </a:prstGeom>
          <a:noFill/>
        </p:spPr>
        <p:txBody>
          <a:bodyPr wrap="square">
            <a:spAutoFit/>
          </a:bodyPr>
          <a:lstStyle/>
          <a:p>
            <a:r>
              <a:rPr lang="en-US" sz="2800" dirty="0"/>
              <a:t>“Then I saw ‘a new heaven and a new earth,’ for the first heaven and the first earth had passed away, and there was no longer any sea. I saw the Holy City, the new Jerusalem, coming down out of heaven from God, prepared as a bride beautifully dressed for her husband. And I heard a loud voice from the throne saying, ‘Look! God’s dwelling place is now among the people, and he will dwell with them. They will be his people, and God himself will be with them and be their God’” (</a:t>
            </a:r>
            <a:r>
              <a:rPr lang="en-US" sz="2800" dirty="0">
                <a:hlinkClick r:id="rId2"/>
              </a:rPr>
              <a:t>Revelation 21:1-3</a:t>
            </a:r>
            <a:r>
              <a:rPr lang="en-US" sz="2800" dirty="0"/>
              <a:t>).</a:t>
            </a:r>
          </a:p>
        </p:txBody>
      </p:sp>
    </p:spTree>
    <p:extLst>
      <p:ext uri="{BB962C8B-B14F-4D97-AF65-F5344CB8AC3E}">
        <p14:creationId xmlns:p14="http://schemas.microsoft.com/office/powerpoint/2010/main" val="185793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500"/>
                                        <p:tgtEl>
                                          <p:spTgt spid="3"/>
                                        </p:tgtEl>
                                      </p:cBhvr>
                                    </p:animEffect>
                                    <p:anim calcmode="lin" valueType="num">
                                      <p:cBhvr>
                                        <p:cTn id="8" dur="5500" fill="hold"/>
                                        <p:tgtEl>
                                          <p:spTgt spid="3"/>
                                        </p:tgtEl>
                                        <p:attrNameLst>
                                          <p:attrName>ppt_x</p:attrName>
                                        </p:attrNameLst>
                                      </p:cBhvr>
                                      <p:tavLst>
                                        <p:tav tm="0">
                                          <p:val>
                                            <p:strVal val="#ppt_x"/>
                                          </p:val>
                                        </p:tav>
                                        <p:tav tm="100000">
                                          <p:val>
                                            <p:strVal val="#ppt_x"/>
                                          </p:val>
                                        </p:tav>
                                      </p:tavLst>
                                    </p:anim>
                                    <p:anim calcmode="lin" valueType="num">
                                      <p:cBhvr>
                                        <p:cTn id="9" dur="5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660</TotalTime>
  <Words>1191</Words>
  <Application>Microsoft Office PowerPoint</Application>
  <PresentationFormat>Widescreen</PresentationFormat>
  <Paragraphs>31</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ui-sans-serif</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10</cp:revision>
  <dcterms:created xsi:type="dcterms:W3CDTF">2024-04-06T14:56:38Z</dcterms:created>
  <dcterms:modified xsi:type="dcterms:W3CDTF">2024-06-08T15:00:33Z</dcterms:modified>
</cp:coreProperties>
</file>