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87" r:id="rId3"/>
    <p:sldId id="325" r:id="rId4"/>
    <p:sldId id="336" r:id="rId5"/>
    <p:sldId id="335" r:id="rId6"/>
    <p:sldId id="337" r:id="rId7"/>
    <p:sldId id="338" r:id="rId8"/>
    <p:sldId id="339" r:id="rId9"/>
    <p:sldId id="340" r:id="rId10"/>
    <p:sldId id="341" r:id="rId11"/>
    <p:sldId id="327" r:id="rId12"/>
    <p:sldId id="342" r:id="rId13"/>
    <p:sldId id="343" r:id="rId14"/>
    <p:sldId id="29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0" autoAdjust="0"/>
    <p:restoredTop sz="94660"/>
  </p:normalViewPr>
  <p:slideViewPr>
    <p:cSldViewPr snapToGrid="0">
      <p:cViewPr varScale="1">
        <p:scale>
          <a:sx n="95" d="100"/>
          <a:sy n="95" d="100"/>
        </p:scale>
        <p:origin x="306" y="3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1/31/2025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1/31/2025</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1/31/2025</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James%201%3A2-4&amp;version=NIV#fen-NIV-30269a"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8C25C9-FDA6-BCF3-2B18-6E93CCDC3ABB}"/>
              </a:ext>
            </a:extLst>
          </p:cNvPr>
          <p:cNvSpPr txBox="1"/>
          <p:nvPr/>
        </p:nvSpPr>
        <p:spPr>
          <a:xfrm>
            <a:off x="462117" y="490369"/>
            <a:ext cx="10825316" cy="1815882"/>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No one needs to think as long as he is swept along in the stream of routine, never-ending activity. Get out of the stream, on the bank, and think. Stop right now and think. O.K. Here I am. What am I supposed to think about?</a:t>
            </a:r>
            <a:endParaRPr lang="en-US" sz="2800" dirty="0"/>
          </a:p>
        </p:txBody>
      </p:sp>
      <p:sp>
        <p:nvSpPr>
          <p:cNvPr id="5" name="TextBox 4">
            <a:extLst>
              <a:ext uri="{FF2B5EF4-FFF2-40B4-BE49-F238E27FC236}">
                <a16:creationId xmlns:a16="http://schemas.microsoft.com/office/drawing/2014/main" id="{CA53DE52-619C-F412-B22E-B0F7C7119F9A}"/>
              </a:ext>
            </a:extLst>
          </p:cNvPr>
          <p:cNvSpPr txBox="1"/>
          <p:nvPr/>
        </p:nvSpPr>
        <p:spPr>
          <a:xfrm rot="20702442">
            <a:off x="462117" y="2782669"/>
            <a:ext cx="4316362" cy="646331"/>
          </a:xfrm>
          <a:prstGeom prst="rect">
            <a:avLst/>
          </a:prstGeom>
          <a:noFill/>
        </p:spPr>
        <p:txBody>
          <a:bodyPr wrap="square">
            <a:spAutoFit/>
          </a:bodyPr>
          <a:lstStyle/>
          <a:p>
            <a:r>
              <a:rPr lang="en-US" sz="1800" b="0" i="0" dirty="0">
                <a:solidFill>
                  <a:schemeClr val="bg1"/>
                </a:solidFill>
                <a:effectLst/>
                <a:latin typeface="Open Sans" panose="020B0606030504020204" pitchFamily="34" charset="0"/>
              </a:rPr>
              <a:t>Think about God’s love and power and how they have affected your life.</a:t>
            </a:r>
            <a:endParaRPr lang="en-US" dirty="0"/>
          </a:p>
        </p:txBody>
      </p:sp>
      <p:sp>
        <p:nvSpPr>
          <p:cNvPr id="7" name="TextBox 6">
            <a:extLst>
              <a:ext uri="{FF2B5EF4-FFF2-40B4-BE49-F238E27FC236}">
                <a16:creationId xmlns:a16="http://schemas.microsoft.com/office/drawing/2014/main" id="{17427257-CA22-694D-B7BF-4B11C18ADA6F}"/>
              </a:ext>
            </a:extLst>
          </p:cNvPr>
          <p:cNvSpPr txBox="1"/>
          <p:nvPr/>
        </p:nvSpPr>
        <p:spPr>
          <a:xfrm rot="152721">
            <a:off x="7415448" y="2577351"/>
            <a:ext cx="4355245" cy="646331"/>
          </a:xfrm>
          <a:prstGeom prst="rect">
            <a:avLst/>
          </a:prstGeom>
          <a:noFill/>
        </p:spPr>
        <p:txBody>
          <a:bodyPr wrap="square">
            <a:spAutoFit/>
          </a:bodyPr>
          <a:lstStyle/>
          <a:p>
            <a:pPr algn="l"/>
            <a:r>
              <a:rPr lang="en-US" sz="1800" b="0" i="0" dirty="0">
                <a:solidFill>
                  <a:schemeClr val="bg1"/>
                </a:solidFill>
                <a:effectLst/>
                <a:latin typeface="Open Sans" panose="020B0606030504020204" pitchFamily="34" charset="0"/>
              </a:rPr>
              <a:t>Think of your family and all the natural gifts and resources He has given you.</a:t>
            </a:r>
          </a:p>
        </p:txBody>
      </p:sp>
      <p:sp>
        <p:nvSpPr>
          <p:cNvPr id="9" name="TextBox 8">
            <a:extLst>
              <a:ext uri="{FF2B5EF4-FFF2-40B4-BE49-F238E27FC236}">
                <a16:creationId xmlns:a16="http://schemas.microsoft.com/office/drawing/2014/main" id="{0273A989-3ACD-B741-4430-1E58671FC044}"/>
              </a:ext>
            </a:extLst>
          </p:cNvPr>
          <p:cNvSpPr txBox="1"/>
          <p:nvPr/>
        </p:nvSpPr>
        <p:spPr>
          <a:xfrm>
            <a:off x="4050891" y="3028652"/>
            <a:ext cx="3500284" cy="1200329"/>
          </a:xfrm>
          <a:prstGeom prst="rect">
            <a:avLst/>
          </a:prstGeom>
          <a:noFill/>
        </p:spPr>
        <p:txBody>
          <a:bodyPr wrap="square">
            <a:spAutoFit/>
          </a:bodyPr>
          <a:lstStyle/>
          <a:p>
            <a:pPr algn="l"/>
            <a:r>
              <a:rPr lang="en-US" sz="1800" b="0" i="0" dirty="0">
                <a:solidFill>
                  <a:schemeClr val="bg1"/>
                </a:solidFill>
                <a:effectLst/>
                <a:latin typeface="Open Sans" panose="020B0606030504020204" pitchFamily="34" charset="0"/>
              </a:rPr>
              <a:t>Think about and enumerate what the components of His kind of life are in your world and in the life you are living.</a:t>
            </a:r>
          </a:p>
        </p:txBody>
      </p:sp>
      <p:sp>
        <p:nvSpPr>
          <p:cNvPr id="11" name="TextBox 10">
            <a:extLst>
              <a:ext uri="{FF2B5EF4-FFF2-40B4-BE49-F238E27FC236}">
                <a16:creationId xmlns:a16="http://schemas.microsoft.com/office/drawing/2014/main" id="{1281CAB6-76FC-F88C-7026-40DDF1BC2D00}"/>
              </a:ext>
            </a:extLst>
          </p:cNvPr>
          <p:cNvSpPr txBox="1"/>
          <p:nvPr/>
        </p:nvSpPr>
        <p:spPr>
          <a:xfrm>
            <a:off x="619433" y="4228981"/>
            <a:ext cx="2861186" cy="1477328"/>
          </a:xfrm>
          <a:prstGeom prst="rect">
            <a:avLst/>
          </a:prstGeom>
          <a:noFill/>
        </p:spPr>
        <p:txBody>
          <a:bodyPr wrap="square">
            <a:spAutoFit/>
          </a:bodyPr>
          <a:lstStyle/>
          <a:p>
            <a:pPr algn="ctr"/>
            <a:r>
              <a:rPr lang="en-US" sz="1800" b="0" i="0" dirty="0">
                <a:solidFill>
                  <a:schemeClr val="bg1"/>
                </a:solidFill>
                <a:effectLst/>
                <a:latin typeface="Open Sans" panose="020B0606030504020204" pitchFamily="34" charset="0"/>
              </a:rPr>
              <a:t>Think about a growing tree, the birds flying south at winter, the process of a bee making honey.</a:t>
            </a:r>
          </a:p>
        </p:txBody>
      </p:sp>
      <p:sp>
        <p:nvSpPr>
          <p:cNvPr id="15" name="TextBox 14">
            <a:extLst>
              <a:ext uri="{FF2B5EF4-FFF2-40B4-BE49-F238E27FC236}">
                <a16:creationId xmlns:a16="http://schemas.microsoft.com/office/drawing/2014/main" id="{3EB46CA1-18E8-1001-2D6B-B356D0F13565}"/>
              </a:ext>
            </a:extLst>
          </p:cNvPr>
          <p:cNvSpPr txBox="1"/>
          <p:nvPr/>
        </p:nvSpPr>
        <p:spPr>
          <a:xfrm>
            <a:off x="7935523" y="3651980"/>
            <a:ext cx="3804638" cy="646331"/>
          </a:xfrm>
          <a:prstGeom prst="rect">
            <a:avLst/>
          </a:prstGeom>
          <a:noFill/>
        </p:spPr>
        <p:txBody>
          <a:bodyPr wrap="square">
            <a:spAutoFit/>
          </a:bodyPr>
          <a:lstStyle/>
          <a:p>
            <a:pPr algn="ctr"/>
            <a:r>
              <a:rPr lang="en-US" sz="1800" b="0" i="0" dirty="0">
                <a:solidFill>
                  <a:schemeClr val="bg1"/>
                </a:solidFill>
                <a:effectLst/>
                <a:latin typeface="Open Sans" panose="020B0606030504020204" pitchFamily="34" charset="0"/>
              </a:rPr>
              <a:t>Think about a day without any yelling and screaming and hassle.</a:t>
            </a:r>
          </a:p>
        </p:txBody>
      </p:sp>
      <p:sp>
        <p:nvSpPr>
          <p:cNvPr id="17" name="TextBox 16">
            <a:extLst>
              <a:ext uri="{FF2B5EF4-FFF2-40B4-BE49-F238E27FC236}">
                <a16:creationId xmlns:a16="http://schemas.microsoft.com/office/drawing/2014/main" id="{85090504-92E3-7484-D676-C3BA475020FE}"/>
              </a:ext>
            </a:extLst>
          </p:cNvPr>
          <p:cNvSpPr txBox="1"/>
          <p:nvPr/>
        </p:nvSpPr>
        <p:spPr>
          <a:xfrm>
            <a:off x="3903406" y="4453506"/>
            <a:ext cx="6096000" cy="646331"/>
          </a:xfrm>
          <a:prstGeom prst="rect">
            <a:avLst/>
          </a:prstGeom>
          <a:noFill/>
        </p:spPr>
        <p:txBody>
          <a:bodyPr wrap="square">
            <a:spAutoFit/>
          </a:bodyPr>
          <a:lstStyle/>
          <a:p>
            <a:pPr algn="ctr"/>
            <a:r>
              <a:rPr lang="en-US" sz="1800" b="0" i="0" dirty="0">
                <a:solidFill>
                  <a:schemeClr val="bg1"/>
                </a:solidFill>
                <a:effectLst/>
                <a:latin typeface="Open Sans" panose="020B0606030504020204" pitchFamily="34" charset="0"/>
              </a:rPr>
              <a:t>Think about how your life in your world and family can incorporate the quiet serenity of Jesus Christ.</a:t>
            </a:r>
          </a:p>
        </p:txBody>
      </p:sp>
      <p:sp>
        <p:nvSpPr>
          <p:cNvPr id="19" name="TextBox 18">
            <a:extLst>
              <a:ext uri="{FF2B5EF4-FFF2-40B4-BE49-F238E27FC236}">
                <a16:creationId xmlns:a16="http://schemas.microsoft.com/office/drawing/2014/main" id="{F710AF07-2DE5-6455-EFC2-5CE8795B11B1}"/>
              </a:ext>
            </a:extLst>
          </p:cNvPr>
          <p:cNvSpPr txBox="1"/>
          <p:nvPr/>
        </p:nvSpPr>
        <p:spPr>
          <a:xfrm>
            <a:off x="432619" y="5735579"/>
            <a:ext cx="6096000" cy="646331"/>
          </a:xfrm>
          <a:prstGeom prst="rect">
            <a:avLst/>
          </a:prstGeom>
          <a:noFill/>
        </p:spPr>
        <p:txBody>
          <a:bodyPr wrap="square">
            <a:spAutoFit/>
          </a:bodyPr>
          <a:lstStyle/>
          <a:p>
            <a:pPr algn="ctr"/>
            <a:r>
              <a:rPr lang="en-US" sz="1800" b="0" i="0" dirty="0">
                <a:solidFill>
                  <a:schemeClr val="bg1"/>
                </a:solidFill>
                <a:effectLst/>
                <a:latin typeface="Open Sans" panose="020B0606030504020204" pitchFamily="34" charset="0"/>
              </a:rPr>
              <a:t>Think and control your life in harmony with God and not be gobbled up by this present world.</a:t>
            </a:r>
            <a:endParaRPr lang="en-US" dirty="0"/>
          </a:p>
        </p:txBody>
      </p:sp>
      <p:sp>
        <p:nvSpPr>
          <p:cNvPr id="20" name="TextBox 19">
            <a:extLst>
              <a:ext uri="{FF2B5EF4-FFF2-40B4-BE49-F238E27FC236}">
                <a16:creationId xmlns:a16="http://schemas.microsoft.com/office/drawing/2014/main" id="{0FD7F161-F36A-B2D2-B7B7-10F214487663}"/>
              </a:ext>
            </a:extLst>
          </p:cNvPr>
          <p:cNvSpPr txBox="1"/>
          <p:nvPr/>
        </p:nvSpPr>
        <p:spPr>
          <a:xfrm>
            <a:off x="8288596" y="5099837"/>
            <a:ext cx="3612291" cy="923330"/>
          </a:xfrm>
          <a:prstGeom prst="rect">
            <a:avLst/>
          </a:prstGeom>
          <a:noFill/>
        </p:spPr>
        <p:txBody>
          <a:bodyPr wrap="square" rtlCol="0">
            <a:spAutoFit/>
          </a:bodyPr>
          <a:lstStyle/>
          <a:p>
            <a:pPr algn="ctr"/>
            <a:r>
              <a:rPr lang="en-US" dirty="0">
                <a:solidFill>
                  <a:schemeClr val="bg1"/>
                </a:solidFill>
              </a:rPr>
              <a:t>Think about the small and many miracles around us on a daily basis</a:t>
            </a:r>
          </a:p>
        </p:txBody>
      </p:sp>
      <p:sp>
        <p:nvSpPr>
          <p:cNvPr id="21" name="TextBox 20">
            <a:extLst>
              <a:ext uri="{FF2B5EF4-FFF2-40B4-BE49-F238E27FC236}">
                <a16:creationId xmlns:a16="http://schemas.microsoft.com/office/drawing/2014/main" id="{4B80643D-0016-8F81-153A-12E06341A421}"/>
              </a:ext>
            </a:extLst>
          </p:cNvPr>
          <p:cNvSpPr txBox="1"/>
          <p:nvPr/>
        </p:nvSpPr>
        <p:spPr>
          <a:xfrm>
            <a:off x="6754763" y="6233271"/>
            <a:ext cx="5299586" cy="400110"/>
          </a:xfrm>
          <a:prstGeom prst="rect">
            <a:avLst/>
          </a:prstGeom>
          <a:noFill/>
        </p:spPr>
        <p:txBody>
          <a:bodyPr wrap="square" rtlCol="0">
            <a:spAutoFit/>
          </a:bodyPr>
          <a:lstStyle/>
          <a:p>
            <a:r>
              <a:rPr lang="en-US" sz="2000" dirty="0">
                <a:solidFill>
                  <a:schemeClr val="bg1"/>
                </a:solidFill>
              </a:rPr>
              <a:t>Think about a day with no body aches or pain</a:t>
            </a:r>
          </a:p>
        </p:txBody>
      </p:sp>
    </p:spTree>
    <p:extLst>
      <p:ext uri="{BB962C8B-B14F-4D97-AF65-F5344CB8AC3E}">
        <p14:creationId xmlns:p14="http://schemas.microsoft.com/office/powerpoint/2010/main" val="391239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1000"/>
                                        <p:tgtEl>
                                          <p:spTgt spid="11">
                                            <p:txEl>
                                              <p:pRg st="0" end="0"/>
                                            </p:txEl>
                                          </p:spTgt>
                                        </p:tgtEl>
                                      </p:cBhvr>
                                    </p:animEffect>
                                    <p:anim calcmode="lin" valueType="num">
                                      <p:cBhvr>
                                        <p:cTn id="34"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7">
                                            <p:txEl>
                                              <p:pRg st="0" end="0"/>
                                            </p:txEl>
                                          </p:spTgt>
                                        </p:tgtEl>
                                        <p:attrNameLst>
                                          <p:attrName>style.visibility</p:attrName>
                                        </p:attrNameLst>
                                      </p:cBhvr>
                                      <p:to>
                                        <p:strVal val="visible"/>
                                      </p:to>
                                    </p:set>
                                    <p:animEffect transition="in" filter="fade">
                                      <p:cBhvr>
                                        <p:cTn id="40" dur="1000"/>
                                        <p:tgtEl>
                                          <p:spTgt spid="17">
                                            <p:txEl>
                                              <p:pRg st="0" end="0"/>
                                            </p:txEl>
                                          </p:spTgt>
                                        </p:tgtEl>
                                      </p:cBhvr>
                                    </p:animEffect>
                                    <p:anim calcmode="lin" valueType="num">
                                      <p:cBhvr>
                                        <p:cTn id="41"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5">
                                            <p:txEl>
                                              <p:pRg st="0" end="0"/>
                                            </p:txEl>
                                          </p:spTgt>
                                        </p:tgtEl>
                                        <p:attrNameLst>
                                          <p:attrName>style.visibility</p:attrName>
                                        </p:attrNameLst>
                                      </p:cBhvr>
                                      <p:to>
                                        <p:strVal val="visible"/>
                                      </p:to>
                                    </p:set>
                                    <p:animEffect transition="in" filter="fade">
                                      <p:cBhvr>
                                        <p:cTn id="47" dur="1000"/>
                                        <p:tgtEl>
                                          <p:spTgt spid="15">
                                            <p:txEl>
                                              <p:pRg st="0" end="0"/>
                                            </p:txEl>
                                          </p:spTgt>
                                        </p:tgtEl>
                                      </p:cBhvr>
                                    </p:animEffect>
                                    <p:anim calcmode="lin" valueType="num">
                                      <p:cBhvr>
                                        <p:cTn id="48"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anim calcmode="lin" valueType="num">
                                      <p:cBhvr>
                                        <p:cTn id="55" dur="1000" fill="hold"/>
                                        <p:tgtEl>
                                          <p:spTgt spid="19"/>
                                        </p:tgtEl>
                                        <p:attrNameLst>
                                          <p:attrName>ppt_x</p:attrName>
                                        </p:attrNameLst>
                                      </p:cBhvr>
                                      <p:tavLst>
                                        <p:tav tm="0">
                                          <p:val>
                                            <p:strVal val="#ppt_x"/>
                                          </p:val>
                                        </p:tav>
                                        <p:tav tm="100000">
                                          <p:val>
                                            <p:strVal val="#ppt_x"/>
                                          </p:val>
                                        </p:tav>
                                      </p:tavLst>
                                    </p:anim>
                                    <p:anim calcmode="lin" valueType="num">
                                      <p:cBhvr>
                                        <p:cTn id="5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wipe(down)">
                                      <p:cBhvr>
                                        <p:cTn id="61" dur="580">
                                          <p:stCondLst>
                                            <p:cond delay="0"/>
                                          </p:stCondLst>
                                        </p:cTn>
                                        <p:tgtEl>
                                          <p:spTgt spid="20"/>
                                        </p:tgtEl>
                                      </p:cBhvr>
                                    </p:animEffect>
                                    <p:anim calcmode="lin" valueType="num">
                                      <p:cBhvr>
                                        <p:cTn id="6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67" dur="26">
                                          <p:stCondLst>
                                            <p:cond delay="650"/>
                                          </p:stCondLst>
                                        </p:cTn>
                                        <p:tgtEl>
                                          <p:spTgt spid="20"/>
                                        </p:tgtEl>
                                      </p:cBhvr>
                                      <p:to x="100000" y="60000"/>
                                    </p:animScale>
                                    <p:animScale>
                                      <p:cBhvr>
                                        <p:cTn id="68" dur="166" decel="50000">
                                          <p:stCondLst>
                                            <p:cond delay="676"/>
                                          </p:stCondLst>
                                        </p:cTn>
                                        <p:tgtEl>
                                          <p:spTgt spid="20"/>
                                        </p:tgtEl>
                                      </p:cBhvr>
                                      <p:to x="100000" y="100000"/>
                                    </p:animScale>
                                    <p:animScale>
                                      <p:cBhvr>
                                        <p:cTn id="69" dur="26">
                                          <p:stCondLst>
                                            <p:cond delay="1312"/>
                                          </p:stCondLst>
                                        </p:cTn>
                                        <p:tgtEl>
                                          <p:spTgt spid="20"/>
                                        </p:tgtEl>
                                      </p:cBhvr>
                                      <p:to x="100000" y="80000"/>
                                    </p:animScale>
                                    <p:animScale>
                                      <p:cBhvr>
                                        <p:cTn id="70" dur="166" decel="50000">
                                          <p:stCondLst>
                                            <p:cond delay="1338"/>
                                          </p:stCondLst>
                                        </p:cTn>
                                        <p:tgtEl>
                                          <p:spTgt spid="20"/>
                                        </p:tgtEl>
                                      </p:cBhvr>
                                      <p:to x="100000" y="100000"/>
                                    </p:animScale>
                                    <p:animScale>
                                      <p:cBhvr>
                                        <p:cTn id="71" dur="26">
                                          <p:stCondLst>
                                            <p:cond delay="1642"/>
                                          </p:stCondLst>
                                        </p:cTn>
                                        <p:tgtEl>
                                          <p:spTgt spid="20"/>
                                        </p:tgtEl>
                                      </p:cBhvr>
                                      <p:to x="100000" y="90000"/>
                                    </p:animScale>
                                    <p:animScale>
                                      <p:cBhvr>
                                        <p:cTn id="72" dur="166" decel="50000">
                                          <p:stCondLst>
                                            <p:cond delay="1668"/>
                                          </p:stCondLst>
                                        </p:cTn>
                                        <p:tgtEl>
                                          <p:spTgt spid="20"/>
                                        </p:tgtEl>
                                      </p:cBhvr>
                                      <p:to x="100000" y="100000"/>
                                    </p:animScale>
                                    <p:animScale>
                                      <p:cBhvr>
                                        <p:cTn id="73" dur="26">
                                          <p:stCondLst>
                                            <p:cond delay="1808"/>
                                          </p:stCondLst>
                                        </p:cTn>
                                        <p:tgtEl>
                                          <p:spTgt spid="20"/>
                                        </p:tgtEl>
                                      </p:cBhvr>
                                      <p:to x="100000" y="95000"/>
                                    </p:animScale>
                                    <p:animScale>
                                      <p:cBhvr>
                                        <p:cTn id="74" dur="166" decel="50000">
                                          <p:stCondLst>
                                            <p:cond delay="1834"/>
                                          </p:stCondLst>
                                        </p:cTn>
                                        <p:tgtEl>
                                          <p:spTgt spid="20"/>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6" presetClass="entr" presetSubtype="16" fill="hold" grpId="0" nodeType="click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circle(in)">
                                      <p:cBhvr>
                                        <p:cTn id="79"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9" grpId="0"/>
      <p:bldP spid="20"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80140304-D945-EB41-444D-BE806ADAD779}"/>
              </a:ext>
            </a:extLst>
          </p:cNvPr>
          <p:cNvSpPr txBox="1"/>
          <p:nvPr/>
        </p:nvSpPr>
        <p:spPr>
          <a:xfrm>
            <a:off x="393290" y="699896"/>
            <a:ext cx="11572567" cy="2677656"/>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Dr. </a:t>
            </a:r>
            <a:r>
              <a:rPr lang="en-US" sz="2800" b="0" i="0" dirty="0" err="1">
                <a:solidFill>
                  <a:schemeClr val="bg1"/>
                </a:solidFill>
                <a:effectLst/>
                <a:latin typeface="Open Sans" panose="020B0606030504020204" pitchFamily="34" charset="0"/>
              </a:rPr>
              <a:t>Lahaye</a:t>
            </a:r>
            <a:r>
              <a:rPr lang="en-US" sz="2800" b="0" i="0" dirty="0">
                <a:solidFill>
                  <a:schemeClr val="bg1"/>
                </a:solidFill>
                <a:effectLst/>
                <a:latin typeface="Open Sans" panose="020B0606030504020204" pitchFamily="34" charset="0"/>
              </a:rPr>
              <a:t> states, “Since the eyes and ears are the two most important channels for communicating with the brain, how you employ these information gatherers largely determines how you think. And be sure of this: How you think will determine the way you live! It remains true, as the writer of Proverbs long ago observed, “As he thinks in his heart, so is he” (23:7) </a:t>
            </a:r>
          </a:p>
        </p:txBody>
      </p:sp>
      <p:sp>
        <p:nvSpPr>
          <p:cNvPr id="12" name="TextBox 11">
            <a:extLst>
              <a:ext uri="{FF2B5EF4-FFF2-40B4-BE49-F238E27FC236}">
                <a16:creationId xmlns:a16="http://schemas.microsoft.com/office/drawing/2014/main" id="{B3BED8B5-7CE7-B3D4-1924-DF19392653A8}"/>
              </a:ext>
            </a:extLst>
          </p:cNvPr>
          <p:cNvSpPr txBox="1"/>
          <p:nvPr/>
        </p:nvSpPr>
        <p:spPr>
          <a:xfrm>
            <a:off x="255639" y="4235611"/>
            <a:ext cx="11710218" cy="1938992"/>
          </a:xfrm>
          <a:prstGeom prst="rect">
            <a:avLst/>
          </a:prstGeom>
          <a:noFill/>
        </p:spPr>
        <p:txBody>
          <a:bodyPr wrap="square">
            <a:spAutoFit/>
          </a:bodyPr>
          <a:lstStyle/>
          <a:p>
            <a:pPr algn="ctr"/>
            <a:r>
              <a:rPr lang="en-US" sz="2400" dirty="0">
                <a:solidFill>
                  <a:schemeClr val="bg1"/>
                </a:solidFill>
                <a:latin typeface="Open Sans" panose="020B0606030504020204" pitchFamily="34" charset="0"/>
              </a:rPr>
              <a:t>Dr.</a:t>
            </a:r>
            <a:r>
              <a:rPr lang="en-US" sz="2400" b="0" i="0" dirty="0">
                <a:solidFill>
                  <a:schemeClr val="bg1"/>
                </a:solidFill>
                <a:effectLst/>
                <a:latin typeface="Open Sans" panose="020B0606030504020204" pitchFamily="34" charset="0"/>
              </a:rPr>
              <a:t> LaHaye also notes this about the mind, “The mind is to the </a:t>
            </a:r>
            <a:r>
              <a:rPr lang="en-US" sz="2400" b="0" i="0" u="sng" dirty="0">
                <a:solidFill>
                  <a:schemeClr val="bg1"/>
                </a:solidFill>
                <a:effectLst/>
                <a:latin typeface="Open Sans" panose="020B0606030504020204" pitchFamily="34" charset="0"/>
              </a:rPr>
              <a:t>emotions </a:t>
            </a:r>
            <a:r>
              <a:rPr lang="en-US" sz="2400" b="0" i="0" dirty="0">
                <a:solidFill>
                  <a:schemeClr val="bg1"/>
                </a:solidFill>
                <a:effectLst/>
                <a:latin typeface="Open Sans" panose="020B0606030504020204" pitchFamily="34" charset="0"/>
              </a:rPr>
              <a:t>what food is to the </a:t>
            </a:r>
            <a:r>
              <a:rPr lang="en-US" sz="2400" b="0" i="0" u="sng" dirty="0">
                <a:solidFill>
                  <a:schemeClr val="bg1"/>
                </a:solidFill>
                <a:effectLst/>
                <a:latin typeface="Open Sans" panose="020B0606030504020204" pitchFamily="34" charset="0"/>
              </a:rPr>
              <a:t>body.</a:t>
            </a:r>
            <a:r>
              <a:rPr lang="en-US" sz="2400" b="0" i="0" dirty="0">
                <a:solidFill>
                  <a:schemeClr val="bg1"/>
                </a:solidFill>
                <a:effectLst/>
                <a:latin typeface="Open Sans" panose="020B0606030504020204" pitchFamily="34" charset="0"/>
              </a:rPr>
              <a:t> For that reason, what the </a:t>
            </a:r>
            <a:r>
              <a:rPr lang="en-US" sz="2400" b="0" i="0" u="sng" dirty="0">
                <a:solidFill>
                  <a:schemeClr val="bg1"/>
                </a:solidFill>
                <a:effectLst/>
                <a:latin typeface="Open Sans" panose="020B0606030504020204" pitchFamily="34" charset="0"/>
              </a:rPr>
              <a:t>mind feeds </a:t>
            </a:r>
            <a:r>
              <a:rPr lang="en-US" sz="2400" b="0" i="0" dirty="0">
                <a:solidFill>
                  <a:schemeClr val="bg1"/>
                </a:solidFill>
                <a:effectLst/>
                <a:latin typeface="Open Sans" panose="020B0606030504020204" pitchFamily="34" charset="0"/>
              </a:rPr>
              <a:t>upon becomes the most </a:t>
            </a:r>
            <a:r>
              <a:rPr lang="en-US" sz="2400" b="0" i="0" u="sng" dirty="0">
                <a:solidFill>
                  <a:schemeClr val="bg1"/>
                </a:solidFill>
                <a:effectLst/>
                <a:latin typeface="Open Sans" panose="020B0606030504020204" pitchFamily="34" charset="0"/>
              </a:rPr>
              <a:t>influential force in your life</a:t>
            </a:r>
            <a:r>
              <a:rPr lang="en-US" sz="2400" b="0" i="0" dirty="0">
                <a:solidFill>
                  <a:schemeClr val="bg1"/>
                </a:solidFill>
                <a:effectLst/>
                <a:latin typeface="Open Sans" panose="020B0606030504020204" pitchFamily="34" charset="0"/>
              </a:rPr>
              <a:t>. One of the great myths of our time is that </a:t>
            </a:r>
            <a:r>
              <a:rPr lang="en-US" sz="2400" b="0" i="0" u="sng" dirty="0">
                <a:solidFill>
                  <a:schemeClr val="bg1"/>
                </a:solidFill>
                <a:effectLst/>
                <a:latin typeface="Open Sans" panose="020B0606030504020204" pitchFamily="34" charset="0"/>
              </a:rPr>
              <a:t>feelings are spontaneous</a:t>
            </a:r>
            <a:r>
              <a:rPr lang="en-US" sz="2400" b="0" i="0" dirty="0">
                <a:solidFill>
                  <a:schemeClr val="bg1"/>
                </a:solidFill>
                <a:effectLst/>
                <a:latin typeface="Open Sans" panose="020B0606030504020204" pitchFamily="34" charset="0"/>
              </a:rPr>
              <a:t>. Actually, they are created by what you put into your mind.” </a:t>
            </a:r>
          </a:p>
        </p:txBody>
      </p:sp>
    </p:spTree>
    <p:extLst>
      <p:ext uri="{BB962C8B-B14F-4D97-AF65-F5344CB8AC3E}">
        <p14:creationId xmlns:p14="http://schemas.microsoft.com/office/powerpoint/2010/main" val="263112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ircle(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2FA161-868E-2386-EB61-CB4EF2E7F8C4}"/>
              </a:ext>
            </a:extLst>
          </p:cNvPr>
          <p:cNvSpPr txBox="1"/>
          <p:nvPr/>
        </p:nvSpPr>
        <p:spPr>
          <a:xfrm>
            <a:off x="290051" y="5340148"/>
            <a:ext cx="12309987" cy="610488"/>
          </a:xfrm>
          <a:prstGeom prst="rect">
            <a:avLst/>
          </a:prstGeom>
          <a:noFill/>
        </p:spPr>
        <p:txBody>
          <a:bodyPr wrap="square">
            <a:spAutoFit/>
          </a:bodyPr>
          <a:lstStyle/>
          <a:p>
            <a:pPr marL="0" marR="0">
              <a:lnSpc>
                <a:spcPct val="115000"/>
              </a:lnSpc>
            </a:pPr>
            <a:r>
              <a:rPr lang="en-US" sz="3200" dirty="0">
                <a:solidFill>
                  <a:schemeClr val="bg1"/>
                </a:solidFill>
                <a:effectLst/>
                <a:latin typeface="Arial" panose="020B0604020202020204" pitchFamily="34" charset="0"/>
                <a:ea typeface="Arial" panose="020B0604020202020204" pitchFamily="34" charset="0"/>
              </a:rPr>
              <a:t>We are to not be evil or allow evil to influence us in any way </a:t>
            </a:r>
          </a:p>
        </p:txBody>
      </p:sp>
      <p:sp>
        <p:nvSpPr>
          <p:cNvPr id="5" name="TextBox 4">
            <a:extLst>
              <a:ext uri="{FF2B5EF4-FFF2-40B4-BE49-F238E27FC236}">
                <a16:creationId xmlns:a16="http://schemas.microsoft.com/office/drawing/2014/main" id="{465B9D01-EB1C-EC7E-5320-1988EAD25491}"/>
              </a:ext>
            </a:extLst>
          </p:cNvPr>
          <p:cNvSpPr txBox="1"/>
          <p:nvPr/>
        </p:nvSpPr>
        <p:spPr>
          <a:xfrm>
            <a:off x="757084" y="256457"/>
            <a:ext cx="10677832" cy="1536767"/>
          </a:xfrm>
          <a:prstGeom prst="rect">
            <a:avLst/>
          </a:prstGeom>
          <a:noFill/>
        </p:spPr>
        <p:txBody>
          <a:bodyPr wrap="square">
            <a:spAutoFit/>
          </a:bodyPr>
          <a:lstStyle/>
          <a:p>
            <a:pPr marL="0" marR="0" algn="ctr">
              <a:lnSpc>
                <a:spcPct val="115000"/>
              </a:lnSpc>
            </a:pPr>
            <a:r>
              <a:rPr lang="en-US" sz="2800" dirty="0">
                <a:solidFill>
                  <a:schemeClr val="bg1"/>
                </a:solidFill>
                <a:effectLst/>
                <a:latin typeface="Arial" panose="020B0604020202020204" pitchFamily="34" charset="0"/>
                <a:ea typeface="Arial" panose="020B0604020202020204" pitchFamily="34" charset="0"/>
              </a:rPr>
              <a:t>Communion is about reaffirming our decision to follow Christ and to Love the Lord God with our whole heart and mind. This comes out by how we think and how we act.</a:t>
            </a:r>
          </a:p>
        </p:txBody>
      </p:sp>
      <p:sp>
        <p:nvSpPr>
          <p:cNvPr id="7" name="TextBox 6">
            <a:extLst>
              <a:ext uri="{FF2B5EF4-FFF2-40B4-BE49-F238E27FC236}">
                <a16:creationId xmlns:a16="http://schemas.microsoft.com/office/drawing/2014/main" id="{FC09DF57-834E-647D-C7FF-C9A3A2EF9925}"/>
              </a:ext>
            </a:extLst>
          </p:cNvPr>
          <p:cNvSpPr txBox="1"/>
          <p:nvPr/>
        </p:nvSpPr>
        <p:spPr>
          <a:xfrm>
            <a:off x="290051" y="2283065"/>
            <a:ext cx="9817509" cy="610488"/>
          </a:xfrm>
          <a:prstGeom prst="rect">
            <a:avLst/>
          </a:prstGeom>
          <a:noFill/>
        </p:spPr>
        <p:txBody>
          <a:bodyPr wrap="square">
            <a:spAutoFit/>
          </a:bodyPr>
          <a:lstStyle/>
          <a:p>
            <a:pPr marR="0">
              <a:lnSpc>
                <a:spcPct val="115000"/>
              </a:lnSpc>
            </a:pPr>
            <a:r>
              <a:rPr lang="en-US" sz="3200" dirty="0">
                <a:solidFill>
                  <a:schemeClr val="bg1"/>
                </a:solidFill>
                <a:effectLst/>
                <a:latin typeface="Arial" panose="020B0604020202020204" pitchFamily="34" charset="0"/>
                <a:ea typeface="Arial" panose="020B0604020202020204" pitchFamily="34" charset="0"/>
              </a:rPr>
              <a:t>We are to have a sincere love for our brothers </a:t>
            </a:r>
          </a:p>
        </p:txBody>
      </p:sp>
      <p:sp>
        <p:nvSpPr>
          <p:cNvPr id="9" name="TextBox 8">
            <a:extLst>
              <a:ext uri="{FF2B5EF4-FFF2-40B4-BE49-F238E27FC236}">
                <a16:creationId xmlns:a16="http://schemas.microsoft.com/office/drawing/2014/main" id="{474D5581-1FF2-AC2A-B78F-27B890A06998}"/>
              </a:ext>
            </a:extLst>
          </p:cNvPr>
          <p:cNvSpPr txBox="1"/>
          <p:nvPr/>
        </p:nvSpPr>
        <p:spPr>
          <a:xfrm>
            <a:off x="290051" y="2982431"/>
            <a:ext cx="10825316" cy="584775"/>
          </a:xfrm>
          <a:prstGeom prst="rect">
            <a:avLst/>
          </a:prstGeom>
          <a:noFill/>
        </p:spPr>
        <p:txBody>
          <a:bodyPr wrap="square">
            <a:spAutoFit/>
          </a:bodyPr>
          <a:lstStyle/>
          <a:p>
            <a:r>
              <a:rPr lang="en-US" sz="3200" dirty="0">
                <a:solidFill>
                  <a:schemeClr val="bg1"/>
                </a:solidFill>
                <a:effectLst/>
                <a:latin typeface="Arial" panose="020B0604020202020204" pitchFamily="34" charset="0"/>
                <a:ea typeface="Arial" panose="020B0604020202020204" pitchFamily="34" charset="0"/>
              </a:rPr>
              <a:t>We are to Love one another deeply, from the heart</a:t>
            </a:r>
            <a:endParaRPr lang="en-US" sz="3200" dirty="0"/>
          </a:p>
        </p:txBody>
      </p:sp>
      <p:sp>
        <p:nvSpPr>
          <p:cNvPr id="11" name="TextBox 10">
            <a:extLst>
              <a:ext uri="{FF2B5EF4-FFF2-40B4-BE49-F238E27FC236}">
                <a16:creationId xmlns:a16="http://schemas.microsoft.com/office/drawing/2014/main" id="{4DADFDAB-1DF6-3E59-5DF2-4458045DB988}"/>
              </a:ext>
            </a:extLst>
          </p:cNvPr>
          <p:cNvSpPr txBox="1"/>
          <p:nvPr/>
        </p:nvSpPr>
        <p:spPr>
          <a:xfrm>
            <a:off x="290051" y="3659204"/>
            <a:ext cx="12545961" cy="610488"/>
          </a:xfrm>
          <a:prstGeom prst="rect">
            <a:avLst/>
          </a:prstGeom>
          <a:noFill/>
        </p:spPr>
        <p:txBody>
          <a:bodyPr wrap="square">
            <a:spAutoFit/>
          </a:bodyPr>
          <a:lstStyle/>
          <a:p>
            <a:pPr marL="0" marR="0">
              <a:lnSpc>
                <a:spcPct val="115000"/>
              </a:lnSpc>
            </a:pPr>
            <a:r>
              <a:rPr lang="en-US" sz="3200" dirty="0">
                <a:solidFill>
                  <a:schemeClr val="bg1"/>
                </a:solidFill>
                <a:effectLst/>
                <a:latin typeface="Arial" panose="020B0604020202020204" pitchFamily="34" charset="0"/>
                <a:ea typeface="Arial" panose="020B0604020202020204" pitchFamily="34" charset="0"/>
              </a:rPr>
              <a:t>We are to be obedient to Jesus and be born again. </a:t>
            </a:r>
          </a:p>
        </p:txBody>
      </p:sp>
      <p:sp>
        <p:nvSpPr>
          <p:cNvPr id="13" name="TextBox 12">
            <a:extLst>
              <a:ext uri="{FF2B5EF4-FFF2-40B4-BE49-F238E27FC236}">
                <a16:creationId xmlns:a16="http://schemas.microsoft.com/office/drawing/2014/main" id="{1D1DA826-2F13-2677-EF51-AF73A81E8E75}"/>
              </a:ext>
            </a:extLst>
          </p:cNvPr>
          <p:cNvSpPr txBox="1"/>
          <p:nvPr/>
        </p:nvSpPr>
        <p:spPr>
          <a:xfrm>
            <a:off x="290051" y="4464025"/>
            <a:ext cx="9436510" cy="584775"/>
          </a:xfrm>
          <a:prstGeom prst="rect">
            <a:avLst/>
          </a:prstGeom>
          <a:noFill/>
        </p:spPr>
        <p:txBody>
          <a:bodyPr wrap="square">
            <a:spAutoFit/>
          </a:bodyPr>
          <a:lstStyle/>
          <a:p>
            <a:r>
              <a:rPr lang="en-US" sz="3200" dirty="0">
                <a:solidFill>
                  <a:schemeClr val="bg1"/>
                </a:solidFill>
                <a:effectLst/>
                <a:latin typeface="Arial" panose="020B0604020202020204" pitchFamily="34" charset="0"/>
                <a:ea typeface="Arial" panose="020B0604020202020204" pitchFamily="34" charset="0"/>
              </a:rPr>
              <a:t>We are to be holy like Jesus is holy </a:t>
            </a:r>
            <a:endParaRPr lang="en-US" sz="3200" dirty="0"/>
          </a:p>
        </p:txBody>
      </p:sp>
    </p:spTree>
    <p:extLst>
      <p:ext uri="{BB962C8B-B14F-4D97-AF65-F5344CB8AC3E}">
        <p14:creationId xmlns:p14="http://schemas.microsoft.com/office/powerpoint/2010/main" val="30254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circle(in)">
                                      <p:cBhvr>
                                        <p:cTn id="22" dur="20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ircle(in)">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circle(in)">
                                      <p:cBhvr>
                                        <p:cTn id="3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ABFA64-9154-ADF2-AEBE-91158C2C3D90}"/>
              </a:ext>
            </a:extLst>
          </p:cNvPr>
          <p:cNvSpPr txBox="1"/>
          <p:nvPr/>
        </p:nvSpPr>
        <p:spPr>
          <a:xfrm>
            <a:off x="103239" y="5064514"/>
            <a:ext cx="12123174" cy="1384995"/>
          </a:xfrm>
          <a:prstGeom prst="rect">
            <a:avLst/>
          </a:prstGeom>
          <a:noFill/>
        </p:spPr>
        <p:txBody>
          <a:bodyPr wrap="square">
            <a:spAutoFit/>
          </a:bodyPr>
          <a:lstStyle/>
          <a:p>
            <a:endParaRPr lang="en-US" sz="2800" b="0" i="0" dirty="0">
              <a:solidFill>
                <a:schemeClr val="bg1"/>
              </a:solidFill>
              <a:effectLst/>
              <a:latin typeface="Open Sans" panose="020B0606030504020204" pitchFamily="34" charset="0"/>
            </a:endParaRPr>
          </a:p>
          <a:p>
            <a:r>
              <a:rPr lang="en-US" sz="2800" b="0" i="0" dirty="0">
                <a:solidFill>
                  <a:schemeClr val="bg1"/>
                </a:solidFill>
                <a:effectLst/>
                <a:latin typeface="Open Sans" panose="020B0606030504020204" pitchFamily="34" charset="0"/>
              </a:rPr>
              <a:t>#5 Then come to Jesus for renewal of our hearts and minds so we can leave here and be holy for Jesus.</a:t>
            </a:r>
          </a:p>
        </p:txBody>
      </p:sp>
      <p:sp>
        <p:nvSpPr>
          <p:cNvPr id="5" name="TextBox 4">
            <a:extLst>
              <a:ext uri="{FF2B5EF4-FFF2-40B4-BE49-F238E27FC236}">
                <a16:creationId xmlns:a16="http://schemas.microsoft.com/office/drawing/2014/main" id="{95D350C7-7B00-0552-F463-41DC66151C3C}"/>
              </a:ext>
            </a:extLst>
          </p:cNvPr>
          <p:cNvSpPr txBox="1"/>
          <p:nvPr/>
        </p:nvSpPr>
        <p:spPr>
          <a:xfrm>
            <a:off x="-154858" y="199698"/>
            <a:ext cx="11661058" cy="1569660"/>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Communion:</a:t>
            </a:r>
          </a:p>
          <a:p>
            <a:pPr algn="ctr"/>
            <a:r>
              <a:rPr lang="en-US" sz="3200" b="0" i="0" dirty="0">
                <a:solidFill>
                  <a:schemeClr val="bg1"/>
                </a:solidFill>
                <a:effectLst/>
                <a:latin typeface="Open Sans" panose="020B0606030504020204" pitchFamily="34" charset="0"/>
              </a:rPr>
              <a:t>As we celebrate communion today we are doing what is commanded by Jesus.</a:t>
            </a:r>
          </a:p>
        </p:txBody>
      </p:sp>
      <p:sp>
        <p:nvSpPr>
          <p:cNvPr id="7" name="TextBox 6">
            <a:extLst>
              <a:ext uri="{FF2B5EF4-FFF2-40B4-BE49-F238E27FC236}">
                <a16:creationId xmlns:a16="http://schemas.microsoft.com/office/drawing/2014/main" id="{1737429C-4653-21E0-4E71-9DFCA91C1C1D}"/>
              </a:ext>
            </a:extLst>
          </p:cNvPr>
          <p:cNvSpPr txBox="1"/>
          <p:nvPr/>
        </p:nvSpPr>
        <p:spPr>
          <a:xfrm>
            <a:off x="103239" y="2135925"/>
            <a:ext cx="8701548" cy="523220"/>
          </a:xfrm>
          <a:prstGeom prst="rect">
            <a:avLst/>
          </a:prstGeom>
          <a:noFill/>
        </p:spPr>
        <p:txBody>
          <a:bodyPr wrap="square">
            <a:spAutoFit/>
          </a:bodyPr>
          <a:lstStyle/>
          <a:p>
            <a:r>
              <a:rPr lang="en-US" sz="2800" b="0" i="0" dirty="0">
                <a:solidFill>
                  <a:schemeClr val="bg1"/>
                </a:solidFill>
                <a:effectLst/>
                <a:latin typeface="Open Sans" panose="020B0606030504020204" pitchFamily="34" charset="0"/>
              </a:rPr>
              <a:t>#1 Remember the sacrifice Jesus paid for your sins.</a:t>
            </a:r>
          </a:p>
        </p:txBody>
      </p:sp>
      <p:sp>
        <p:nvSpPr>
          <p:cNvPr id="9" name="TextBox 8">
            <a:extLst>
              <a:ext uri="{FF2B5EF4-FFF2-40B4-BE49-F238E27FC236}">
                <a16:creationId xmlns:a16="http://schemas.microsoft.com/office/drawing/2014/main" id="{8DBAB898-5151-E73E-FD70-7AF199D5F39B}"/>
              </a:ext>
            </a:extLst>
          </p:cNvPr>
          <p:cNvSpPr txBox="1"/>
          <p:nvPr/>
        </p:nvSpPr>
        <p:spPr>
          <a:xfrm>
            <a:off x="103239" y="2757824"/>
            <a:ext cx="8962103" cy="523220"/>
          </a:xfrm>
          <a:prstGeom prst="rect">
            <a:avLst/>
          </a:prstGeom>
          <a:noFill/>
        </p:spPr>
        <p:txBody>
          <a:bodyPr wrap="square">
            <a:spAutoFit/>
          </a:bodyPr>
          <a:lstStyle/>
          <a:p>
            <a:r>
              <a:rPr lang="en-US" sz="2800" b="0" i="0" dirty="0">
                <a:solidFill>
                  <a:schemeClr val="bg1"/>
                </a:solidFill>
                <a:effectLst/>
                <a:latin typeface="Open Sans" panose="020B0606030504020204" pitchFamily="34" charset="0"/>
              </a:rPr>
              <a:t>#2 We need to set our minds on Jesus.</a:t>
            </a:r>
          </a:p>
        </p:txBody>
      </p:sp>
      <p:sp>
        <p:nvSpPr>
          <p:cNvPr id="11" name="TextBox 10">
            <a:extLst>
              <a:ext uri="{FF2B5EF4-FFF2-40B4-BE49-F238E27FC236}">
                <a16:creationId xmlns:a16="http://schemas.microsoft.com/office/drawing/2014/main" id="{C08434E1-7325-AA89-C99E-78CAB21513CE}"/>
              </a:ext>
            </a:extLst>
          </p:cNvPr>
          <p:cNvSpPr txBox="1"/>
          <p:nvPr/>
        </p:nvSpPr>
        <p:spPr>
          <a:xfrm>
            <a:off x="103239" y="3438818"/>
            <a:ext cx="11144864" cy="523220"/>
          </a:xfrm>
          <a:prstGeom prst="rect">
            <a:avLst/>
          </a:prstGeom>
          <a:noFill/>
        </p:spPr>
        <p:txBody>
          <a:bodyPr wrap="square">
            <a:spAutoFit/>
          </a:bodyPr>
          <a:lstStyle/>
          <a:p>
            <a:r>
              <a:rPr lang="en-US" sz="2800" b="0" i="0" dirty="0">
                <a:solidFill>
                  <a:schemeClr val="bg1"/>
                </a:solidFill>
                <a:effectLst/>
                <a:latin typeface="Open Sans" panose="020B0606030504020204" pitchFamily="34" charset="0"/>
              </a:rPr>
              <a:t>#3 We need commit to renewing our minds with the Word of God.</a:t>
            </a:r>
          </a:p>
        </p:txBody>
      </p:sp>
      <p:sp>
        <p:nvSpPr>
          <p:cNvPr id="13" name="TextBox 12">
            <a:extLst>
              <a:ext uri="{FF2B5EF4-FFF2-40B4-BE49-F238E27FC236}">
                <a16:creationId xmlns:a16="http://schemas.microsoft.com/office/drawing/2014/main" id="{6EBB65E7-BBE2-DCE2-9990-DE0807FDCCEE}"/>
              </a:ext>
            </a:extLst>
          </p:cNvPr>
          <p:cNvSpPr txBox="1"/>
          <p:nvPr/>
        </p:nvSpPr>
        <p:spPr>
          <a:xfrm>
            <a:off x="103239" y="4060717"/>
            <a:ext cx="11552903" cy="1384995"/>
          </a:xfrm>
          <a:prstGeom prst="rect">
            <a:avLst/>
          </a:prstGeom>
          <a:noFill/>
        </p:spPr>
        <p:txBody>
          <a:bodyPr wrap="square">
            <a:spAutoFit/>
          </a:bodyPr>
          <a:lstStyle/>
          <a:p>
            <a:r>
              <a:rPr lang="en-US" sz="2800" b="0" i="0" dirty="0">
                <a:solidFill>
                  <a:schemeClr val="bg1"/>
                </a:solidFill>
                <a:effectLst/>
                <a:latin typeface="Open Sans" panose="020B0606030504020204" pitchFamily="34" charset="0"/>
              </a:rPr>
              <a:t>#4  We have to make sure before we approach Communion that our hearts and minds are in the right place with God.**If not we must repent before we come and decide to change our path</a:t>
            </a:r>
            <a:endParaRPr lang="en-US" sz="2800" dirty="0"/>
          </a:p>
        </p:txBody>
      </p:sp>
    </p:spTree>
    <p:extLst>
      <p:ext uri="{BB962C8B-B14F-4D97-AF65-F5344CB8AC3E}">
        <p14:creationId xmlns:p14="http://schemas.microsoft.com/office/powerpoint/2010/main" val="3137679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in)">
                                      <p:cBhvr>
                                        <p:cTn id="14" dur="2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ircle(in)">
                                      <p:cBhvr>
                                        <p:cTn id="19" dur="20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ircle(in)">
                                      <p:cBhvr>
                                        <p:cTn id="24" dur="2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circle(in)">
                                      <p:cBhvr>
                                        <p:cTn id="29" dur="20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circle(in)">
                                      <p:cBhvr>
                                        <p:cTn id="3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1"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048035-2539-BFF9-9A2D-7CB251E3BFBD}"/>
              </a:ext>
            </a:extLst>
          </p:cNvPr>
          <p:cNvSpPr txBox="1"/>
          <p:nvPr/>
        </p:nvSpPr>
        <p:spPr>
          <a:xfrm>
            <a:off x="2839706" y="0"/>
            <a:ext cx="5750351" cy="1107996"/>
          </a:xfrm>
          <a:prstGeom prst="rect">
            <a:avLst/>
          </a:prstGeom>
          <a:noFill/>
        </p:spPr>
        <p:txBody>
          <a:bodyPr wrap="square" rtlCol="0">
            <a:spAutoFit/>
          </a:bodyPr>
          <a:lstStyle/>
          <a:p>
            <a:pPr algn="ctr"/>
            <a:r>
              <a:rPr lang="en-US" sz="6600" dirty="0">
                <a:solidFill>
                  <a:schemeClr val="bg1"/>
                </a:solidFill>
              </a:rPr>
              <a:t>Homework</a:t>
            </a:r>
          </a:p>
        </p:txBody>
      </p:sp>
      <p:sp>
        <p:nvSpPr>
          <p:cNvPr id="8" name="TextBox 7">
            <a:extLst>
              <a:ext uri="{FF2B5EF4-FFF2-40B4-BE49-F238E27FC236}">
                <a16:creationId xmlns:a16="http://schemas.microsoft.com/office/drawing/2014/main" id="{04C97AC4-C1DA-90BF-E4C9-1F1EF1A4F595}"/>
              </a:ext>
            </a:extLst>
          </p:cNvPr>
          <p:cNvSpPr txBox="1"/>
          <p:nvPr/>
        </p:nvSpPr>
        <p:spPr>
          <a:xfrm>
            <a:off x="-145145" y="1622151"/>
            <a:ext cx="11720052" cy="1312347"/>
          </a:xfrm>
          <a:prstGeom prst="rect">
            <a:avLst/>
          </a:prstGeom>
          <a:noFill/>
        </p:spPr>
        <p:txBody>
          <a:bodyPr wrap="square">
            <a:spAutoFit/>
          </a:bodyPr>
          <a:lstStyle/>
          <a:p>
            <a:pPr algn="ctr">
              <a:lnSpc>
                <a:spcPct val="115000"/>
              </a:lnSpc>
            </a:pPr>
            <a:r>
              <a:rPr lang="en-US" sz="3600" dirty="0">
                <a:solidFill>
                  <a:schemeClr val="bg1"/>
                </a:solidFill>
                <a:latin typeface="Arial" panose="020B0604020202020204" pitchFamily="34" charset="0"/>
                <a:ea typeface="Arial" panose="020B0604020202020204" pitchFamily="34" charset="0"/>
              </a:rPr>
              <a:t>Our time here on earth is short – so we need to make the best of every opportunity now!</a:t>
            </a:r>
          </a:p>
        </p:txBody>
      </p:sp>
      <p:sp>
        <p:nvSpPr>
          <p:cNvPr id="3" name="TextBox 2">
            <a:extLst>
              <a:ext uri="{FF2B5EF4-FFF2-40B4-BE49-F238E27FC236}">
                <a16:creationId xmlns:a16="http://schemas.microsoft.com/office/drawing/2014/main" id="{90696551-9FB1-857B-61F1-4828726305DC}"/>
              </a:ext>
            </a:extLst>
          </p:cNvPr>
          <p:cNvSpPr txBox="1"/>
          <p:nvPr/>
        </p:nvSpPr>
        <p:spPr>
          <a:xfrm>
            <a:off x="1641987" y="4001730"/>
            <a:ext cx="9932920" cy="1446550"/>
          </a:xfrm>
          <a:prstGeom prst="rect">
            <a:avLst/>
          </a:prstGeom>
          <a:noFill/>
        </p:spPr>
        <p:txBody>
          <a:bodyPr wrap="square" rtlCol="0">
            <a:spAutoFit/>
          </a:bodyPr>
          <a:lstStyle/>
          <a:p>
            <a:r>
              <a:rPr lang="en-US" sz="4400" dirty="0">
                <a:solidFill>
                  <a:schemeClr val="bg1"/>
                </a:solidFill>
              </a:rPr>
              <a:t>Take the time this week to THINK of His glory and the wonder of His creation  </a:t>
            </a:r>
          </a:p>
        </p:txBody>
      </p:sp>
    </p:spTree>
    <p:extLst>
      <p:ext uri="{BB962C8B-B14F-4D97-AF65-F5344CB8AC3E}">
        <p14:creationId xmlns:p14="http://schemas.microsoft.com/office/powerpoint/2010/main" val="27473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9EA61D6-F82D-DAFD-87F9-5037C5B54C9F}"/>
              </a:ext>
            </a:extLst>
          </p:cNvPr>
          <p:cNvSpPr txBox="1"/>
          <p:nvPr/>
        </p:nvSpPr>
        <p:spPr>
          <a:xfrm>
            <a:off x="2340258" y="5336237"/>
            <a:ext cx="6976012" cy="769441"/>
          </a:xfrm>
          <a:prstGeom prst="rect">
            <a:avLst/>
          </a:prstGeom>
          <a:noFill/>
        </p:spPr>
        <p:txBody>
          <a:bodyPr wrap="none" rtlCol="0">
            <a:spAutoFit/>
          </a:bodyPr>
          <a:lstStyle/>
          <a:p>
            <a:r>
              <a:rPr lang="en-US" sz="4400" dirty="0">
                <a:solidFill>
                  <a:schemeClr val="bg1"/>
                </a:solidFill>
              </a:rPr>
              <a:t>Pastor Richard “Rico” Tubbs</a:t>
            </a:r>
          </a:p>
        </p:txBody>
      </p:sp>
      <p:sp>
        <p:nvSpPr>
          <p:cNvPr id="4" name="TextBox 3">
            <a:extLst>
              <a:ext uri="{FF2B5EF4-FFF2-40B4-BE49-F238E27FC236}">
                <a16:creationId xmlns:a16="http://schemas.microsoft.com/office/drawing/2014/main" id="{7F9B16AB-90B5-2D17-D434-52AFB9FF6210}"/>
              </a:ext>
            </a:extLst>
          </p:cNvPr>
          <p:cNvSpPr txBox="1"/>
          <p:nvPr/>
        </p:nvSpPr>
        <p:spPr>
          <a:xfrm>
            <a:off x="1265317" y="1022721"/>
            <a:ext cx="9125894" cy="1107996"/>
          </a:xfrm>
          <a:prstGeom prst="rect">
            <a:avLst/>
          </a:prstGeom>
          <a:noFill/>
        </p:spPr>
        <p:txBody>
          <a:bodyPr wrap="square" rtlCol="0">
            <a:spAutoFit/>
          </a:bodyPr>
          <a:lstStyle/>
          <a:p>
            <a:pPr algn="ctr"/>
            <a:r>
              <a:rPr lang="en-US" sz="6600" dirty="0">
                <a:solidFill>
                  <a:schemeClr val="bg1"/>
                </a:solidFill>
              </a:rPr>
              <a:t>“Strangers in the World”</a:t>
            </a:r>
          </a:p>
        </p:txBody>
      </p:sp>
      <p:sp>
        <p:nvSpPr>
          <p:cNvPr id="6" name="TextBox 5">
            <a:extLst>
              <a:ext uri="{FF2B5EF4-FFF2-40B4-BE49-F238E27FC236}">
                <a16:creationId xmlns:a16="http://schemas.microsoft.com/office/drawing/2014/main" id="{C4CB6F3F-2475-2738-1A07-6889C6E2DCD7}"/>
              </a:ext>
            </a:extLst>
          </p:cNvPr>
          <p:cNvSpPr txBox="1"/>
          <p:nvPr/>
        </p:nvSpPr>
        <p:spPr>
          <a:xfrm>
            <a:off x="2540949" y="2717813"/>
            <a:ext cx="6097508" cy="1015663"/>
          </a:xfrm>
          <a:prstGeom prst="rect">
            <a:avLst/>
          </a:prstGeom>
          <a:noFill/>
        </p:spPr>
        <p:txBody>
          <a:bodyPr wrap="square">
            <a:spAutoFit/>
          </a:bodyPr>
          <a:lstStyle/>
          <a:p>
            <a:pPr algn="ctr"/>
            <a:r>
              <a:rPr lang="en-US" sz="6000" dirty="0">
                <a:solidFill>
                  <a:schemeClr val="bg1"/>
                </a:solidFill>
              </a:rPr>
              <a:t>1 Peter 1:1-12</a:t>
            </a:r>
          </a:p>
        </p:txBody>
      </p:sp>
    </p:spTree>
    <p:extLst>
      <p:ext uri="{BB962C8B-B14F-4D97-AF65-F5344CB8AC3E}">
        <p14:creationId xmlns:p14="http://schemas.microsoft.com/office/powerpoint/2010/main" val="30610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872ADD-D296-AD88-3C28-5720B1C9040A}"/>
              </a:ext>
            </a:extLst>
          </p:cNvPr>
          <p:cNvSpPr txBox="1"/>
          <p:nvPr/>
        </p:nvSpPr>
        <p:spPr>
          <a:xfrm>
            <a:off x="678425" y="375182"/>
            <a:ext cx="10166555" cy="5909310"/>
          </a:xfrm>
          <a:prstGeom prst="rect">
            <a:avLst/>
          </a:prstGeom>
          <a:noFill/>
        </p:spPr>
        <p:txBody>
          <a:bodyPr wrap="square">
            <a:spAutoFit/>
          </a:bodyPr>
          <a:lstStyle/>
          <a:p>
            <a:pPr algn="ctr"/>
            <a:r>
              <a:rPr lang="en-US" b="1" i="0" dirty="0">
                <a:solidFill>
                  <a:schemeClr val="bg1"/>
                </a:solidFill>
                <a:effectLst/>
                <a:latin typeface="system-ui"/>
              </a:rPr>
              <a:t>1 </a:t>
            </a:r>
            <a:r>
              <a:rPr lang="en-US" b="0" i="0" dirty="0">
                <a:solidFill>
                  <a:schemeClr val="bg1"/>
                </a:solidFill>
                <a:effectLst/>
                <a:latin typeface="system-ui"/>
              </a:rPr>
              <a:t>Peter, an apostle of Jesus Christ,</a:t>
            </a:r>
          </a:p>
          <a:p>
            <a:pPr algn="ctr"/>
            <a:r>
              <a:rPr lang="en-US" b="0" i="0" dirty="0">
                <a:solidFill>
                  <a:schemeClr val="bg1"/>
                </a:solidFill>
                <a:effectLst/>
                <a:latin typeface="system-ui"/>
              </a:rPr>
              <a:t>To God’s elect, exiles scattered throughout the provinces of Pontus, Galatia, Cappadocia, Asia and Bithynia, </a:t>
            </a:r>
            <a:r>
              <a:rPr lang="en-US" b="1" i="0" baseline="30000" dirty="0">
                <a:solidFill>
                  <a:schemeClr val="bg1"/>
                </a:solidFill>
                <a:effectLst/>
                <a:latin typeface="system-ui"/>
              </a:rPr>
              <a:t>2 </a:t>
            </a:r>
            <a:r>
              <a:rPr lang="en-US" b="0" i="0" dirty="0">
                <a:solidFill>
                  <a:schemeClr val="bg1"/>
                </a:solidFill>
                <a:effectLst/>
                <a:latin typeface="system-ui"/>
              </a:rPr>
              <a:t>who have been chosen according to the foreknowledge of God the Father, through the sanctifying work of the Spirit, to be obedient to Jesus Christ and sprinkled with his blood:</a:t>
            </a:r>
          </a:p>
          <a:p>
            <a:pPr algn="ctr"/>
            <a:r>
              <a:rPr lang="en-US" b="0" i="0" dirty="0">
                <a:solidFill>
                  <a:schemeClr val="bg1"/>
                </a:solidFill>
                <a:effectLst/>
                <a:latin typeface="system-ui"/>
              </a:rPr>
              <a:t>Grace and peace be yours in abundance.</a:t>
            </a:r>
          </a:p>
          <a:p>
            <a:pPr algn="ctr"/>
            <a:r>
              <a:rPr lang="en-US" b="1" i="0" baseline="30000" dirty="0">
                <a:solidFill>
                  <a:schemeClr val="bg1"/>
                </a:solidFill>
                <a:effectLst/>
                <a:latin typeface="system-ui"/>
              </a:rPr>
              <a:t>3 </a:t>
            </a:r>
            <a:r>
              <a:rPr lang="en-US" b="0" i="0" dirty="0">
                <a:solidFill>
                  <a:schemeClr val="bg1"/>
                </a:solidFill>
                <a:effectLst/>
                <a:latin typeface="system-ui"/>
              </a:rPr>
              <a:t>Praise be to the God and Father of our Lord Jesus Christ! In his great mercy he has given us new birth into a living hope through the resurrection of Jesus Christ from the dead, </a:t>
            </a:r>
            <a:r>
              <a:rPr lang="en-US" b="1" i="0" baseline="30000" dirty="0">
                <a:solidFill>
                  <a:schemeClr val="bg1"/>
                </a:solidFill>
                <a:effectLst/>
                <a:latin typeface="system-ui"/>
              </a:rPr>
              <a:t>4 </a:t>
            </a:r>
            <a:r>
              <a:rPr lang="en-US" b="0" i="0" dirty="0">
                <a:solidFill>
                  <a:schemeClr val="bg1"/>
                </a:solidFill>
                <a:effectLst/>
                <a:latin typeface="system-ui"/>
              </a:rPr>
              <a:t>and into an inheritance that can never perish, spoil or fade. This inheritance is kept in heaven for you, </a:t>
            </a:r>
            <a:r>
              <a:rPr lang="en-US" b="1" i="0" baseline="30000" dirty="0">
                <a:solidFill>
                  <a:schemeClr val="bg1"/>
                </a:solidFill>
                <a:effectLst/>
                <a:latin typeface="system-ui"/>
              </a:rPr>
              <a:t>5 </a:t>
            </a:r>
            <a:r>
              <a:rPr lang="en-US" b="0" i="0" dirty="0">
                <a:solidFill>
                  <a:schemeClr val="bg1"/>
                </a:solidFill>
                <a:effectLst/>
                <a:latin typeface="system-ui"/>
              </a:rPr>
              <a:t>who through faith are shielded by God’s power until the coming of the salvation that is ready to be revealed in the last time. </a:t>
            </a:r>
            <a:r>
              <a:rPr lang="en-US" b="1" i="0" baseline="30000" dirty="0">
                <a:solidFill>
                  <a:schemeClr val="bg1"/>
                </a:solidFill>
                <a:effectLst/>
                <a:latin typeface="system-ui"/>
              </a:rPr>
              <a:t>6 </a:t>
            </a:r>
            <a:r>
              <a:rPr lang="en-US" b="0" i="0" dirty="0">
                <a:solidFill>
                  <a:schemeClr val="bg1"/>
                </a:solidFill>
                <a:effectLst/>
                <a:latin typeface="system-ui"/>
              </a:rPr>
              <a:t>In all this you greatly rejoice, though now for a little while you may have had to suffer grief in all kinds of trials. </a:t>
            </a:r>
            <a:r>
              <a:rPr lang="en-US" b="1" i="0" baseline="30000" dirty="0">
                <a:solidFill>
                  <a:schemeClr val="bg1"/>
                </a:solidFill>
                <a:effectLst/>
                <a:latin typeface="system-ui"/>
              </a:rPr>
              <a:t>7 </a:t>
            </a:r>
            <a:r>
              <a:rPr lang="en-US" b="0" i="0" dirty="0">
                <a:solidFill>
                  <a:schemeClr val="bg1"/>
                </a:solidFill>
                <a:effectLst/>
                <a:latin typeface="system-ui"/>
              </a:rPr>
              <a:t>These have come so that the proven genuineness of your faith—of greater worth than gold, which perishes even though refined by fire—may result in praise, glory and honor when Jesus Christ is revealed. </a:t>
            </a:r>
            <a:r>
              <a:rPr lang="en-US" b="1" i="0" baseline="30000" dirty="0">
                <a:solidFill>
                  <a:schemeClr val="bg1"/>
                </a:solidFill>
                <a:effectLst/>
                <a:latin typeface="system-ui"/>
              </a:rPr>
              <a:t>8 </a:t>
            </a:r>
            <a:r>
              <a:rPr lang="en-US" b="0" i="0" dirty="0">
                <a:solidFill>
                  <a:schemeClr val="bg1"/>
                </a:solidFill>
                <a:effectLst/>
                <a:latin typeface="system-ui"/>
              </a:rPr>
              <a:t>Though you have not seen him, you love him; and even though you do not see him now, you believe in him and are filled with an inexpressible and glorious joy, </a:t>
            </a:r>
            <a:r>
              <a:rPr lang="en-US" b="1" i="0" baseline="30000" dirty="0">
                <a:solidFill>
                  <a:schemeClr val="bg1"/>
                </a:solidFill>
                <a:effectLst/>
                <a:latin typeface="system-ui"/>
              </a:rPr>
              <a:t>9 </a:t>
            </a:r>
            <a:r>
              <a:rPr lang="en-US" b="0" i="0" dirty="0">
                <a:solidFill>
                  <a:schemeClr val="bg1"/>
                </a:solidFill>
                <a:effectLst/>
                <a:latin typeface="system-ui"/>
              </a:rPr>
              <a:t>for you are receiving the end result of your faith, the salvation of your souls.</a:t>
            </a:r>
          </a:p>
          <a:p>
            <a:pPr algn="ctr"/>
            <a:r>
              <a:rPr lang="en-US" b="1" i="0" baseline="30000" dirty="0">
                <a:solidFill>
                  <a:schemeClr val="bg1"/>
                </a:solidFill>
                <a:effectLst/>
                <a:latin typeface="system-ui"/>
              </a:rPr>
              <a:t>10 </a:t>
            </a:r>
            <a:r>
              <a:rPr lang="en-US" b="0" i="0" dirty="0">
                <a:solidFill>
                  <a:schemeClr val="bg1"/>
                </a:solidFill>
                <a:effectLst/>
                <a:latin typeface="system-ui"/>
              </a:rPr>
              <a:t>Concerning this salvation, the prophets, who spoke of the grace that was to come to you, searched intently and with the greatest care, </a:t>
            </a:r>
            <a:r>
              <a:rPr lang="en-US" b="1" i="0" baseline="30000" dirty="0">
                <a:solidFill>
                  <a:schemeClr val="bg1"/>
                </a:solidFill>
                <a:effectLst/>
                <a:latin typeface="system-ui"/>
              </a:rPr>
              <a:t>11 </a:t>
            </a:r>
            <a:r>
              <a:rPr lang="en-US" b="0" i="0" dirty="0">
                <a:solidFill>
                  <a:schemeClr val="bg1"/>
                </a:solidFill>
                <a:effectLst/>
                <a:latin typeface="system-ui"/>
              </a:rPr>
              <a:t>trying to find out the time and circumstances to which the Spirit of Christ in them was pointing when he predicted the sufferings of the Messiah and the glories that would follow. </a:t>
            </a:r>
            <a:r>
              <a:rPr lang="en-US" b="1" i="0" baseline="30000" dirty="0">
                <a:solidFill>
                  <a:schemeClr val="bg1"/>
                </a:solidFill>
                <a:effectLst/>
                <a:latin typeface="system-ui"/>
              </a:rPr>
              <a:t>12 </a:t>
            </a:r>
            <a:r>
              <a:rPr lang="en-US" b="0" i="0" dirty="0">
                <a:solidFill>
                  <a:schemeClr val="bg1"/>
                </a:solidFill>
                <a:effectLst/>
                <a:latin typeface="system-ui"/>
              </a:rPr>
              <a:t>It was revealed to them that they were not serving themselves but you, when they spoke of the things that have now been told you by those who have preached the gospel to you by the Holy Spirit sent from heaven. Even angels long to look into these things.</a:t>
            </a:r>
          </a:p>
        </p:txBody>
      </p:sp>
    </p:spTree>
    <p:extLst>
      <p:ext uri="{BB962C8B-B14F-4D97-AF65-F5344CB8AC3E}">
        <p14:creationId xmlns:p14="http://schemas.microsoft.com/office/powerpoint/2010/main" val="22284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DE0EEC-4C21-B908-5489-8B6CEFCE001E}"/>
              </a:ext>
            </a:extLst>
          </p:cNvPr>
          <p:cNvSpPr txBox="1"/>
          <p:nvPr/>
        </p:nvSpPr>
        <p:spPr>
          <a:xfrm>
            <a:off x="1096296" y="707922"/>
            <a:ext cx="9999407" cy="1323439"/>
          </a:xfrm>
          <a:prstGeom prst="rect">
            <a:avLst/>
          </a:prstGeom>
          <a:noFill/>
        </p:spPr>
        <p:txBody>
          <a:bodyPr wrap="square" rtlCol="0">
            <a:spAutoFit/>
          </a:bodyPr>
          <a:lstStyle/>
          <a:p>
            <a:pPr algn="ctr"/>
            <a:r>
              <a:rPr lang="en-US" sz="4000" dirty="0">
                <a:solidFill>
                  <a:schemeClr val="bg1"/>
                </a:solidFill>
              </a:rPr>
              <a:t>Notice in Peters Introduction to the letter the appreciation for the three persons of God</a:t>
            </a:r>
          </a:p>
        </p:txBody>
      </p:sp>
      <p:sp>
        <p:nvSpPr>
          <p:cNvPr id="4" name="TextBox 3">
            <a:extLst>
              <a:ext uri="{FF2B5EF4-FFF2-40B4-BE49-F238E27FC236}">
                <a16:creationId xmlns:a16="http://schemas.microsoft.com/office/drawing/2014/main" id="{F82D5758-1AE5-10A3-993D-7591BDD242A9}"/>
              </a:ext>
            </a:extLst>
          </p:cNvPr>
          <p:cNvSpPr txBox="1"/>
          <p:nvPr/>
        </p:nvSpPr>
        <p:spPr>
          <a:xfrm>
            <a:off x="1666566" y="2955233"/>
            <a:ext cx="8858865" cy="2554545"/>
          </a:xfrm>
          <a:prstGeom prst="rect">
            <a:avLst/>
          </a:prstGeom>
          <a:noFill/>
        </p:spPr>
        <p:txBody>
          <a:bodyPr wrap="square">
            <a:spAutoFit/>
          </a:bodyPr>
          <a:lstStyle/>
          <a:p>
            <a:pPr algn="ctr"/>
            <a:r>
              <a:rPr lang="en-US" sz="3200" b="1" i="0" baseline="30000" dirty="0">
                <a:solidFill>
                  <a:schemeClr val="bg1"/>
                </a:solidFill>
                <a:effectLst/>
                <a:latin typeface="system-ui"/>
              </a:rPr>
              <a:t>2 </a:t>
            </a:r>
            <a:r>
              <a:rPr lang="en-US" sz="3200" b="0" i="0" dirty="0">
                <a:solidFill>
                  <a:schemeClr val="bg1"/>
                </a:solidFill>
                <a:effectLst/>
                <a:latin typeface="system-ui"/>
              </a:rPr>
              <a:t>who have been chosen according to the foreknowledge of God the Father, through the sanctifying work of the Spirit, to be obedient to Jesus Christ and sprinkled with his blood:</a:t>
            </a:r>
          </a:p>
          <a:p>
            <a:pPr algn="ctr"/>
            <a:r>
              <a:rPr lang="en-US" sz="3200" b="0" i="0" dirty="0">
                <a:solidFill>
                  <a:schemeClr val="bg1"/>
                </a:solidFill>
                <a:effectLst/>
                <a:latin typeface="system-ui"/>
              </a:rPr>
              <a:t>Grace and peace be yours in abundance.</a:t>
            </a:r>
          </a:p>
        </p:txBody>
      </p:sp>
    </p:spTree>
    <p:extLst>
      <p:ext uri="{BB962C8B-B14F-4D97-AF65-F5344CB8AC3E}">
        <p14:creationId xmlns:p14="http://schemas.microsoft.com/office/powerpoint/2010/main" val="259094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ED8CD2-C0A2-FC00-DEBA-7B9C1BDE59F6}"/>
              </a:ext>
            </a:extLst>
          </p:cNvPr>
          <p:cNvSpPr txBox="1"/>
          <p:nvPr/>
        </p:nvSpPr>
        <p:spPr>
          <a:xfrm>
            <a:off x="678426" y="956703"/>
            <a:ext cx="10382864" cy="1938992"/>
          </a:xfrm>
          <a:prstGeom prst="rect">
            <a:avLst/>
          </a:prstGeom>
          <a:noFill/>
        </p:spPr>
        <p:txBody>
          <a:bodyPr wrap="square" rtlCol="0">
            <a:spAutoFit/>
          </a:bodyPr>
          <a:lstStyle/>
          <a:p>
            <a:pPr algn="ctr"/>
            <a:r>
              <a:rPr lang="en-US" sz="4000" dirty="0">
                <a:solidFill>
                  <a:schemeClr val="bg1"/>
                </a:solidFill>
              </a:rPr>
              <a:t>If you knew you were about to enter a difficult set of circumstances that would test your faith, how would you prepare yourself?</a:t>
            </a:r>
          </a:p>
        </p:txBody>
      </p:sp>
      <p:sp>
        <p:nvSpPr>
          <p:cNvPr id="4" name="TextBox 3">
            <a:extLst>
              <a:ext uri="{FF2B5EF4-FFF2-40B4-BE49-F238E27FC236}">
                <a16:creationId xmlns:a16="http://schemas.microsoft.com/office/drawing/2014/main" id="{17D233BD-6932-F1E7-D642-38323D7A4896}"/>
              </a:ext>
            </a:extLst>
          </p:cNvPr>
          <p:cNvSpPr txBox="1"/>
          <p:nvPr/>
        </p:nvSpPr>
        <p:spPr>
          <a:xfrm>
            <a:off x="555522" y="3366020"/>
            <a:ext cx="11080955" cy="1330044"/>
          </a:xfrm>
          <a:prstGeom prst="rect">
            <a:avLst/>
          </a:prstGeom>
          <a:noFill/>
        </p:spPr>
        <p:txBody>
          <a:bodyPr wrap="square">
            <a:spAutoFit/>
          </a:bodyPr>
          <a:lstStyle/>
          <a:p>
            <a:pPr marL="0" marR="0" algn="ctr">
              <a:lnSpc>
                <a:spcPct val="115000"/>
              </a:lnSpc>
            </a:pPr>
            <a:r>
              <a:rPr lang="en-US" sz="3600" dirty="0">
                <a:solidFill>
                  <a:schemeClr val="bg1"/>
                </a:solidFill>
                <a:effectLst/>
                <a:latin typeface="Arial" panose="020B0604020202020204" pitchFamily="34" charset="0"/>
                <a:ea typeface="Arial" panose="020B0604020202020204" pitchFamily="34" charset="0"/>
              </a:rPr>
              <a:t>When Peter wrote this first letter all those who read it had one thing in common.  </a:t>
            </a:r>
            <a:endParaRPr lang="en-US" sz="3600" dirty="0"/>
          </a:p>
        </p:txBody>
      </p:sp>
      <p:sp>
        <p:nvSpPr>
          <p:cNvPr id="6" name="TextBox 5">
            <a:extLst>
              <a:ext uri="{FF2B5EF4-FFF2-40B4-BE49-F238E27FC236}">
                <a16:creationId xmlns:a16="http://schemas.microsoft.com/office/drawing/2014/main" id="{307FA921-4703-27F8-BE98-E997FEFEC45B}"/>
              </a:ext>
            </a:extLst>
          </p:cNvPr>
          <p:cNvSpPr txBox="1"/>
          <p:nvPr/>
        </p:nvSpPr>
        <p:spPr>
          <a:xfrm>
            <a:off x="2369574" y="5079661"/>
            <a:ext cx="7747819" cy="646331"/>
          </a:xfrm>
          <a:prstGeom prst="rect">
            <a:avLst/>
          </a:prstGeom>
          <a:noFill/>
        </p:spPr>
        <p:txBody>
          <a:bodyPr wrap="square">
            <a:spAutoFit/>
          </a:bodyPr>
          <a:lstStyle/>
          <a:p>
            <a:r>
              <a:rPr lang="en-US" sz="3600" dirty="0">
                <a:solidFill>
                  <a:schemeClr val="bg1"/>
                </a:solidFill>
                <a:effectLst/>
                <a:latin typeface="Arial" panose="020B0604020202020204" pitchFamily="34" charset="0"/>
                <a:ea typeface="Arial" panose="020B0604020202020204" pitchFamily="34" charset="0"/>
              </a:rPr>
              <a:t>They were all </a:t>
            </a:r>
            <a:r>
              <a:rPr lang="en-US" sz="3600" u="sng" dirty="0">
                <a:solidFill>
                  <a:schemeClr val="bg1"/>
                </a:solidFill>
                <a:effectLst/>
                <a:latin typeface="Arial" panose="020B0604020202020204" pitchFamily="34" charset="0"/>
                <a:ea typeface="Arial" panose="020B0604020202020204" pitchFamily="34" charset="0"/>
              </a:rPr>
              <a:t>suffering for their faith</a:t>
            </a:r>
            <a:r>
              <a:rPr lang="en-US" sz="3600" dirty="0">
                <a:solidFill>
                  <a:schemeClr val="bg1"/>
                </a:solidFill>
                <a:effectLst/>
                <a:latin typeface="Arial" panose="020B0604020202020204" pitchFamily="34" charset="0"/>
                <a:ea typeface="Arial" panose="020B0604020202020204" pitchFamily="34" charset="0"/>
              </a:rPr>
              <a:t>!</a:t>
            </a:r>
            <a:endParaRPr lang="en-US" sz="3600" dirty="0"/>
          </a:p>
        </p:txBody>
      </p:sp>
    </p:spTree>
    <p:extLst>
      <p:ext uri="{BB962C8B-B14F-4D97-AF65-F5344CB8AC3E}">
        <p14:creationId xmlns:p14="http://schemas.microsoft.com/office/powerpoint/2010/main" val="173695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8F2B54-F01E-1EE8-506F-C9A081666681}"/>
              </a:ext>
            </a:extLst>
          </p:cNvPr>
          <p:cNvSpPr txBox="1"/>
          <p:nvPr/>
        </p:nvSpPr>
        <p:spPr>
          <a:xfrm>
            <a:off x="717752" y="529293"/>
            <a:ext cx="10323871" cy="1605119"/>
          </a:xfrm>
          <a:prstGeom prst="rect">
            <a:avLst/>
          </a:prstGeom>
          <a:noFill/>
        </p:spPr>
        <p:txBody>
          <a:bodyPr wrap="square">
            <a:spAutoFit/>
          </a:bodyPr>
          <a:lstStyle/>
          <a:p>
            <a:pPr marL="0" marR="0" algn="ctr">
              <a:lnSpc>
                <a:spcPct val="115000"/>
              </a:lnSpc>
            </a:pPr>
            <a:r>
              <a:rPr lang="en-US" sz="4400" dirty="0">
                <a:solidFill>
                  <a:schemeClr val="bg1"/>
                </a:solidFill>
                <a:effectLst/>
                <a:latin typeface="Arial" panose="020B0604020202020204" pitchFamily="34" charset="0"/>
                <a:ea typeface="Arial" panose="020B0604020202020204" pitchFamily="34" charset="0"/>
              </a:rPr>
              <a:t>Peter never </a:t>
            </a:r>
            <a:r>
              <a:rPr lang="en-US" sz="4400" u="sng" dirty="0">
                <a:solidFill>
                  <a:schemeClr val="bg1"/>
                </a:solidFill>
                <a:effectLst/>
                <a:latin typeface="Arial" panose="020B0604020202020204" pitchFamily="34" charset="0"/>
                <a:ea typeface="Arial" panose="020B0604020202020204" pitchFamily="34" charset="0"/>
              </a:rPr>
              <a:t>apologizes</a:t>
            </a:r>
            <a:r>
              <a:rPr lang="en-US" sz="4400" dirty="0">
                <a:solidFill>
                  <a:schemeClr val="bg1"/>
                </a:solidFill>
                <a:effectLst/>
                <a:latin typeface="Arial" panose="020B0604020202020204" pitchFamily="34" charset="0"/>
                <a:ea typeface="Arial" panose="020B0604020202020204" pitchFamily="34" charset="0"/>
              </a:rPr>
              <a:t> for that nor</a:t>
            </a:r>
          </a:p>
          <a:p>
            <a:pPr marL="0" marR="0" algn="ctr">
              <a:lnSpc>
                <a:spcPct val="115000"/>
              </a:lnSpc>
            </a:pPr>
            <a:r>
              <a:rPr lang="en-US" sz="4400" dirty="0">
                <a:solidFill>
                  <a:schemeClr val="bg1"/>
                </a:solidFill>
                <a:effectLst/>
                <a:latin typeface="Arial" panose="020B0604020202020204" pitchFamily="34" charset="0"/>
                <a:ea typeface="Arial" panose="020B0604020202020204" pitchFamily="34" charset="0"/>
              </a:rPr>
              <a:t>offers </a:t>
            </a:r>
            <a:r>
              <a:rPr lang="en-US" sz="4400" u="sng" dirty="0">
                <a:solidFill>
                  <a:schemeClr val="bg1"/>
                </a:solidFill>
                <a:effectLst/>
                <a:latin typeface="Arial" panose="020B0604020202020204" pitchFamily="34" charset="0"/>
                <a:ea typeface="Arial" panose="020B0604020202020204" pitchFamily="34" charset="0"/>
              </a:rPr>
              <a:t>advice how to get around that </a:t>
            </a:r>
            <a:endParaRPr lang="en-US" sz="4400" u="sng" dirty="0"/>
          </a:p>
        </p:txBody>
      </p:sp>
      <p:sp>
        <p:nvSpPr>
          <p:cNvPr id="5" name="TextBox 4">
            <a:extLst>
              <a:ext uri="{FF2B5EF4-FFF2-40B4-BE49-F238E27FC236}">
                <a16:creationId xmlns:a16="http://schemas.microsoft.com/office/drawing/2014/main" id="{7652BE79-DEB1-8C81-194A-2B8838256858}"/>
              </a:ext>
            </a:extLst>
          </p:cNvPr>
          <p:cNvSpPr txBox="1"/>
          <p:nvPr/>
        </p:nvSpPr>
        <p:spPr>
          <a:xfrm>
            <a:off x="717752" y="2358168"/>
            <a:ext cx="10510683" cy="2604239"/>
          </a:xfrm>
          <a:prstGeom prst="rect">
            <a:avLst/>
          </a:prstGeom>
          <a:noFill/>
        </p:spPr>
        <p:txBody>
          <a:bodyPr wrap="square">
            <a:spAutoFit/>
          </a:bodyPr>
          <a:lstStyle/>
          <a:p>
            <a:pPr marL="0" marR="0" algn="ctr">
              <a:lnSpc>
                <a:spcPct val="115000"/>
              </a:lnSpc>
            </a:pPr>
            <a:r>
              <a:rPr lang="en-US" sz="3600" dirty="0">
                <a:solidFill>
                  <a:schemeClr val="bg1"/>
                </a:solidFill>
                <a:effectLst/>
                <a:latin typeface="Arial" panose="020B0604020202020204" pitchFamily="34" charset="0"/>
                <a:ea typeface="Arial" panose="020B0604020202020204" pitchFamily="34" charset="0"/>
              </a:rPr>
              <a:t>Peter implies that if you are a Christian</a:t>
            </a:r>
          </a:p>
          <a:p>
            <a:pPr marL="0" marR="0" algn="ctr">
              <a:lnSpc>
                <a:spcPct val="115000"/>
              </a:lnSpc>
            </a:pPr>
            <a:r>
              <a:rPr lang="en-US" sz="3600" dirty="0">
                <a:solidFill>
                  <a:schemeClr val="bg1"/>
                </a:solidFill>
                <a:effectLst/>
                <a:latin typeface="Arial" panose="020B0604020202020204" pitchFamily="34" charset="0"/>
                <a:ea typeface="Arial" panose="020B0604020202020204" pitchFamily="34" charset="0"/>
              </a:rPr>
              <a:t>in this world and you are not being persecuted in some way, you need to take a </a:t>
            </a:r>
            <a:r>
              <a:rPr lang="en-US" sz="3600" u="sng" dirty="0">
                <a:solidFill>
                  <a:schemeClr val="bg1"/>
                </a:solidFill>
                <a:effectLst/>
                <a:latin typeface="Arial" panose="020B0604020202020204" pitchFamily="34" charset="0"/>
                <a:ea typeface="Arial" panose="020B0604020202020204" pitchFamily="34" charset="0"/>
              </a:rPr>
              <a:t>second</a:t>
            </a:r>
          </a:p>
          <a:p>
            <a:pPr marL="0" marR="0" algn="ctr">
              <a:lnSpc>
                <a:spcPct val="115000"/>
              </a:lnSpc>
            </a:pPr>
            <a:r>
              <a:rPr lang="en-US" sz="3600" u="sng" dirty="0">
                <a:solidFill>
                  <a:schemeClr val="bg1"/>
                </a:solidFill>
                <a:effectLst/>
                <a:latin typeface="Arial" panose="020B0604020202020204" pitchFamily="34" charset="0"/>
                <a:ea typeface="Arial" panose="020B0604020202020204" pitchFamily="34" charset="0"/>
              </a:rPr>
              <a:t>look</a:t>
            </a:r>
            <a:r>
              <a:rPr lang="en-US" sz="3600" dirty="0">
                <a:solidFill>
                  <a:schemeClr val="bg1"/>
                </a:solidFill>
                <a:effectLst/>
                <a:latin typeface="Arial" panose="020B0604020202020204" pitchFamily="34" charset="0"/>
                <a:ea typeface="Arial" panose="020B0604020202020204" pitchFamily="34" charset="0"/>
              </a:rPr>
              <a:t> at your </a:t>
            </a:r>
            <a:r>
              <a:rPr lang="en-US" sz="3600" dirty="0" err="1">
                <a:solidFill>
                  <a:schemeClr val="bg1"/>
                </a:solidFill>
                <a:effectLst/>
                <a:latin typeface="Arial" panose="020B0604020202020204" pitchFamily="34" charset="0"/>
                <a:ea typeface="Arial" panose="020B0604020202020204" pitchFamily="34" charset="0"/>
              </a:rPr>
              <a:t>committment</a:t>
            </a:r>
            <a:r>
              <a:rPr lang="en-US" sz="3600" dirty="0">
                <a:solidFill>
                  <a:schemeClr val="bg1"/>
                </a:solidFill>
                <a:effectLst/>
                <a:latin typeface="Arial" panose="020B0604020202020204" pitchFamily="34" charset="0"/>
                <a:ea typeface="Arial" panose="020B0604020202020204" pitchFamily="34" charset="0"/>
              </a:rPr>
              <a:t> to Christ.</a:t>
            </a:r>
            <a:endParaRPr lang="en-US" sz="3600" dirty="0"/>
          </a:p>
        </p:txBody>
      </p:sp>
      <p:sp>
        <p:nvSpPr>
          <p:cNvPr id="7" name="TextBox 6">
            <a:extLst>
              <a:ext uri="{FF2B5EF4-FFF2-40B4-BE49-F238E27FC236}">
                <a16:creationId xmlns:a16="http://schemas.microsoft.com/office/drawing/2014/main" id="{857631E5-B201-FD71-2932-BB63D0733C74}"/>
              </a:ext>
            </a:extLst>
          </p:cNvPr>
          <p:cNvSpPr txBox="1"/>
          <p:nvPr/>
        </p:nvSpPr>
        <p:spPr>
          <a:xfrm>
            <a:off x="294967" y="5186163"/>
            <a:ext cx="10933467" cy="1384995"/>
          </a:xfrm>
          <a:prstGeom prst="rect">
            <a:avLst/>
          </a:prstGeom>
          <a:noFill/>
        </p:spPr>
        <p:txBody>
          <a:bodyPr wrap="square">
            <a:spAutoFit/>
          </a:bodyPr>
          <a:lstStyle/>
          <a:p>
            <a:pPr algn="ctr"/>
            <a:r>
              <a:rPr lang="en-US" sz="2800" b="1" i="0" baseline="30000" dirty="0">
                <a:solidFill>
                  <a:schemeClr val="bg1"/>
                </a:solidFill>
                <a:effectLst/>
                <a:latin typeface="system-ui"/>
              </a:rPr>
              <a:t>7 </a:t>
            </a:r>
            <a:r>
              <a:rPr lang="en-US" sz="2800" b="0" i="0" dirty="0">
                <a:solidFill>
                  <a:schemeClr val="bg1"/>
                </a:solidFill>
                <a:effectLst/>
                <a:latin typeface="system-ui"/>
              </a:rPr>
              <a:t>These have come so that the proven genuineness of your faith—of greater worth than gold, which perishes even though refined by fire—may result in praise, glory and honor when Jesus Christ is revealed</a:t>
            </a:r>
            <a:endParaRPr lang="en-US" sz="2800" dirty="0"/>
          </a:p>
        </p:txBody>
      </p:sp>
    </p:spTree>
    <p:extLst>
      <p:ext uri="{BB962C8B-B14F-4D97-AF65-F5344CB8AC3E}">
        <p14:creationId xmlns:p14="http://schemas.microsoft.com/office/powerpoint/2010/main" val="408456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ECDC87-D2C9-301D-F5AA-A17035723275}"/>
              </a:ext>
            </a:extLst>
          </p:cNvPr>
          <p:cNvSpPr txBox="1"/>
          <p:nvPr/>
        </p:nvSpPr>
        <p:spPr>
          <a:xfrm>
            <a:off x="570271" y="498506"/>
            <a:ext cx="10854813" cy="3416320"/>
          </a:xfrm>
          <a:prstGeom prst="rect">
            <a:avLst/>
          </a:prstGeom>
          <a:noFill/>
        </p:spPr>
        <p:txBody>
          <a:bodyPr wrap="square">
            <a:spAutoFit/>
          </a:bodyPr>
          <a:lstStyle/>
          <a:p>
            <a:r>
              <a:rPr lang="en-US" sz="3600" b="0" i="0" dirty="0">
                <a:solidFill>
                  <a:schemeClr val="bg1"/>
                </a:solidFill>
                <a:effectLst/>
                <a:latin typeface="Open Sans" panose="020B0606030504020204" pitchFamily="34" charset="0"/>
              </a:rPr>
              <a:t>Peter is connecting with the people when he says, “I know how you feel when you have to put up with every kind of aggravation in the meantime.”</a:t>
            </a:r>
          </a:p>
          <a:p>
            <a:endParaRPr lang="en-US" sz="3600" dirty="0">
              <a:solidFill>
                <a:schemeClr val="bg1"/>
              </a:solidFill>
              <a:latin typeface="Open Sans" panose="020B0606030504020204" pitchFamily="34" charset="0"/>
            </a:endParaRPr>
          </a:p>
          <a:p>
            <a:endParaRPr lang="en-US" sz="3600" b="0" i="0" dirty="0">
              <a:solidFill>
                <a:schemeClr val="bg1"/>
              </a:solidFill>
              <a:effectLst/>
              <a:latin typeface="Open Sans" panose="020B0606030504020204" pitchFamily="34" charset="0"/>
            </a:endParaRPr>
          </a:p>
          <a:p>
            <a:r>
              <a:rPr lang="en-US" sz="3600" b="0" i="0" dirty="0">
                <a:solidFill>
                  <a:schemeClr val="bg1"/>
                </a:solidFill>
                <a:effectLst/>
                <a:latin typeface="Open Sans" panose="020B0606030504020204" pitchFamily="34" charset="0"/>
              </a:rPr>
              <a:t> </a:t>
            </a:r>
            <a:endParaRPr lang="en-US" sz="3600" dirty="0">
              <a:solidFill>
                <a:schemeClr val="bg1"/>
              </a:solidFill>
            </a:endParaRPr>
          </a:p>
        </p:txBody>
      </p:sp>
      <p:sp>
        <p:nvSpPr>
          <p:cNvPr id="5" name="TextBox 4">
            <a:extLst>
              <a:ext uri="{FF2B5EF4-FFF2-40B4-BE49-F238E27FC236}">
                <a16:creationId xmlns:a16="http://schemas.microsoft.com/office/drawing/2014/main" id="{1D5B01E5-9ED8-3E64-ADC4-29F04686456C}"/>
              </a:ext>
            </a:extLst>
          </p:cNvPr>
          <p:cNvSpPr txBox="1"/>
          <p:nvPr/>
        </p:nvSpPr>
        <p:spPr>
          <a:xfrm>
            <a:off x="570271" y="3214752"/>
            <a:ext cx="10736826" cy="2062103"/>
          </a:xfrm>
          <a:prstGeom prst="rect">
            <a:avLst/>
          </a:prstGeom>
          <a:noFill/>
        </p:spPr>
        <p:txBody>
          <a:bodyPr wrap="square">
            <a:spAutoFit/>
          </a:bodyPr>
          <a:lstStyle/>
          <a:p>
            <a:r>
              <a:rPr lang="en-US" sz="3200" b="0" i="0" dirty="0">
                <a:solidFill>
                  <a:schemeClr val="bg1"/>
                </a:solidFill>
                <a:effectLst/>
                <a:latin typeface="Open Sans" panose="020B0606030504020204" pitchFamily="34" charset="0"/>
              </a:rPr>
              <a:t>But he goes on to say, “Pure gold put in the fire comes out of it PROVED to be pure. Genuine faith put through this suffering comes out PROVED genuine”</a:t>
            </a:r>
          </a:p>
          <a:p>
            <a:r>
              <a:rPr lang="en-US" sz="3200" b="0" i="0" dirty="0">
                <a:solidFill>
                  <a:schemeClr val="bg1"/>
                </a:solidFill>
                <a:effectLst/>
                <a:latin typeface="Open Sans" panose="020B0606030504020204" pitchFamily="34" charset="0"/>
              </a:rPr>
              <a:t> ( </a:t>
            </a:r>
            <a:r>
              <a:rPr lang="en-US" sz="3200" b="1" i="0" dirty="0">
                <a:solidFill>
                  <a:schemeClr val="bg1"/>
                </a:solidFill>
                <a:effectLst/>
                <a:latin typeface="Open Sans" panose="020B0606030504020204" pitchFamily="34" charset="0"/>
              </a:rPr>
              <a:t>I Peter 1:6-9</a:t>
            </a:r>
            <a:r>
              <a:rPr lang="en-US" sz="3200" b="0" i="0" dirty="0">
                <a:solidFill>
                  <a:schemeClr val="bg1"/>
                </a:solidFill>
                <a:effectLst/>
                <a:latin typeface="Open Sans" panose="020B0606030504020204" pitchFamily="34" charset="0"/>
              </a:rPr>
              <a:t>).</a:t>
            </a:r>
            <a:endParaRPr lang="en-US" sz="3200" dirty="0"/>
          </a:p>
        </p:txBody>
      </p:sp>
    </p:spTree>
    <p:extLst>
      <p:ext uri="{BB962C8B-B14F-4D97-AF65-F5344CB8AC3E}">
        <p14:creationId xmlns:p14="http://schemas.microsoft.com/office/powerpoint/2010/main" val="323579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4A7BD2-E4BD-F7CB-4FB6-78C909BA896C}"/>
              </a:ext>
            </a:extLst>
          </p:cNvPr>
          <p:cNvSpPr txBox="1"/>
          <p:nvPr/>
        </p:nvSpPr>
        <p:spPr>
          <a:xfrm>
            <a:off x="624348" y="397225"/>
            <a:ext cx="10943303" cy="1323439"/>
          </a:xfrm>
          <a:prstGeom prst="rect">
            <a:avLst/>
          </a:prstGeom>
          <a:noFill/>
        </p:spPr>
        <p:txBody>
          <a:bodyPr wrap="square">
            <a:spAutoFit/>
          </a:bodyPr>
          <a:lstStyle/>
          <a:p>
            <a:r>
              <a:rPr lang="en-US" sz="4000" b="0" i="0" dirty="0">
                <a:solidFill>
                  <a:schemeClr val="bg1"/>
                </a:solidFill>
                <a:effectLst/>
                <a:latin typeface="Open Sans" panose="020B0606030504020204" pitchFamily="34" charset="0"/>
              </a:rPr>
              <a:t>James follows up this same idea by saying,</a:t>
            </a:r>
          </a:p>
          <a:p>
            <a:r>
              <a:rPr lang="en-US" sz="4000" b="0" i="0" dirty="0">
                <a:solidFill>
                  <a:schemeClr val="bg1"/>
                </a:solidFill>
                <a:effectLst/>
                <a:latin typeface="Open Sans" panose="020B0606030504020204" pitchFamily="34" charset="0"/>
              </a:rPr>
              <a:t> </a:t>
            </a:r>
            <a:endParaRPr lang="en-US" sz="4000" dirty="0">
              <a:solidFill>
                <a:schemeClr val="bg1"/>
              </a:solidFill>
            </a:endParaRPr>
          </a:p>
        </p:txBody>
      </p:sp>
      <p:sp>
        <p:nvSpPr>
          <p:cNvPr id="5" name="TextBox 4">
            <a:extLst>
              <a:ext uri="{FF2B5EF4-FFF2-40B4-BE49-F238E27FC236}">
                <a16:creationId xmlns:a16="http://schemas.microsoft.com/office/drawing/2014/main" id="{1D17CD0F-9777-313F-B2B4-0BEFB653AEDA}"/>
              </a:ext>
            </a:extLst>
          </p:cNvPr>
          <p:cNvSpPr txBox="1"/>
          <p:nvPr/>
        </p:nvSpPr>
        <p:spPr>
          <a:xfrm>
            <a:off x="2241754" y="1423883"/>
            <a:ext cx="7354529" cy="3539430"/>
          </a:xfrm>
          <a:prstGeom prst="rect">
            <a:avLst/>
          </a:prstGeom>
          <a:noFill/>
        </p:spPr>
        <p:txBody>
          <a:bodyPr wrap="square">
            <a:spAutoFit/>
          </a:bodyPr>
          <a:lstStyle/>
          <a:p>
            <a:r>
              <a:rPr lang="en-US" sz="3200" b="1" i="0" baseline="30000" dirty="0">
                <a:solidFill>
                  <a:schemeClr val="bg1"/>
                </a:solidFill>
                <a:effectLst/>
                <a:latin typeface="system-ui"/>
              </a:rPr>
              <a:t>2 </a:t>
            </a:r>
            <a:r>
              <a:rPr lang="en-US" sz="3200" b="0" i="0" dirty="0">
                <a:solidFill>
                  <a:schemeClr val="bg1"/>
                </a:solidFill>
                <a:effectLst/>
                <a:latin typeface="system-ui"/>
              </a:rPr>
              <a:t>Consider it pure joy, my brothers and sisters,</a:t>
            </a:r>
            <a:r>
              <a:rPr lang="en-US" sz="3200" b="0" i="0" baseline="30000" dirty="0">
                <a:solidFill>
                  <a:schemeClr val="bg1"/>
                </a:solidFill>
                <a:effectLst/>
                <a:latin typeface="system-ui"/>
              </a:rPr>
              <a:t>[</a:t>
            </a:r>
            <a:r>
              <a:rPr lang="en-US" sz="3200" b="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3200" b="0" i="0" baseline="30000" dirty="0">
                <a:solidFill>
                  <a:schemeClr val="bg1"/>
                </a:solidFill>
                <a:effectLst/>
                <a:latin typeface="system-ui"/>
              </a:rPr>
              <a:t>]</a:t>
            </a:r>
            <a:r>
              <a:rPr lang="en-US" sz="3200" b="0" i="0" dirty="0">
                <a:solidFill>
                  <a:schemeClr val="bg1"/>
                </a:solidFill>
                <a:effectLst/>
                <a:latin typeface="system-ui"/>
              </a:rPr>
              <a:t> whenever you face trials of many kinds, </a:t>
            </a:r>
            <a:r>
              <a:rPr lang="en-US" sz="3200" b="1" i="0" baseline="30000" dirty="0">
                <a:solidFill>
                  <a:schemeClr val="bg1"/>
                </a:solidFill>
                <a:effectLst/>
                <a:latin typeface="system-ui"/>
              </a:rPr>
              <a:t>3 </a:t>
            </a:r>
            <a:r>
              <a:rPr lang="en-US" sz="3200" b="0" i="0" dirty="0">
                <a:solidFill>
                  <a:schemeClr val="bg1"/>
                </a:solidFill>
                <a:effectLst/>
                <a:latin typeface="system-ui"/>
              </a:rPr>
              <a:t>because you know that the testing of your faith produces perseverance. </a:t>
            </a:r>
            <a:r>
              <a:rPr lang="en-US" sz="3200" b="1" i="0" baseline="30000" dirty="0">
                <a:solidFill>
                  <a:schemeClr val="bg1"/>
                </a:solidFill>
                <a:effectLst/>
                <a:latin typeface="system-ui"/>
              </a:rPr>
              <a:t>4 </a:t>
            </a:r>
            <a:r>
              <a:rPr lang="en-US" sz="3200" b="0" i="0" dirty="0">
                <a:solidFill>
                  <a:schemeClr val="bg1"/>
                </a:solidFill>
                <a:effectLst/>
                <a:latin typeface="system-ui"/>
              </a:rPr>
              <a:t>Let perseverance finish its work so that you may be mature and complete, not lacking anything.</a:t>
            </a:r>
            <a:r>
              <a:rPr lang="en-US" sz="3200" b="0" i="0" dirty="0">
                <a:solidFill>
                  <a:schemeClr val="bg1"/>
                </a:solidFill>
                <a:effectLst/>
                <a:latin typeface="Open Sans" panose="020B0606030504020204" pitchFamily="34" charset="0"/>
              </a:rPr>
              <a:t> </a:t>
            </a:r>
            <a:r>
              <a:rPr lang="en-US" sz="3200" b="1" i="0" dirty="0">
                <a:solidFill>
                  <a:schemeClr val="bg1"/>
                </a:solidFill>
                <a:effectLst/>
                <a:latin typeface="Open Sans" panose="020B0606030504020204" pitchFamily="34" charset="0"/>
              </a:rPr>
              <a:t>James 1:2-4</a:t>
            </a:r>
            <a:endParaRPr lang="en-US" sz="3200" dirty="0"/>
          </a:p>
        </p:txBody>
      </p:sp>
      <p:sp>
        <p:nvSpPr>
          <p:cNvPr id="7" name="TextBox 6">
            <a:extLst>
              <a:ext uri="{FF2B5EF4-FFF2-40B4-BE49-F238E27FC236}">
                <a16:creationId xmlns:a16="http://schemas.microsoft.com/office/drawing/2014/main" id="{AF6C20D8-58FE-36AE-4698-1349215E8B4B}"/>
              </a:ext>
            </a:extLst>
          </p:cNvPr>
          <p:cNvSpPr txBox="1"/>
          <p:nvPr/>
        </p:nvSpPr>
        <p:spPr>
          <a:xfrm>
            <a:off x="0" y="5137337"/>
            <a:ext cx="10776155" cy="1384995"/>
          </a:xfrm>
          <a:prstGeom prst="rect">
            <a:avLst/>
          </a:prstGeom>
          <a:noFill/>
        </p:spPr>
        <p:txBody>
          <a:bodyPr wrap="square">
            <a:spAutoFit/>
          </a:bodyPr>
          <a:lstStyle/>
          <a:p>
            <a:pPr algn="ctr"/>
            <a:r>
              <a:rPr lang="en-US" sz="2800" dirty="0">
                <a:solidFill>
                  <a:schemeClr val="bg1"/>
                </a:solidFill>
                <a:effectLst/>
                <a:latin typeface="Arial" panose="020B0604020202020204" pitchFamily="34" charset="0"/>
                <a:ea typeface="Arial" panose="020B0604020202020204" pitchFamily="34" charset="0"/>
              </a:rPr>
              <a:t>When we come to Christ He </a:t>
            </a:r>
            <a:r>
              <a:rPr lang="en-US" sz="2800" u="sng" dirty="0">
                <a:solidFill>
                  <a:schemeClr val="bg1"/>
                </a:solidFill>
                <a:effectLst/>
                <a:latin typeface="Arial" panose="020B0604020202020204" pitchFamily="34" charset="0"/>
                <a:ea typeface="Arial" panose="020B0604020202020204" pitchFamily="34" charset="0"/>
              </a:rPr>
              <a:t>DOES f</a:t>
            </a:r>
            <a:r>
              <a:rPr lang="en-US" sz="2800" dirty="0">
                <a:solidFill>
                  <a:schemeClr val="bg1"/>
                </a:solidFill>
                <a:effectLst/>
                <a:latin typeface="Arial" panose="020B0604020202020204" pitchFamily="34" charset="0"/>
                <a:ea typeface="Arial" panose="020B0604020202020204" pitchFamily="34" charset="0"/>
              </a:rPr>
              <a:t>orgive us of our sins the minute we ask, but that is </a:t>
            </a:r>
            <a:r>
              <a:rPr lang="en-US" sz="2800" u="sng" dirty="0">
                <a:solidFill>
                  <a:schemeClr val="bg1"/>
                </a:solidFill>
                <a:effectLst/>
                <a:latin typeface="Arial" panose="020B0604020202020204" pitchFamily="34" charset="0"/>
                <a:ea typeface="Arial" panose="020B0604020202020204" pitchFamily="34" charset="0"/>
              </a:rPr>
              <a:t>THE BEGINNING </a:t>
            </a:r>
            <a:r>
              <a:rPr lang="en-US" sz="2800" dirty="0">
                <a:solidFill>
                  <a:schemeClr val="bg1"/>
                </a:solidFill>
                <a:effectLst/>
                <a:latin typeface="Arial" panose="020B0604020202020204" pitchFamily="34" charset="0"/>
                <a:ea typeface="Arial" panose="020B0604020202020204" pitchFamily="34" charset="0"/>
              </a:rPr>
              <a:t>of our transformation toward </a:t>
            </a:r>
            <a:r>
              <a:rPr lang="en-US" sz="2800" u="sng" dirty="0">
                <a:solidFill>
                  <a:schemeClr val="bg1"/>
                </a:solidFill>
                <a:effectLst/>
                <a:latin typeface="Arial" panose="020B0604020202020204" pitchFamily="34" charset="0"/>
                <a:ea typeface="Arial" panose="020B0604020202020204" pitchFamily="34" charset="0"/>
              </a:rPr>
              <a:t>maturity</a:t>
            </a:r>
            <a:endParaRPr lang="en-US" sz="2800" u="sng" dirty="0">
              <a:solidFill>
                <a:schemeClr val="bg1"/>
              </a:solidFill>
            </a:endParaRPr>
          </a:p>
        </p:txBody>
      </p:sp>
    </p:spTree>
    <p:extLst>
      <p:ext uri="{BB962C8B-B14F-4D97-AF65-F5344CB8AC3E}">
        <p14:creationId xmlns:p14="http://schemas.microsoft.com/office/powerpoint/2010/main" val="2959697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421EE2-5AED-0051-D9E5-B590E75B0333}"/>
              </a:ext>
            </a:extLst>
          </p:cNvPr>
          <p:cNvSpPr txBox="1"/>
          <p:nvPr/>
        </p:nvSpPr>
        <p:spPr>
          <a:xfrm>
            <a:off x="-66367" y="2164415"/>
            <a:ext cx="11995354" cy="905633"/>
          </a:xfrm>
          <a:prstGeom prst="rect">
            <a:avLst/>
          </a:prstGeom>
          <a:noFill/>
        </p:spPr>
        <p:txBody>
          <a:bodyPr wrap="square">
            <a:spAutoFit/>
          </a:bodyPr>
          <a:lstStyle/>
          <a:p>
            <a:pPr marL="0" marR="0">
              <a:lnSpc>
                <a:spcPct val="115000"/>
              </a:lnSpc>
            </a:pPr>
            <a:r>
              <a:rPr lang="en-US" sz="2400" dirty="0">
                <a:solidFill>
                  <a:schemeClr val="bg1"/>
                </a:solidFill>
                <a:effectLst/>
                <a:latin typeface="Arial" panose="020B0604020202020204" pitchFamily="34" charset="0"/>
                <a:ea typeface="Arial" panose="020B0604020202020204" pitchFamily="34" charset="0"/>
              </a:rPr>
              <a:t> </a:t>
            </a:r>
          </a:p>
          <a:p>
            <a:pPr marL="0" marR="0">
              <a:lnSpc>
                <a:spcPct val="115000"/>
              </a:lnSpc>
            </a:pPr>
            <a:r>
              <a:rPr lang="en-US" sz="2400" dirty="0">
                <a:solidFill>
                  <a:schemeClr val="bg1"/>
                </a:solidFill>
                <a:effectLst/>
                <a:latin typeface="Arial" panose="020B0604020202020204" pitchFamily="34" charset="0"/>
                <a:ea typeface="Arial" panose="020B0604020202020204" pitchFamily="34" charset="0"/>
              </a:rPr>
              <a:t>	Two scriptures to encourage you when you become disappointed with yourself</a:t>
            </a:r>
          </a:p>
        </p:txBody>
      </p:sp>
      <p:sp>
        <p:nvSpPr>
          <p:cNvPr id="5" name="TextBox 4">
            <a:extLst>
              <a:ext uri="{FF2B5EF4-FFF2-40B4-BE49-F238E27FC236}">
                <a16:creationId xmlns:a16="http://schemas.microsoft.com/office/drawing/2014/main" id="{25C07079-7E1F-BA0A-8F3E-3AE8CC875F2D}"/>
              </a:ext>
            </a:extLst>
          </p:cNvPr>
          <p:cNvSpPr txBox="1"/>
          <p:nvPr/>
        </p:nvSpPr>
        <p:spPr>
          <a:xfrm>
            <a:off x="432620" y="201420"/>
            <a:ext cx="11326760" cy="1755096"/>
          </a:xfrm>
          <a:prstGeom prst="rect">
            <a:avLst/>
          </a:prstGeom>
          <a:noFill/>
        </p:spPr>
        <p:txBody>
          <a:bodyPr wrap="square">
            <a:spAutoFit/>
          </a:bodyPr>
          <a:lstStyle/>
          <a:p>
            <a:pPr marL="0" marR="0" algn="ctr">
              <a:lnSpc>
                <a:spcPct val="115000"/>
              </a:lnSpc>
            </a:pPr>
            <a:r>
              <a:rPr lang="en-US" sz="2400" dirty="0">
                <a:solidFill>
                  <a:schemeClr val="bg1"/>
                </a:solidFill>
                <a:effectLst/>
                <a:latin typeface="Arial" panose="020B0604020202020204" pitchFamily="34" charset="0"/>
                <a:ea typeface="Arial" panose="020B0604020202020204" pitchFamily="34" charset="0"/>
              </a:rPr>
              <a:t>Do not be </a:t>
            </a:r>
            <a:r>
              <a:rPr lang="en-US" sz="2400" u="sng" dirty="0">
                <a:solidFill>
                  <a:schemeClr val="bg1"/>
                </a:solidFill>
                <a:effectLst/>
                <a:latin typeface="Arial" panose="020B0604020202020204" pitchFamily="34" charset="0"/>
                <a:ea typeface="Arial" panose="020B0604020202020204" pitchFamily="34" charset="0"/>
              </a:rPr>
              <a:t>disappointed</a:t>
            </a:r>
            <a:r>
              <a:rPr lang="en-US" sz="2400" dirty="0">
                <a:solidFill>
                  <a:schemeClr val="bg1"/>
                </a:solidFill>
                <a:effectLst/>
                <a:latin typeface="Arial" panose="020B0604020202020204" pitchFamily="34" charset="0"/>
                <a:ea typeface="Arial" panose="020B0604020202020204" pitchFamily="34" charset="0"/>
              </a:rPr>
              <a:t> in yourself if you seem to </a:t>
            </a:r>
            <a:r>
              <a:rPr lang="en-US" sz="2400" u="sng" dirty="0">
                <a:solidFill>
                  <a:schemeClr val="bg1"/>
                </a:solidFill>
                <a:effectLst/>
                <a:latin typeface="Arial" panose="020B0604020202020204" pitchFamily="34" charset="0"/>
                <a:ea typeface="Arial" panose="020B0604020202020204" pitchFamily="34" charset="0"/>
              </a:rPr>
              <a:t>stumble </a:t>
            </a:r>
            <a:r>
              <a:rPr lang="en-US" sz="2400" dirty="0">
                <a:solidFill>
                  <a:schemeClr val="bg1"/>
                </a:solidFill>
                <a:effectLst/>
                <a:latin typeface="Arial" panose="020B0604020202020204" pitchFamily="34" charset="0"/>
                <a:ea typeface="Arial" panose="020B0604020202020204" pitchFamily="34" charset="0"/>
              </a:rPr>
              <a:t>over and over again.  Peter, who wrote these words for believers, was a Christian who was always getting his foot in his mouth, blurting out something inappropriate, disappointed in himself.  But he didn’t give up--he became a ROCK--a steadfast person of faith.  </a:t>
            </a:r>
          </a:p>
        </p:txBody>
      </p:sp>
      <p:sp>
        <p:nvSpPr>
          <p:cNvPr id="7" name="TextBox 6">
            <a:extLst>
              <a:ext uri="{FF2B5EF4-FFF2-40B4-BE49-F238E27FC236}">
                <a16:creationId xmlns:a16="http://schemas.microsoft.com/office/drawing/2014/main" id="{E0420FB1-6DB0-49B2-4391-0F4B1EB66AF9}"/>
              </a:ext>
            </a:extLst>
          </p:cNvPr>
          <p:cNvSpPr txBox="1"/>
          <p:nvPr/>
        </p:nvSpPr>
        <p:spPr>
          <a:xfrm>
            <a:off x="263013" y="3429000"/>
            <a:ext cx="11665974" cy="1755096"/>
          </a:xfrm>
          <a:prstGeom prst="rect">
            <a:avLst/>
          </a:prstGeom>
          <a:noFill/>
        </p:spPr>
        <p:txBody>
          <a:bodyPr wrap="square">
            <a:spAutoFit/>
          </a:bodyPr>
          <a:lstStyle/>
          <a:p>
            <a:pPr marL="0" marR="0" algn="ctr">
              <a:lnSpc>
                <a:spcPct val="115000"/>
              </a:lnSpc>
            </a:pPr>
            <a:r>
              <a:rPr lang="en-US" sz="2400" dirty="0">
                <a:solidFill>
                  <a:schemeClr val="bg1"/>
                </a:solidFill>
                <a:effectLst/>
                <a:latin typeface="Arial" panose="020B0604020202020204" pitchFamily="34" charset="0"/>
                <a:ea typeface="Arial" panose="020B0604020202020204" pitchFamily="34" charset="0"/>
              </a:rPr>
              <a:t>Romans 12:1-2 “Do not conform any longer to the pattern of this world, but be TRANSFORMED by the renewing of your mind.”  It’s a process.</a:t>
            </a:r>
          </a:p>
          <a:p>
            <a:pPr marL="0" marR="0" algn="ctr">
              <a:lnSpc>
                <a:spcPct val="115000"/>
              </a:lnSpc>
            </a:pPr>
            <a:r>
              <a:rPr lang="en-US" sz="2400" dirty="0">
                <a:solidFill>
                  <a:schemeClr val="bg1"/>
                </a:solidFill>
                <a:effectLst/>
                <a:latin typeface="Arial" panose="020B0604020202020204" pitchFamily="34" charset="0"/>
                <a:ea typeface="Arial" panose="020B0604020202020204" pitchFamily="34" charset="0"/>
              </a:rPr>
              <a:t> </a:t>
            </a:r>
          </a:p>
          <a:p>
            <a:pPr marL="0" marR="0" algn="ctr">
              <a:lnSpc>
                <a:spcPct val="115000"/>
              </a:lnSpc>
            </a:pPr>
            <a:r>
              <a:rPr lang="en-US" sz="2400" dirty="0">
                <a:solidFill>
                  <a:schemeClr val="bg1"/>
                </a:solidFill>
                <a:effectLst/>
                <a:latin typeface="Arial" panose="020B0604020202020204" pitchFamily="34" charset="0"/>
                <a:ea typeface="Arial" panose="020B0604020202020204" pitchFamily="34" charset="0"/>
              </a:rPr>
              <a:t>	</a:t>
            </a:r>
          </a:p>
        </p:txBody>
      </p:sp>
      <p:sp>
        <p:nvSpPr>
          <p:cNvPr id="9" name="TextBox 8">
            <a:extLst>
              <a:ext uri="{FF2B5EF4-FFF2-40B4-BE49-F238E27FC236}">
                <a16:creationId xmlns:a16="http://schemas.microsoft.com/office/drawing/2014/main" id="{28A22624-C9BC-0851-1487-55F5D029ECFD}"/>
              </a:ext>
            </a:extLst>
          </p:cNvPr>
          <p:cNvSpPr txBox="1"/>
          <p:nvPr/>
        </p:nvSpPr>
        <p:spPr>
          <a:xfrm>
            <a:off x="432620" y="5052537"/>
            <a:ext cx="11326760" cy="1569660"/>
          </a:xfrm>
          <a:prstGeom prst="rect">
            <a:avLst/>
          </a:prstGeom>
          <a:noFill/>
        </p:spPr>
        <p:txBody>
          <a:bodyPr wrap="square">
            <a:spAutoFit/>
          </a:bodyPr>
          <a:lstStyle/>
          <a:p>
            <a:pPr algn="ctr"/>
            <a:r>
              <a:rPr lang="en-US" sz="2400" dirty="0">
                <a:solidFill>
                  <a:schemeClr val="bg1"/>
                </a:solidFill>
                <a:effectLst/>
                <a:latin typeface="Arial" panose="020B0604020202020204" pitchFamily="34" charset="0"/>
                <a:ea typeface="Arial" panose="020B0604020202020204" pitchFamily="34" charset="0"/>
              </a:rPr>
              <a:t>Colossians 3:5-11 “Put to death therefore whatever belongs to your earthly nature...  You USED TO walk in these ways, in the life you once lived.  But now you “...have PUT ON the new self which is being renewed in knowledge in the image of its Creator.”</a:t>
            </a:r>
            <a:endParaRPr lang="en-US" sz="2400" dirty="0"/>
          </a:p>
        </p:txBody>
      </p:sp>
    </p:spTree>
    <p:extLst>
      <p:ext uri="{BB962C8B-B14F-4D97-AF65-F5344CB8AC3E}">
        <p14:creationId xmlns:p14="http://schemas.microsoft.com/office/powerpoint/2010/main" val="531943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2887</TotalTime>
  <Words>1523</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Aptos Display</vt:lpstr>
      <vt:lpstr>Arial</vt:lpstr>
      <vt:lpstr>Open Sans</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32</cp:revision>
  <dcterms:created xsi:type="dcterms:W3CDTF">2024-04-06T14:56:38Z</dcterms:created>
  <dcterms:modified xsi:type="dcterms:W3CDTF">2025-02-01T18:50:47Z</dcterms:modified>
</cp:coreProperties>
</file>