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87" r:id="rId3"/>
    <p:sldId id="325" r:id="rId4"/>
    <p:sldId id="335" r:id="rId5"/>
    <p:sldId id="327" r:id="rId6"/>
    <p:sldId id="328" r:id="rId7"/>
    <p:sldId id="324" r:id="rId8"/>
    <p:sldId id="334" r:id="rId9"/>
    <p:sldId id="329" r:id="rId10"/>
    <p:sldId id="331" r:id="rId11"/>
    <p:sldId id="330" r:id="rId12"/>
    <p:sldId id="332" r:id="rId13"/>
    <p:sldId id="326" r:id="rId14"/>
    <p:sldId id="318" r:id="rId15"/>
    <p:sldId id="333" r:id="rId16"/>
    <p:sldId id="336" r:id="rId17"/>
    <p:sldId id="337" r:id="rId18"/>
    <p:sldId id="29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106" d="100"/>
          <a:sy n="106" d="100"/>
        </p:scale>
        <p:origin x="504"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1/10/2025</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1/10/2025</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1A5280-06A9-0F7A-3A57-ED826F9DC0C6}"/>
              </a:ext>
            </a:extLst>
          </p:cNvPr>
          <p:cNvSpPr txBox="1"/>
          <p:nvPr/>
        </p:nvSpPr>
        <p:spPr>
          <a:xfrm>
            <a:off x="216568" y="309953"/>
            <a:ext cx="11758863" cy="2308324"/>
          </a:xfrm>
          <a:prstGeom prst="rect">
            <a:avLst/>
          </a:prstGeom>
          <a:noFill/>
        </p:spPr>
        <p:txBody>
          <a:bodyPr wrap="square">
            <a:spAutoFit/>
          </a:bodyPr>
          <a:lstStyle/>
          <a:p>
            <a:pPr algn="ctr"/>
            <a:r>
              <a:rPr lang="en-US" sz="3600" dirty="0">
                <a:solidFill>
                  <a:schemeClr val="bg1"/>
                </a:solidFill>
                <a:latin typeface="Baskerville Old Face" panose="02020602080505020303" pitchFamily="18" charset="0"/>
                <a:cs typeface="Noteworthy Light"/>
              </a:rPr>
              <a:t>The Priesthood  was corrupt because of Eli’s sons – Hophni and Phineas. The Word of the Lord was precious in those days -  there was no open vision! Eli was old and blind and little Samuel  was being trained by Eli to serve the Lord</a:t>
            </a:r>
          </a:p>
        </p:txBody>
      </p:sp>
      <p:sp>
        <p:nvSpPr>
          <p:cNvPr id="6" name="TextBox 5">
            <a:extLst>
              <a:ext uri="{FF2B5EF4-FFF2-40B4-BE49-F238E27FC236}">
                <a16:creationId xmlns:a16="http://schemas.microsoft.com/office/drawing/2014/main" id="{34AA0DA9-AD13-D5AC-4962-7AA1446C0DC8}"/>
              </a:ext>
            </a:extLst>
          </p:cNvPr>
          <p:cNvSpPr txBox="1"/>
          <p:nvPr/>
        </p:nvSpPr>
        <p:spPr>
          <a:xfrm>
            <a:off x="216568" y="3273459"/>
            <a:ext cx="11430000" cy="3046988"/>
          </a:xfrm>
          <a:prstGeom prst="rect">
            <a:avLst/>
          </a:prstGeom>
          <a:noFill/>
        </p:spPr>
        <p:txBody>
          <a:bodyPr wrap="square">
            <a:spAutoFit/>
          </a:bodyPr>
          <a:lstStyle/>
          <a:p>
            <a:pPr algn="ctr"/>
            <a:r>
              <a:rPr lang="en-US" sz="3200" dirty="0">
                <a:solidFill>
                  <a:schemeClr val="bg1"/>
                </a:solidFill>
                <a:latin typeface="Baskerville Old Face" panose="02020602080505020303" pitchFamily="18" charset="0"/>
                <a:cs typeface="Papyrus"/>
              </a:rPr>
              <a:t>The Lord called ‘Samuel” and he answered   Here am I ” And he ran to Eli and said “Here am I: for you called me.  And Samuel said,” I did not call – lie down.  Yet the Lord called again Samuel and again Samuel went to Eli and said,” Here am I: for you called me.”  After the 3</a:t>
            </a:r>
            <a:r>
              <a:rPr lang="en-US" sz="3200" baseline="30000" dirty="0">
                <a:solidFill>
                  <a:schemeClr val="bg1"/>
                </a:solidFill>
                <a:latin typeface="Baskerville Old Face" panose="02020602080505020303" pitchFamily="18" charset="0"/>
                <a:cs typeface="Papyrus"/>
              </a:rPr>
              <a:t>rd</a:t>
            </a:r>
            <a:r>
              <a:rPr lang="en-US" sz="3200" dirty="0">
                <a:solidFill>
                  <a:schemeClr val="bg1"/>
                </a:solidFill>
                <a:latin typeface="Baskerville Old Face" panose="02020602080505020303" pitchFamily="18" charset="0"/>
                <a:cs typeface="Papyrus"/>
              </a:rPr>
              <a:t> time, Eli said, “if He calls you again, you say “Speak, your servant hears You.”       1 Samuel Chapter 3</a:t>
            </a:r>
          </a:p>
        </p:txBody>
      </p:sp>
    </p:spTree>
    <p:extLst>
      <p:ext uri="{BB962C8B-B14F-4D97-AF65-F5344CB8AC3E}">
        <p14:creationId xmlns:p14="http://schemas.microsoft.com/office/powerpoint/2010/main" val="139688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43DC5C-9E8A-DA37-9720-C7132C09A812}"/>
              </a:ext>
            </a:extLst>
          </p:cNvPr>
          <p:cNvSpPr txBox="1"/>
          <p:nvPr/>
        </p:nvSpPr>
        <p:spPr>
          <a:xfrm>
            <a:off x="160421" y="875709"/>
            <a:ext cx="11582400" cy="4524315"/>
          </a:xfrm>
          <a:prstGeom prst="rect">
            <a:avLst/>
          </a:prstGeom>
          <a:noFill/>
        </p:spPr>
        <p:txBody>
          <a:bodyPr wrap="square">
            <a:spAutoFit/>
          </a:bodyPr>
          <a:lstStyle/>
          <a:p>
            <a:pPr algn="ctr"/>
            <a:r>
              <a:rPr lang="en-US" sz="7200" dirty="0">
                <a:solidFill>
                  <a:schemeClr val="bg1"/>
                </a:solidFill>
                <a:latin typeface="Baskerville Old Face" panose="02020602080505020303" pitchFamily="18" charset="0"/>
                <a:cs typeface="Papyrus"/>
              </a:rPr>
              <a:t>The Call of God is </a:t>
            </a:r>
            <a:r>
              <a:rPr lang="en-US" sz="7200" u="sng" dirty="0">
                <a:solidFill>
                  <a:schemeClr val="bg1"/>
                </a:solidFill>
                <a:latin typeface="Baskerville Old Face" panose="02020602080505020303" pitchFamily="18" charset="0"/>
                <a:cs typeface="Papyrus"/>
              </a:rPr>
              <a:t>Poured out on ordinary people</a:t>
            </a:r>
          </a:p>
          <a:p>
            <a:pPr algn="ctr"/>
            <a:r>
              <a:rPr lang="en-US" sz="7200" dirty="0">
                <a:solidFill>
                  <a:schemeClr val="bg1"/>
                </a:solidFill>
                <a:latin typeface="Baskerville Old Face" panose="02020602080505020303" pitchFamily="18" charset="0"/>
                <a:cs typeface="Papyrus"/>
              </a:rPr>
              <a:t>   For  </a:t>
            </a:r>
            <a:r>
              <a:rPr lang="en-US" sz="7200" u="sng" dirty="0">
                <a:solidFill>
                  <a:schemeClr val="bg1"/>
                </a:solidFill>
                <a:latin typeface="Baskerville Old Face" panose="02020602080505020303" pitchFamily="18" charset="0"/>
                <a:cs typeface="Papyrus"/>
              </a:rPr>
              <a:t>Extraordinary  Work </a:t>
            </a:r>
            <a:r>
              <a:rPr lang="en-US" sz="7200" dirty="0">
                <a:solidFill>
                  <a:schemeClr val="bg1"/>
                </a:solidFill>
                <a:latin typeface="Baskerville Old Face" panose="02020602080505020303" pitchFamily="18" charset="0"/>
                <a:cs typeface="Papyrus"/>
              </a:rPr>
              <a:t>For His Kingdom!</a:t>
            </a:r>
            <a:endParaRPr lang="en-US" sz="7200"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82048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4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D157FD6-85D9-BE51-C3DB-A55C770EB62E}"/>
              </a:ext>
            </a:extLst>
          </p:cNvPr>
          <p:cNvSpPr txBox="1"/>
          <p:nvPr/>
        </p:nvSpPr>
        <p:spPr>
          <a:xfrm>
            <a:off x="4957011" y="575193"/>
            <a:ext cx="7234989" cy="2554545"/>
          </a:xfrm>
          <a:prstGeom prst="rect">
            <a:avLst/>
          </a:prstGeom>
          <a:noFill/>
        </p:spPr>
        <p:txBody>
          <a:bodyPr wrap="square">
            <a:spAutoFit/>
          </a:bodyPr>
          <a:lstStyle/>
          <a:p>
            <a:pPr algn="ctr"/>
            <a:r>
              <a:rPr lang="en-US" sz="4000" dirty="0">
                <a:solidFill>
                  <a:schemeClr val="bg1"/>
                </a:solidFill>
                <a:latin typeface="Baskerville Old Face" panose="02020602080505020303" pitchFamily="18" charset="0"/>
                <a:cs typeface="Papyrus"/>
              </a:rPr>
              <a:t>Remember that Saul persecuted the Church…Acts 9</a:t>
            </a:r>
          </a:p>
          <a:p>
            <a:pPr algn="ctr"/>
            <a:r>
              <a:rPr lang="en-US" sz="4000" dirty="0">
                <a:solidFill>
                  <a:schemeClr val="bg1"/>
                </a:solidFill>
                <a:latin typeface="Baskerville Old Face" panose="02020602080505020303" pitchFamily="18" charset="0"/>
                <a:cs typeface="Papyrus"/>
              </a:rPr>
              <a:t>And on the Road to Damascus, everything changed…</a:t>
            </a:r>
            <a:endParaRPr lang="en-US" sz="4000" dirty="0">
              <a:solidFill>
                <a:schemeClr val="bg1"/>
              </a:solidFill>
              <a:latin typeface="Baskerville Old Face" panose="02020602080505020303" pitchFamily="18" charset="0"/>
            </a:endParaRPr>
          </a:p>
        </p:txBody>
      </p:sp>
      <p:sp>
        <p:nvSpPr>
          <p:cNvPr id="8" name="TextBox 7">
            <a:extLst>
              <a:ext uri="{FF2B5EF4-FFF2-40B4-BE49-F238E27FC236}">
                <a16:creationId xmlns:a16="http://schemas.microsoft.com/office/drawing/2014/main" id="{D8B83484-50F5-B4FD-2719-79414BDD7AE1}"/>
              </a:ext>
            </a:extLst>
          </p:cNvPr>
          <p:cNvSpPr txBox="1"/>
          <p:nvPr/>
        </p:nvSpPr>
        <p:spPr>
          <a:xfrm>
            <a:off x="1251284" y="3728263"/>
            <a:ext cx="8341893" cy="1569660"/>
          </a:xfrm>
          <a:prstGeom prst="rect">
            <a:avLst/>
          </a:prstGeom>
          <a:noFill/>
        </p:spPr>
        <p:txBody>
          <a:bodyPr wrap="square">
            <a:spAutoFit/>
          </a:bodyPr>
          <a:lstStyle/>
          <a:p>
            <a:pPr algn="ctr"/>
            <a:r>
              <a:rPr lang="en-US" sz="4800" dirty="0">
                <a:solidFill>
                  <a:srgbClr val="FFFFFF"/>
                </a:solidFill>
                <a:latin typeface="Baskerville Old Face" panose="02020602080505020303" pitchFamily="18" charset="0"/>
                <a:cs typeface="Papyrus"/>
              </a:rPr>
              <a:t>Some people </a:t>
            </a:r>
          </a:p>
          <a:p>
            <a:pPr algn="ctr"/>
            <a:r>
              <a:rPr lang="en-US" sz="4800" dirty="0">
                <a:solidFill>
                  <a:srgbClr val="FFFFFF"/>
                </a:solidFill>
                <a:latin typeface="Baskerville Old Face" panose="02020602080505020303" pitchFamily="18" charset="0"/>
                <a:cs typeface="Papyrus"/>
              </a:rPr>
              <a:t>are </a:t>
            </a:r>
            <a:r>
              <a:rPr lang="en-US" sz="4800" u="sng" dirty="0">
                <a:solidFill>
                  <a:srgbClr val="FFFFFF"/>
                </a:solidFill>
                <a:latin typeface="Baskerville Old Face" panose="02020602080505020303" pitchFamily="18" charset="0"/>
                <a:cs typeface="Papyrus"/>
              </a:rPr>
              <a:t>blind before they can see</a:t>
            </a:r>
            <a:r>
              <a:rPr lang="en-US" sz="4800" dirty="0">
                <a:solidFill>
                  <a:srgbClr val="FFFFFF"/>
                </a:solidFill>
                <a:latin typeface="Baskerville Old Face" panose="02020602080505020303" pitchFamily="18" charset="0"/>
                <a:cs typeface="Papyrus"/>
              </a:rPr>
              <a:t>!</a:t>
            </a:r>
          </a:p>
        </p:txBody>
      </p:sp>
    </p:spTree>
    <p:extLst>
      <p:ext uri="{BB962C8B-B14F-4D97-AF65-F5344CB8AC3E}">
        <p14:creationId xmlns:p14="http://schemas.microsoft.com/office/powerpoint/2010/main" val="128271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0C842F-EA96-9D4E-5000-5F6A966F4F32}"/>
              </a:ext>
            </a:extLst>
          </p:cNvPr>
          <p:cNvSpPr txBox="1"/>
          <p:nvPr/>
        </p:nvSpPr>
        <p:spPr>
          <a:xfrm>
            <a:off x="5807242" y="292314"/>
            <a:ext cx="6096000" cy="3970318"/>
          </a:xfrm>
          <a:prstGeom prst="rect">
            <a:avLst/>
          </a:prstGeom>
          <a:noFill/>
        </p:spPr>
        <p:txBody>
          <a:bodyPr wrap="square">
            <a:spAutoFit/>
          </a:bodyPr>
          <a:lstStyle/>
          <a:p>
            <a:pPr algn="ctr"/>
            <a:r>
              <a:rPr lang="en-US" sz="3600" dirty="0">
                <a:solidFill>
                  <a:schemeClr val="bg1"/>
                </a:solidFill>
                <a:latin typeface="Baskerville Old Face" panose="02020602080505020303" pitchFamily="18" charset="0"/>
                <a:cs typeface="Papyrus"/>
              </a:rPr>
              <a:t>And there was a certain disciple at Damascus, named Ananias; and to him said the Lord in a vision, Ananias. And he said, Behold, </a:t>
            </a:r>
            <a:r>
              <a:rPr lang="en-US" sz="3600" b="1" dirty="0">
                <a:solidFill>
                  <a:schemeClr val="bg1"/>
                </a:solidFill>
                <a:latin typeface="Baskerville Old Face" panose="02020602080505020303" pitchFamily="18" charset="0"/>
                <a:cs typeface="Papyrus"/>
              </a:rPr>
              <a:t>I</a:t>
            </a:r>
            <a:r>
              <a:rPr lang="en-US" sz="3600" dirty="0">
                <a:solidFill>
                  <a:schemeClr val="bg1"/>
                </a:solidFill>
                <a:latin typeface="Baskerville Old Face" panose="02020602080505020303" pitchFamily="18" charset="0"/>
                <a:cs typeface="Papyrus"/>
              </a:rPr>
              <a:t> </a:t>
            </a:r>
            <a:r>
              <a:rPr lang="en-US" sz="3600" b="1" i="1" dirty="0">
                <a:solidFill>
                  <a:schemeClr val="bg1"/>
                </a:solidFill>
                <a:latin typeface="Baskerville Old Face" panose="02020602080505020303" pitchFamily="18" charset="0"/>
                <a:cs typeface="Papyrus"/>
              </a:rPr>
              <a:t>am</a:t>
            </a:r>
            <a:r>
              <a:rPr lang="en-US" sz="3600" i="1" dirty="0">
                <a:solidFill>
                  <a:schemeClr val="bg1"/>
                </a:solidFill>
                <a:latin typeface="Baskerville Old Face" panose="02020602080505020303" pitchFamily="18" charset="0"/>
                <a:cs typeface="Papyrus"/>
              </a:rPr>
              <a:t> </a:t>
            </a:r>
            <a:r>
              <a:rPr lang="en-US" sz="3600" b="1" i="1" dirty="0">
                <a:solidFill>
                  <a:schemeClr val="bg1"/>
                </a:solidFill>
                <a:latin typeface="Baskerville Old Face" panose="02020602080505020303" pitchFamily="18" charset="0"/>
                <a:cs typeface="Papyrus"/>
              </a:rPr>
              <a:t>here</a:t>
            </a:r>
            <a:r>
              <a:rPr lang="en-US" sz="3600" dirty="0">
                <a:solidFill>
                  <a:schemeClr val="bg1"/>
                </a:solidFill>
                <a:latin typeface="Baskerville Old Face" panose="02020602080505020303" pitchFamily="18" charset="0"/>
                <a:cs typeface="Papyrus"/>
              </a:rPr>
              <a:t>, Lord.</a:t>
            </a:r>
          </a:p>
          <a:p>
            <a:pPr algn="ctr"/>
            <a:r>
              <a:rPr lang="en-US" sz="3600" dirty="0">
                <a:solidFill>
                  <a:schemeClr val="bg1"/>
                </a:solidFill>
                <a:latin typeface="Baskerville Old Face" panose="02020602080505020303" pitchFamily="18" charset="0"/>
                <a:cs typeface="Papyrus"/>
              </a:rPr>
              <a:t> </a:t>
            </a:r>
            <a:r>
              <a:rPr lang="en-US" sz="3600" dirty="0">
                <a:solidFill>
                  <a:schemeClr val="bg1"/>
                </a:solidFill>
                <a:latin typeface="Noteworthy Light"/>
                <a:cs typeface="Noteworthy Light"/>
              </a:rPr>
              <a:t>Acts 9:10-18</a:t>
            </a:r>
          </a:p>
          <a:p>
            <a:pPr algn="ctr"/>
            <a:endParaRPr lang="en-US" sz="3600" dirty="0">
              <a:solidFill>
                <a:schemeClr val="bg1"/>
              </a:solidFill>
              <a:latin typeface="Baskerville Old Face" panose="02020602080505020303" pitchFamily="18" charset="0"/>
              <a:cs typeface="Papyrus"/>
            </a:endParaRPr>
          </a:p>
        </p:txBody>
      </p:sp>
      <p:sp>
        <p:nvSpPr>
          <p:cNvPr id="6" name="TextBox 5">
            <a:extLst>
              <a:ext uri="{FF2B5EF4-FFF2-40B4-BE49-F238E27FC236}">
                <a16:creationId xmlns:a16="http://schemas.microsoft.com/office/drawing/2014/main" id="{FA0E3756-F087-2F2F-82F9-67FF2119521F}"/>
              </a:ext>
            </a:extLst>
          </p:cNvPr>
          <p:cNvSpPr txBox="1"/>
          <p:nvPr/>
        </p:nvSpPr>
        <p:spPr>
          <a:xfrm>
            <a:off x="0" y="1382165"/>
            <a:ext cx="6096000" cy="2554545"/>
          </a:xfrm>
          <a:prstGeom prst="rect">
            <a:avLst/>
          </a:prstGeom>
          <a:noFill/>
        </p:spPr>
        <p:txBody>
          <a:bodyPr wrap="square">
            <a:spAutoFit/>
          </a:bodyPr>
          <a:lstStyle/>
          <a:p>
            <a:pPr algn="ctr"/>
            <a:r>
              <a:rPr lang="en-US" sz="3200" dirty="0">
                <a:solidFill>
                  <a:schemeClr val="bg1"/>
                </a:solidFill>
                <a:latin typeface="Baskerville Old Face" panose="02020602080505020303" pitchFamily="18" charset="0"/>
                <a:cs typeface="Noteworthy Light"/>
              </a:rPr>
              <a:t>Ananias doesn’t want to go anywhere near Saul, let alone heal him.  Saul is persecuting the Church, but the Lord calls Ananias for a special work</a:t>
            </a:r>
            <a:endParaRPr lang="en-US" sz="3200" dirty="0">
              <a:solidFill>
                <a:schemeClr val="bg1"/>
              </a:solidFill>
              <a:latin typeface="Baskerville Old Face" panose="02020602080505020303" pitchFamily="18" charset="0"/>
            </a:endParaRPr>
          </a:p>
        </p:txBody>
      </p:sp>
      <p:sp>
        <p:nvSpPr>
          <p:cNvPr id="8" name="TextBox 7">
            <a:extLst>
              <a:ext uri="{FF2B5EF4-FFF2-40B4-BE49-F238E27FC236}">
                <a16:creationId xmlns:a16="http://schemas.microsoft.com/office/drawing/2014/main" id="{EACD2B77-B28B-44C4-97AF-9E9107B88A63}"/>
              </a:ext>
            </a:extLst>
          </p:cNvPr>
          <p:cNvSpPr txBox="1"/>
          <p:nvPr/>
        </p:nvSpPr>
        <p:spPr>
          <a:xfrm>
            <a:off x="561473" y="4321431"/>
            <a:ext cx="11069053" cy="2062103"/>
          </a:xfrm>
          <a:prstGeom prst="rect">
            <a:avLst/>
          </a:prstGeom>
          <a:noFill/>
        </p:spPr>
        <p:txBody>
          <a:bodyPr wrap="square">
            <a:spAutoFit/>
          </a:bodyPr>
          <a:lstStyle/>
          <a:p>
            <a:pPr algn="ctr"/>
            <a:r>
              <a:rPr lang="en-US" sz="3200" dirty="0">
                <a:solidFill>
                  <a:schemeClr val="bg1"/>
                </a:solidFill>
                <a:latin typeface="Baskerville Old Face" panose="02020602080505020303" pitchFamily="18" charset="0"/>
                <a:cs typeface="Papyrus"/>
              </a:rPr>
              <a:t>And Ananias went his way and entered the house and put his hands on him and said, brother Saul, the Lord, even Jesus that appeared to you in the way as you came,  sent me to you, that you may receive your sight, and be filled with the Holy Ghost”</a:t>
            </a:r>
          </a:p>
        </p:txBody>
      </p:sp>
    </p:spTree>
    <p:extLst>
      <p:ext uri="{BB962C8B-B14F-4D97-AF65-F5344CB8AC3E}">
        <p14:creationId xmlns:p14="http://schemas.microsoft.com/office/powerpoint/2010/main" val="287146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0" fill="hold"/>
                                        <p:tgtEl>
                                          <p:spTgt spid="4"/>
                                        </p:tgtEl>
                                        <p:attrNameLst>
                                          <p:attrName>ppt_w</p:attrName>
                                        </p:attrNameLst>
                                      </p:cBhvr>
                                      <p:tavLst>
                                        <p:tav tm="0">
                                          <p:val>
                                            <p:fltVal val="0"/>
                                          </p:val>
                                        </p:tav>
                                        <p:tav tm="100000">
                                          <p:val>
                                            <p:strVal val="#ppt_w"/>
                                          </p:val>
                                        </p:tav>
                                      </p:tavLst>
                                    </p:anim>
                                    <p:anim calcmode="lin" valueType="num">
                                      <p:cBhvr>
                                        <p:cTn id="8" dur="2500" fill="hold"/>
                                        <p:tgtEl>
                                          <p:spTgt spid="4"/>
                                        </p:tgtEl>
                                        <p:attrNameLst>
                                          <p:attrName>ppt_h</p:attrName>
                                        </p:attrNameLst>
                                      </p:cBhvr>
                                      <p:tavLst>
                                        <p:tav tm="0">
                                          <p:val>
                                            <p:fltVal val="0"/>
                                          </p:val>
                                        </p:tav>
                                        <p:tav tm="100000">
                                          <p:val>
                                            <p:strVal val="#ppt_h"/>
                                          </p:val>
                                        </p:tav>
                                      </p:tavLst>
                                    </p:anim>
                                    <p:anim calcmode="lin" valueType="num">
                                      <p:cBhvr>
                                        <p:cTn id="9" dur="2500" fill="hold"/>
                                        <p:tgtEl>
                                          <p:spTgt spid="4"/>
                                        </p:tgtEl>
                                        <p:attrNameLst>
                                          <p:attrName>style.rotation</p:attrName>
                                        </p:attrNameLst>
                                      </p:cBhvr>
                                      <p:tavLst>
                                        <p:tav tm="0">
                                          <p:val>
                                            <p:fltVal val="90"/>
                                          </p:val>
                                        </p:tav>
                                        <p:tav tm="100000">
                                          <p:val>
                                            <p:fltVal val="0"/>
                                          </p:val>
                                        </p:tav>
                                      </p:tavLst>
                                    </p:anim>
                                    <p:animEffect transition="in" filter="fade">
                                      <p:cBhvr>
                                        <p:cTn id="10" dur="2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2500" fill="hold"/>
                                        <p:tgtEl>
                                          <p:spTgt spid="6"/>
                                        </p:tgtEl>
                                        <p:attrNameLst>
                                          <p:attrName>ppt_w</p:attrName>
                                        </p:attrNameLst>
                                      </p:cBhvr>
                                      <p:tavLst>
                                        <p:tav tm="0">
                                          <p:val>
                                            <p:fltVal val="0"/>
                                          </p:val>
                                        </p:tav>
                                        <p:tav tm="100000">
                                          <p:val>
                                            <p:strVal val="#ppt_w"/>
                                          </p:val>
                                        </p:tav>
                                      </p:tavLst>
                                    </p:anim>
                                    <p:anim calcmode="lin" valueType="num">
                                      <p:cBhvr>
                                        <p:cTn id="16" dur="2500" fill="hold"/>
                                        <p:tgtEl>
                                          <p:spTgt spid="6"/>
                                        </p:tgtEl>
                                        <p:attrNameLst>
                                          <p:attrName>ppt_h</p:attrName>
                                        </p:attrNameLst>
                                      </p:cBhvr>
                                      <p:tavLst>
                                        <p:tav tm="0">
                                          <p:val>
                                            <p:fltVal val="0"/>
                                          </p:val>
                                        </p:tav>
                                        <p:tav tm="100000">
                                          <p:val>
                                            <p:strVal val="#ppt_h"/>
                                          </p:val>
                                        </p:tav>
                                      </p:tavLst>
                                    </p:anim>
                                    <p:anim calcmode="lin" valueType="num">
                                      <p:cBhvr>
                                        <p:cTn id="17" dur="2500" fill="hold"/>
                                        <p:tgtEl>
                                          <p:spTgt spid="6"/>
                                        </p:tgtEl>
                                        <p:attrNameLst>
                                          <p:attrName>style.rotation</p:attrName>
                                        </p:attrNameLst>
                                      </p:cBhvr>
                                      <p:tavLst>
                                        <p:tav tm="0">
                                          <p:val>
                                            <p:fltVal val="90"/>
                                          </p:val>
                                        </p:tav>
                                        <p:tav tm="100000">
                                          <p:val>
                                            <p:fltVal val="0"/>
                                          </p:val>
                                        </p:tav>
                                      </p:tavLst>
                                    </p:anim>
                                    <p:animEffect transition="in" filter="fade">
                                      <p:cBhvr>
                                        <p:cTn id="18" dur="2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0AE06A-5229-56B0-4DC5-BB48653651F3}"/>
              </a:ext>
            </a:extLst>
          </p:cNvPr>
          <p:cNvSpPr txBox="1"/>
          <p:nvPr/>
        </p:nvSpPr>
        <p:spPr>
          <a:xfrm>
            <a:off x="-104274" y="309953"/>
            <a:ext cx="12400547" cy="4524315"/>
          </a:xfrm>
          <a:prstGeom prst="rect">
            <a:avLst/>
          </a:prstGeom>
          <a:noFill/>
        </p:spPr>
        <p:txBody>
          <a:bodyPr wrap="square">
            <a:spAutoFit/>
          </a:bodyPr>
          <a:lstStyle/>
          <a:p>
            <a:pPr algn="ctr"/>
            <a:r>
              <a:rPr lang="en-US" sz="4800" dirty="0">
                <a:solidFill>
                  <a:schemeClr val="bg1"/>
                </a:solidFill>
                <a:latin typeface="Baskerville Old Face" panose="02020602080505020303" pitchFamily="18" charset="0"/>
                <a:cs typeface="Papyrus"/>
              </a:rPr>
              <a:t>When we respond to God and say </a:t>
            </a:r>
          </a:p>
          <a:p>
            <a:pPr algn="ctr"/>
            <a:r>
              <a:rPr lang="en-US" sz="4800" dirty="0">
                <a:solidFill>
                  <a:schemeClr val="bg1"/>
                </a:solidFill>
                <a:latin typeface="Baskerville Old Face" panose="02020602080505020303" pitchFamily="18" charset="0"/>
                <a:cs typeface="Papyrus"/>
              </a:rPr>
              <a:t>“ HINENI – Here am I “</a:t>
            </a:r>
          </a:p>
          <a:p>
            <a:pPr algn="ctr"/>
            <a:endParaRPr lang="en-US" sz="4800" dirty="0">
              <a:solidFill>
                <a:schemeClr val="bg1"/>
              </a:solidFill>
              <a:latin typeface="Baskerville Old Face" panose="02020602080505020303" pitchFamily="18" charset="0"/>
              <a:cs typeface="Papyrus"/>
            </a:endParaRPr>
          </a:p>
          <a:p>
            <a:pPr algn="ctr"/>
            <a:r>
              <a:rPr lang="en-US" sz="4800" dirty="0">
                <a:solidFill>
                  <a:schemeClr val="bg1"/>
                </a:solidFill>
                <a:latin typeface="Baskerville Old Face" panose="02020602080505020303" pitchFamily="18" charset="0"/>
                <a:cs typeface="Papyrus"/>
              </a:rPr>
              <a:t>      God’s </a:t>
            </a:r>
            <a:r>
              <a:rPr lang="en-US" sz="4800" u="sng" dirty="0">
                <a:solidFill>
                  <a:schemeClr val="bg1"/>
                </a:solidFill>
                <a:latin typeface="Baskerville Old Face" panose="02020602080505020303" pitchFamily="18" charset="0"/>
                <a:cs typeface="Papyrus"/>
              </a:rPr>
              <a:t>supernatural power </a:t>
            </a:r>
            <a:r>
              <a:rPr lang="en-US" sz="4800" dirty="0">
                <a:solidFill>
                  <a:schemeClr val="bg1"/>
                </a:solidFill>
                <a:latin typeface="Baskerville Old Face" panose="02020602080505020303" pitchFamily="18" charset="0"/>
                <a:cs typeface="Papyrus"/>
              </a:rPr>
              <a:t>is operating  </a:t>
            </a:r>
          </a:p>
          <a:p>
            <a:pPr algn="ctr"/>
            <a:r>
              <a:rPr lang="en-US" sz="4800" dirty="0">
                <a:solidFill>
                  <a:schemeClr val="bg1"/>
                </a:solidFill>
                <a:latin typeface="Baskerville Old Face" panose="02020602080505020303" pitchFamily="18" charset="0"/>
                <a:cs typeface="Papyrus"/>
              </a:rPr>
              <a:t>in our lives</a:t>
            </a:r>
          </a:p>
          <a:p>
            <a:pPr algn="ctr"/>
            <a:endParaRPr lang="en-US" sz="4800" dirty="0">
              <a:solidFill>
                <a:schemeClr val="bg1"/>
              </a:solidFill>
              <a:latin typeface="Baskerville Old Face" panose="02020602080505020303" pitchFamily="18" charset="0"/>
              <a:cs typeface="Papyrus"/>
            </a:endParaRPr>
          </a:p>
        </p:txBody>
      </p:sp>
      <p:sp>
        <p:nvSpPr>
          <p:cNvPr id="6" name="TextBox 5">
            <a:extLst>
              <a:ext uri="{FF2B5EF4-FFF2-40B4-BE49-F238E27FC236}">
                <a16:creationId xmlns:a16="http://schemas.microsoft.com/office/drawing/2014/main" id="{54339733-5ECB-6E5E-8D6B-11CE4C9514F3}"/>
              </a:ext>
            </a:extLst>
          </p:cNvPr>
          <p:cNvSpPr txBox="1"/>
          <p:nvPr/>
        </p:nvSpPr>
        <p:spPr>
          <a:xfrm>
            <a:off x="-256673" y="4834268"/>
            <a:ext cx="11790948" cy="1569660"/>
          </a:xfrm>
          <a:prstGeom prst="rect">
            <a:avLst/>
          </a:prstGeom>
          <a:noFill/>
        </p:spPr>
        <p:txBody>
          <a:bodyPr wrap="square">
            <a:spAutoFit/>
          </a:bodyPr>
          <a:lstStyle/>
          <a:p>
            <a:pPr algn="ctr"/>
            <a:r>
              <a:rPr lang="en-US" sz="4800" u="sng" dirty="0">
                <a:solidFill>
                  <a:schemeClr val="bg1"/>
                </a:solidFill>
                <a:latin typeface="Baskerville Old Face" panose="02020602080505020303" pitchFamily="18" charset="0"/>
                <a:cs typeface="Papyrus"/>
              </a:rPr>
              <a:t> Ordinary </a:t>
            </a:r>
            <a:r>
              <a:rPr lang="en-US" sz="4800" dirty="0">
                <a:solidFill>
                  <a:schemeClr val="bg1"/>
                </a:solidFill>
                <a:latin typeface="Baskerville Old Face" panose="02020602080505020303" pitchFamily="18" charset="0"/>
                <a:cs typeface="Papyrus"/>
              </a:rPr>
              <a:t>people like you and me  will do  </a:t>
            </a:r>
            <a:r>
              <a:rPr lang="en-US" sz="4800" u="sng" dirty="0">
                <a:solidFill>
                  <a:schemeClr val="bg1"/>
                </a:solidFill>
                <a:latin typeface="Baskerville Old Face" panose="02020602080505020303" pitchFamily="18" charset="0"/>
                <a:cs typeface="Papyrus"/>
              </a:rPr>
              <a:t>extraordinary</a:t>
            </a:r>
            <a:r>
              <a:rPr lang="en-US" sz="4800" dirty="0">
                <a:solidFill>
                  <a:schemeClr val="bg1"/>
                </a:solidFill>
                <a:latin typeface="Baskerville Old Face" panose="02020602080505020303" pitchFamily="18" charset="0"/>
                <a:cs typeface="Papyrus"/>
              </a:rPr>
              <a:t> feats For Him</a:t>
            </a:r>
            <a:endParaRPr lang="en-US" sz="4800" dirty="0"/>
          </a:p>
        </p:txBody>
      </p:sp>
    </p:spTree>
    <p:extLst>
      <p:ext uri="{BB962C8B-B14F-4D97-AF65-F5344CB8AC3E}">
        <p14:creationId xmlns:p14="http://schemas.microsoft.com/office/powerpoint/2010/main" val="389889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1)">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C58A30-CAD3-DCA9-0EDB-AA9D65EB34DC}"/>
              </a:ext>
            </a:extLst>
          </p:cNvPr>
          <p:cNvSpPr txBox="1"/>
          <p:nvPr/>
        </p:nvSpPr>
        <p:spPr>
          <a:xfrm>
            <a:off x="914400" y="117693"/>
            <a:ext cx="9470559" cy="5724644"/>
          </a:xfrm>
          <a:prstGeom prst="rect">
            <a:avLst/>
          </a:prstGeom>
          <a:noFill/>
        </p:spPr>
        <p:txBody>
          <a:bodyPr wrap="square">
            <a:spAutoFit/>
          </a:bodyPr>
          <a:lstStyle/>
          <a:p>
            <a:pPr algn="ctr"/>
            <a:r>
              <a:rPr lang="en-US" sz="6000" dirty="0">
                <a:solidFill>
                  <a:schemeClr val="bg1"/>
                </a:solidFill>
                <a:latin typeface="Baskerville Old Face" panose="02020602080505020303" pitchFamily="18" charset="0"/>
                <a:cs typeface="Papyrus"/>
              </a:rPr>
              <a:t>But even more amazing than that –</a:t>
            </a:r>
          </a:p>
          <a:p>
            <a:pPr algn="ctr"/>
            <a:endParaRPr lang="en-US" sz="6000" dirty="0">
              <a:solidFill>
                <a:schemeClr val="bg1"/>
              </a:solidFill>
              <a:latin typeface="Baskerville Old Face" panose="02020602080505020303" pitchFamily="18" charset="0"/>
              <a:cs typeface="Papyrus"/>
            </a:endParaRPr>
          </a:p>
          <a:p>
            <a:pPr algn="ctr"/>
            <a:r>
              <a:rPr lang="en-US" sz="6000" dirty="0">
                <a:solidFill>
                  <a:schemeClr val="bg1"/>
                </a:solidFill>
                <a:latin typeface="Baskerville Old Face" panose="02020602080505020303" pitchFamily="18" charset="0"/>
                <a:cs typeface="Papyrus"/>
              </a:rPr>
              <a:t>When we say “Here Am I”</a:t>
            </a:r>
          </a:p>
          <a:p>
            <a:pPr algn="ctr"/>
            <a:endParaRPr lang="en-US" sz="6000" dirty="0">
              <a:solidFill>
                <a:schemeClr val="bg1"/>
              </a:solidFill>
              <a:latin typeface="Baskerville Old Face" panose="02020602080505020303" pitchFamily="18" charset="0"/>
              <a:cs typeface="Papyrus"/>
            </a:endParaRPr>
          </a:p>
          <a:p>
            <a:pPr algn="ctr"/>
            <a:r>
              <a:rPr lang="en-US" sz="6600" dirty="0">
                <a:solidFill>
                  <a:schemeClr val="bg1"/>
                </a:solidFill>
                <a:latin typeface="Baskerville Old Face" panose="02020602080505020303" pitchFamily="18" charset="0"/>
                <a:cs typeface="Papyrus"/>
              </a:rPr>
              <a:t>God then says “ Here am I”</a:t>
            </a:r>
          </a:p>
        </p:txBody>
      </p:sp>
    </p:spTree>
    <p:extLst>
      <p:ext uri="{BB962C8B-B14F-4D97-AF65-F5344CB8AC3E}">
        <p14:creationId xmlns:p14="http://schemas.microsoft.com/office/powerpoint/2010/main" val="76751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57FE14-3467-7A31-CFE7-E7AEDEDD8C1D}"/>
              </a:ext>
            </a:extLst>
          </p:cNvPr>
          <p:cNvSpPr txBox="1"/>
          <p:nvPr/>
        </p:nvSpPr>
        <p:spPr>
          <a:xfrm>
            <a:off x="577515" y="747372"/>
            <a:ext cx="10684042" cy="4708981"/>
          </a:xfrm>
          <a:prstGeom prst="rect">
            <a:avLst/>
          </a:prstGeom>
          <a:noFill/>
        </p:spPr>
        <p:txBody>
          <a:bodyPr wrap="square">
            <a:spAutoFit/>
          </a:bodyPr>
          <a:lstStyle/>
          <a:p>
            <a:pPr algn="ctr"/>
            <a:r>
              <a:rPr lang="en-US" sz="4000" dirty="0">
                <a:solidFill>
                  <a:schemeClr val="bg1"/>
                </a:solidFill>
                <a:latin typeface="Baskerville Old Face" panose="02020602080505020303" pitchFamily="18" charset="0"/>
                <a:cs typeface="Papyrus"/>
              </a:rPr>
              <a:t> “</a:t>
            </a:r>
            <a:r>
              <a:rPr lang="en-US" sz="6000" dirty="0">
                <a:solidFill>
                  <a:schemeClr val="bg1"/>
                </a:solidFill>
                <a:latin typeface="Baskerville Old Face" panose="02020602080505020303" pitchFamily="18" charset="0"/>
                <a:cs typeface="Papyrus"/>
              </a:rPr>
              <a:t>Then shall you call, </a:t>
            </a:r>
          </a:p>
          <a:p>
            <a:pPr algn="ctr"/>
            <a:r>
              <a:rPr lang="en-US" sz="6000" dirty="0">
                <a:solidFill>
                  <a:schemeClr val="bg1"/>
                </a:solidFill>
                <a:latin typeface="Baskerville Old Face" panose="02020602080505020303" pitchFamily="18" charset="0"/>
                <a:cs typeface="Papyrus"/>
              </a:rPr>
              <a:t>and the LORD shall answer; </a:t>
            </a:r>
          </a:p>
          <a:p>
            <a:pPr algn="ctr"/>
            <a:r>
              <a:rPr lang="en-US" sz="6000" dirty="0">
                <a:solidFill>
                  <a:schemeClr val="bg1"/>
                </a:solidFill>
                <a:latin typeface="Baskerville Old Face" panose="02020602080505020303" pitchFamily="18" charset="0"/>
                <a:cs typeface="Papyrus"/>
              </a:rPr>
              <a:t>you shall cry, </a:t>
            </a:r>
          </a:p>
          <a:p>
            <a:pPr algn="ctr"/>
            <a:r>
              <a:rPr lang="en-US" sz="6000" dirty="0">
                <a:solidFill>
                  <a:schemeClr val="bg1"/>
                </a:solidFill>
                <a:latin typeface="Baskerville Old Face" panose="02020602080505020303" pitchFamily="18" charset="0"/>
                <a:cs typeface="Papyrus"/>
              </a:rPr>
              <a:t>And He shall say, </a:t>
            </a:r>
            <a:r>
              <a:rPr lang="en-US" sz="6000" b="1" dirty="0">
                <a:solidFill>
                  <a:schemeClr val="bg1"/>
                </a:solidFill>
                <a:latin typeface="Baskerville Old Face" panose="02020602080505020303" pitchFamily="18" charset="0"/>
                <a:cs typeface="Papyrus"/>
              </a:rPr>
              <a:t>Here</a:t>
            </a:r>
            <a:r>
              <a:rPr lang="en-US" sz="6000" dirty="0">
                <a:solidFill>
                  <a:schemeClr val="bg1"/>
                </a:solidFill>
                <a:latin typeface="Baskerville Old Face" panose="02020602080505020303" pitchFamily="18" charset="0"/>
                <a:cs typeface="Papyrus"/>
              </a:rPr>
              <a:t> </a:t>
            </a:r>
            <a:r>
              <a:rPr lang="en-US" sz="6000" b="1" dirty="0">
                <a:solidFill>
                  <a:schemeClr val="bg1"/>
                </a:solidFill>
                <a:latin typeface="Baskerville Old Face" panose="02020602080505020303" pitchFamily="18" charset="0"/>
                <a:cs typeface="Papyrus"/>
              </a:rPr>
              <a:t>I</a:t>
            </a:r>
            <a:r>
              <a:rPr lang="en-US" sz="6000" dirty="0">
                <a:solidFill>
                  <a:schemeClr val="bg1"/>
                </a:solidFill>
                <a:latin typeface="Baskerville Old Face" panose="02020602080505020303" pitchFamily="18" charset="0"/>
                <a:cs typeface="Papyrus"/>
              </a:rPr>
              <a:t> </a:t>
            </a:r>
            <a:r>
              <a:rPr lang="en-US" sz="6000" b="1" i="1" dirty="0">
                <a:solidFill>
                  <a:schemeClr val="bg1"/>
                </a:solidFill>
                <a:latin typeface="Baskerville Old Face" panose="02020602080505020303" pitchFamily="18" charset="0"/>
                <a:cs typeface="Papyrus"/>
              </a:rPr>
              <a:t>am</a:t>
            </a:r>
            <a:r>
              <a:rPr lang="en-US" sz="6000" dirty="0">
                <a:solidFill>
                  <a:schemeClr val="bg1"/>
                </a:solidFill>
                <a:latin typeface="Baskerville Old Face" panose="02020602080505020303" pitchFamily="18" charset="0"/>
                <a:cs typeface="Papyrus"/>
              </a:rPr>
              <a:t>.”   Isaiah  58:9</a:t>
            </a:r>
            <a:endParaRPr lang="en-US" sz="6000"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37015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06D2CA-5F37-20EB-E69A-ADFE7CE49DA4}"/>
              </a:ext>
            </a:extLst>
          </p:cNvPr>
          <p:cNvSpPr txBox="1"/>
          <p:nvPr/>
        </p:nvSpPr>
        <p:spPr>
          <a:xfrm>
            <a:off x="176463" y="765664"/>
            <a:ext cx="11887200" cy="5078313"/>
          </a:xfrm>
          <a:prstGeom prst="rect">
            <a:avLst/>
          </a:prstGeom>
          <a:noFill/>
        </p:spPr>
        <p:txBody>
          <a:bodyPr wrap="square">
            <a:spAutoFit/>
          </a:bodyPr>
          <a:lstStyle/>
          <a:p>
            <a:pPr algn="ctr"/>
            <a:r>
              <a:rPr lang="en-US" sz="4000" dirty="0">
                <a:solidFill>
                  <a:schemeClr val="bg1"/>
                </a:solidFill>
                <a:latin typeface="Baskerville Old Face" panose="02020602080505020303" pitchFamily="18" charset="0"/>
                <a:cs typeface="Papyrus"/>
              </a:rPr>
              <a:t>Because you have set your love upon Me, there fore will I deliver you.</a:t>
            </a:r>
          </a:p>
          <a:p>
            <a:pPr algn="ctr"/>
            <a:r>
              <a:rPr lang="en-US" sz="4000" dirty="0">
                <a:solidFill>
                  <a:schemeClr val="bg1"/>
                </a:solidFill>
                <a:latin typeface="Baskerville Old Face" panose="02020602080505020303" pitchFamily="18" charset="0"/>
                <a:cs typeface="Papyrus"/>
              </a:rPr>
              <a:t>I will set you on high, because you have known My Name </a:t>
            </a:r>
          </a:p>
          <a:p>
            <a:pPr algn="ctr"/>
            <a:r>
              <a:rPr lang="en-US" sz="4400" dirty="0">
                <a:solidFill>
                  <a:schemeClr val="bg1"/>
                </a:solidFill>
                <a:latin typeface="Baskerville Old Face" panose="02020602080505020303" pitchFamily="18" charset="0"/>
                <a:cs typeface="Papyrus"/>
              </a:rPr>
              <a:t>You shall call upon Me, and I will answer you; </a:t>
            </a:r>
          </a:p>
          <a:p>
            <a:pPr algn="ctr"/>
            <a:r>
              <a:rPr lang="en-US" sz="4000" dirty="0">
                <a:solidFill>
                  <a:schemeClr val="bg1"/>
                </a:solidFill>
                <a:latin typeface="Baskerville Old Face" panose="02020602080505020303" pitchFamily="18" charset="0"/>
                <a:cs typeface="Papyrus"/>
              </a:rPr>
              <a:t>I will be with you in trouble: I will deliver you and honor you.</a:t>
            </a:r>
          </a:p>
          <a:p>
            <a:pPr algn="ctr"/>
            <a:r>
              <a:rPr lang="en-US" sz="4000" dirty="0">
                <a:solidFill>
                  <a:schemeClr val="bg1"/>
                </a:solidFill>
                <a:latin typeface="Baskerville Old Face" panose="02020602080505020303" pitchFamily="18" charset="0"/>
                <a:cs typeface="Papyrus"/>
              </a:rPr>
              <a:t>  With long life will I satisfy you, and show you My salvation.    Ps 91</a:t>
            </a:r>
            <a:endParaRPr lang="en-US" sz="4000"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25112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39706" y="0"/>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5" name="TextBox 4">
            <a:extLst>
              <a:ext uri="{FF2B5EF4-FFF2-40B4-BE49-F238E27FC236}">
                <a16:creationId xmlns:a16="http://schemas.microsoft.com/office/drawing/2014/main" id="{CD631CDF-9D62-4FDF-45D1-8E1FC3E4EA32}"/>
              </a:ext>
            </a:extLst>
          </p:cNvPr>
          <p:cNvSpPr txBox="1"/>
          <p:nvPr/>
        </p:nvSpPr>
        <p:spPr>
          <a:xfrm>
            <a:off x="84498" y="1708533"/>
            <a:ext cx="11841932" cy="1938992"/>
          </a:xfrm>
          <a:prstGeom prst="rect">
            <a:avLst/>
          </a:prstGeom>
          <a:noFill/>
        </p:spPr>
        <p:txBody>
          <a:bodyPr wrap="square">
            <a:spAutoFit/>
          </a:bodyPr>
          <a:lstStyle/>
          <a:p>
            <a:pPr algn="ctr"/>
            <a:r>
              <a:rPr lang="en-US" sz="6000" dirty="0" err="1">
                <a:solidFill>
                  <a:srgbClr val="FFFFFF"/>
                </a:solidFill>
                <a:latin typeface="Baskerville Old Face" panose="02020602080505020303" pitchFamily="18" charset="0"/>
                <a:cs typeface="Papyrus"/>
              </a:rPr>
              <a:t>Hineni</a:t>
            </a:r>
            <a:r>
              <a:rPr lang="en-US" sz="6000" dirty="0">
                <a:solidFill>
                  <a:srgbClr val="FFFFFF"/>
                </a:solidFill>
                <a:latin typeface="Baskerville Old Face" panose="02020602080505020303" pitchFamily="18" charset="0"/>
                <a:cs typeface="Papyrus"/>
              </a:rPr>
              <a:t> – Complete Surrender</a:t>
            </a:r>
            <a:endParaRPr lang="en-US" sz="7200" dirty="0">
              <a:solidFill>
                <a:srgbClr val="FFFFFF"/>
              </a:solidFill>
              <a:latin typeface="Baskerville Old Face" panose="02020602080505020303" pitchFamily="18" charset="0"/>
              <a:cs typeface="Papyrus"/>
            </a:endParaRPr>
          </a:p>
          <a:p>
            <a:pPr algn="ctr"/>
            <a:r>
              <a:rPr lang="en-US" sz="6000" dirty="0">
                <a:solidFill>
                  <a:srgbClr val="FFFFFF"/>
                </a:solidFill>
                <a:latin typeface="Baskerville Old Face" panose="02020602080505020303" pitchFamily="18" charset="0"/>
                <a:cs typeface="Papyrus"/>
              </a:rPr>
              <a:t>Call to Action</a:t>
            </a:r>
          </a:p>
        </p:txBody>
      </p:sp>
      <p:sp>
        <p:nvSpPr>
          <p:cNvPr id="8" name="TextBox 7">
            <a:extLst>
              <a:ext uri="{FF2B5EF4-FFF2-40B4-BE49-F238E27FC236}">
                <a16:creationId xmlns:a16="http://schemas.microsoft.com/office/drawing/2014/main" id="{04C97AC4-C1DA-90BF-E4C9-1F1EF1A4F595}"/>
              </a:ext>
            </a:extLst>
          </p:cNvPr>
          <p:cNvSpPr txBox="1"/>
          <p:nvPr/>
        </p:nvSpPr>
        <p:spPr>
          <a:xfrm>
            <a:off x="1270502" y="4292271"/>
            <a:ext cx="9469925" cy="1754326"/>
          </a:xfrm>
          <a:prstGeom prst="rect">
            <a:avLst/>
          </a:prstGeom>
          <a:noFill/>
        </p:spPr>
        <p:txBody>
          <a:bodyPr wrap="square">
            <a:spAutoFit/>
          </a:bodyPr>
          <a:lstStyle/>
          <a:p>
            <a:pPr algn="ctr"/>
            <a:r>
              <a:rPr lang="en-US" sz="5400" dirty="0">
                <a:solidFill>
                  <a:schemeClr val="bg1"/>
                </a:solidFill>
                <a:latin typeface="Arial" panose="020B0604020202020204" pitchFamily="34" charset="0"/>
                <a:ea typeface="Arial" panose="020B0604020202020204" pitchFamily="34" charset="0"/>
              </a:rPr>
              <a:t>Find an opportunity this week to say </a:t>
            </a:r>
            <a:r>
              <a:rPr lang="en-US" sz="5400" dirty="0" err="1">
                <a:solidFill>
                  <a:schemeClr val="bg1"/>
                </a:solidFill>
                <a:latin typeface="Arial" panose="020B0604020202020204" pitchFamily="34" charset="0"/>
                <a:ea typeface="Arial" panose="020B0604020202020204" pitchFamily="34" charset="0"/>
              </a:rPr>
              <a:t>Hineni</a:t>
            </a:r>
            <a:r>
              <a:rPr lang="en-US" sz="5400" dirty="0">
                <a:solidFill>
                  <a:schemeClr val="bg1"/>
                </a:solidFill>
                <a:latin typeface="Arial" panose="020B0604020202020204" pitchFamily="34" charset="0"/>
                <a:ea typeface="Arial" panose="020B0604020202020204" pitchFamily="34" charset="0"/>
              </a:rPr>
              <a:t>! </a:t>
            </a:r>
            <a:endParaRPr lang="en-US" sz="5400" dirty="0">
              <a:solidFill>
                <a:schemeClr val="bg1"/>
              </a:solidFill>
            </a:endParaRP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EA61D6-F82D-DAFD-87F9-5037C5B54C9F}"/>
              </a:ext>
            </a:extLst>
          </p:cNvPr>
          <p:cNvSpPr txBox="1"/>
          <p:nvPr/>
        </p:nvSpPr>
        <p:spPr>
          <a:xfrm>
            <a:off x="2340258" y="5336237"/>
            <a:ext cx="6976012" cy="769441"/>
          </a:xfrm>
          <a:prstGeom prst="rect">
            <a:avLst/>
          </a:prstGeom>
          <a:noFill/>
        </p:spPr>
        <p:txBody>
          <a:bodyPr wrap="none" rtlCol="0">
            <a:spAutoFit/>
          </a:bodyPr>
          <a:lstStyle/>
          <a:p>
            <a:r>
              <a:rPr lang="en-US" sz="4400" dirty="0">
                <a:solidFill>
                  <a:schemeClr val="bg1"/>
                </a:solidFill>
              </a:rPr>
              <a:t>Pastor Richard “Rico” Tubbs</a:t>
            </a:r>
          </a:p>
        </p:txBody>
      </p:sp>
      <p:sp>
        <p:nvSpPr>
          <p:cNvPr id="4" name="TextBox 3">
            <a:extLst>
              <a:ext uri="{FF2B5EF4-FFF2-40B4-BE49-F238E27FC236}">
                <a16:creationId xmlns:a16="http://schemas.microsoft.com/office/drawing/2014/main" id="{7F9B16AB-90B5-2D17-D434-52AFB9FF6210}"/>
              </a:ext>
            </a:extLst>
          </p:cNvPr>
          <p:cNvSpPr txBox="1"/>
          <p:nvPr/>
        </p:nvSpPr>
        <p:spPr>
          <a:xfrm>
            <a:off x="1265317" y="427618"/>
            <a:ext cx="9125894" cy="2215991"/>
          </a:xfrm>
          <a:prstGeom prst="rect">
            <a:avLst/>
          </a:prstGeom>
          <a:noFill/>
        </p:spPr>
        <p:txBody>
          <a:bodyPr wrap="square" rtlCol="0">
            <a:spAutoFit/>
          </a:bodyPr>
          <a:lstStyle/>
          <a:p>
            <a:pPr algn="ctr"/>
            <a:r>
              <a:rPr lang="en-US" sz="13800" dirty="0">
                <a:solidFill>
                  <a:schemeClr val="bg1"/>
                </a:solidFill>
                <a:latin typeface="Baskerville Old Face" panose="02020602080505020303" pitchFamily="18" charset="0"/>
                <a:cs typeface="Papyrus"/>
              </a:rPr>
              <a:t>“</a:t>
            </a:r>
            <a:r>
              <a:rPr lang="en-US" sz="13800" dirty="0" err="1">
                <a:solidFill>
                  <a:schemeClr val="bg1"/>
                </a:solidFill>
                <a:latin typeface="Baskerville Old Face" panose="02020602080505020303" pitchFamily="18" charset="0"/>
                <a:cs typeface="Papyrus"/>
              </a:rPr>
              <a:t>Hineni</a:t>
            </a:r>
            <a:r>
              <a:rPr lang="en-US" sz="13800" dirty="0">
                <a:solidFill>
                  <a:schemeClr val="bg1"/>
                </a:solidFill>
                <a:latin typeface="Baskerville Old Face" panose="02020602080505020303" pitchFamily="18" charset="0"/>
                <a:cs typeface="Papyrus"/>
              </a:rPr>
              <a:t>”</a:t>
            </a:r>
            <a:endParaRPr lang="en-US" sz="13800" dirty="0">
              <a:solidFill>
                <a:schemeClr val="bg1"/>
              </a:solidFill>
              <a:latin typeface="Baskerville Old Face" panose="02020602080505020303" pitchFamily="18" charset="0"/>
            </a:endParaRPr>
          </a:p>
        </p:txBody>
      </p:sp>
      <p:sp>
        <p:nvSpPr>
          <p:cNvPr id="3" name="TextBox 2">
            <a:extLst>
              <a:ext uri="{FF2B5EF4-FFF2-40B4-BE49-F238E27FC236}">
                <a16:creationId xmlns:a16="http://schemas.microsoft.com/office/drawing/2014/main" id="{1B807CCC-F91E-95D2-120D-C02BF9EE2727}"/>
              </a:ext>
            </a:extLst>
          </p:cNvPr>
          <p:cNvSpPr txBox="1"/>
          <p:nvPr/>
        </p:nvSpPr>
        <p:spPr>
          <a:xfrm>
            <a:off x="1613876" y="2897110"/>
            <a:ext cx="8428776" cy="1862048"/>
          </a:xfrm>
          <a:prstGeom prst="rect">
            <a:avLst/>
          </a:prstGeom>
          <a:noFill/>
        </p:spPr>
        <p:txBody>
          <a:bodyPr wrap="square" rtlCol="0">
            <a:spAutoFit/>
          </a:bodyPr>
          <a:lstStyle/>
          <a:p>
            <a:pPr algn="ctr"/>
            <a:r>
              <a:rPr lang="en-US" sz="11500" dirty="0">
                <a:solidFill>
                  <a:schemeClr val="bg1"/>
                </a:solidFill>
                <a:latin typeface="Baskerville Old Face" panose="02020602080505020303" pitchFamily="18" charset="0"/>
              </a:rPr>
              <a:t>Here I Am!</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750"/>
                                        <p:tgtEl>
                                          <p:spTgt spid="4"/>
                                        </p:tgtEl>
                                      </p:cBhvr>
                                    </p:animEffect>
                                    <p:anim calcmode="lin" valueType="num">
                                      <p:cBhvr>
                                        <p:cTn id="8" dur="2750" fill="hold"/>
                                        <p:tgtEl>
                                          <p:spTgt spid="4"/>
                                        </p:tgtEl>
                                        <p:attrNameLst>
                                          <p:attrName>ppt_x</p:attrName>
                                        </p:attrNameLst>
                                      </p:cBhvr>
                                      <p:tavLst>
                                        <p:tav tm="0">
                                          <p:val>
                                            <p:strVal val="#ppt_x"/>
                                          </p:val>
                                        </p:tav>
                                        <p:tav tm="100000">
                                          <p:val>
                                            <p:strVal val="#ppt_x"/>
                                          </p:val>
                                        </p:tav>
                                      </p:tavLst>
                                    </p:anim>
                                    <p:anim calcmode="lin" valueType="num">
                                      <p:cBhvr>
                                        <p:cTn id="9" dur="27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6BE218-FCB0-1D94-E12E-43E470485237}"/>
              </a:ext>
            </a:extLst>
          </p:cNvPr>
          <p:cNvSpPr txBox="1"/>
          <p:nvPr/>
        </p:nvSpPr>
        <p:spPr>
          <a:xfrm>
            <a:off x="1850680" y="1070514"/>
            <a:ext cx="10341320" cy="1569660"/>
          </a:xfrm>
          <a:prstGeom prst="rect">
            <a:avLst/>
          </a:prstGeom>
          <a:noFill/>
        </p:spPr>
        <p:txBody>
          <a:bodyPr wrap="square">
            <a:spAutoFit/>
          </a:bodyPr>
          <a:lstStyle/>
          <a:p>
            <a:pPr algn="ctr"/>
            <a:r>
              <a:rPr lang="en-US" sz="4800" dirty="0">
                <a:solidFill>
                  <a:schemeClr val="bg1"/>
                </a:solidFill>
                <a:latin typeface="Baskerville Old Face" panose="02020602080505020303" pitchFamily="18" charset="0"/>
                <a:cs typeface="Papyrus"/>
              </a:rPr>
              <a:t>The people in the Bible who cried </a:t>
            </a:r>
          </a:p>
          <a:p>
            <a:pPr algn="ctr"/>
            <a:r>
              <a:rPr lang="en-US" sz="4800" dirty="0">
                <a:solidFill>
                  <a:schemeClr val="bg1"/>
                </a:solidFill>
                <a:latin typeface="Baskerville Old Face" panose="02020602080505020303" pitchFamily="18" charset="0"/>
                <a:cs typeface="Papyrus"/>
              </a:rPr>
              <a:t>“Here Am I”  </a:t>
            </a:r>
          </a:p>
        </p:txBody>
      </p:sp>
      <p:sp>
        <p:nvSpPr>
          <p:cNvPr id="5" name="TextBox 4">
            <a:extLst>
              <a:ext uri="{FF2B5EF4-FFF2-40B4-BE49-F238E27FC236}">
                <a16:creationId xmlns:a16="http://schemas.microsoft.com/office/drawing/2014/main" id="{52AAB02D-EF5B-6B54-F858-57FB85403602}"/>
              </a:ext>
            </a:extLst>
          </p:cNvPr>
          <p:cNvSpPr txBox="1"/>
          <p:nvPr/>
        </p:nvSpPr>
        <p:spPr>
          <a:xfrm>
            <a:off x="852687" y="3429000"/>
            <a:ext cx="10692881" cy="2308324"/>
          </a:xfrm>
          <a:prstGeom prst="rect">
            <a:avLst/>
          </a:prstGeom>
          <a:noFill/>
        </p:spPr>
        <p:txBody>
          <a:bodyPr wrap="square">
            <a:spAutoFit/>
          </a:bodyPr>
          <a:lstStyle/>
          <a:p>
            <a:pPr algn="ctr"/>
            <a:r>
              <a:rPr lang="en-US" sz="7200" dirty="0">
                <a:solidFill>
                  <a:schemeClr val="bg1"/>
                </a:solidFill>
                <a:latin typeface="Baskerville Old Face" panose="02020602080505020303" pitchFamily="18" charset="0"/>
                <a:cs typeface="Papyrus"/>
              </a:rPr>
              <a:t>Surrendered their Lives to the Call of God</a:t>
            </a:r>
          </a:p>
        </p:txBody>
      </p:sp>
    </p:spTree>
    <p:extLst>
      <p:ext uri="{BB962C8B-B14F-4D97-AF65-F5344CB8AC3E}">
        <p14:creationId xmlns:p14="http://schemas.microsoft.com/office/powerpoint/2010/main" val="22284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A75FF6-BCF8-75A0-F942-45CA067D285E}"/>
              </a:ext>
            </a:extLst>
          </p:cNvPr>
          <p:cNvSpPr txBox="1"/>
          <p:nvPr/>
        </p:nvSpPr>
        <p:spPr>
          <a:xfrm>
            <a:off x="1528664" y="793045"/>
            <a:ext cx="9752045" cy="4832092"/>
          </a:xfrm>
          <a:prstGeom prst="rect">
            <a:avLst/>
          </a:prstGeom>
          <a:noFill/>
        </p:spPr>
        <p:txBody>
          <a:bodyPr wrap="square">
            <a:spAutoFit/>
          </a:bodyPr>
          <a:lstStyle/>
          <a:p>
            <a:r>
              <a:rPr lang="en-US" sz="4400" dirty="0">
                <a:solidFill>
                  <a:schemeClr val="bg1"/>
                </a:solidFill>
                <a:latin typeface="Baskerville Old Face" panose="02020602080505020303" pitchFamily="18" charset="0"/>
                <a:cs typeface="Papyrus"/>
              </a:rPr>
              <a:t>When they answered the call, they did not</a:t>
            </a:r>
          </a:p>
          <a:p>
            <a:r>
              <a:rPr lang="en-US" sz="4400" dirty="0">
                <a:solidFill>
                  <a:schemeClr val="bg1"/>
                </a:solidFill>
                <a:latin typeface="Baskerville Old Face" panose="02020602080505020303" pitchFamily="18" charset="0"/>
                <a:cs typeface="Papyrus"/>
              </a:rPr>
              <a:t>      </a:t>
            </a:r>
            <a:r>
              <a:rPr lang="en-US" sz="4400" u="sng" dirty="0">
                <a:solidFill>
                  <a:schemeClr val="bg1"/>
                </a:solidFill>
                <a:latin typeface="Baskerville Old Face" panose="02020602080505020303" pitchFamily="18" charset="0"/>
                <a:cs typeface="Papyrus"/>
              </a:rPr>
              <a:t>get all the answers up front</a:t>
            </a:r>
            <a:r>
              <a:rPr lang="en-US" sz="4400" dirty="0">
                <a:solidFill>
                  <a:schemeClr val="bg1"/>
                </a:solidFill>
                <a:latin typeface="Baskerville Old Face" panose="02020602080505020303" pitchFamily="18" charset="0"/>
                <a:cs typeface="Papyrus"/>
              </a:rPr>
              <a:t>…..</a:t>
            </a:r>
          </a:p>
          <a:p>
            <a:r>
              <a:rPr lang="en-US" sz="4400" dirty="0">
                <a:solidFill>
                  <a:schemeClr val="bg1"/>
                </a:solidFill>
                <a:latin typeface="Baskerville Old Face" panose="02020602080505020303" pitchFamily="18" charset="0"/>
                <a:cs typeface="Papyrus"/>
              </a:rPr>
              <a:t>             Where?</a:t>
            </a:r>
          </a:p>
          <a:p>
            <a:r>
              <a:rPr lang="en-US" sz="4400" dirty="0">
                <a:solidFill>
                  <a:schemeClr val="bg1"/>
                </a:solidFill>
                <a:latin typeface="Baskerville Old Face" panose="02020602080505020303" pitchFamily="18" charset="0"/>
                <a:cs typeface="Papyrus"/>
              </a:rPr>
              <a:t>                Why? </a:t>
            </a:r>
          </a:p>
          <a:p>
            <a:r>
              <a:rPr lang="en-US" sz="4400" dirty="0">
                <a:solidFill>
                  <a:schemeClr val="bg1"/>
                </a:solidFill>
                <a:latin typeface="Baskerville Old Face" panose="02020602080505020303" pitchFamily="18" charset="0"/>
                <a:cs typeface="Papyrus"/>
              </a:rPr>
              <a:t>                    Who?</a:t>
            </a:r>
          </a:p>
          <a:p>
            <a:r>
              <a:rPr lang="en-US" sz="4400" dirty="0">
                <a:solidFill>
                  <a:schemeClr val="bg1"/>
                </a:solidFill>
                <a:latin typeface="Baskerville Old Face" panose="02020602080505020303" pitchFamily="18" charset="0"/>
                <a:cs typeface="Papyrus"/>
              </a:rPr>
              <a:t>                         How Long?</a:t>
            </a:r>
          </a:p>
          <a:p>
            <a:r>
              <a:rPr lang="en-US" sz="4400" dirty="0">
                <a:solidFill>
                  <a:schemeClr val="bg1"/>
                </a:solidFill>
                <a:latin typeface="Baskerville Old Face" panose="02020602080505020303" pitchFamily="18" charset="0"/>
                <a:cs typeface="Papyrus"/>
              </a:rPr>
              <a:t>         How much is this going to cost me?</a:t>
            </a:r>
          </a:p>
        </p:txBody>
      </p:sp>
    </p:spTree>
    <p:extLst>
      <p:ext uri="{BB962C8B-B14F-4D97-AF65-F5344CB8AC3E}">
        <p14:creationId xmlns:p14="http://schemas.microsoft.com/office/powerpoint/2010/main" val="316567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27525F-099A-0F62-21C8-A82DDD5E011E}"/>
              </a:ext>
            </a:extLst>
          </p:cNvPr>
          <p:cNvSpPr txBox="1"/>
          <p:nvPr/>
        </p:nvSpPr>
        <p:spPr>
          <a:xfrm>
            <a:off x="229354" y="1191451"/>
            <a:ext cx="11733291" cy="4154984"/>
          </a:xfrm>
          <a:prstGeom prst="rect">
            <a:avLst/>
          </a:prstGeom>
          <a:noFill/>
        </p:spPr>
        <p:txBody>
          <a:bodyPr wrap="square">
            <a:spAutoFit/>
          </a:bodyPr>
          <a:lstStyle/>
          <a:p>
            <a:pPr algn="ctr"/>
            <a:r>
              <a:rPr lang="en-US" sz="6600" b="1" dirty="0">
                <a:solidFill>
                  <a:schemeClr val="bg1"/>
                </a:solidFill>
                <a:latin typeface="Papyrus"/>
                <a:cs typeface="Papyrus"/>
              </a:rPr>
              <a:t>He takes an </a:t>
            </a:r>
            <a:r>
              <a:rPr lang="en-US" sz="6600" b="1" u="sng" dirty="0">
                <a:solidFill>
                  <a:schemeClr val="bg1"/>
                </a:solidFill>
                <a:latin typeface="Papyrus"/>
                <a:cs typeface="Papyrus"/>
              </a:rPr>
              <a:t>ordinary life </a:t>
            </a:r>
          </a:p>
          <a:p>
            <a:pPr algn="ctr"/>
            <a:r>
              <a:rPr lang="en-US" sz="6600" b="1" dirty="0">
                <a:solidFill>
                  <a:schemeClr val="bg1"/>
                </a:solidFill>
                <a:latin typeface="Papyrus"/>
                <a:cs typeface="Papyrus"/>
              </a:rPr>
              <a:t>And Turns US into an </a:t>
            </a:r>
            <a:r>
              <a:rPr lang="en-US" sz="6600" b="1" u="sng" dirty="0">
                <a:solidFill>
                  <a:schemeClr val="bg1"/>
                </a:solidFill>
                <a:latin typeface="Papyrus"/>
                <a:cs typeface="Papyrus"/>
              </a:rPr>
              <a:t>Extraordinary People</a:t>
            </a:r>
          </a:p>
          <a:p>
            <a:pPr algn="ctr"/>
            <a:r>
              <a:rPr lang="en-US" sz="6600" b="1" dirty="0">
                <a:solidFill>
                  <a:schemeClr val="bg1"/>
                </a:solidFill>
                <a:latin typeface="Papyrus"/>
                <a:cs typeface="Papyrus"/>
              </a:rPr>
              <a:t> For His </a:t>
            </a:r>
            <a:r>
              <a:rPr lang="en-US" sz="6600" b="1" u="sng" dirty="0">
                <a:solidFill>
                  <a:schemeClr val="bg1"/>
                </a:solidFill>
                <a:latin typeface="Papyrus"/>
                <a:cs typeface="Papyrus"/>
              </a:rPr>
              <a:t>Kingdom </a:t>
            </a:r>
            <a:r>
              <a:rPr lang="en-US" sz="6600" b="1" dirty="0">
                <a:solidFill>
                  <a:schemeClr val="bg1"/>
                </a:solidFill>
                <a:latin typeface="Papyrus"/>
                <a:cs typeface="Papyrus"/>
              </a:rPr>
              <a:t> </a:t>
            </a:r>
          </a:p>
        </p:txBody>
      </p:sp>
    </p:spTree>
    <p:extLst>
      <p:ext uri="{BB962C8B-B14F-4D97-AF65-F5344CB8AC3E}">
        <p14:creationId xmlns:p14="http://schemas.microsoft.com/office/powerpoint/2010/main" val="263112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1A64CCD-C0A4-89D5-A5AF-14620AB1BB66}"/>
              </a:ext>
            </a:extLst>
          </p:cNvPr>
          <p:cNvSpPr txBox="1"/>
          <p:nvPr/>
        </p:nvSpPr>
        <p:spPr>
          <a:xfrm>
            <a:off x="376989" y="805661"/>
            <a:ext cx="11438021" cy="2123658"/>
          </a:xfrm>
          <a:prstGeom prst="rect">
            <a:avLst/>
          </a:prstGeom>
          <a:noFill/>
        </p:spPr>
        <p:txBody>
          <a:bodyPr wrap="square">
            <a:spAutoFit/>
          </a:bodyPr>
          <a:lstStyle/>
          <a:p>
            <a:pPr algn="ctr"/>
            <a:r>
              <a:rPr lang="en-US" sz="4400" dirty="0">
                <a:solidFill>
                  <a:schemeClr val="bg1"/>
                </a:solidFill>
                <a:latin typeface="Baskerville Old Face" panose="02020602080505020303" pitchFamily="18" charset="0"/>
                <a:cs typeface="Papyrus"/>
              </a:rPr>
              <a:t>Gen 22:1-2  “And it came to pass after these things, that God did tempt Abraham, and said to him, ‘Abraham’ and he said  “Behold,  Here am I</a:t>
            </a:r>
            <a:endParaRPr lang="en-US" sz="3600" dirty="0">
              <a:solidFill>
                <a:schemeClr val="bg1"/>
              </a:solidFill>
              <a:latin typeface="Baskerville Old Face" panose="02020602080505020303" pitchFamily="18" charset="0"/>
              <a:cs typeface="Papyrus"/>
            </a:endParaRPr>
          </a:p>
        </p:txBody>
      </p:sp>
      <p:sp>
        <p:nvSpPr>
          <p:cNvPr id="11" name="TextBox 10">
            <a:extLst>
              <a:ext uri="{FF2B5EF4-FFF2-40B4-BE49-F238E27FC236}">
                <a16:creationId xmlns:a16="http://schemas.microsoft.com/office/drawing/2014/main" id="{CDA3422F-9FD1-C9BE-E458-8D8DCCD467B9}"/>
              </a:ext>
            </a:extLst>
          </p:cNvPr>
          <p:cNvSpPr txBox="1"/>
          <p:nvPr/>
        </p:nvSpPr>
        <p:spPr>
          <a:xfrm>
            <a:off x="621630" y="3704092"/>
            <a:ext cx="10948737" cy="2554545"/>
          </a:xfrm>
          <a:prstGeom prst="rect">
            <a:avLst/>
          </a:prstGeom>
          <a:noFill/>
        </p:spPr>
        <p:txBody>
          <a:bodyPr wrap="square">
            <a:spAutoFit/>
          </a:bodyPr>
          <a:lstStyle/>
          <a:p>
            <a:pPr algn="ctr"/>
            <a:r>
              <a:rPr lang="en-US" sz="4000" dirty="0">
                <a:solidFill>
                  <a:schemeClr val="bg1"/>
                </a:solidFill>
                <a:latin typeface="Baskerville Old Face" panose="02020602080505020303" pitchFamily="18" charset="0"/>
                <a:cs typeface="Papyrus"/>
              </a:rPr>
              <a:t>“Take now your son, your only son  Isaac, that you love, and get you to the land of Moriah, and offer him there for a burnt offering, upon one of the mountains”</a:t>
            </a:r>
          </a:p>
        </p:txBody>
      </p:sp>
    </p:spTree>
    <p:extLst>
      <p:ext uri="{BB962C8B-B14F-4D97-AF65-F5344CB8AC3E}">
        <p14:creationId xmlns:p14="http://schemas.microsoft.com/office/powerpoint/2010/main" val="59347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braham_and_isaac.jpg">
            <a:extLst>
              <a:ext uri="{FF2B5EF4-FFF2-40B4-BE49-F238E27FC236}">
                <a16:creationId xmlns:a16="http://schemas.microsoft.com/office/drawing/2014/main" id="{31466B78-1EEE-CB1F-B4C7-31122BEFBB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4323" y="305721"/>
            <a:ext cx="4206034" cy="59336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a:extLst>
              <a:ext uri="{FF2B5EF4-FFF2-40B4-BE49-F238E27FC236}">
                <a16:creationId xmlns:a16="http://schemas.microsoft.com/office/drawing/2014/main" id="{004C3E18-3303-A89C-6AF1-A8C76A1E981B}"/>
              </a:ext>
            </a:extLst>
          </p:cNvPr>
          <p:cNvSpPr txBox="1"/>
          <p:nvPr/>
        </p:nvSpPr>
        <p:spPr>
          <a:xfrm>
            <a:off x="224589" y="474615"/>
            <a:ext cx="6673516" cy="2554545"/>
          </a:xfrm>
          <a:prstGeom prst="rect">
            <a:avLst/>
          </a:prstGeom>
          <a:noFill/>
        </p:spPr>
        <p:txBody>
          <a:bodyPr wrap="square">
            <a:spAutoFit/>
          </a:bodyPr>
          <a:lstStyle/>
          <a:p>
            <a:pPr algn="ctr"/>
            <a:r>
              <a:rPr lang="en-US" sz="3200" dirty="0">
                <a:solidFill>
                  <a:schemeClr val="bg1"/>
                </a:solidFill>
                <a:latin typeface="Baskerville Old Face" panose="02020602080505020303" pitchFamily="18" charset="0"/>
                <a:cs typeface="Papyrus"/>
              </a:rPr>
              <a:t>Isaac sees the wood, the firestone, and the knife but no animal for the sacrifice, so he calls out to his father Abraham, and Abraham answers the son of his  heart, “</a:t>
            </a:r>
            <a:r>
              <a:rPr lang="en-US" sz="3200" dirty="0" err="1">
                <a:solidFill>
                  <a:schemeClr val="bg1"/>
                </a:solidFill>
                <a:latin typeface="Baskerville Old Face" panose="02020602080505020303" pitchFamily="18" charset="0"/>
                <a:cs typeface="Papyrus"/>
              </a:rPr>
              <a:t>Hineni</a:t>
            </a:r>
            <a:r>
              <a:rPr lang="en-US" sz="3200" dirty="0">
                <a:solidFill>
                  <a:schemeClr val="bg1"/>
                </a:solidFill>
                <a:latin typeface="Baskerville Old Face" panose="02020602080505020303" pitchFamily="18" charset="0"/>
                <a:cs typeface="Papyrus"/>
              </a:rPr>
              <a:t> – Here am I”      22:7</a:t>
            </a:r>
          </a:p>
        </p:txBody>
      </p:sp>
      <p:sp>
        <p:nvSpPr>
          <p:cNvPr id="7" name="TextBox 6">
            <a:extLst>
              <a:ext uri="{FF2B5EF4-FFF2-40B4-BE49-F238E27FC236}">
                <a16:creationId xmlns:a16="http://schemas.microsoft.com/office/drawing/2014/main" id="{E976DEFB-068C-31AE-9676-AD1A4F92107B}"/>
              </a:ext>
            </a:extLst>
          </p:cNvPr>
          <p:cNvSpPr txBox="1"/>
          <p:nvPr/>
        </p:nvSpPr>
        <p:spPr>
          <a:xfrm>
            <a:off x="513347" y="3272548"/>
            <a:ext cx="6096000" cy="3539430"/>
          </a:xfrm>
          <a:prstGeom prst="rect">
            <a:avLst/>
          </a:prstGeom>
          <a:noFill/>
        </p:spPr>
        <p:txBody>
          <a:bodyPr wrap="square">
            <a:spAutoFit/>
          </a:bodyPr>
          <a:lstStyle/>
          <a:p>
            <a:pPr algn="ctr"/>
            <a:r>
              <a:rPr lang="en-US" sz="3200" dirty="0">
                <a:solidFill>
                  <a:schemeClr val="bg1"/>
                </a:solidFill>
                <a:latin typeface="Baskerville Old Face" panose="02020602080505020303" pitchFamily="18" charset="0"/>
                <a:cs typeface="Papyrus"/>
              </a:rPr>
              <a:t>And as Abraham stretched forth his hand  to kill Isaac with the knife, the Angel of the Lord call out to him  from heaven…. “Abraham, Abraham”</a:t>
            </a:r>
          </a:p>
          <a:p>
            <a:pPr algn="ctr"/>
            <a:r>
              <a:rPr lang="en-US" sz="3200" dirty="0">
                <a:solidFill>
                  <a:schemeClr val="bg1"/>
                </a:solidFill>
                <a:latin typeface="Baskerville Old Face" panose="02020602080505020303" pitchFamily="18" charset="0"/>
                <a:cs typeface="Papyrus"/>
              </a:rPr>
              <a:t>And Abraham  answered </a:t>
            </a:r>
          </a:p>
          <a:p>
            <a:pPr algn="ctr"/>
            <a:r>
              <a:rPr lang="en-US" sz="3200" dirty="0">
                <a:solidFill>
                  <a:schemeClr val="bg1"/>
                </a:solidFill>
                <a:latin typeface="Baskerville Old Face" panose="02020602080505020303" pitchFamily="18" charset="0"/>
                <a:cs typeface="Papyrus"/>
              </a:rPr>
              <a:t>“</a:t>
            </a:r>
            <a:r>
              <a:rPr lang="en-US" sz="3200" dirty="0" err="1">
                <a:solidFill>
                  <a:schemeClr val="bg1"/>
                </a:solidFill>
                <a:latin typeface="Baskerville Old Face" panose="02020602080505020303" pitchFamily="18" charset="0"/>
                <a:cs typeface="Papyrus"/>
              </a:rPr>
              <a:t>Hineni</a:t>
            </a:r>
            <a:r>
              <a:rPr lang="en-US" sz="3200" dirty="0">
                <a:solidFill>
                  <a:schemeClr val="bg1"/>
                </a:solidFill>
                <a:latin typeface="Baskerville Old Face" panose="02020602080505020303" pitchFamily="18" charset="0"/>
                <a:cs typeface="Papyrus"/>
              </a:rPr>
              <a:t>- Here am I”</a:t>
            </a:r>
          </a:p>
        </p:txBody>
      </p:sp>
    </p:spTree>
    <p:extLst>
      <p:ext uri="{BB962C8B-B14F-4D97-AF65-F5344CB8AC3E}">
        <p14:creationId xmlns:p14="http://schemas.microsoft.com/office/powerpoint/2010/main" val="114513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th-4.jpeg">
            <a:extLst>
              <a:ext uri="{FF2B5EF4-FFF2-40B4-BE49-F238E27FC236}">
                <a16:creationId xmlns:a16="http://schemas.microsoft.com/office/drawing/2014/main" id="{D32C62B4-B7A2-457F-6850-F43931B52ED2}"/>
              </a:ext>
            </a:extLst>
          </p:cNvPr>
          <p:cNvPicPr>
            <a:picLocks noChangeAspect="1"/>
          </p:cNvPicPr>
          <p:nvPr/>
        </p:nvPicPr>
        <p:blipFill>
          <a:blip r:embed="rId2">
            <a:extLst>
              <a:ext uri="{28A0092B-C50C-407E-A947-70E740481C1C}">
                <a14:useLocalDpi xmlns:a14="http://schemas.microsoft.com/office/drawing/2010/main" val="0"/>
              </a:ext>
            </a:extLst>
          </a:blip>
          <a:srcRect l="9110" r="9110" b="-1"/>
          <a:stretch/>
        </p:blipFill>
        <p:spPr>
          <a:xfrm>
            <a:off x="2522356" y="10"/>
            <a:ext cx="9669642" cy="6857990"/>
          </a:xfrm>
          <a:prstGeom prst="rect">
            <a:avLst/>
          </a:prstGeom>
        </p:spPr>
      </p:pic>
      <p:sp>
        <p:nvSpPr>
          <p:cNvPr id="14" name="Rectangle 13">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3A186ED8-905A-824E-FC57-E187133967A7}"/>
              </a:ext>
            </a:extLst>
          </p:cNvPr>
          <p:cNvSpPr txBox="1"/>
          <p:nvPr/>
        </p:nvSpPr>
        <p:spPr>
          <a:xfrm>
            <a:off x="437146" y="717695"/>
            <a:ext cx="6011779" cy="5249967"/>
          </a:xfrm>
          <a:prstGeom prst="rect">
            <a:avLst/>
          </a:prstGeom>
        </p:spPr>
        <p:txBody>
          <a:bodyPr vert="horz" lIns="91440" tIns="45720" rIns="91440" bIns="45720" rtlCol="0">
            <a:normAutofit/>
          </a:bodyPr>
          <a:lstStyle/>
          <a:p>
            <a:pPr algn="ctr">
              <a:lnSpc>
                <a:spcPct val="90000"/>
              </a:lnSpc>
              <a:spcAft>
                <a:spcPts val="600"/>
              </a:spcAft>
            </a:pPr>
            <a:r>
              <a:rPr lang="en-US" sz="4400" dirty="0"/>
              <a:t>Exodus 3:4  “And when the Lord saw that Moses turned aside to see, God called to him out of the midst of the burning bush, and said , ‘Moses, Moses,’ and he said, HERE AM I.”</a:t>
            </a:r>
          </a:p>
        </p:txBody>
      </p:sp>
    </p:spTree>
    <p:extLst>
      <p:ext uri="{BB962C8B-B14F-4D97-AF65-F5344CB8AC3E}">
        <p14:creationId xmlns:p14="http://schemas.microsoft.com/office/powerpoint/2010/main" val="61591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58AA9D-EBD5-CA13-EE28-63E02A532CE8}"/>
              </a:ext>
            </a:extLst>
          </p:cNvPr>
          <p:cNvSpPr txBox="1"/>
          <p:nvPr/>
        </p:nvSpPr>
        <p:spPr>
          <a:xfrm>
            <a:off x="4748463" y="424934"/>
            <a:ext cx="7299159" cy="2308324"/>
          </a:xfrm>
          <a:prstGeom prst="rect">
            <a:avLst/>
          </a:prstGeom>
          <a:noFill/>
        </p:spPr>
        <p:txBody>
          <a:bodyPr wrap="square">
            <a:spAutoFit/>
          </a:bodyPr>
          <a:lstStyle/>
          <a:p>
            <a:pPr algn="ctr"/>
            <a:r>
              <a:rPr lang="en-US" sz="4800" dirty="0">
                <a:solidFill>
                  <a:schemeClr val="bg1"/>
                </a:solidFill>
                <a:latin typeface="Baskerville Old Face" panose="02020602080505020303" pitchFamily="18" charset="0"/>
                <a:cs typeface="Gabriola"/>
              </a:rPr>
              <a:t>Hannah  Cried Out in Prayer to the Lord for A Son</a:t>
            </a:r>
          </a:p>
          <a:p>
            <a:pPr algn="ctr"/>
            <a:r>
              <a:rPr lang="en-US" sz="4800" dirty="0">
                <a:solidFill>
                  <a:schemeClr val="bg1"/>
                </a:solidFill>
                <a:latin typeface="Baskerville Old Face" panose="02020602080505020303" pitchFamily="18" charset="0"/>
                <a:cs typeface="Gabriola"/>
              </a:rPr>
              <a:t> 1 Samuel 1:11</a:t>
            </a:r>
            <a:endParaRPr lang="en-US" sz="4800" dirty="0">
              <a:solidFill>
                <a:schemeClr val="bg1"/>
              </a:solidFill>
              <a:latin typeface="Baskerville Old Face" panose="02020602080505020303" pitchFamily="18" charset="0"/>
            </a:endParaRPr>
          </a:p>
        </p:txBody>
      </p:sp>
      <p:sp>
        <p:nvSpPr>
          <p:cNvPr id="8" name="TextBox 7">
            <a:extLst>
              <a:ext uri="{FF2B5EF4-FFF2-40B4-BE49-F238E27FC236}">
                <a16:creationId xmlns:a16="http://schemas.microsoft.com/office/drawing/2014/main" id="{21887B6F-F553-03F7-D1B4-BA88708A5E42}"/>
              </a:ext>
            </a:extLst>
          </p:cNvPr>
          <p:cNvSpPr txBox="1"/>
          <p:nvPr/>
        </p:nvSpPr>
        <p:spPr>
          <a:xfrm>
            <a:off x="-770022" y="2733258"/>
            <a:ext cx="13282863" cy="2554545"/>
          </a:xfrm>
          <a:prstGeom prst="rect">
            <a:avLst/>
          </a:prstGeom>
          <a:noFill/>
        </p:spPr>
        <p:txBody>
          <a:bodyPr wrap="square">
            <a:spAutoFit/>
          </a:bodyPr>
          <a:lstStyle/>
          <a:p>
            <a:pPr algn="ctr"/>
            <a:r>
              <a:rPr lang="en-US" sz="4000" dirty="0">
                <a:solidFill>
                  <a:schemeClr val="bg1"/>
                </a:solidFill>
                <a:latin typeface="Baskerville Old Face" panose="02020602080505020303" pitchFamily="18" charset="0"/>
              </a:rPr>
              <a:t>“</a:t>
            </a:r>
            <a:r>
              <a:rPr lang="en-US" sz="4000" dirty="0">
                <a:solidFill>
                  <a:schemeClr val="bg1"/>
                </a:solidFill>
                <a:latin typeface="Baskerville Old Face" panose="02020602080505020303" pitchFamily="18" charset="0"/>
                <a:cs typeface="Papyrus"/>
              </a:rPr>
              <a:t>O Lord, if You will indeed  look</a:t>
            </a:r>
          </a:p>
          <a:p>
            <a:pPr algn="ctr"/>
            <a:r>
              <a:rPr lang="en-US" sz="4000" dirty="0">
                <a:solidFill>
                  <a:schemeClr val="bg1"/>
                </a:solidFill>
                <a:latin typeface="Baskerville Old Face" panose="02020602080505020303" pitchFamily="18" charset="0"/>
                <a:cs typeface="Papyrus"/>
              </a:rPr>
              <a:t> on the affliction of your maidservant and remember me,  </a:t>
            </a:r>
          </a:p>
          <a:p>
            <a:pPr algn="ctr"/>
            <a:r>
              <a:rPr lang="en-US" sz="4000" dirty="0">
                <a:solidFill>
                  <a:schemeClr val="bg1"/>
                </a:solidFill>
                <a:latin typeface="Baskerville Old Face" panose="02020602080505020303" pitchFamily="18" charset="0"/>
                <a:cs typeface="Papyrus"/>
              </a:rPr>
              <a:t>&amp; forget not your maidservant, but will give me a son;</a:t>
            </a:r>
          </a:p>
          <a:p>
            <a:pPr algn="ctr"/>
            <a:r>
              <a:rPr lang="en-US" sz="4000" dirty="0">
                <a:solidFill>
                  <a:schemeClr val="bg1"/>
                </a:solidFill>
                <a:latin typeface="Baskerville Old Face" panose="02020602080505020303" pitchFamily="18" charset="0"/>
                <a:cs typeface="Papyrus"/>
              </a:rPr>
              <a:t>    then I will give him to You all the days of his life”</a:t>
            </a:r>
            <a:endParaRPr lang="en-US" sz="4000" dirty="0">
              <a:solidFill>
                <a:schemeClr val="bg1"/>
              </a:solidFill>
              <a:latin typeface="Baskerville Old Face" panose="02020602080505020303" pitchFamily="18" charset="0"/>
            </a:endParaRPr>
          </a:p>
        </p:txBody>
      </p:sp>
      <p:sp>
        <p:nvSpPr>
          <p:cNvPr id="10" name="TextBox 9">
            <a:extLst>
              <a:ext uri="{FF2B5EF4-FFF2-40B4-BE49-F238E27FC236}">
                <a16:creationId xmlns:a16="http://schemas.microsoft.com/office/drawing/2014/main" id="{F15200C0-AE35-4C22-3B0E-F311454D89DC}"/>
              </a:ext>
            </a:extLst>
          </p:cNvPr>
          <p:cNvSpPr txBox="1"/>
          <p:nvPr/>
        </p:nvSpPr>
        <p:spPr>
          <a:xfrm>
            <a:off x="208547" y="5624687"/>
            <a:ext cx="11983453" cy="1077218"/>
          </a:xfrm>
          <a:prstGeom prst="rect">
            <a:avLst/>
          </a:prstGeom>
          <a:noFill/>
        </p:spPr>
        <p:txBody>
          <a:bodyPr wrap="square">
            <a:spAutoFit/>
          </a:bodyPr>
          <a:lstStyle/>
          <a:p>
            <a:r>
              <a:rPr lang="en-US" sz="3200" dirty="0">
                <a:solidFill>
                  <a:schemeClr val="bg1"/>
                </a:solidFill>
                <a:latin typeface="Baskerville Old Face" panose="02020602080505020303" pitchFamily="18" charset="0"/>
                <a:cs typeface="Papyrus"/>
              </a:rPr>
              <a:t>When She took a </a:t>
            </a:r>
            <a:r>
              <a:rPr lang="en-US" sz="3200" u="sng" dirty="0">
                <a:solidFill>
                  <a:schemeClr val="bg1"/>
                </a:solidFill>
                <a:latin typeface="Baskerville Old Face" panose="02020602080505020303" pitchFamily="18" charset="0"/>
                <a:cs typeface="Papyrus"/>
              </a:rPr>
              <a:t>step towards God  </a:t>
            </a:r>
            <a:r>
              <a:rPr lang="en-US" sz="3200" dirty="0">
                <a:solidFill>
                  <a:schemeClr val="bg1"/>
                </a:solidFill>
                <a:latin typeface="Baskerville Old Face" panose="02020602080505020303" pitchFamily="18" charset="0"/>
                <a:cs typeface="Papyrus"/>
              </a:rPr>
              <a:t>….. God took the </a:t>
            </a:r>
            <a:r>
              <a:rPr lang="en-US" sz="3200" u="sng" dirty="0">
                <a:solidFill>
                  <a:schemeClr val="bg1"/>
                </a:solidFill>
                <a:latin typeface="Baskerville Old Face" panose="02020602080505020303" pitchFamily="18" charset="0"/>
                <a:cs typeface="Papyrus"/>
              </a:rPr>
              <a:t>next step</a:t>
            </a:r>
          </a:p>
          <a:p>
            <a:r>
              <a:rPr lang="en-US" sz="3200" dirty="0">
                <a:solidFill>
                  <a:schemeClr val="bg1"/>
                </a:solidFill>
                <a:latin typeface="Baskerville Old Face" panose="02020602080505020303" pitchFamily="18" charset="0"/>
                <a:cs typeface="Papyrus"/>
              </a:rPr>
              <a:t>He gave her Samuel, a son with the supernatural </a:t>
            </a:r>
            <a:r>
              <a:rPr lang="en-US" sz="3200" u="sng" dirty="0">
                <a:solidFill>
                  <a:schemeClr val="bg1"/>
                </a:solidFill>
                <a:latin typeface="Baskerville Old Face" panose="02020602080505020303" pitchFamily="18" charset="0"/>
                <a:cs typeface="Papyrus"/>
              </a:rPr>
              <a:t>Call of God on his life    </a:t>
            </a:r>
          </a:p>
        </p:txBody>
      </p:sp>
    </p:spTree>
    <p:extLst>
      <p:ext uri="{BB962C8B-B14F-4D97-AF65-F5344CB8AC3E}">
        <p14:creationId xmlns:p14="http://schemas.microsoft.com/office/powerpoint/2010/main" val="349659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250" fill="hold"/>
                                        <p:tgtEl>
                                          <p:spTgt spid="4"/>
                                        </p:tgtEl>
                                        <p:attrNameLst>
                                          <p:attrName>ppt_w</p:attrName>
                                        </p:attrNameLst>
                                      </p:cBhvr>
                                      <p:tavLst>
                                        <p:tav tm="0">
                                          <p:val>
                                            <p:fltVal val="0"/>
                                          </p:val>
                                        </p:tav>
                                        <p:tav tm="100000">
                                          <p:val>
                                            <p:strVal val="#ppt_w"/>
                                          </p:val>
                                        </p:tav>
                                      </p:tavLst>
                                    </p:anim>
                                    <p:anim calcmode="lin" valueType="num">
                                      <p:cBhvr>
                                        <p:cTn id="8" dur="2250" fill="hold"/>
                                        <p:tgtEl>
                                          <p:spTgt spid="4"/>
                                        </p:tgtEl>
                                        <p:attrNameLst>
                                          <p:attrName>ppt_h</p:attrName>
                                        </p:attrNameLst>
                                      </p:cBhvr>
                                      <p:tavLst>
                                        <p:tav tm="0">
                                          <p:val>
                                            <p:fltVal val="0"/>
                                          </p:val>
                                        </p:tav>
                                        <p:tav tm="100000">
                                          <p:val>
                                            <p:strVal val="#ppt_h"/>
                                          </p:val>
                                        </p:tav>
                                      </p:tavLst>
                                    </p:anim>
                                    <p:animEffect transition="in" filter="fade">
                                      <p:cBhvr>
                                        <p:cTn id="9" dur="22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3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1)">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1872</TotalTime>
  <Words>874</Words>
  <Application>Microsoft Office PowerPoint</Application>
  <PresentationFormat>Widescreen</PresentationFormat>
  <Paragraphs>67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Aptos Display</vt:lpstr>
      <vt:lpstr>Arial</vt:lpstr>
      <vt:lpstr>Baskerville Old Face</vt:lpstr>
      <vt:lpstr>Noteworthy Light</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28</cp:revision>
  <dcterms:created xsi:type="dcterms:W3CDTF">2024-04-06T14:56:38Z</dcterms:created>
  <dcterms:modified xsi:type="dcterms:W3CDTF">2025-01-11T02:19:19Z</dcterms:modified>
</cp:coreProperties>
</file>