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87" r:id="rId3"/>
    <p:sldId id="318" r:id="rId4"/>
    <p:sldId id="319" r:id="rId5"/>
    <p:sldId id="320" r:id="rId6"/>
    <p:sldId id="297" r:id="rId7"/>
    <p:sldId id="288" r:id="rId8"/>
    <p:sldId id="314" r:id="rId9"/>
    <p:sldId id="289" r:id="rId10"/>
    <p:sldId id="310" r:id="rId11"/>
    <p:sldId id="313" r:id="rId12"/>
    <p:sldId id="308" r:id="rId13"/>
    <p:sldId id="309" r:id="rId14"/>
    <p:sldId id="312" r:id="rId15"/>
    <p:sldId id="315" r:id="rId16"/>
    <p:sldId id="321" r:id="rId17"/>
    <p:sldId id="322" r:id="rId18"/>
    <p:sldId id="323" r:id="rId19"/>
    <p:sldId id="316" r:id="rId20"/>
    <p:sldId id="29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8AC8"/>
    <a:srgbClr val="12204F"/>
    <a:srgbClr val="8191D1"/>
    <a:srgbClr val="172765"/>
    <a:srgbClr val="454D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0" autoAdjust="0"/>
    <p:restoredTop sz="94660"/>
  </p:normalViewPr>
  <p:slideViewPr>
    <p:cSldViewPr snapToGrid="0">
      <p:cViewPr varScale="1">
        <p:scale>
          <a:sx n="106" d="100"/>
          <a:sy n="106" d="100"/>
        </p:scale>
        <p:origin x="504"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8B5040-AB00-4274-93D6-4D502E9FBCC5}" type="datetimeFigureOut">
              <a:rPr lang="en-US" smtClean="0"/>
              <a:t>12/13/2024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94307D-72D7-4A28-9C0F-A9C75E898150}" type="slidenum">
              <a:rPr lang="en-US" smtClean="0"/>
              <a:t>‹#›</a:t>
            </a:fld>
            <a:endParaRPr lang="en-US"/>
          </a:p>
        </p:txBody>
      </p:sp>
    </p:spTree>
    <p:extLst>
      <p:ext uri="{BB962C8B-B14F-4D97-AF65-F5344CB8AC3E}">
        <p14:creationId xmlns:p14="http://schemas.microsoft.com/office/powerpoint/2010/main" val="4242710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C1561-7772-2C08-291E-9C93F35B0E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3953E4-D39D-89E4-7D6F-1E9EC00E57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28EB72-B8A5-C5C9-57D6-C5351FB120DA}"/>
              </a:ext>
            </a:extLst>
          </p:cNvPr>
          <p:cNvSpPr>
            <a:spLocks noGrp="1"/>
          </p:cNvSpPr>
          <p:nvPr>
            <p:ph type="dt" sz="half" idx="10"/>
          </p:nvPr>
        </p:nvSpPr>
        <p:spPr/>
        <p:txBody>
          <a:bodyPr/>
          <a:lstStyle/>
          <a:p>
            <a:fld id="{467F4EC0-FE0C-4996-A178-B748C114FCF1}" type="datetimeFigureOut">
              <a:rPr lang="en-US" smtClean="0"/>
              <a:t>12/13/2024</a:t>
            </a:fld>
            <a:endParaRPr lang="en-US"/>
          </a:p>
        </p:txBody>
      </p:sp>
      <p:sp>
        <p:nvSpPr>
          <p:cNvPr id="5" name="Footer Placeholder 4">
            <a:extLst>
              <a:ext uri="{FF2B5EF4-FFF2-40B4-BE49-F238E27FC236}">
                <a16:creationId xmlns:a16="http://schemas.microsoft.com/office/drawing/2014/main" id="{1003CB31-ECB8-D34E-5C53-CA5E9870BA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BA83A2-A8F2-0168-E601-F49D7CE0DBA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652912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87431-7DBE-38FB-E8ED-CE47B52616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53F994-F8CF-68ED-19B8-19C03FEFF9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50295C-8CA9-4D95-120C-0CF84F1053FE}"/>
              </a:ext>
            </a:extLst>
          </p:cNvPr>
          <p:cNvSpPr>
            <a:spLocks noGrp="1"/>
          </p:cNvSpPr>
          <p:nvPr>
            <p:ph type="dt" sz="half" idx="10"/>
          </p:nvPr>
        </p:nvSpPr>
        <p:spPr/>
        <p:txBody>
          <a:bodyPr/>
          <a:lstStyle/>
          <a:p>
            <a:fld id="{467F4EC0-FE0C-4996-A178-B748C114FCF1}" type="datetimeFigureOut">
              <a:rPr lang="en-US" smtClean="0"/>
              <a:t>12/13/2024</a:t>
            </a:fld>
            <a:endParaRPr lang="en-US"/>
          </a:p>
        </p:txBody>
      </p:sp>
      <p:sp>
        <p:nvSpPr>
          <p:cNvPr id="5" name="Footer Placeholder 4">
            <a:extLst>
              <a:ext uri="{FF2B5EF4-FFF2-40B4-BE49-F238E27FC236}">
                <a16:creationId xmlns:a16="http://schemas.microsoft.com/office/drawing/2014/main" id="{28DCED04-0FE7-1DB3-41C7-F2D4E53BE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83D831-F3A8-1421-FEB7-1E7EFDB70B6C}"/>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756833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25FBCF-C26B-76B7-7D68-2C14A27588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C2751B-9F10-66A0-153F-C75D314A6A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946530-061B-2498-C670-40C1E6C6E792}"/>
              </a:ext>
            </a:extLst>
          </p:cNvPr>
          <p:cNvSpPr>
            <a:spLocks noGrp="1"/>
          </p:cNvSpPr>
          <p:nvPr>
            <p:ph type="dt" sz="half" idx="10"/>
          </p:nvPr>
        </p:nvSpPr>
        <p:spPr/>
        <p:txBody>
          <a:bodyPr/>
          <a:lstStyle/>
          <a:p>
            <a:fld id="{467F4EC0-FE0C-4996-A178-B748C114FCF1}" type="datetimeFigureOut">
              <a:rPr lang="en-US" smtClean="0"/>
              <a:t>12/13/2024</a:t>
            </a:fld>
            <a:endParaRPr lang="en-US"/>
          </a:p>
        </p:txBody>
      </p:sp>
      <p:sp>
        <p:nvSpPr>
          <p:cNvPr id="5" name="Footer Placeholder 4">
            <a:extLst>
              <a:ext uri="{FF2B5EF4-FFF2-40B4-BE49-F238E27FC236}">
                <a16:creationId xmlns:a16="http://schemas.microsoft.com/office/drawing/2014/main" id="{4C8AB495-849D-0E8E-EC39-8E0A3F431D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EBDEF4-AA86-A6FF-CFD8-91C1EA9BE4E9}"/>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202055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D7F5-1BDD-EAF5-B54B-2E5792B647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75755F-4A24-0BF4-D987-AFE9F8723C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C2165A-049A-1E12-5D81-E509FCD0C2A1}"/>
              </a:ext>
            </a:extLst>
          </p:cNvPr>
          <p:cNvSpPr>
            <a:spLocks noGrp="1"/>
          </p:cNvSpPr>
          <p:nvPr>
            <p:ph type="dt" sz="half" idx="10"/>
          </p:nvPr>
        </p:nvSpPr>
        <p:spPr/>
        <p:txBody>
          <a:bodyPr/>
          <a:lstStyle/>
          <a:p>
            <a:fld id="{467F4EC0-FE0C-4996-A178-B748C114FCF1}" type="datetimeFigureOut">
              <a:rPr lang="en-US" smtClean="0"/>
              <a:t>12/13/2024</a:t>
            </a:fld>
            <a:endParaRPr lang="en-US"/>
          </a:p>
        </p:txBody>
      </p:sp>
      <p:sp>
        <p:nvSpPr>
          <p:cNvPr id="5" name="Footer Placeholder 4">
            <a:extLst>
              <a:ext uri="{FF2B5EF4-FFF2-40B4-BE49-F238E27FC236}">
                <a16:creationId xmlns:a16="http://schemas.microsoft.com/office/drawing/2014/main" id="{B4F685B8-89F1-5994-DBFB-19F102E0E9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5CB4D-FF43-CDBA-E1E6-48368DB5C48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697373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79225-A588-8A43-BF44-38BE6FC55D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46A3C8-B5AE-F06F-7B5A-1AAF8DC245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CCD7A3-8386-6391-9840-10A0E8D98F0F}"/>
              </a:ext>
            </a:extLst>
          </p:cNvPr>
          <p:cNvSpPr>
            <a:spLocks noGrp="1"/>
          </p:cNvSpPr>
          <p:nvPr>
            <p:ph type="dt" sz="half" idx="10"/>
          </p:nvPr>
        </p:nvSpPr>
        <p:spPr/>
        <p:txBody>
          <a:bodyPr/>
          <a:lstStyle/>
          <a:p>
            <a:fld id="{467F4EC0-FE0C-4996-A178-B748C114FCF1}" type="datetimeFigureOut">
              <a:rPr lang="en-US" smtClean="0"/>
              <a:t>12/13/2024</a:t>
            </a:fld>
            <a:endParaRPr lang="en-US"/>
          </a:p>
        </p:txBody>
      </p:sp>
      <p:sp>
        <p:nvSpPr>
          <p:cNvPr id="5" name="Footer Placeholder 4">
            <a:extLst>
              <a:ext uri="{FF2B5EF4-FFF2-40B4-BE49-F238E27FC236}">
                <a16:creationId xmlns:a16="http://schemas.microsoft.com/office/drawing/2014/main" id="{8AD5D3EB-0226-E3E2-594F-3CF2BE887A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AC390E-F34F-4F9A-1273-8015CDA16F72}"/>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584930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C192A-2447-DF94-CB9B-0DF5D10E06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B2AB1A-F441-DEFE-2AEC-B050BA79BC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AC98B3-4B29-4279-142F-8577A420D4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3FD947-E24E-EACD-EB70-8065E02B6AA4}"/>
              </a:ext>
            </a:extLst>
          </p:cNvPr>
          <p:cNvSpPr>
            <a:spLocks noGrp="1"/>
          </p:cNvSpPr>
          <p:nvPr>
            <p:ph type="dt" sz="half" idx="10"/>
          </p:nvPr>
        </p:nvSpPr>
        <p:spPr/>
        <p:txBody>
          <a:bodyPr/>
          <a:lstStyle/>
          <a:p>
            <a:fld id="{467F4EC0-FE0C-4996-A178-B748C114FCF1}" type="datetimeFigureOut">
              <a:rPr lang="en-US" smtClean="0"/>
              <a:t>12/13/2024</a:t>
            </a:fld>
            <a:endParaRPr lang="en-US"/>
          </a:p>
        </p:txBody>
      </p:sp>
      <p:sp>
        <p:nvSpPr>
          <p:cNvPr id="6" name="Footer Placeholder 5">
            <a:extLst>
              <a:ext uri="{FF2B5EF4-FFF2-40B4-BE49-F238E27FC236}">
                <a16:creationId xmlns:a16="http://schemas.microsoft.com/office/drawing/2014/main" id="{B95ECB7C-A778-6B6F-10ED-9CEC8C636A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5738F0-677B-41D2-9337-FCD3E0B6F4DA}"/>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015628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65C90-DEBD-F5A5-AA11-4A286E3DCE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366EDD-FE17-2C38-6E7A-1D4DA0DC1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8F1ADC-20AE-2AD5-7B60-4577091F11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EA6EB5-7B14-E680-BA10-2B3E7F9A18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347E59-9599-9018-28E7-EFBEDD68ED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55319C-38F9-BB96-6331-E1931B31D89A}"/>
              </a:ext>
            </a:extLst>
          </p:cNvPr>
          <p:cNvSpPr>
            <a:spLocks noGrp="1"/>
          </p:cNvSpPr>
          <p:nvPr>
            <p:ph type="dt" sz="half" idx="10"/>
          </p:nvPr>
        </p:nvSpPr>
        <p:spPr/>
        <p:txBody>
          <a:bodyPr/>
          <a:lstStyle/>
          <a:p>
            <a:fld id="{467F4EC0-FE0C-4996-A178-B748C114FCF1}" type="datetimeFigureOut">
              <a:rPr lang="en-US" smtClean="0"/>
              <a:t>12/13/2024</a:t>
            </a:fld>
            <a:endParaRPr lang="en-US"/>
          </a:p>
        </p:txBody>
      </p:sp>
      <p:sp>
        <p:nvSpPr>
          <p:cNvPr id="8" name="Footer Placeholder 7">
            <a:extLst>
              <a:ext uri="{FF2B5EF4-FFF2-40B4-BE49-F238E27FC236}">
                <a16:creationId xmlns:a16="http://schemas.microsoft.com/office/drawing/2014/main" id="{97849DF0-3E9F-7688-632E-D2EFA6C0A0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EF7652-7F57-A185-2C81-34049E5F401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035805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14A0C-32E1-6D23-F4EE-ADF4ACEBEE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568ED7-5BD4-8712-265F-070816CD1E9E}"/>
              </a:ext>
            </a:extLst>
          </p:cNvPr>
          <p:cNvSpPr>
            <a:spLocks noGrp="1"/>
          </p:cNvSpPr>
          <p:nvPr>
            <p:ph type="dt" sz="half" idx="10"/>
          </p:nvPr>
        </p:nvSpPr>
        <p:spPr/>
        <p:txBody>
          <a:bodyPr/>
          <a:lstStyle/>
          <a:p>
            <a:fld id="{467F4EC0-FE0C-4996-A178-B748C114FCF1}" type="datetimeFigureOut">
              <a:rPr lang="en-US" smtClean="0"/>
              <a:t>12/13/2024</a:t>
            </a:fld>
            <a:endParaRPr lang="en-US"/>
          </a:p>
        </p:txBody>
      </p:sp>
      <p:sp>
        <p:nvSpPr>
          <p:cNvPr id="4" name="Footer Placeholder 3">
            <a:extLst>
              <a:ext uri="{FF2B5EF4-FFF2-40B4-BE49-F238E27FC236}">
                <a16:creationId xmlns:a16="http://schemas.microsoft.com/office/drawing/2014/main" id="{447F4A32-C657-BD31-90D1-2916F7DA36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AA9275-4FEC-175B-9384-2BEC61E6B128}"/>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99514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E5EE1D-9172-C491-0209-A8596C364B29}"/>
              </a:ext>
            </a:extLst>
          </p:cNvPr>
          <p:cNvSpPr>
            <a:spLocks noGrp="1"/>
          </p:cNvSpPr>
          <p:nvPr>
            <p:ph type="dt" sz="half" idx="10"/>
          </p:nvPr>
        </p:nvSpPr>
        <p:spPr/>
        <p:txBody>
          <a:bodyPr/>
          <a:lstStyle/>
          <a:p>
            <a:fld id="{467F4EC0-FE0C-4996-A178-B748C114FCF1}" type="datetimeFigureOut">
              <a:rPr lang="en-US" smtClean="0"/>
              <a:t>12/13/2024</a:t>
            </a:fld>
            <a:endParaRPr lang="en-US"/>
          </a:p>
        </p:txBody>
      </p:sp>
      <p:sp>
        <p:nvSpPr>
          <p:cNvPr id="3" name="Footer Placeholder 2">
            <a:extLst>
              <a:ext uri="{FF2B5EF4-FFF2-40B4-BE49-F238E27FC236}">
                <a16:creationId xmlns:a16="http://schemas.microsoft.com/office/drawing/2014/main" id="{62914C40-8646-847B-F573-C3D5471AC5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BC3B97-A298-7CAC-587F-E8C3705E87D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83230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B7D02-FEF4-6441-0F07-B0EDDD5D2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787429-BBC7-A30F-6579-87643669B2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B3108B-E231-19D9-0E72-750F988426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289B64-6B07-604B-43C3-6B530C6B716A}"/>
              </a:ext>
            </a:extLst>
          </p:cNvPr>
          <p:cNvSpPr>
            <a:spLocks noGrp="1"/>
          </p:cNvSpPr>
          <p:nvPr>
            <p:ph type="dt" sz="half" idx="10"/>
          </p:nvPr>
        </p:nvSpPr>
        <p:spPr/>
        <p:txBody>
          <a:bodyPr/>
          <a:lstStyle/>
          <a:p>
            <a:fld id="{467F4EC0-FE0C-4996-A178-B748C114FCF1}" type="datetimeFigureOut">
              <a:rPr lang="en-US" smtClean="0"/>
              <a:t>12/13/2024</a:t>
            </a:fld>
            <a:endParaRPr lang="en-US"/>
          </a:p>
        </p:txBody>
      </p:sp>
      <p:sp>
        <p:nvSpPr>
          <p:cNvPr id="6" name="Footer Placeholder 5">
            <a:extLst>
              <a:ext uri="{FF2B5EF4-FFF2-40B4-BE49-F238E27FC236}">
                <a16:creationId xmlns:a16="http://schemas.microsoft.com/office/drawing/2014/main" id="{B22739C9-8965-B045-193F-64B3B0BB28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3AA071-7AD3-6FC5-DDC1-CBB08300848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94739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1D954-F3A3-02E5-8080-F245065658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636D9E-632B-C8C6-42D5-E306F4A34E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CFB55C-BD5F-6466-D0E1-B2BB9E824C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2819BE-BED0-BAED-BF4F-794C8E0D405B}"/>
              </a:ext>
            </a:extLst>
          </p:cNvPr>
          <p:cNvSpPr>
            <a:spLocks noGrp="1"/>
          </p:cNvSpPr>
          <p:nvPr>
            <p:ph type="dt" sz="half" idx="10"/>
          </p:nvPr>
        </p:nvSpPr>
        <p:spPr/>
        <p:txBody>
          <a:bodyPr/>
          <a:lstStyle/>
          <a:p>
            <a:fld id="{467F4EC0-FE0C-4996-A178-B748C114FCF1}" type="datetimeFigureOut">
              <a:rPr lang="en-US" smtClean="0"/>
              <a:t>12/13/2024</a:t>
            </a:fld>
            <a:endParaRPr lang="en-US"/>
          </a:p>
        </p:txBody>
      </p:sp>
      <p:sp>
        <p:nvSpPr>
          <p:cNvPr id="6" name="Footer Placeholder 5">
            <a:extLst>
              <a:ext uri="{FF2B5EF4-FFF2-40B4-BE49-F238E27FC236}">
                <a16:creationId xmlns:a16="http://schemas.microsoft.com/office/drawing/2014/main" id="{6EA0BBDC-CEFF-569D-8D86-D43E773FE9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63DEE0-22E9-0E02-985F-ED7BB4C87493}"/>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856016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36527A-BF5C-4643-8675-D36535D135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D3ED9A-9199-B9A0-D188-4A3C5BC024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897CEE-92E8-F548-109C-8CFD1316E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67F4EC0-FE0C-4996-A178-B748C114FCF1}" type="datetimeFigureOut">
              <a:rPr lang="en-US" smtClean="0"/>
              <a:t>12/13/2024</a:t>
            </a:fld>
            <a:endParaRPr lang="en-US"/>
          </a:p>
        </p:txBody>
      </p:sp>
      <p:sp>
        <p:nvSpPr>
          <p:cNvPr id="5" name="Footer Placeholder 4">
            <a:extLst>
              <a:ext uri="{FF2B5EF4-FFF2-40B4-BE49-F238E27FC236}">
                <a16:creationId xmlns:a16="http://schemas.microsoft.com/office/drawing/2014/main" id="{BC852E17-FF55-6A9B-0978-AED5056D97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BA36246-45B7-6098-C03F-79FAE21F38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5E1AEE-410B-432A-8F47-9FF84854E62B}" type="slidenum">
              <a:rPr lang="en-US" smtClean="0"/>
              <a:t>‹#›</a:t>
            </a:fld>
            <a:endParaRPr lang="en-US"/>
          </a:p>
        </p:txBody>
      </p:sp>
    </p:spTree>
    <p:extLst>
      <p:ext uri="{BB962C8B-B14F-4D97-AF65-F5344CB8AC3E}">
        <p14:creationId xmlns:p14="http://schemas.microsoft.com/office/powerpoint/2010/main" val="448325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www.biblegateway.com/passage/?search=Isaiah%2011&amp;version=NIV#fen-NIV-17891a"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815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logo with a lion head&#10;&#10;Description automatically generated">
            <a:extLst>
              <a:ext uri="{FF2B5EF4-FFF2-40B4-BE49-F238E27FC236}">
                <a16:creationId xmlns:a16="http://schemas.microsoft.com/office/drawing/2014/main" id="{C03D466F-41E9-A3C4-009D-BB270BB8F1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1247" y="480060"/>
            <a:ext cx="5571066" cy="5571066"/>
          </a:xfrm>
          <a:prstGeom prst="rect">
            <a:avLst/>
          </a:prstGeom>
        </p:spPr>
      </p:pic>
    </p:spTree>
    <p:extLst>
      <p:ext uri="{BB962C8B-B14F-4D97-AF65-F5344CB8AC3E}">
        <p14:creationId xmlns:p14="http://schemas.microsoft.com/office/powerpoint/2010/main" val="1172603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A2E33C9-2E69-2E0B-0EA8-4613D88C6613}"/>
              </a:ext>
            </a:extLst>
          </p:cNvPr>
          <p:cNvSpPr txBox="1"/>
          <p:nvPr/>
        </p:nvSpPr>
        <p:spPr>
          <a:xfrm>
            <a:off x="552262" y="1119585"/>
            <a:ext cx="11425473" cy="2309415"/>
          </a:xfrm>
          <a:prstGeom prst="rect">
            <a:avLst/>
          </a:prstGeom>
          <a:noFill/>
        </p:spPr>
        <p:txBody>
          <a:bodyPr wrap="square">
            <a:spAutoFit/>
          </a:bodyPr>
          <a:lstStyle/>
          <a:p>
            <a:pPr marR="0" lvl="1">
              <a:lnSpc>
                <a:spcPct val="115000"/>
              </a:lnSpc>
            </a:pPr>
            <a:r>
              <a:rPr lang="en-US" sz="3200" u="none" strike="noStrike" dirty="0">
                <a:solidFill>
                  <a:schemeClr val="bg1"/>
                </a:solidFill>
                <a:effectLst/>
                <a:latin typeface="Arial" panose="020B0604020202020204" pitchFamily="34" charset="0"/>
                <a:ea typeface="Arial" panose="020B0604020202020204" pitchFamily="34" charset="0"/>
              </a:rPr>
              <a:t>During the time of Jesus and the early Christian era, the Jewish people were under Roman rule. The Romans imposed heavy taxes, restrictions on religious practices, and often subjected them to brutal punishment for dissent. </a:t>
            </a:r>
            <a:endParaRPr lang="en-US" sz="2800" u="none" strike="noStrike" dirty="0">
              <a:solidFill>
                <a:schemeClr val="bg1"/>
              </a:solidFill>
              <a:effectLst/>
              <a:latin typeface="Arial" panose="020B0604020202020204" pitchFamily="34" charset="0"/>
              <a:ea typeface="Arial" panose="020B0604020202020204" pitchFamily="34" charset="0"/>
            </a:endParaRPr>
          </a:p>
        </p:txBody>
      </p:sp>
      <p:sp>
        <p:nvSpPr>
          <p:cNvPr id="6" name="TextBox 5">
            <a:extLst>
              <a:ext uri="{FF2B5EF4-FFF2-40B4-BE49-F238E27FC236}">
                <a16:creationId xmlns:a16="http://schemas.microsoft.com/office/drawing/2014/main" id="{238E54DF-C16C-4408-8B66-79D73CF9AF90}"/>
              </a:ext>
            </a:extLst>
          </p:cNvPr>
          <p:cNvSpPr txBox="1"/>
          <p:nvPr/>
        </p:nvSpPr>
        <p:spPr>
          <a:xfrm>
            <a:off x="316871" y="4126924"/>
            <a:ext cx="11660864" cy="2527808"/>
          </a:xfrm>
          <a:prstGeom prst="rect">
            <a:avLst/>
          </a:prstGeom>
          <a:noFill/>
        </p:spPr>
        <p:txBody>
          <a:bodyPr wrap="square">
            <a:spAutoFit/>
          </a:bodyPr>
          <a:lstStyle/>
          <a:p>
            <a:pPr marL="0" marR="0" algn="ctr">
              <a:lnSpc>
                <a:spcPct val="115000"/>
              </a:lnSpc>
            </a:pPr>
            <a:r>
              <a:rPr lang="en-US" sz="2800" dirty="0">
                <a:solidFill>
                  <a:schemeClr val="bg1"/>
                </a:solidFill>
                <a:effectLst/>
                <a:latin typeface="Arial" panose="020B0604020202020204" pitchFamily="34" charset="0"/>
                <a:ea typeface="Arial" panose="020B0604020202020204" pitchFamily="34" charset="0"/>
              </a:rPr>
              <a:t>This Messiah was expected to be a </a:t>
            </a:r>
            <a:r>
              <a:rPr lang="en-US" sz="2800" u="sng" dirty="0">
                <a:solidFill>
                  <a:schemeClr val="bg1"/>
                </a:solidFill>
                <a:effectLst/>
                <a:latin typeface="Arial" panose="020B0604020202020204" pitchFamily="34" charset="0"/>
                <a:ea typeface="Arial" panose="020B0604020202020204" pitchFamily="34" charset="0"/>
              </a:rPr>
              <a:t>divine figure who would deliver the Jewish people from their suffering</a:t>
            </a:r>
            <a:r>
              <a:rPr lang="en-US" sz="2800" dirty="0">
                <a:solidFill>
                  <a:schemeClr val="bg1"/>
                </a:solidFill>
                <a:effectLst/>
                <a:latin typeface="Arial" panose="020B0604020202020204" pitchFamily="34" charset="0"/>
                <a:ea typeface="Arial" panose="020B0604020202020204" pitchFamily="34" charset="0"/>
              </a:rPr>
              <a:t>, reestablish their nation, and bring about a period of peace and prosperity. Because of this belief, or HOPE, there were </a:t>
            </a:r>
            <a:r>
              <a:rPr lang="en-US" sz="2800" u="sng" dirty="0">
                <a:solidFill>
                  <a:schemeClr val="bg1"/>
                </a:solidFill>
                <a:effectLst/>
                <a:latin typeface="Arial" panose="020B0604020202020204" pitchFamily="34" charset="0"/>
                <a:ea typeface="Arial" panose="020B0604020202020204" pitchFamily="34" charset="0"/>
              </a:rPr>
              <a:t>heavy expectations placed on the coming Messiah</a:t>
            </a:r>
            <a:r>
              <a:rPr lang="en-US" sz="2800" dirty="0">
                <a:solidFill>
                  <a:schemeClr val="bg1"/>
                </a:solidFill>
                <a:effectLst/>
                <a:latin typeface="Arial" panose="020B0604020202020204" pitchFamily="34" charset="0"/>
                <a:ea typeface="Arial" panose="020B0604020202020204" pitchFamily="34" charset="0"/>
              </a:rPr>
              <a:t>. </a:t>
            </a:r>
            <a:endParaRPr lang="en-US" sz="2400" dirty="0">
              <a:solidFill>
                <a:schemeClr val="bg1"/>
              </a:solidFill>
              <a:effectLst/>
              <a:latin typeface="Arial" panose="020B0604020202020204" pitchFamily="34" charset="0"/>
              <a:ea typeface="Arial" panose="020B0604020202020204" pitchFamily="34" charset="0"/>
            </a:endParaRPr>
          </a:p>
          <a:p>
            <a:pPr marL="0" marR="0" algn="ctr">
              <a:lnSpc>
                <a:spcPct val="115000"/>
              </a:lnSpc>
            </a:pPr>
            <a:r>
              <a:rPr lang="en-US" sz="2800" dirty="0">
                <a:solidFill>
                  <a:schemeClr val="bg1"/>
                </a:solidFill>
                <a:effectLst/>
                <a:latin typeface="Arial" panose="020B0604020202020204" pitchFamily="34" charset="0"/>
                <a:ea typeface="Arial" panose="020B0604020202020204" pitchFamily="34" charset="0"/>
              </a:rPr>
              <a:t> </a:t>
            </a:r>
            <a:endParaRPr lang="en-US" sz="2400" dirty="0">
              <a:solidFill>
                <a:schemeClr val="bg1"/>
              </a:solidFill>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445862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anim calcmode="lin" valueType="num">
                                      <p:cBhvr>
                                        <p:cTn id="16" dur="1000" fill="hold"/>
                                        <p:tgtEl>
                                          <p:spTgt spid="6"/>
                                        </p:tgtEl>
                                        <p:attrNameLst>
                                          <p:attrName>ppt_x</p:attrName>
                                        </p:attrNameLst>
                                      </p:cBhvr>
                                      <p:tavLst>
                                        <p:tav tm="0">
                                          <p:val>
                                            <p:strVal val="#ppt_x"/>
                                          </p:val>
                                        </p:tav>
                                        <p:tav tm="100000">
                                          <p:val>
                                            <p:strVal val="#ppt_x"/>
                                          </p:val>
                                        </p:tav>
                                      </p:tavLst>
                                    </p:anim>
                                    <p:anim calcmode="lin" valueType="num">
                                      <p:cBhvr>
                                        <p:cTn id="1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95470BC-1A89-6F45-4559-E18676030592}"/>
              </a:ext>
            </a:extLst>
          </p:cNvPr>
          <p:cNvSpPr txBox="1"/>
          <p:nvPr/>
        </p:nvSpPr>
        <p:spPr>
          <a:xfrm>
            <a:off x="401370" y="1195119"/>
            <a:ext cx="11389259" cy="4247317"/>
          </a:xfrm>
          <a:prstGeom prst="rect">
            <a:avLst/>
          </a:prstGeom>
          <a:noFill/>
        </p:spPr>
        <p:txBody>
          <a:bodyPr wrap="square">
            <a:spAutoFit/>
          </a:bodyPr>
          <a:lstStyle/>
          <a:p>
            <a:pPr algn="ctr"/>
            <a:r>
              <a:rPr lang="en-US" sz="5400" dirty="0">
                <a:solidFill>
                  <a:schemeClr val="bg1"/>
                </a:solidFill>
                <a:effectLst/>
                <a:latin typeface="Arial" panose="020B0604020202020204" pitchFamily="34" charset="0"/>
                <a:ea typeface="Arial" panose="020B0604020202020204" pitchFamily="34" charset="0"/>
              </a:rPr>
              <a:t>Messiah represented the hope for a future where the Jewish people would be redeemed, restored to their homeland, and returned to a time of peace and prosperity. </a:t>
            </a:r>
            <a:endParaRPr lang="en-US" sz="5400" dirty="0">
              <a:solidFill>
                <a:schemeClr val="bg1"/>
              </a:solidFill>
            </a:endParaRPr>
          </a:p>
        </p:txBody>
      </p:sp>
    </p:spTree>
    <p:extLst>
      <p:ext uri="{BB962C8B-B14F-4D97-AF65-F5344CB8AC3E}">
        <p14:creationId xmlns:p14="http://schemas.microsoft.com/office/powerpoint/2010/main" val="1833687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F958187-855E-C355-68A0-6FD70EF2E640}"/>
              </a:ext>
            </a:extLst>
          </p:cNvPr>
          <p:cNvSpPr txBox="1"/>
          <p:nvPr/>
        </p:nvSpPr>
        <p:spPr>
          <a:xfrm>
            <a:off x="6096000" y="314236"/>
            <a:ext cx="6097508" cy="1938992"/>
          </a:xfrm>
          <a:prstGeom prst="rect">
            <a:avLst/>
          </a:prstGeom>
          <a:noFill/>
        </p:spPr>
        <p:txBody>
          <a:bodyPr wrap="square">
            <a:spAutoFit/>
          </a:bodyPr>
          <a:lstStyle/>
          <a:p>
            <a:pPr algn="ctr"/>
            <a:r>
              <a:rPr lang="en-US" sz="2400" dirty="0">
                <a:solidFill>
                  <a:schemeClr val="bg1"/>
                </a:solidFill>
                <a:effectLst/>
                <a:latin typeface="Arial" panose="020B0604020202020204" pitchFamily="34" charset="0"/>
                <a:ea typeface="Arial" panose="020B0604020202020204" pitchFamily="34" charset="0"/>
              </a:rPr>
              <a:t>Isaiah 9:6 bestows several titles onto the future Messiah. These are titles we still ascribe to Jesus today, and ways in which we understand His role in both the world and our individual lives. </a:t>
            </a:r>
            <a:endParaRPr lang="en-US" sz="2400" dirty="0">
              <a:solidFill>
                <a:schemeClr val="bg1"/>
              </a:solidFill>
            </a:endParaRPr>
          </a:p>
        </p:txBody>
      </p:sp>
      <p:sp>
        <p:nvSpPr>
          <p:cNvPr id="6" name="TextBox 5">
            <a:extLst>
              <a:ext uri="{FF2B5EF4-FFF2-40B4-BE49-F238E27FC236}">
                <a16:creationId xmlns:a16="http://schemas.microsoft.com/office/drawing/2014/main" id="{CB21CC27-9B90-A324-534F-B1A847C40D34}"/>
              </a:ext>
            </a:extLst>
          </p:cNvPr>
          <p:cNvSpPr txBox="1"/>
          <p:nvPr/>
        </p:nvSpPr>
        <p:spPr>
          <a:xfrm>
            <a:off x="697116" y="2279633"/>
            <a:ext cx="10474859" cy="3383234"/>
          </a:xfrm>
          <a:prstGeom prst="rect">
            <a:avLst/>
          </a:prstGeom>
          <a:noFill/>
        </p:spPr>
        <p:txBody>
          <a:bodyPr wrap="square">
            <a:spAutoFit/>
          </a:bodyPr>
          <a:lstStyle/>
          <a:p>
            <a:pPr marR="0" lvl="0">
              <a:lnSpc>
                <a:spcPct val="115000"/>
              </a:lnSpc>
            </a:pPr>
            <a:r>
              <a:rPr lang="en-US" sz="2400" u="none" strike="noStrike" dirty="0">
                <a:solidFill>
                  <a:schemeClr val="bg1"/>
                </a:solidFill>
                <a:effectLst/>
                <a:latin typeface="Arial" panose="020B0604020202020204" pitchFamily="34" charset="0"/>
                <a:ea typeface="Arial" panose="020B0604020202020204" pitchFamily="34" charset="0"/>
              </a:rPr>
              <a:t>Wonderful Counselor:</a:t>
            </a:r>
            <a:endParaRPr lang="en-US" sz="2000" u="none" strike="noStrike" dirty="0">
              <a:solidFill>
                <a:schemeClr val="bg1"/>
              </a:solidFill>
              <a:effectLst/>
              <a:latin typeface="Arial" panose="020B0604020202020204" pitchFamily="34" charset="0"/>
              <a:ea typeface="Arial" panose="020B0604020202020204" pitchFamily="34" charset="0"/>
            </a:endParaRPr>
          </a:p>
          <a:p>
            <a:pPr marR="0" lvl="1">
              <a:lnSpc>
                <a:spcPct val="115000"/>
              </a:lnSpc>
            </a:pPr>
            <a:r>
              <a:rPr lang="en-US" sz="2400" u="none" strike="noStrike" dirty="0">
                <a:solidFill>
                  <a:schemeClr val="bg1"/>
                </a:solidFill>
                <a:effectLst/>
                <a:latin typeface="Arial" panose="020B0604020202020204" pitchFamily="34" charset="0"/>
                <a:ea typeface="Arial" panose="020B0604020202020204" pitchFamily="34" charset="0"/>
              </a:rPr>
              <a:t>Context: In the original Hebrew, "Wonderful Counselor" can be understood as a "miraculous advisor" or "extraordinary strategist." It speaks of Jesus' wisdom and guidance, bringing supernatural insight and counsel to those who follow him.</a:t>
            </a:r>
          </a:p>
          <a:p>
            <a:pPr marR="0" lvl="1">
              <a:lnSpc>
                <a:spcPct val="115000"/>
              </a:lnSpc>
            </a:pPr>
            <a:endParaRPr lang="en-US" sz="2000" u="none" strike="noStrike" dirty="0">
              <a:solidFill>
                <a:schemeClr val="bg1"/>
              </a:solidFill>
              <a:effectLst/>
              <a:latin typeface="Arial" panose="020B0604020202020204" pitchFamily="34" charset="0"/>
              <a:ea typeface="Arial" panose="020B0604020202020204" pitchFamily="34" charset="0"/>
            </a:endParaRPr>
          </a:p>
          <a:p>
            <a:pPr marR="0" lvl="1">
              <a:lnSpc>
                <a:spcPct val="115000"/>
              </a:lnSpc>
            </a:pPr>
            <a:r>
              <a:rPr lang="en-US" sz="2400" u="none" strike="noStrike" dirty="0">
                <a:solidFill>
                  <a:schemeClr val="bg1"/>
                </a:solidFill>
                <a:effectLst/>
                <a:latin typeface="Arial" panose="020B0604020202020204" pitchFamily="34" charset="0"/>
                <a:ea typeface="Arial" panose="020B0604020202020204" pitchFamily="34" charset="0"/>
              </a:rPr>
              <a:t>Meaning: Jesus is seen as the </a:t>
            </a:r>
            <a:r>
              <a:rPr lang="en-US" sz="2400" u="sng" strike="noStrike" dirty="0">
                <a:solidFill>
                  <a:schemeClr val="bg1"/>
                </a:solidFill>
                <a:effectLst/>
                <a:latin typeface="Arial" panose="020B0604020202020204" pitchFamily="34" charset="0"/>
                <a:ea typeface="Arial" panose="020B0604020202020204" pitchFamily="34" charset="0"/>
              </a:rPr>
              <a:t>ultimate source of wisdom and guidance, providing unparalleled advice and direction </a:t>
            </a:r>
            <a:r>
              <a:rPr lang="en-US" sz="2400" u="none" strike="noStrike" dirty="0">
                <a:solidFill>
                  <a:schemeClr val="bg1"/>
                </a:solidFill>
                <a:effectLst/>
                <a:latin typeface="Arial" panose="020B0604020202020204" pitchFamily="34" charset="0"/>
                <a:ea typeface="Arial" panose="020B0604020202020204" pitchFamily="34" charset="0"/>
              </a:rPr>
              <a:t>to those who seek him.</a:t>
            </a:r>
            <a:endParaRPr lang="en-US" sz="2000" u="none" strike="noStrike" dirty="0">
              <a:solidFill>
                <a:schemeClr val="bg1"/>
              </a:solidFill>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4157137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139925-C4A3-8E12-7AAB-D8D8D8478960}"/>
              </a:ext>
            </a:extLst>
          </p:cNvPr>
          <p:cNvSpPr txBox="1"/>
          <p:nvPr/>
        </p:nvSpPr>
        <p:spPr>
          <a:xfrm>
            <a:off x="660903" y="1909437"/>
            <a:ext cx="11081442" cy="3448060"/>
          </a:xfrm>
          <a:prstGeom prst="rect">
            <a:avLst/>
          </a:prstGeom>
          <a:noFill/>
        </p:spPr>
        <p:txBody>
          <a:bodyPr wrap="square">
            <a:spAutoFit/>
          </a:bodyPr>
          <a:lstStyle/>
          <a:p>
            <a:pPr marR="0" lvl="0">
              <a:lnSpc>
                <a:spcPct val="115000"/>
              </a:lnSpc>
            </a:pPr>
            <a:r>
              <a:rPr lang="en-US" sz="2800" u="none" strike="noStrike" dirty="0">
                <a:solidFill>
                  <a:schemeClr val="bg1"/>
                </a:solidFill>
                <a:effectLst/>
                <a:latin typeface="Arial" panose="020B0604020202020204" pitchFamily="34" charset="0"/>
                <a:ea typeface="Arial" panose="020B0604020202020204" pitchFamily="34" charset="0"/>
              </a:rPr>
              <a:t>Mighty God:</a:t>
            </a:r>
            <a:endParaRPr lang="en-US" sz="2400" u="none" strike="noStrike" dirty="0">
              <a:solidFill>
                <a:schemeClr val="bg1"/>
              </a:solidFill>
              <a:effectLst/>
              <a:latin typeface="Arial" panose="020B0604020202020204" pitchFamily="34" charset="0"/>
              <a:ea typeface="Arial" panose="020B0604020202020204" pitchFamily="34" charset="0"/>
            </a:endParaRPr>
          </a:p>
          <a:p>
            <a:pPr marR="0" lvl="1">
              <a:lnSpc>
                <a:spcPct val="115000"/>
              </a:lnSpc>
            </a:pPr>
            <a:r>
              <a:rPr lang="en-US" sz="2800" u="none" strike="noStrike" dirty="0">
                <a:solidFill>
                  <a:schemeClr val="bg1"/>
                </a:solidFill>
                <a:effectLst/>
                <a:latin typeface="Arial" panose="020B0604020202020204" pitchFamily="34" charset="0"/>
                <a:ea typeface="Arial" panose="020B0604020202020204" pitchFamily="34" charset="0"/>
              </a:rPr>
              <a:t>Context: "Mighty God" implies strength, power, and sovereignty. It acknowledges Jesus as divine, possessing the power and authority that belong to God.</a:t>
            </a:r>
          </a:p>
          <a:p>
            <a:pPr marR="0" lvl="1">
              <a:lnSpc>
                <a:spcPct val="115000"/>
              </a:lnSpc>
            </a:pPr>
            <a:endParaRPr lang="en-US" sz="2400" u="none" strike="noStrike" dirty="0">
              <a:solidFill>
                <a:schemeClr val="bg1"/>
              </a:solidFill>
              <a:effectLst/>
              <a:latin typeface="Arial" panose="020B0604020202020204" pitchFamily="34" charset="0"/>
              <a:ea typeface="Arial" panose="020B0604020202020204" pitchFamily="34" charset="0"/>
            </a:endParaRPr>
          </a:p>
          <a:p>
            <a:pPr marR="0" lvl="1">
              <a:lnSpc>
                <a:spcPct val="115000"/>
              </a:lnSpc>
            </a:pPr>
            <a:r>
              <a:rPr lang="en-US" sz="2800" u="none" strike="noStrike" dirty="0">
                <a:solidFill>
                  <a:schemeClr val="bg1"/>
                </a:solidFill>
                <a:effectLst/>
                <a:latin typeface="Arial" panose="020B0604020202020204" pitchFamily="34" charset="0"/>
                <a:ea typeface="Arial" panose="020B0604020202020204" pitchFamily="34" charset="0"/>
              </a:rPr>
              <a:t>Meaning: Jesus is recognized as not just a </a:t>
            </a:r>
            <a:r>
              <a:rPr lang="en-US" sz="2800" u="sng" strike="noStrike" dirty="0">
                <a:solidFill>
                  <a:schemeClr val="bg1"/>
                </a:solidFill>
                <a:effectLst/>
                <a:latin typeface="Arial" panose="020B0604020202020204" pitchFamily="34" charset="0"/>
                <a:ea typeface="Arial" panose="020B0604020202020204" pitchFamily="34" charset="0"/>
              </a:rPr>
              <a:t>man or a prophet </a:t>
            </a:r>
            <a:r>
              <a:rPr lang="en-US" sz="2800" u="none" strike="noStrike" dirty="0">
                <a:solidFill>
                  <a:schemeClr val="bg1"/>
                </a:solidFill>
                <a:effectLst/>
                <a:latin typeface="Arial" panose="020B0604020202020204" pitchFamily="34" charset="0"/>
                <a:ea typeface="Arial" panose="020B0604020202020204" pitchFamily="34" charset="0"/>
              </a:rPr>
              <a:t>but as God incarnate, displaying </a:t>
            </a:r>
            <a:r>
              <a:rPr lang="en-US" sz="2800" u="sng" strike="noStrike" dirty="0">
                <a:solidFill>
                  <a:schemeClr val="bg1"/>
                </a:solidFill>
                <a:effectLst/>
                <a:latin typeface="Arial" panose="020B0604020202020204" pitchFamily="34" charset="0"/>
                <a:ea typeface="Arial" panose="020B0604020202020204" pitchFamily="34" charset="0"/>
              </a:rPr>
              <a:t>divine strength and might</a:t>
            </a:r>
            <a:r>
              <a:rPr lang="en-US" sz="2800" u="none" strike="noStrike" dirty="0">
                <a:solidFill>
                  <a:schemeClr val="bg1"/>
                </a:solidFill>
                <a:effectLst/>
                <a:latin typeface="Arial" panose="020B0604020202020204" pitchFamily="34" charset="0"/>
                <a:ea typeface="Arial" panose="020B0604020202020204" pitchFamily="34" charset="0"/>
              </a:rPr>
              <a:t>.</a:t>
            </a:r>
            <a:endParaRPr lang="en-US" sz="2400" u="none" strike="noStrike" dirty="0">
              <a:solidFill>
                <a:schemeClr val="bg1"/>
              </a:solidFill>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275283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493E3AF-F765-114F-E68F-782377FF27D0}"/>
              </a:ext>
            </a:extLst>
          </p:cNvPr>
          <p:cNvSpPr txBox="1"/>
          <p:nvPr/>
        </p:nvSpPr>
        <p:spPr>
          <a:xfrm>
            <a:off x="760491" y="1283752"/>
            <a:ext cx="10447699" cy="4439100"/>
          </a:xfrm>
          <a:prstGeom prst="rect">
            <a:avLst/>
          </a:prstGeom>
          <a:noFill/>
        </p:spPr>
        <p:txBody>
          <a:bodyPr wrap="square">
            <a:spAutoFit/>
          </a:bodyPr>
          <a:lstStyle/>
          <a:p>
            <a:pPr marR="0" lvl="0">
              <a:lnSpc>
                <a:spcPct val="115000"/>
              </a:lnSpc>
            </a:pPr>
            <a:r>
              <a:rPr lang="en-US" sz="2800" u="none" strike="noStrike" dirty="0">
                <a:solidFill>
                  <a:schemeClr val="bg1"/>
                </a:solidFill>
                <a:effectLst/>
                <a:latin typeface="Arial" panose="020B0604020202020204" pitchFamily="34" charset="0"/>
                <a:ea typeface="Arial" panose="020B0604020202020204" pitchFamily="34" charset="0"/>
              </a:rPr>
              <a:t>Everlasting Father:</a:t>
            </a:r>
            <a:endParaRPr lang="en-US" sz="2400" u="none" strike="noStrike" dirty="0">
              <a:solidFill>
                <a:schemeClr val="bg1"/>
              </a:solidFill>
              <a:effectLst/>
              <a:latin typeface="Arial" panose="020B0604020202020204" pitchFamily="34" charset="0"/>
              <a:ea typeface="Arial" panose="020B0604020202020204" pitchFamily="34" charset="0"/>
            </a:endParaRPr>
          </a:p>
          <a:p>
            <a:pPr marR="0" lvl="1">
              <a:lnSpc>
                <a:spcPct val="115000"/>
              </a:lnSpc>
            </a:pPr>
            <a:r>
              <a:rPr lang="en-US" sz="2800" u="none" strike="noStrike" dirty="0">
                <a:solidFill>
                  <a:schemeClr val="bg1"/>
                </a:solidFill>
                <a:effectLst/>
                <a:latin typeface="Arial" panose="020B0604020202020204" pitchFamily="34" charset="0"/>
                <a:ea typeface="Arial" panose="020B0604020202020204" pitchFamily="34" charset="0"/>
              </a:rPr>
              <a:t>Context: This title emphasizes Jesus' eternal and paternal care for his followers. It does not imply that Jesus is God the Father, but rather that he possesses qualities of a caring and nurturing father.</a:t>
            </a:r>
          </a:p>
          <a:p>
            <a:pPr marR="0" lvl="1">
              <a:lnSpc>
                <a:spcPct val="115000"/>
              </a:lnSpc>
            </a:pPr>
            <a:endParaRPr lang="en-US" sz="2400" u="none" strike="noStrike" dirty="0">
              <a:solidFill>
                <a:schemeClr val="bg1"/>
              </a:solidFill>
              <a:effectLst/>
              <a:latin typeface="Arial" panose="020B0604020202020204" pitchFamily="34" charset="0"/>
              <a:ea typeface="Arial" panose="020B0604020202020204" pitchFamily="34" charset="0"/>
            </a:endParaRPr>
          </a:p>
          <a:p>
            <a:pPr marR="0" lvl="1">
              <a:lnSpc>
                <a:spcPct val="115000"/>
              </a:lnSpc>
            </a:pPr>
            <a:r>
              <a:rPr lang="en-US" sz="2800" u="none" strike="noStrike" dirty="0">
                <a:solidFill>
                  <a:schemeClr val="bg1"/>
                </a:solidFill>
                <a:effectLst/>
                <a:latin typeface="Arial" panose="020B0604020202020204" pitchFamily="34" charset="0"/>
                <a:ea typeface="Arial" panose="020B0604020202020204" pitchFamily="34" charset="0"/>
              </a:rPr>
              <a:t>Meaning: Jesus is portrayed as having a </a:t>
            </a:r>
            <a:r>
              <a:rPr lang="en-US" sz="2800" u="sng" strike="noStrike" dirty="0">
                <a:solidFill>
                  <a:schemeClr val="bg1"/>
                </a:solidFill>
                <a:effectLst/>
                <a:latin typeface="Arial" panose="020B0604020202020204" pitchFamily="34" charset="0"/>
                <a:ea typeface="Arial" panose="020B0604020202020204" pitchFamily="34" charset="0"/>
              </a:rPr>
              <a:t>timeless and enduring love for his people</a:t>
            </a:r>
            <a:r>
              <a:rPr lang="en-US" sz="2800" u="none" strike="noStrike" dirty="0">
                <a:solidFill>
                  <a:schemeClr val="bg1"/>
                </a:solidFill>
                <a:effectLst/>
                <a:latin typeface="Arial" panose="020B0604020202020204" pitchFamily="34" charset="0"/>
                <a:ea typeface="Arial" panose="020B0604020202020204" pitchFamily="34" charset="0"/>
              </a:rPr>
              <a:t>, providing protection, sustenance, and love that will </a:t>
            </a:r>
            <a:r>
              <a:rPr lang="en-US" sz="2800" u="sng" strike="noStrike" dirty="0">
                <a:solidFill>
                  <a:schemeClr val="bg1"/>
                </a:solidFill>
                <a:effectLst/>
                <a:latin typeface="Arial" panose="020B0604020202020204" pitchFamily="34" charset="0"/>
                <a:ea typeface="Arial" panose="020B0604020202020204" pitchFamily="34" charset="0"/>
              </a:rPr>
              <a:t>last forever</a:t>
            </a:r>
            <a:r>
              <a:rPr lang="en-US" sz="2800" u="none" strike="noStrike" dirty="0">
                <a:solidFill>
                  <a:schemeClr val="bg1"/>
                </a:solidFill>
                <a:effectLst/>
                <a:latin typeface="Arial" panose="020B0604020202020204" pitchFamily="34" charset="0"/>
                <a:ea typeface="Arial" panose="020B0604020202020204" pitchFamily="34" charset="0"/>
              </a:rPr>
              <a:t>.</a:t>
            </a:r>
            <a:endParaRPr lang="en-US" sz="2400" u="none" strike="noStrike" dirty="0">
              <a:solidFill>
                <a:schemeClr val="bg1"/>
              </a:solidFill>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307765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02C5CFC-E88E-D920-590F-4C8FC7275B48}"/>
              </a:ext>
            </a:extLst>
          </p:cNvPr>
          <p:cNvSpPr txBox="1"/>
          <p:nvPr/>
        </p:nvSpPr>
        <p:spPr>
          <a:xfrm>
            <a:off x="371192" y="1421815"/>
            <a:ext cx="10800784" cy="4439100"/>
          </a:xfrm>
          <a:prstGeom prst="rect">
            <a:avLst/>
          </a:prstGeom>
          <a:noFill/>
        </p:spPr>
        <p:txBody>
          <a:bodyPr wrap="square">
            <a:spAutoFit/>
          </a:bodyPr>
          <a:lstStyle/>
          <a:p>
            <a:pPr marR="0" lvl="0">
              <a:lnSpc>
                <a:spcPct val="115000"/>
              </a:lnSpc>
            </a:pPr>
            <a:r>
              <a:rPr lang="en-US" sz="2800" u="none" strike="noStrike" dirty="0">
                <a:solidFill>
                  <a:schemeClr val="bg1"/>
                </a:solidFill>
                <a:effectLst/>
                <a:latin typeface="Arial" panose="020B0604020202020204" pitchFamily="34" charset="0"/>
                <a:ea typeface="Arial" panose="020B0604020202020204" pitchFamily="34" charset="0"/>
              </a:rPr>
              <a:t>Prince of Peace:</a:t>
            </a:r>
            <a:endParaRPr lang="en-US" sz="2400" u="none" strike="noStrike" dirty="0">
              <a:solidFill>
                <a:schemeClr val="bg1"/>
              </a:solidFill>
              <a:effectLst/>
              <a:latin typeface="Arial" panose="020B0604020202020204" pitchFamily="34" charset="0"/>
              <a:ea typeface="Arial" panose="020B0604020202020204" pitchFamily="34" charset="0"/>
            </a:endParaRPr>
          </a:p>
          <a:p>
            <a:pPr marR="0" lvl="1">
              <a:lnSpc>
                <a:spcPct val="115000"/>
              </a:lnSpc>
            </a:pPr>
            <a:r>
              <a:rPr lang="en-US" sz="2800" u="none" strike="noStrike" dirty="0">
                <a:solidFill>
                  <a:schemeClr val="bg1"/>
                </a:solidFill>
                <a:effectLst/>
                <a:latin typeface="Arial" panose="020B0604020202020204" pitchFamily="34" charset="0"/>
                <a:ea typeface="Arial" panose="020B0604020202020204" pitchFamily="34" charset="0"/>
              </a:rPr>
              <a:t>Context: "Prince of Peace" signifies Jesus as the one who brings peace, harmony, and reconciliation between God and humanity, as well as among people.</a:t>
            </a:r>
          </a:p>
          <a:p>
            <a:pPr marR="0" lvl="1">
              <a:lnSpc>
                <a:spcPct val="115000"/>
              </a:lnSpc>
            </a:pPr>
            <a:endParaRPr lang="en-US" sz="2400" u="none" strike="noStrike" dirty="0">
              <a:solidFill>
                <a:schemeClr val="bg1"/>
              </a:solidFill>
              <a:effectLst/>
              <a:latin typeface="Arial" panose="020B0604020202020204" pitchFamily="34" charset="0"/>
              <a:ea typeface="Arial" panose="020B0604020202020204" pitchFamily="34" charset="0"/>
            </a:endParaRPr>
          </a:p>
          <a:p>
            <a:pPr marR="0" lvl="1">
              <a:lnSpc>
                <a:spcPct val="115000"/>
              </a:lnSpc>
            </a:pPr>
            <a:r>
              <a:rPr lang="en-US" sz="2800" u="none" strike="noStrike" dirty="0">
                <a:solidFill>
                  <a:schemeClr val="bg1"/>
                </a:solidFill>
                <a:effectLst/>
                <a:latin typeface="Arial" panose="020B0604020202020204" pitchFamily="34" charset="0"/>
                <a:ea typeface="Arial" panose="020B0604020202020204" pitchFamily="34" charset="0"/>
              </a:rPr>
              <a:t>Meaning: Jesus is heralded as the source of </a:t>
            </a:r>
            <a:r>
              <a:rPr lang="en-US" sz="2800" u="sng" strike="noStrike" dirty="0">
                <a:solidFill>
                  <a:schemeClr val="bg1"/>
                </a:solidFill>
                <a:effectLst/>
                <a:latin typeface="Arial" panose="020B0604020202020204" pitchFamily="34" charset="0"/>
                <a:ea typeface="Arial" panose="020B0604020202020204" pitchFamily="34" charset="0"/>
              </a:rPr>
              <a:t>true peace</a:t>
            </a:r>
            <a:r>
              <a:rPr lang="en-US" sz="2800" u="none" strike="noStrike" dirty="0">
                <a:solidFill>
                  <a:schemeClr val="bg1"/>
                </a:solidFill>
                <a:effectLst/>
                <a:latin typeface="Arial" panose="020B0604020202020204" pitchFamily="34" charset="0"/>
                <a:ea typeface="Arial" panose="020B0604020202020204" pitchFamily="34" charset="0"/>
              </a:rPr>
              <a:t>, both within individuals and in the world, </a:t>
            </a:r>
            <a:r>
              <a:rPr lang="en-US" sz="2800" u="sng" strike="noStrike" dirty="0">
                <a:solidFill>
                  <a:schemeClr val="bg1"/>
                </a:solidFill>
                <a:effectLst/>
                <a:latin typeface="Arial" panose="020B0604020202020204" pitchFamily="34" charset="0"/>
                <a:ea typeface="Arial" panose="020B0604020202020204" pitchFamily="34" charset="0"/>
              </a:rPr>
              <a:t>offering peace with God through salvation </a:t>
            </a:r>
            <a:r>
              <a:rPr lang="en-US" sz="2800" u="none" strike="noStrike" dirty="0">
                <a:solidFill>
                  <a:schemeClr val="bg1"/>
                </a:solidFill>
                <a:effectLst/>
                <a:latin typeface="Arial" panose="020B0604020202020204" pitchFamily="34" charset="0"/>
                <a:ea typeface="Arial" panose="020B0604020202020204" pitchFamily="34" charset="0"/>
              </a:rPr>
              <a:t>and promoting peace and unity among people.</a:t>
            </a:r>
            <a:endParaRPr lang="en-US" sz="2400" u="none" strike="noStrike" dirty="0">
              <a:solidFill>
                <a:schemeClr val="bg1"/>
              </a:solidFill>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439631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4C1EDB9-3715-8612-C8CF-267862A2ABA5}"/>
              </a:ext>
            </a:extLst>
          </p:cNvPr>
          <p:cNvSpPr txBox="1"/>
          <p:nvPr/>
        </p:nvSpPr>
        <p:spPr>
          <a:xfrm>
            <a:off x="543209" y="242989"/>
            <a:ext cx="11353045" cy="1312347"/>
          </a:xfrm>
          <a:prstGeom prst="rect">
            <a:avLst/>
          </a:prstGeom>
          <a:noFill/>
        </p:spPr>
        <p:txBody>
          <a:bodyPr wrap="square">
            <a:spAutoFit/>
          </a:bodyPr>
          <a:lstStyle/>
          <a:p>
            <a:pPr marL="0" marR="0" algn="ctr">
              <a:lnSpc>
                <a:spcPct val="115000"/>
              </a:lnSpc>
            </a:pPr>
            <a:r>
              <a:rPr lang="en-US" sz="3600" u="sng" dirty="0">
                <a:solidFill>
                  <a:schemeClr val="bg1"/>
                </a:solidFill>
                <a:effectLst/>
                <a:latin typeface="Arial" panose="020B0604020202020204" pitchFamily="34" charset="0"/>
                <a:ea typeface="Arial" panose="020B0604020202020204" pitchFamily="34" charset="0"/>
              </a:rPr>
              <a:t>Forgiveness </a:t>
            </a:r>
            <a:r>
              <a:rPr lang="en-US" sz="3600" dirty="0">
                <a:solidFill>
                  <a:schemeClr val="bg1"/>
                </a:solidFill>
                <a:effectLst/>
                <a:latin typeface="Arial" panose="020B0604020202020204" pitchFamily="34" charset="0"/>
                <a:ea typeface="Arial" panose="020B0604020202020204" pitchFamily="34" charset="0"/>
              </a:rPr>
              <a:t>is the doorway through which </a:t>
            </a:r>
            <a:r>
              <a:rPr lang="en-US" sz="3600" u="sng" dirty="0">
                <a:solidFill>
                  <a:schemeClr val="bg1"/>
                </a:solidFill>
                <a:effectLst/>
                <a:latin typeface="Arial" panose="020B0604020202020204" pitchFamily="34" charset="0"/>
                <a:ea typeface="Arial" panose="020B0604020202020204" pitchFamily="34" charset="0"/>
              </a:rPr>
              <a:t>peace enters the spaces in our lives. </a:t>
            </a:r>
            <a:endParaRPr lang="en-US" sz="3200" u="sng" dirty="0">
              <a:solidFill>
                <a:schemeClr val="bg1"/>
              </a:solidFill>
              <a:effectLst/>
              <a:latin typeface="Arial" panose="020B0604020202020204" pitchFamily="34" charset="0"/>
              <a:ea typeface="Arial" panose="020B0604020202020204" pitchFamily="34" charset="0"/>
            </a:endParaRPr>
          </a:p>
        </p:txBody>
      </p:sp>
      <p:sp>
        <p:nvSpPr>
          <p:cNvPr id="5" name="TextBox 4">
            <a:extLst>
              <a:ext uri="{FF2B5EF4-FFF2-40B4-BE49-F238E27FC236}">
                <a16:creationId xmlns:a16="http://schemas.microsoft.com/office/drawing/2014/main" id="{5ACC699E-EEFA-3697-BDCF-92C2776FBA05}"/>
              </a:ext>
            </a:extLst>
          </p:cNvPr>
          <p:cNvSpPr txBox="1"/>
          <p:nvPr/>
        </p:nvSpPr>
        <p:spPr>
          <a:xfrm>
            <a:off x="0" y="1831559"/>
            <a:ext cx="11353045" cy="1077218"/>
          </a:xfrm>
          <a:prstGeom prst="rect">
            <a:avLst/>
          </a:prstGeom>
          <a:noFill/>
        </p:spPr>
        <p:txBody>
          <a:bodyPr wrap="square">
            <a:spAutoFit/>
          </a:bodyPr>
          <a:lstStyle/>
          <a:p>
            <a:pPr algn="ctr"/>
            <a:r>
              <a:rPr lang="en-US" sz="3200" dirty="0">
                <a:solidFill>
                  <a:schemeClr val="bg1"/>
                </a:solidFill>
                <a:effectLst/>
                <a:latin typeface="Arial" panose="020B0604020202020204" pitchFamily="34" charset="0"/>
                <a:ea typeface="Arial" panose="020B0604020202020204" pitchFamily="34" charset="0"/>
              </a:rPr>
              <a:t>Isaiah 11:6-9 gives us an amazing picture of enemies dwelling together in harmony…</a:t>
            </a:r>
            <a:endParaRPr lang="en-US" sz="3200" dirty="0"/>
          </a:p>
        </p:txBody>
      </p:sp>
      <p:sp>
        <p:nvSpPr>
          <p:cNvPr id="7" name="TextBox 6">
            <a:extLst>
              <a:ext uri="{FF2B5EF4-FFF2-40B4-BE49-F238E27FC236}">
                <a16:creationId xmlns:a16="http://schemas.microsoft.com/office/drawing/2014/main" id="{1B848EFD-B181-CD59-35EB-D3AD62622A10}"/>
              </a:ext>
            </a:extLst>
          </p:cNvPr>
          <p:cNvSpPr txBox="1"/>
          <p:nvPr/>
        </p:nvSpPr>
        <p:spPr>
          <a:xfrm>
            <a:off x="1530036" y="3076358"/>
            <a:ext cx="9823009" cy="3416320"/>
          </a:xfrm>
          <a:prstGeom prst="rect">
            <a:avLst/>
          </a:prstGeom>
          <a:noFill/>
        </p:spPr>
        <p:txBody>
          <a:bodyPr wrap="square">
            <a:spAutoFit/>
          </a:bodyPr>
          <a:lstStyle/>
          <a:p>
            <a:pPr algn="ctr"/>
            <a:r>
              <a:rPr lang="en-US" sz="2400" b="1" i="0" baseline="30000" dirty="0">
                <a:solidFill>
                  <a:schemeClr val="bg1"/>
                </a:solidFill>
                <a:effectLst/>
                <a:latin typeface="system-ui"/>
              </a:rPr>
              <a:t>6 </a:t>
            </a:r>
            <a:r>
              <a:rPr lang="en-US" sz="2400" b="0" i="0" dirty="0">
                <a:solidFill>
                  <a:schemeClr val="bg1"/>
                </a:solidFill>
                <a:effectLst/>
                <a:latin typeface="system-ui"/>
              </a:rPr>
              <a:t>The wolf will live with the lamb,</a:t>
            </a:r>
            <a:br>
              <a:rPr lang="en-US" sz="2400" dirty="0">
                <a:solidFill>
                  <a:schemeClr val="bg1"/>
                </a:solidFill>
              </a:rPr>
            </a:br>
            <a:r>
              <a:rPr lang="en-US" sz="2400" b="0" i="0" dirty="0">
                <a:solidFill>
                  <a:schemeClr val="bg1"/>
                </a:solidFill>
                <a:effectLst/>
                <a:latin typeface="Courier New" panose="02070309020205020404" pitchFamily="49" charset="0"/>
              </a:rPr>
              <a:t>    </a:t>
            </a:r>
            <a:r>
              <a:rPr lang="en-US" sz="2400" b="0" i="0" dirty="0">
                <a:solidFill>
                  <a:schemeClr val="bg1"/>
                </a:solidFill>
                <a:effectLst/>
                <a:latin typeface="system-ui"/>
              </a:rPr>
              <a:t>the leopard will lie down with the goat,</a:t>
            </a:r>
            <a:br>
              <a:rPr lang="en-US" sz="2400" dirty="0">
                <a:solidFill>
                  <a:schemeClr val="bg1"/>
                </a:solidFill>
              </a:rPr>
            </a:br>
            <a:r>
              <a:rPr lang="en-US" sz="2400" b="0" i="0" dirty="0">
                <a:solidFill>
                  <a:schemeClr val="bg1"/>
                </a:solidFill>
                <a:effectLst/>
                <a:latin typeface="system-ui"/>
              </a:rPr>
              <a:t>the calf and the lion and the yearling</a:t>
            </a:r>
            <a:r>
              <a:rPr lang="en-US" sz="2400" b="0" i="0" baseline="30000" dirty="0">
                <a:solidFill>
                  <a:schemeClr val="bg1"/>
                </a:solidFill>
                <a:effectLst/>
                <a:latin typeface="system-ui"/>
              </a:rPr>
              <a:t>[</a:t>
            </a:r>
            <a:r>
              <a:rPr lang="en-US" sz="2400" b="0" i="0" baseline="30000" dirty="0">
                <a:solidFill>
                  <a:schemeClr val="bg1"/>
                </a:solidFill>
                <a:effectLst/>
                <a:latin typeface="system-ui"/>
                <a:hlinkClick r:id="rId2" tooltip="See footnote a">
                  <a:extLst>
                    <a:ext uri="{A12FA001-AC4F-418D-AE19-62706E023703}">
                      <ahyp:hlinkClr xmlns:ahyp="http://schemas.microsoft.com/office/drawing/2018/hyperlinkcolor" val="tx"/>
                    </a:ext>
                  </a:extLst>
                </a:hlinkClick>
              </a:rPr>
              <a:t>a</a:t>
            </a:r>
            <a:r>
              <a:rPr lang="en-US" sz="2400" b="0" i="0" baseline="30000" dirty="0">
                <a:solidFill>
                  <a:schemeClr val="bg1"/>
                </a:solidFill>
                <a:effectLst/>
                <a:latin typeface="system-ui"/>
              </a:rPr>
              <a:t>]</a:t>
            </a:r>
            <a:r>
              <a:rPr lang="en-US" sz="2400" b="0" i="0" dirty="0">
                <a:solidFill>
                  <a:schemeClr val="bg1"/>
                </a:solidFill>
                <a:effectLst/>
                <a:latin typeface="system-ui"/>
              </a:rPr>
              <a:t> together;</a:t>
            </a:r>
            <a:br>
              <a:rPr lang="en-US" sz="2400" dirty="0">
                <a:solidFill>
                  <a:schemeClr val="bg1"/>
                </a:solidFill>
              </a:rPr>
            </a:br>
            <a:r>
              <a:rPr lang="en-US" sz="2400" b="0" i="0" dirty="0">
                <a:solidFill>
                  <a:schemeClr val="bg1"/>
                </a:solidFill>
                <a:effectLst/>
                <a:latin typeface="Courier New" panose="02070309020205020404" pitchFamily="49" charset="0"/>
              </a:rPr>
              <a:t>    </a:t>
            </a:r>
            <a:r>
              <a:rPr lang="en-US" sz="2400" b="0" i="0" dirty="0">
                <a:solidFill>
                  <a:schemeClr val="bg1"/>
                </a:solidFill>
                <a:effectLst/>
                <a:latin typeface="system-ui"/>
              </a:rPr>
              <a:t>and a little child will lead them.</a:t>
            </a:r>
            <a:br>
              <a:rPr lang="en-US" sz="2400" dirty="0">
                <a:solidFill>
                  <a:schemeClr val="bg1"/>
                </a:solidFill>
              </a:rPr>
            </a:br>
            <a:r>
              <a:rPr lang="en-US" sz="2400" b="1" i="0" baseline="30000" dirty="0">
                <a:solidFill>
                  <a:schemeClr val="bg1"/>
                </a:solidFill>
                <a:effectLst/>
                <a:latin typeface="system-ui"/>
              </a:rPr>
              <a:t>7 </a:t>
            </a:r>
            <a:r>
              <a:rPr lang="en-US" sz="2400" b="0" i="0" dirty="0">
                <a:solidFill>
                  <a:schemeClr val="bg1"/>
                </a:solidFill>
                <a:effectLst/>
                <a:latin typeface="system-ui"/>
              </a:rPr>
              <a:t>The cow will feed with the bear,</a:t>
            </a:r>
            <a:br>
              <a:rPr lang="en-US" sz="2400" dirty="0">
                <a:solidFill>
                  <a:schemeClr val="bg1"/>
                </a:solidFill>
              </a:rPr>
            </a:br>
            <a:r>
              <a:rPr lang="en-US" sz="2400" b="0" i="0" dirty="0">
                <a:solidFill>
                  <a:schemeClr val="bg1"/>
                </a:solidFill>
                <a:effectLst/>
                <a:latin typeface="Courier New" panose="02070309020205020404" pitchFamily="49" charset="0"/>
              </a:rPr>
              <a:t>    </a:t>
            </a:r>
            <a:r>
              <a:rPr lang="en-US" sz="2400" b="0" i="0" dirty="0">
                <a:solidFill>
                  <a:schemeClr val="bg1"/>
                </a:solidFill>
                <a:effectLst/>
                <a:latin typeface="system-ui"/>
              </a:rPr>
              <a:t>their young will lie down together,</a:t>
            </a:r>
            <a:br>
              <a:rPr lang="en-US" sz="2400" dirty="0">
                <a:solidFill>
                  <a:schemeClr val="bg1"/>
                </a:solidFill>
              </a:rPr>
            </a:br>
            <a:r>
              <a:rPr lang="en-US" sz="2400" b="0" i="0" dirty="0">
                <a:solidFill>
                  <a:schemeClr val="bg1"/>
                </a:solidFill>
                <a:effectLst/>
                <a:latin typeface="Courier New" panose="02070309020205020404" pitchFamily="49" charset="0"/>
              </a:rPr>
              <a:t>    </a:t>
            </a:r>
            <a:r>
              <a:rPr lang="en-US" sz="2400" b="0" i="0" dirty="0">
                <a:solidFill>
                  <a:schemeClr val="bg1"/>
                </a:solidFill>
                <a:effectLst/>
                <a:latin typeface="system-ui"/>
              </a:rPr>
              <a:t>and the lion will eat straw like the ox.</a:t>
            </a:r>
            <a:br>
              <a:rPr lang="en-US" sz="2400" dirty="0">
                <a:solidFill>
                  <a:schemeClr val="bg1"/>
                </a:solidFill>
              </a:rPr>
            </a:br>
            <a:r>
              <a:rPr lang="en-US" sz="2400" b="1" i="0" baseline="30000" dirty="0">
                <a:solidFill>
                  <a:schemeClr val="bg1"/>
                </a:solidFill>
                <a:effectLst/>
                <a:latin typeface="system-ui"/>
              </a:rPr>
              <a:t>8 </a:t>
            </a:r>
            <a:r>
              <a:rPr lang="en-US" sz="2400" b="0" i="0" dirty="0">
                <a:solidFill>
                  <a:schemeClr val="bg1"/>
                </a:solidFill>
                <a:effectLst/>
                <a:latin typeface="system-ui"/>
              </a:rPr>
              <a:t>The infant will play near the cobra’s den,</a:t>
            </a:r>
            <a:br>
              <a:rPr lang="en-US" sz="2400" dirty="0">
                <a:solidFill>
                  <a:schemeClr val="bg1"/>
                </a:solidFill>
              </a:rPr>
            </a:br>
            <a:r>
              <a:rPr lang="en-US" sz="2400" b="0" i="0" dirty="0">
                <a:solidFill>
                  <a:schemeClr val="bg1"/>
                </a:solidFill>
                <a:effectLst/>
                <a:latin typeface="Courier New" panose="02070309020205020404" pitchFamily="49" charset="0"/>
              </a:rPr>
              <a:t>    </a:t>
            </a:r>
            <a:r>
              <a:rPr lang="en-US" sz="2400" b="0" i="0" dirty="0">
                <a:solidFill>
                  <a:schemeClr val="bg1"/>
                </a:solidFill>
                <a:effectLst/>
                <a:latin typeface="system-ui"/>
              </a:rPr>
              <a:t>and the young child will put its hand into the viper’s nest.</a:t>
            </a:r>
            <a:endParaRPr lang="en-US" sz="2400" dirty="0">
              <a:solidFill>
                <a:schemeClr val="bg1"/>
              </a:solidFill>
            </a:endParaRPr>
          </a:p>
        </p:txBody>
      </p:sp>
    </p:spTree>
    <p:extLst>
      <p:ext uri="{BB962C8B-B14F-4D97-AF65-F5344CB8AC3E}">
        <p14:creationId xmlns:p14="http://schemas.microsoft.com/office/powerpoint/2010/main" val="151348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80">
                                          <p:stCondLst>
                                            <p:cond delay="0"/>
                                          </p:stCondLst>
                                        </p:cTn>
                                        <p:tgtEl>
                                          <p:spTgt spid="7"/>
                                        </p:tgtEl>
                                      </p:cBhvr>
                                    </p:animEffect>
                                    <p:anim calcmode="lin" valueType="num">
                                      <p:cBhvr>
                                        <p:cTn id="1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3" dur="26">
                                          <p:stCondLst>
                                            <p:cond delay="650"/>
                                          </p:stCondLst>
                                        </p:cTn>
                                        <p:tgtEl>
                                          <p:spTgt spid="7"/>
                                        </p:tgtEl>
                                      </p:cBhvr>
                                      <p:to x="100000" y="60000"/>
                                    </p:animScale>
                                    <p:animScale>
                                      <p:cBhvr>
                                        <p:cTn id="24" dur="166" decel="50000">
                                          <p:stCondLst>
                                            <p:cond delay="676"/>
                                          </p:stCondLst>
                                        </p:cTn>
                                        <p:tgtEl>
                                          <p:spTgt spid="7"/>
                                        </p:tgtEl>
                                      </p:cBhvr>
                                      <p:to x="100000" y="100000"/>
                                    </p:animScale>
                                    <p:animScale>
                                      <p:cBhvr>
                                        <p:cTn id="25" dur="26">
                                          <p:stCondLst>
                                            <p:cond delay="1312"/>
                                          </p:stCondLst>
                                        </p:cTn>
                                        <p:tgtEl>
                                          <p:spTgt spid="7"/>
                                        </p:tgtEl>
                                      </p:cBhvr>
                                      <p:to x="100000" y="80000"/>
                                    </p:animScale>
                                    <p:animScale>
                                      <p:cBhvr>
                                        <p:cTn id="26" dur="166" decel="50000">
                                          <p:stCondLst>
                                            <p:cond delay="1338"/>
                                          </p:stCondLst>
                                        </p:cTn>
                                        <p:tgtEl>
                                          <p:spTgt spid="7"/>
                                        </p:tgtEl>
                                      </p:cBhvr>
                                      <p:to x="100000" y="100000"/>
                                    </p:animScale>
                                    <p:animScale>
                                      <p:cBhvr>
                                        <p:cTn id="27" dur="26">
                                          <p:stCondLst>
                                            <p:cond delay="1642"/>
                                          </p:stCondLst>
                                        </p:cTn>
                                        <p:tgtEl>
                                          <p:spTgt spid="7"/>
                                        </p:tgtEl>
                                      </p:cBhvr>
                                      <p:to x="100000" y="90000"/>
                                    </p:animScale>
                                    <p:animScale>
                                      <p:cBhvr>
                                        <p:cTn id="28" dur="166" decel="50000">
                                          <p:stCondLst>
                                            <p:cond delay="1668"/>
                                          </p:stCondLst>
                                        </p:cTn>
                                        <p:tgtEl>
                                          <p:spTgt spid="7"/>
                                        </p:tgtEl>
                                      </p:cBhvr>
                                      <p:to x="100000" y="100000"/>
                                    </p:animScale>
                                    <p:animScale>
                                      <p:cBhvr>
                                        <p:cTn id="29" dur="26">
                                          <p:stCondLst>
                                            <p:cond delay="1808"/>
                                          </p:stCondLst>
                                        </p:cTn>
                                        <p:tgtEl>
                                          <p:spTgt spid="7"/>
                                        </p:tgtEl>
                                      </p:cBhvr>
                                      <p:to x="100000" y="95000"/>
                                    </p:animScale>
                                    <p:animScale>
                                      <p:cBhvr>
                                        <p:cTn id="30"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9D80447-4B70-2F56-C82A-7DE180BC8DA4}"/>
              </a:ext>
            </a:extLst>
          </p:cNvPr>
          <p:cNvSpPr txBox="1"/>
          <p:nvPr/>
        </p:nvSpPr>
        <p:spPr>
          <a:xfrm>
            <a:off x="510011" y="1035815"/>
            <a:ext cx="11171977" cy="1384995"/>
          </a:xfrm>
          <a:prstGeom prst="rect">
            <a:avLst/>
          </a:prstGeom>
          <a:noFill/>
        </p:spPr>
        <p:txBody>
          <a:bodyPr wrap="square">
            <a:spAutoFit/>
          </a:bodyPr>
          <a:lstStyle/>
          <a:p>
            <a:pPr algn="ctr"/>
            <a:r>
              <a:rPr lang="en-US" sz="2800" dirty="0">
                <a:solidFill>
                  <a:schemeClr val="bg1"/>
                </a:solidFill>
                <a:effectLst/>
                <a:latin typeface="Arial" panose="020B0604020202020204" pitchFamily="34" charset="0"/>
                <a:ea typeface="Arial" panose="020B0604020202020204" pitchFamily="34" charset="0"/>
              </a:rPr>
              <a:t>Forgiveness is a gift offered to all of us through Christ. </a:t>
            </a:r>
            <a:r>
              <a:rPr lang="en-US" sz="2800" i="1" dirty="0">
                <a:solidFill>
                  <a:schemeClr val="bg1"/>
                </a:solidFill>
                <a:effectLst/>
                <a:latin typeface="Arial" panose="020B0604020202020204" pitchFamily="34" charset="0"/>
                <a:ea typeface="Arial" panose="020B0604020202020204" pitchFamily="34" charset="0"/>
              </a:rPr>
              <a:t>“For God did not send His Son into the world to condemn the world, but to save the world through Him.” </a:t>
            </a:r>
            <a:r>
              <a:rPr lang="en-US" sz="2800" dirty="0">
                <a:solidFill>
                  <a:schemeClr val="bg1"/>
                </a:solidFill>
                <a:effectLst/>
                <a:latin typeface="Arial" panose="020B0604020202020204" pitchFamily="34" charset="0"/>
                <a:ea typeface="Arial" panose="020B0604020202020204" pitchFamily="34" charset="0"/>
              </a:rPr>
              <a:t>John 3:17…</a:t>
            </a:r>
            <a:endParaRPr lang="en-US" sz="2800" dirty="0">
              <a:solidFill>
                <a:schemeClr val="bg1"/>
              </a:solidFill>
            </a:endParaRPr>
          </a:p>
        </p:txBody>
      </p:sp>
      <p:sp>
        <p:nvSpPr>
          <p:cNvPr id="7" name="TextBox 6">
            <a:extLst>
              <a:ext uri="{FF2B5EF4-FFF2-40B4-BE49-F238E27FC236}">
                <a16:creationId xmlns:a16="http://schemas.microsoft.com/office/drawing/2014/main" id="{5C0D9893-FE8B-1FBE-223E-0DBFA75E1C62}"/>
              </a:ext>
            </a:extLst>
          </p:cNvPr>
          <p:cNvSpPr txBox="1"/>
          <p:nvPr/>
        </p:nvSpPr>
        <p:spPr>
          <a:xfrm>
            <a:off x="679010" y="3696573"/>
            <a:ext cx="10465806" cy="1323439"/>
          </a:xfrm>
          <a:prstGeom prst="rect">
            <a:avLst/>
          </a:prstGeom>
          <a:noFill/>
        </p:spPr>
        <p:txBody>
          <a:bodyPr wrap="square">
            <a:spAutoFit/>
          </a:bodyPr>
          <a:lstStyle/>
          <a:p>
            <a:pPr algn="ctr"/>
            <a:r>
              <a:rPr lang="en-US" sz="4000" dirty="0">
                <a:solidFill>
                  <a:schemeClr val="bg1"/>
                </a:solidFill>
                <a:effectLst/>
                <a:latin typeface="Arial" panose="020B0604020202020204" pitchFamily="34" charset="0"/>
                <a:ea typeface="Arial" panose="020B0604020202020204" pitchFamily="34" charset="0"/>
              </a:rPr>
              <a:t> </a:t>
            </a:r>
            <a:r>
              <a:rPr lang="en-US" sz="4000" dirty="0">
                <a:solidFill>
                  <a:schemeClr val="bg1"/>
                </a:solidFill>
                <a:latin typeface="Arial" panose="020B0604020202020204" pitchFamily="34" charset="0"/>
                <a:ea typeface="Arial" panose="020B0604020202020204" pitchFamily="34" charset="0"/>
              </a:rPr>
              <a:t>F</a:t>
            </a:r>
            <a:r>
              <a:rPr lang="en-US" sz="4000" dirty="0">
                <a:solidFill>
                  <a:schemeClr val="bg1"/>
                </a:solidFill>
                <a:effectLst/>
                <a:latin typeface="Arial" panose="020B0604020202020204" pitchFamily="34" charset="0"/>
                <a:ea typeface="Arial" panose="020B0604020202020204" pitchFamily="34" charset="0"/>
              </a:rPr>
              <a:t>orgiveness is one of the </a:t>
            </a:r>
            <a:r>
              <a:rPr lang="en-US" sz="4000" u="sng" dirty="0">
                <a:solidFill>
                  <a:schemeClr val="bg1"/>
                </a:solidFill>
                <a:effectLst/>
                <a:latin typeface="Arial" panose="020B0604020202020204" pitchFamily="34" charset="0"/>
                <a:ea typeface="Arial" panose="020B0604020202020204" pitchFamily="34" charset="0"/>
              </a:rPr>
              <a:t>most powerful gifts </a:t>
            </a:r>
            <a:r>
              <a:rPr lang="en-US" sz="4000" dirty="0">
                <a:solidFill>
                  <a:schemeClr val="bg1"/>
                </a:solidFill>
                <a:effectLst/>
                <a:latin typeface="Arial" panose="020B0604020202020204" pitchFamily="34" charset="0"/>
                <a:ea typeface="Arial" panose="020B0604020202020204" pitchFamily="34" charset="0"/>
              </a:rPr>
              <a:t>we can </a:t>
            </a:r>
            <a:r>
              <a:rPr lang="en-US" sz="4000" u="sng" dirty="0">
                <a:solidFill>
                  <a:schemeClr val="bg1"/>
                </a:solidFill>
                <a:effectLst/>
                <a:latin typeface="Arial" panose="020B0604020202020204" pitchFamily="34" charset="0"/>
                <a:ea typeface="Arial" panose="020B0604020202020204" pitchFamily="34" charset="0"/>
              </a:rPr>
              <a:t>extend</a:t>
            </a:r>
            <a:r>
              <a:rPr lang="en-US" sz="4000" dirty="0">
                <a:solidFill>
                  <a:schemeClr val="bg1"/>
                </a:solidFill>
                <a:effectLst/>
                <a:latin typeface="Arial" panose="020B0604020202020204" pitchFamily="34" charset="0"/>
                <a:ea typeface="Arial" panose="020B0604020202020204" pitchFamily="34" charset="0"/>
              </a:rPr>
              <a:t> to others. </a:t>
            </a:r>
            <a:endParaRPr lang="en-US" sz="4000" dirty="0"/>
          </a:p>
        </p:txBody>
      </p:sp>
    </p:spTree>
    <p:extLst>
      <p:ext uri="{BB962C8B-B14F-4D97-AF65-F5344CB8AC3E}">
        <p14:creationId xmlns:p14="http://schemas.microsoft.com/office/powerpoint/2010/main" val="1987901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15315AB-B0B1-DEA0-C2DD-2B00EF5DB1A7}"/>
              </a:ext>
            </a:extLst>
          </p:cNvPr>
          <p:cNvSpPr txBox="1"/>
          <p:nvPr/>
        </p:nvSpPr>
        <p:spPr>
          <a:xfrm>
            <a:off x="823866" y="523644"/>
            <a:ext cx="10022186" cy="2527808"/>
          </a:xfrm>
          <a:prstGeom prst="rect">
            <a:avLst/>
          </a:prstGeom>
          <a:noFill/>
        </p:spPr>
        <p:txBody>
          <a:bodyPr wrap="square">
            <a:spAutoFit/>
          </a:bodyPr>
          <a:lstStyle/>
          <a:p>
            <a:pPr marL="457200" marR="0" algn="ctr">
              <a:lnSpc>
                <a:spcPct val="115000"/>
              </a:lnSpc>
            </a:pPr>
            <a:r>
              <a:rPr lang="en-US" sz="2800" i="1" dirty="0">
                <a:solidFill>
                  <a:schemeClr val="bg1"/>
                </a:solidFill>
                <a:effectLst/>
                <a:latin typeface="Arial" panose="020B0604020202020204" pitchFamily="34" charset="0"/>
                <a:ea typeface="Arial" panose="020B0604020202020204" pitchFamily="34" charset="0"/>
              </a:rPr>
              <a:t>“Do not be anxious about anything, but in everything by prayer and supplication with thanksgiving let your requests be made known to God. And </a:t>
            </a:r>
            <a:r>
              <a:rPr lang="en-US" sz="2800" b="1" i="1" dirty="0">
                <a:solidFill>
                  <a:schemeClr val="bg1"/>
                </a:solidFill>
                <a:effectLst/>
                <a:latin typeface="Arial" panose="020B0604020202020204" pitchFamily="34" charset="0"/>
                <a:ea typeface="Arial" panose="020B0604020202020204" pitchFamily="34" charset="0"/>
              </a:rPr>
              <a:t>the peace of God</a:t>
            </a:r>
            <a:r>
              <a:rPr lang="en-US" sz="2800" i="1" dirty="0">
                <a:solidFill>
                  <a:schemeClr val="bg1"/>
                </a:solidFill>
                <a:effectLst/>
                <a:latin typeface="Arial" panose="020B0604020202020204" pitchFamily="34" charset="0"/>
                <a:ea typeface="Arial" panose="020B0604020202020204" pitchFamily="34" charset="0"/>
              </a:rPr>
              <a:t>, which surpasses all understanding, will guard your hearts and your minds in Christ Jesus.” </a:t>
            </a:r>
            <a:r>
              <a:rPr lang="en-US" sz="2800" dirty="0">
                <a:solidFill>
                  <a:schemeClr val="bg1"/>
                </a:solidFill>
                <a:effectLst/>
                <a:latin typeface="Arial" panose="020B0604020202020204" pitchFamily="34" charset="0"/>
                <a:ea typeface="Arial" panose="020B0604020202020204" pitchFamily="34" charset="0"/>
              </a:rPr>
              <a:t>Philippians 4:6-7</a:t>
            </a:r>
            <a:endParaRPr lang="en-US" sz="2400" dirty="0">
              <a:solidFill>
                <a:schemeClr val="bg1"/>
              </a:solidFill>
              <a:effectLst/>
              <a:latin typeface="Arial" panose="020B0604020202020204" pitchFamily="34" charset="0"/>
              <a:ea typeface="Arial" panose="020B0604020202020204" pitchFamily="34" charset="0"/>
            </a:endParaRPr>
          </a:p>
        </p:txBody>
      </p:sp>
      <p:sp>
        <p:nvSpPr>
          <p:cNvPr id="5" name="TextBox 4">
            <a:extLst>
              <a:ext uri="{FF2B5EF4-FFF2-40B4-BE49-F238E27FC236}">
                <a16:creationId xmlns:a16="http://schemas.microsoft.com/office/drawing/2014/main" id="{40625D61-1B43-F452-EACF-D87C8B61C87B}"/>
              </a:ext>
            </a:extLst>
          </p:cNvPr>
          <p:cNvSpPr txBox="1"/>
          <p:nvPr/>
        </p:nvSpPr>
        <p:spPr>
          <a:xfrm>
            <a:off x="760491" y="3311028"/>
            <a:ext cx="10511073" cy="2032288"/>
          </a:xfrm>
          <a:prstGeom prst="rect">
            <a:avLst/>
          </a:prstGeom>
          <a:noFill/>
        </p:spPr>
        <p:txBody>
          <a:bodyPr wrap="square">
            <a:spAutoFit/>
          </a:bodyPr>
          <a:lstStyle/>
          <a:p>
            <a:pPr marL="0" marR="0" algn="ctr">
              <a:lnSpc>
                <a:spcPct val="115000"/>
              </a:lnSpc>
            </a:pPr>
            <a:r>
              <a:rPr lang="en-US" sz="2800" dirty="0">
                <a:solidFill>
                  <a:schemeClr val="bg1"/>
                </a:solidFill>
                <a:effectLst/>
                <a:latin typeface="Arial" panose="020B0604020202020204" pitchFamily="34" charset="0"/>
                <a:ea typeface="Arial" panose="020B0604020202020204" pitchFamily="34" charset="0"/>
              </a:rPr>
              <a:t>If you’re feeling anxious, overwhelmed, discouraged, fearful, or frustrated this holiday season, then I want you to know you’re in the right place today. It’s only through Christ that we can find the peace we so desperately long</a:t>
            </a:r>
            <a:endParaRPr lang="en-US" sz="2400" dirty="0">
              <a:solidFill>
                <a:schemeClr val="bg1"/>
              </a:solidFill>
              <a:effectLst/>
              <a:latin typeface="Arial" panose="020B0604020202020204" pitchFamily="34" charset="0"/>
              <a:ea typeface="Arial" panose="020B0604020202020204" pitchFamily="34" charset="0"/>
            </a:endParaRPr>
          </a:p>
        </p:txBody>
      </p:sp>
      <p:sp>
        <p:nvSpPr>
          <p:cNvPr id="7" name="TextBox 6">
            <a:extLst>
              <a:ext uri="{FF2B5EF4-FFF2-40B4-BE49-F238E27FC236}">
                <a16:creationId xmlns:a16="http://schemas.microsoft.com/office/drawing/2014/main" id="{6E3ACF26-36CA-1149-C430-CBF685726BBD}"/>
              </a:ext>
            </a:extLst>
          </p:cNvPr>
          <p:cNvSpPr txBox="1"/>
          <p:nvPr/>
        </p:nvSpPr>
        <p:spPr>
          <a:xfrm>
            <a:off x="-31687" y="5878459"/>
            <a:ext cx="12255373" cy="584775"/>
          </a:xfrm>
          <a:prstGeom prst="rect">
            <a:avLst/>
          </a:prstGeom>
          <a:noFill/>
        </p:spPr>
        <p:txBody>
          <a:bodyPr wrap="square">
            <a:spAutoFit/>
          </a:bodyPr>
          <a:lstStyle/>
          <a:p>
            <a:pPr algn="ctr"/>
            <a:r>
              <a:rPr lang="en-US" sz="3200" dirty="0">
                <a:solidFill>
                  <a:schemeClr val="bg1"/>
                </a:solidFill>
                <a:effectLst/>
                <a:latin typeface="Arial" panose="020B0604020202020204" pitchFamily="34" charset="0"/>
                <a:ea typeface="Arial" panose="020B0604020202020204" pitchFamily="34" charset="0"/>
              </a:rPr>
              <a:t>For the peace of God is available to us because Jesus has arrived. </a:t>
            </a:r>
            <a:endParaRPr lang="en-US" sz="3200" dirty="0"/>
          </a:p>
        </p:txBody>
      </p:sp>
    </p:spTree>
    <p:extLst>
      <p:ext uri="{BB962C8B-B14F-4D97-AF65-F5344CB8AC3E}">
        <p14:creationId xmlns:p14="http://schemas.microsoft.com/office/powerpoint/2010/main" val="2809280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80">
                                          <p:stCondLst>
                                            <p:cond delay="0"/>
                                          </p:stCondLst>
                                        </p:cTn>
                                        <p:tgtEl>
                                          <p:spTgt spid="7"/>
                                        </p:tgtEl>
                                      </p:cBhvr>
                                    </p:animEffect>
                                    <p:anim calcmode="lin" valueType="num">
                                      <p:cBhvr>
                                        <p:cTn id="1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3" dur="26">
                                          <p:stCondLst>
                                            <p:cond delay="650"/>
                                          </p:stCondLst>
                                        </p:cTn>
                                        <p:tgtEl>
                                          <p:spTgt spid="7"/>
                                        </p:tgtEl>
                                      </p:cBhvr>
                                      <p:to x="100000" y="60000"/>
                                    </p:animScale>
                                    <p:animScale>
                                      <p:cBhvr>
                                        <p:cTn id="24" dur="166" decel="50000">
                                          <p:stCondLst>
                                            <p:cond delay="676"/>
                                          </p:stCondLst>
                                        </p:cTn>
                                        <p:tgtEl>
                                          <p:spTgt spid="7"/>
                                        </p:tgtEl>
                                      </p:cBhvr>
                                      <p:to x="100000" y="100000"/>
                                    </p:animScale>
                                    <p:animScale>
                                      <p:cBhvr>
                                        <p:cTn id="25" dur="26">
                                          <p:stCondLst>
                                            <p:cond delay="1312"/>
                                          </p:stCondLst>
                                        </p:cTn>
                                        <p:tgtEl>
                                          <p:spTgt spid="7"/>
                                        </p:tgtEl>
                                      </p:cBhvr>
                                      <p:to x="100000" y="80000"/>
                                    </p:animScale>
                                    <p:animScale>
                                      <p:cBhvr>
                                        <p:cTn id="26" dur="166" decel="50000">
                                          <p:stCondLst>
                                            <p:cond delay="1338"/>
                                          </p:stCondLst>
                                        </p:cTn>
                                        <p:tgtEl>
                                          <p:spTgt spid="7"/>
                                        </p:tgtEl>
                                      </p:cBhvr>
                                      <p:to x="100000" y="100000"/>
                                    </p:animScale>
                                    <p:animScale>
                                      <p:cBhvr>
                                        <p:cTn id="27" dur="26">
                                          <p:stCondLst>
                                            <p:cond delay="1642"/>
                                          </p:stCondLst>
                                        </p:cTn>
                                        <p:tgtEl>
                                          <p:spTgt spid="7"/>
                                        </p:tgtEl>
                                      </p:cBhvr>
                                      <p:to x="100000" y="90000"/>
                                    </p:animScale>
                                    <p:animScale>
                                      <p:cBhvr>
                                        <p:cTn id="28" dur="166" decel="50000">
                                          <p:stCondLst>
                                            <p:cond delay="1668"/>
                                          </p:stCondLst>
                                        </p:cTn>
                                        <p:tgtEl>
                                          <p:spTgt spid="7"/>
                                        </p:tgtEl>
                                      </p:cBhvr>
                                      <p:to x="100000" y="100000"/>
                                    </p:animScale>
                                    <p:animScale>
                                      <p:cBhvr>
                                        <p:cTn id="29" dur="26">
                                          <p:stCondLst>
                                            <p:cond delay="1808"/>
                                          </p:stCondLst>
                                        </p:cTn>
                                        <p:tgtEl>
                                          <p:spTgt spid="7"/>
                                        </p:tgtEl>
                                      </p:cBhvr>
                                      <p:to x="100000" y="95000"/>
                                    </p:animScale>
                                    <p:animScale>
                                      <p:cBhvr>
                                        <p:cTn id="30"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0BDE9B6-4817-CCD5-94FE-0C43CDBBC1F1}"/>
              </a:ext>
            </a:extLst>
          </p:cNvPr>
          <p:cNvSpPr txBox="1"/>
          <p:nvPr/>
        </p:nvSpPr>
        <p:spPr>
          <a:xfrm>
            <a:off x="995881" y="963387"/>
            <a:ext cx="10013133" cy="2862322"/>
          </a:xfrm>
          <a:prstGeom prst="rect">
            <a:avLst/>
          </a:prstGeom>
          <a:noFill/>
        </p:spPr>
        <p:txBody>
          <a:bodyPr wrap="square">
            <a:spAutoFit/>
          </a:bodyPr>
          <a:lstStyle/>
          <a:p>
            <a:pPr algn="ctr"/>
            <a:r>
              <a:rPr lang="en-US" sz="3600" dirty="0">
                <a:solidFill>
                  <a:schemeClr val="bg1"/>
                </a:solidFill>
                <a:effectLst/>
                <a:latin typeface="Arial" panose="020B0604020202020204" pitchFamily="34" charset="0"/>
                <a:ea typeface="Arial" panose="020B0604020202020204" pitchFamily="34" charset="0"/>
              </a:rPr>
              <a:t>Today, we trust that this prophetic description is fulfilled in Jesus Christ. He is the Messiah who carries the burdens of the world, rules justly, has ultimate authority, and provides salvation, grace, and guidance to those who follow Him</a:t>
            </a:r>
            <a:endParaRPr lang="en-US" sz="3600" dirty="0">
              <a:solidFill>
                <a:schemeClr val="bg1"/>
              </a:solidFill>
            </a:endParaRPr>
          </a:p>
        </p:txBody>
      </p:sp>
      <p:sp>
        <p:nvSpPr>
          <p:cNvPr id="8" name="TextBox 7">
            <a:extLst>
              <a:ext uri="{FF2B5EF4-FFF2-40B4-BE49-F238E27FC236}">
                <a16:creationId xmlns:a16="http://schemas.microsoft.com/office/drawing/2014/main" id="{102AF312-D6DE-712F-6A4D-83FB5F2DA617}"/>
              </a:ext>
            </a:extLst>
          </p:cNvPr>
          <p:cNvSpPr txBox="1"/>
          <p:nvPr/>
        </p:nvSpPr>
        <p:spPr>
          <a:xfrm>
            <a:off x="1421394" y="4486920"/>
            <a:ext cx="8646060" cy="1323439"/>
          </a:xfrm>
          <a:prstGeom prst="rect">
            <a:avLst/>
          </a:prstGeom>
          <a:noFill/>
        </p:spPr>
        <p:txBody>
          <a:bodyPr wrap="square">
            <a:spAutoFit/>
          </a:bodyPr>
          <a:lstStyle/>
          <a:p>
            <a:pPr algn="ctr"/>
            <a:r>
              <a:rPr lang="en-US" sz="4000" dirty="0">
                <a:solidFill>
                  <a:schemeClr val="bg1"/>
                </a:solidFill>
                <a:effectLst/>
                <a:latin typeface="Arial" panose="020B0604020202020204" pitchFamily="34" charset="0"/>
                <a:ea typeface="Arial" panose="020B0604020202020204" pitchFamily="34" charset="0"/>
              </a:rPr>
              <a:t>He is the fulfillment of the promise we see in Isaiah 9:6</a:t>
            </a:r>
            <a:endParaRPr lang="en-US" sz="4000" dirty="0">
              <a:solidFill>
                <a:schemeClr val="bg1"/>
              </a:solidFill>
            </a:endParaRPr>
          </a:p>
        </p:txBody>
      </p:sp>
    </p:spTree>
    <p:extLst>
      <p:ext uri="{BB962C8B-B14F-4D97-AF65-F5344CB8AC3E}">
        <p14:creationId xmlns:p14="http://schemas.microsoft.com/office/powerpoint/2010/main" val="1836408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9EA61D6-F82D-DAFD-87F9-5037C5B54C9F}"/>
              </a:ext>
            </a:extLst>
          </p:cNvPr>
          <p:cNvSpPr txBox="1"/>
          <p:nvPr/>
        </p:nvSpPr>
        <p:spPr>
          <a:xfrm>
            <a:off x="2340258" y="5336237"/>
            <a:ext cx="6976012" cy="769441"/>
          </a:xfrm>
          <a:prstGeom prst="rect">
            <a:avLst/>
          </a:prstGeom>
          <a:noFill/>
        </p:spPr>
        <p:txBody>
          <a:bodyPr wrap="none" rtlCol="0">
            <a:spAutoFit/>
          </a:bodyPr>
          <a:lstStyle/>
          <a:p>
            <a:r>
              <a:rPr lang="en-US" sz="4400" dirty="0">
                <a:solidFill>
                  <a:schemeClr val="bg1"/>
                </a:solidFill>
              </a:rPr>
              <a:t>Pastor Richard “Rico” Tubbs</a:t>
            </a:r>
          </a:p>
        </p:txBody>
      </p:sp>
      <p:sp>
        <p:nvSpPr>
          <p:cNvPr id="4" name="TextBox 3">
            <a:extLst>
              <a:ext uri="{FF2B5EF4-FFF2-40B4-BE49-F238E27FC236}">
                <a16:creationId xmlns:a16="http://schemas.microsoft.com/office/drawing/2014/main" id="{7F9B16AB-90B5-2D17-D434-52AFB9FF6210}"/>
              </a:ext>
            </a:extLst>
          </p:cNvPr>
          <p:cNvSpPr txBox="1"/>
          <p:nvPr/>
        </p:nvSpPr>
        <p:spPr>
          <a:xfrm>
            <a:off x="1654617" y="2888056"/>
            <a:ext cx="8657281" cy="1446550"/>
          </a:xfrm>
          <a:prstGeom prst="rect">
            <a:avLst/>
          </a:prstGeom>
          <a:noFill/>
        </p:spPr>
        <p:txBody>
          <a:bodyPr wrap="square" rtlCol="0">
            <a:spAutoFit/>
          </a:bodyPr>
          <a:lstStyle/>
          <a:p>
            <a:pPr algn="ctr"/>
            <a:r>
              <a:rPr lang="en-US" sz="8800" b="1" dirty="0">
                <a:solidFill>
                  <a:schemeClr val="bg1"/>
                </a:solidFill>
              </a:rPr>
              <a:t>Hope &amp; Peace</a:t>
            </a:r>
          </a:p>
        </p:txBody>
      </p:sp>
      <p:sp>
        <p:nvSpPr>
          <p:cNvPr id="5" name="TextBox 4">
            <a:extLst>
              <a:ext uri="{FF2B5EF4-FFF2-40B4-BE49-F238E27FC236}">
                <a16:creationId xmlns:a16="http://schemas.microsoft.com/office/drawing/2014/main" id="{6E96CFCC-86B8-C655-97AA-2F810DAA643E}"/>
              </a:ext>
            </a:extLst>
          </p:cNvPr>
          <p:cNvSpPr txBox="1"/>
          <p:nvPr/>
        </p:nvSpPr>
        <p:spPr>
          <a:xfrm>
            <a:off x="2550781" y="770429"/>
            <a:ext cx="6554963" cy="1569660"/>
          </a:xfrm>
          <a:prstGeom prst="rect">
            <a:avLst/>
          </a:prstGeom>
          <a:noFill/>
        </p:spPr>
        <p:txBody>
          <a:bodyPr wrap="square" rtlCol="0">
            <a:spAutoFit/>
          </a:bodyPr>
          <a:lstStyle/>
          <a:p>
            <a:pPr algn="ctr"/>
            <a:r>
              <a:rPr lang="en-US" sz="9600" dirty="0">
                <a:solidFill>
                  <a:schemeClr val="bg1"/>
                </a:solidFill>
              </a:rPr>
              <a:t>The Arrival</a:t>
            </a:r>
          </a:p>
        </p:txBody>
      </p:sp>
    </p:spTree>
    <p:extLst>
      <p:ext uri="{BB962C8B-B14F-4D97-AF65-F5344CB8AC3E}">
        <p14:creationId xmlns:p14="http://schemas.microsoft.com/office/powerpoint/2010/main" val="306104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048035-2539-BFF9-9A2D-7CB251E3BFBD}"/>
              </a:ext>
            </a:extLst>
          </p:cNvPr>
          <p:cNvSpPr txBox="1"/>
          <p:nvPr/>
        </p:nvSpPr>
        <p:spPr>
          <a:xfrm>
            <a:off x="2839706" y="0"/>
            <a:ext cx="5750351" cy="1107996"/>
          </a:xfrm>
          <a:prstGeom prst="rect">
            <a:avLst/>
          </a:prstGeom>
          <a:noFill/>
        </p:spPr>
        <p:txBody>
          <a:bodyPr wrap="square" rtlCol="0">
            <a:spAutoFit/>
          </a:bodyPr>
          <a:lstStyle/>
          <a:p>
            <a:pPr algn="ctr"/>
            <a:r>
              <a:rPr lang="en-US" sz="6600" dirty="0">
                <a:solidFill>
                  <a:schemeClr val="bg1"/>
                </a:solidFill>
              </a:rPr>
              <a:t>Homework</a:t>
            </a:r>
          </a:p>
        </p:txBody>
      </p:sp>
      <p:sp>
        <p:nvSpPr>
          <p:cNvPr id="3" name="TextBox 2">
            <a:extLst>
              <a:ext uri="{FF2B5EF4-FFF2-40B4-BE49-F238E27FC236}">
                <a16:creationId xmlns:a16="http://schemas.microsoft.com/office/drawing/2014/main" id="{D8367E07-5AFE-1676-C174-48B1940E5A7F}"/>
              </a:ext>
            </a:extLst>
          </p:cNvPr>
          <p:cNvSpPr txBox="1"/>
          <p:nvPr/>
        </p:nvSpPr>
        <p:spPr>
          <a:xfrm>
            <a:off x="443620" y="-1677382"/>
            <a:ext cx="10945640" cy="4955203"/>
          </a:xfrm>
          <a:prstGeom prst="rect">
            <a:avLst/>
          </a:prstGeom>
          <a:noFill/>
        </p:spPr>
        <p:txBody>
          <a:bodyPr wrap="square" rtlCol="0">
            <a:spAutoFit/>
          </a:bodyPr>
          <a:lstStyle/>
          <a:p>
            <a:pPr algn="ctr"/>
            <a:r>
              <a:rPr lang="en-US" sz="6000" dirty="0">
                <a:solidFill>
                  <a:schemeClr val="bg1"/>
                </a:solidFill>
              </a:rPr>
              <a:t> </a:t>
            </a:r>
          </a:p>
          <a:p>
            <a:pPr algn="ctr"/>
            <a:br>
              <a:rPr lang="en-US" sz="8800" dirty="0">
                <a:solidFill>
                  <a:schemeClr val="bg1"/>
                </a:solidFill>
              </a:rPr>
            </a:br>
            <a:r>
              <a:rPr lang="en-US" sz="8800" dirty="0">
                <a:solidFill>
                  <a:schemeClr val="bg1"/>
                </a:solidFill>
              </a:rPr>
              <a:t> </a:t>
            </a:r>
            <a:r>
              <a:rPr lang="en-US" sz="4000" dirty="0">
                <a:solidFill>
                  <a:schemeClr val="bg1"/>
                </a:solidFill>
              </a:rPr>
              <a:t>Take some time this coming week to check in with your family, neighbors and friends. Pray for them and encourage them</a:t>
            </a:r>
          </a:p>
        </p:txBody>
      </p:sp>
      <p:sp>
        <p:nvSpPr>
          <p:cNvPr id="6" name="TextBox 5">
            <a:extLst>
              <a:ext uri="{FF2B5EF4-FFF2-40B4-BE49-F238E27FC236}">
                <a16:creationId xmlns:a16="http://schemas.microsoft.com/office/drawing/2014/main" id="{447116EF-594E-5683-2F24-C5584147878F}"/>
              </a:ext>
            </a:extLst>
          </p:cNvPr>
          <p:cNvSpPr txBox="1"/>
          <p:nvPr/>
        </p:nvSpPr>
        <p:spPr>
          <a:xfrm>
            <a:off x="443620" y="3580180"/>
            <a:ext cx="10674035" cy="2875724"/>
          </a:xfrm>
          <a:prstGeom prst="rect">
            <a:avLst/>
          </a:prstGeom>
          <a:noFill/>
        </p:spPr>
        <p:txBody>
          <a:bodyPr wrap="square">
            <a:spAutoFit/>
          </a:bodyPr>
          <a:lstStyle/>
          <a:p>
            <a:pPr marL="0" marR="0" algn="ctr">
              <a:lnSpc>
                <a:spcPct val="115000"/>
              </a:lnSpc>
            </a:pPr>
            <a:r>
              <a:rPr lang="en-US" sz="3200" dirty="0">
                <a:solidFill>
                  <a:schemeClr val="bg1"/>
                </a:solidFill>
                <a:effectLst/>
                <a:latin typeface="Arial" panose="020B0604020202020204" pitchFamily="34" charset="0"/>
                <a:ea typeface="Arial" panose="020B0604020202020204" pitchFamily="34" charset="0"/>
              </a:rPr>
              <a:t>Remind them that our hope is not in the perfect gift, or the parties, or the Christmas bonus from work. Our hope is in the one who came to restore, renew, and set all things right again. He is the wonderful counselor, mighty king, and prince of peace. </a:t>
            </a:r>
            <a:endParaRPr lang="en-US" sz="2800" dirty="0">
              <a:solidFill>
                <a:schemeClr val="bg1"/>
              </a:solidFill>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747382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7536AD2-CA72-CB5B-98A8-49D71E0152B1}"/>
              </a:ext>
            </a:extLst>
          </p:cNvPr>
          <p:cNvSpPr txBox="1"/>
          <p:nvPr/>
        </p:nvSpPr>
        <p:spPr>
          <a:xfrm>
            <a:off x="728133" y="701301"/>
            <a:ext cx="10735733" cy="3785652"/>
          </a:xfrm>
          <a:prstGeom prst="rect">
            <a:avLst/>
          </a:prstGeom>
          <a:noFill/>
        </p:spPr>
        <p:txBody>
          <a:bodyPr wrap="square">
            <a:spAutoFit/>
          </a:bodyPr>
          <a:lstStyle/>
          <a:p>
            <a:pPr algn="ctr"/>
            <a:r>
              <a:rPr lang="en-US" sz="6000" u="sng" dirty="0">
                <a:solidFill>
                  <a:schemeClr val="bg1"/>
                </a:solidFill>
                <a:effectLst/>
                <a:latin typeface="Arial" panose="020B0604020202020204" pitchFamily="34" charset="0"/>
                <a:ea typeface="Arial" panose="020B0604020202020204" pitchFamily="34" charset="0"/>
              </a:rPr>
              <a:t>Advent is a joyous season of expectant hope </a:t>
            </a:r>
            <a:r>
              <a:rPr lang="en-US" sz="6000" dirty="0">
                <a:solidFill>
                  <a:schemeClr val="bg1"/>
                </a:solidFill>
                <a:effectLst/>
                <a:latin typeface="Arial" panose="020B0604020202020204" pitchFamily="34" charset="0"/>
                <a:ea typeface="Arial" panose="020B0604020202020204" pitchFamily="34" charset="0"/>
              </a:rPr>
              <a:t>and anticipation as we look to Christmas morning </a:t>
            </a:r>
            <a:endParaRPr lang="en-US" sz="6000" dirty="0">
              <a:solidFill>
                <a:schemeClr val="bg1"/>
              </a:solidFill>
            </a:endParaRPr>
          </a:p>
        </p:txBody>
      </p:sp>
    </p:spTree>
    <p:extLst>
      <p:ext uri="{BB962C8B-B14F-4D97-AF65-F5344CB8AC3E}">
        <p14:creationId xmlns:p14="http://schemas.microsoft.com/office/powerpoint/2010/main" val="3898893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6D38E1-4688-24F1-373E-02C561EB70D9}"/>
              </a:ext>
            </a:extLst>
          </p:cNvPr>
          <p:cNvSpPr txBox="1"/>
          <p:nvPr/>
        </p:nvSpPr>
        <p:spPr>
          <a:xfrm>
            <a:off x="0" y="542985"/>
            <a:ext cx="11243733" cy="5772029"/>
          </a:xfrm>
          <a:prstGeom prst="rect">
            <a:avLst/>
          </a:prstGeom>
          <a:noFill/>
        </p:spPr>
        <p:txBody>
          <a:bodyPr wrap="square">
            <a:spAutoFit/>
          </a:bodyPr>
          <a:lstStyle/>
          <a:p>
            <a:pPr marL="457200" marR="0" algn="ctr">
              <a:lnSpc>
                <a:spcPct val="115000"/>
              </a:lnSpc>
            </a:pPr>
            <a:r>
              <a:rPr lang="en-US" sz="3600" dirty="0">
                <a:solidFill>
                  <a:schemeClr val="bg1"/>
                </a:solidFill>
                <a:effectLst/>
                <a:latin typeface="Arial" panose="020B0604020202020204" pitchFamily="34" charset="0"/>
                <a:ea typeface="Arial" panose="020B0604020202020204" pitchFamily="34" charset="0"/>
              </a:rPr>
              <a:t>Advent is a significant religious season observed in various Christian denominations, particularly in the Western Christian tradition. It encompasses the four weeks leading up to Christmas, starting on Sunday closest to November 30 (St. Andrew's Day) and concluding on December 24 (Christmas Eve). Advent serves as a time of preparation, reflection, and anticipation for the celebration of the birth of Jesus Christ, symbolized by Christmas.</a:t>
            </a:r>
            <a:endParaRPr lang="en-US" sz="3200" dirty="0">
              <a:solidFill>
                <a:schemeClr val="bg1"/>
              </a:solidFill>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812802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69782A0-C0E3-692E-09DE-2EBDE31B1609}"/>
              </a:ext>
            </a:extLst>
          </p:cNvPr>
          <p:cNvSpPr txBox="1"/>
          <p:nvPr/>
        </p:nvSpPr>
        <p:spPr>
          <a:xfrm>
            <a:off x="372533" y="1412502"/>
            <a:ext cx="11446933" cy="3785652"/>
          </a:xfrm>
          <a:prstGeom prst="rect">
            <a:avLst/>
          </a:prstGeom>
          <a:noFill/>
        </p:spPr>
        <p:txBody>
          <a:bodyPr wrap="square">
            <a:spAutoFit/>
          </a:bodyPr>
          <a:lstStyle/>
          <a:p>
            <a:pPr algn="ctr"/>
            <a:r>
              <a:rPr lang="en-US" sz="6000" dirty="0">
                <a:solidFill>
                  <a:schemeClr val="bg1"/>
                </a:solidFill>
                <a:effectLst/>
                <a:latin typeface="Arial" panose="020B0604020202020204" pitchFamily="34" charset="0"/>
                <a:ea typeface="Arial" panose="020B0604020202020204" pitchFamily="34" charset="0"/>
              </a:rPr>
              <a:t>The word "Advent" is derived from the </a:t>
            </a:r>
            <a:r>
              <a:rPr lang="en-US" sz="6000" u="sng" dirty="0">
                <a:solidFill>
                  <a:schemeClr val="bg1"/>
                </a:solidFill>
                <a:effectLst/>
                <a:latin typeface="Arial" panose="020B0604020202020204" pitchFamily="34" charset="0"/>
                <a:ea typeface="Arial" panose="020B0604020202020204" pitchFamily="34" charset="0"/>
              </a:rPr>
              <a:t>Latin word "</a:t>
            </a:r>
            <a:r>
              <a:rPr lang="en-US" sz="6000" i="1" u="sng" dirty="0">
                <a:solidFill>
                  <a:schemeClr val="bg1"/>
                </a:solidFill>
                <a:effectLst/>
                <a:latin typeface="Arial" panose="020B0604020202020204" pitchFamily="34" charset="0"/>
                <a:ea typeface="Arial" panose="020B0604020202020204" pitchFamily="34" charset="0"/>
              </a:rPr>
              <a:t>adventus</a:t>
            </a:r>
            <a:r>
              <a:rPr lang="en-US" sz="6000" u="sng" dirty="0">
                <a:solidFill>
                  <a:schemeClr val="bg1"/>
                </a:solidFill>
                <a:effectLst/>
                <a:latin typeface="Arial" panose="020B0604020202020204" pitchFamily="34" charset="0"/>
                <a:ea typeface="Arial" panose="020B0604020202020204" pitchFamily="34" charset="0"/>
              </a:rPr>
              <a:t>,"</a:t>
            </a:r>
            <a:r>
              <a:rPr lang="en-US" sz="6000" dirty="0">
                <a:solidFill>
                  <a:schemeClr val="bg1"/>
                </a:solidFill>
                <a:effectLst/>
                <a:latin typeface="Arial" panose="020B0604020202020204" pitchFamily="34" charset="0"/>
                <a:ea typeface="Arial" panose="020B0604020202020204" pitchFamily="34" charset="0"/>
              </a:rPr>
              <a:t> which means "</a:t>
            </a:r>
            <a:r>
              <a:rPr lang="en-US" sz="6000" u="sng" dirty="0">
                <a:solidFill>
                  <a:schemeClr val="bg1"/>
                </a:solidFill>
                <a:effectLst/>
                <a:latin typeface="Arial" panose="020B0604020202020204" pitchFamily="34" charset="0"/>
                <a:ea typeface="Arial" panose="020B0604020202020204" pitchFamily="34" charset="0"/>
              </a:rPr>
              <a:t>coming</a:t>
            </a:r>
            <a:r>
              <a:rPr lang="en-US" sz="6000" dirty="0">
                <a:solidFill>
                  <a:schemeClr val="bg1"/>
                </a:solidFill>
                <a:effectLst/>
                <a:latin typeface="Arial" panose="020B0604020202020204" pitchFamily="34" charset="0"/>
                <a:ea typeface="Arial" panose="020B0604020202020204" pitchFamily="34" charset="0"/>
              </a:rPr>
              <a:t>" or "</a:t>
            </a:r>
            <a:r>
              <a:rPr lang="en-US" sz="6000" u="sng" dirty="0">
                <a:solidFill>
                  <a:schemeClr val="bg1"/>
                </a:solidFill>
                <a:effectLst/>
                <a:latin typeface="Arial" panose="020B0604020202020204" pitchFamily="34" charset="0"/>
                <a:ea typeface="Arial" panose="020B0604020202020204" pitchFamily="34" charset="0"/>
              </a:rPr>
              <a:t>arrival</a:t>
            </a:r>
            <a:r>
              <a:rPr lang="en-US" sz="6000" dirty="0">
                <a:solidFill>
                  <a:schemeClr val="bg1"/>
                </a:solidFill>
                <a:effectLst/>
                <a:latin typeface="Arial" panose="020B0604020202020204" pitchFamily="34" charset="0"/>
                <a:ea typeface="Arial" panose="020B0604020202020204" pitchFamily="34" charset="0"/>
              </a:rPr>
              <a:t>." </a:t>
            </a:r>
            <a:endParaRPr lang="en-US" sz="6000" dirty="0">
              <a:solidFill>
                <a:schemeClr val="bg1"/>
              </a:solidFill>
            </a:endParaRPr>
          </a:p>
        </p:txBody>
      </p:sp>
    </p:spTree>
    <p:extLst>
      <p:ext uri="{BB962C8B-B14F-4D97-AF65-F5344CB8AC3E}">
        <p14:creationId xmlns:p14="http://schemas.microsoft.com/office/powerpoint/2010/main" val="3940588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E3F6F60-8265-0E4A-2221-A67562D7BF75}"/>
              </a:ext>
            </a:extLst>
          </p:cNvPr>
          <p:cNvSpPr txBox="1"/>
          <p:nvPr/>
        </p:nvSpPr>
        <p:spPr>
          <a:xfrm>
            <a:off x="1228252" y="830506"/>
            <a:ext cx="7484533" cy="5632311"/>
          </a:xfrm>
          <a:prstGeom prst="rect">
            <a:avLst/>
          </a:prstGeom>
          <a:noFill/>
        </p:spPr>
        <p:txBody>
          <a:bodyPr wrap="square">
            <a:spAutoFit/>
          </a:bodyPr>
          <a:lstStyle/>
          <a:p>
            <a:r>
              <a:rPr lang="en-US" sz="4000" b="0" i="0" dirty="0">
                <a:solidFill>
                  <a:schemeClr val="bg1"/>
                </a:solidFill>
                <a:effectLst/>
                <a:latin typeface="system-ui"/>
              </a:rPr>
              <a:t>For to us a child is born,</a:t>
            </a:r>
            <a:br>
              <a:rPr lang="en-US" sz="4000" dirty="0">
                <a:solidFill>
                  <a:schemeClr val="bg1"/>
                </a:solidFill>
              </a:rPr>
            </a:br>
            <a:r>
              <a:rPr lang="en-US" sz="4000" b="0" i="0" dirty="0">
                <a:solidFill>
                  <a:schemeClr val="bg1"/>
                </a:solidFill>
                <a:effectLst/>
                <a:latin typeface="Courier New" panose="02070309020205020404" pitchFamily="49" charset="0"/>
              </a:rPr>
              <a:t>    </a:t>
            </a:r>
            <a:r>
              <a:rPr lang="en-US" sz="4000" b="0" i="0" dirty="0">
                <a:solidFill>
                  <a:schemeClr val="bg1"/>
                </a:solidFill>
                <a:effectLst/>
                <a:latin typeface="system-ui"/>
              </a:rPr>
              <a:t>to us a son is given,</a:t>
            </a:r>
            <a:br>
              <a:rPr lang="en-US" sz="4000" dirty="0">
                <a:solidFill>
                  <a:schemeClr val="bg1"/>
                </a:solidFill>
              </a:rPr>
            </a:br>
            <a:r>
              <a:rPr lang="en-US" sz="4000" b="0" i="0" dirty="0">
                <a:solidFill>
                  <a:schemeClr val="bg1"/>
                </a:solidFill>
                <a:effectLst/>
                <a:latin typeface="Courier New" panose="02070309020205020404" pitchFamily="49" charset="0"/>
              </a:rPr>
              <a:t>    </a:t>
            </a:r>
            <a:r>
              <a:rPr lang="en-US" sz="4000" b="0" i="0" dirty="0">
                <a:solidFill>
                  <a:schemeClr val="bg1"/>
                </a:solidFill>
                <a:effectLst/>
                <a:latin typeface="system-ui"/>
              </a:rPr>
              <a:t>and the government will be on his shoulders.</a:t>
            </a:r>
            <a:br>
              <a:rPr lang="en-US" sz="4000" dirty="0">
                <a:solidFill>
                  <a:schemeClr val="bg1"/>
                </a:solidFill>
              </a:rPr>
            </a:br>
            <a:r>
              <a:rPr lang="en-US" sz="4000" b="0" i="0" dirty="0">
                <a:solidFill>
                  <a:schemeClr val="bg1"/>
                </a:solidFill>
                <a:effectLst/>
                <a:latin typeface="system-ui"/>
              </a:rPr>
              <a:t>And he will be called</a:t>
            </a:r>
            <a:br>
              <a:rPr lang="en-US" sz="4000" dirty="0">
                <a:solidFill>
                  <a:schemeClr val="bg1"/>
                </a:solidFill>
              </a:rPr>
            </a:br>
            <a:r>
              <a:rPr lang="en-US" sz="4000" b="0" i="0" dirty="0">
                <a:solidFill>
                  <a:schemeClr val="bg1"/>
                </a:solidFill>
                <a:effectLst/>
                <a:latin typeface="Courier New" panose="02070309020205020404" pitchFamily="49" charset="0"/>
              </a:rPr>
              <a:t>    </a:t>
            </a:r>
            <a:r>
              <a:rPr lang="en-US" sz="4000" b="0" i="0" dirty="0">
                <a:solidFill>
                  <a:schemeClr val="bg1"/>
                </a:solidFill>
                <a:effectLst/>
                <a:latin typeface="system-ui"/>
              </a:rPr>
              <a:t>Wonderful Counselor, Mighty God,</a:t>
            </a:r>
            <a:br>
              <a:rPr lang="en-US" sz="4000" dirty="0">
                <a:solidFill>
                  <a:schemeClr val="bg1"/>
                </a:solidFill>
              </a:rPr>
            </a:br>
            <a:r>
              <a:rPr lang="en-US" sz="4000" b="0" i="0" dirty="0">
                <a:solidFill>
                  <a:schemeClr val="bg1"/>
                </a:solidFill>
                <a:effectLst/>
                <a:latin typeface="Courier New" panose="02070309020205020404" pitchFamily="49" charset="0"/>
              </a:rPr>
              <a:t>    </a:t>
            </a:r>
            <a:r>
              <a:rPr lang="en-US" sz="4000" b="0" i="0" dirty="0">
                <a:solidFill>
                  <a:schemeClr val="bg1"/>
                </a:solidFill>
                <a:effectLst/>
                <a:latin typeface="system-ui"/>
              </a:rPr>
              <a:t>Everlasting Father, Prince of Peace.</a:t>
            </a:r>
            <a:endParaRPr lang="en-US" sz="4000" dirty="0">
              <a:solidFill>
                <a:schemeClr val="bg1"/>
              </a:solidFill>
            </a:endParaRPr>
          </a:p>
        </p:txBody>
      </p:sp>
      <p:sp>
        <p:nvSpPr>
          <p:cNvPr id="6" name="TextBox 5">
            <a:extLst>
              <a:ext uri="{FF2B5EF4-FFF2-40B4-BE49-F238E27FC236}">
                <a16:creationId xmlns:a16="http://schemas.microsoft.com/office/drawing/2014/main" id="{428A4E46-1587-82C4-974D-9A2A0F292E40}"/>
              </a:ext>
            </a:extLst>
          </p:cNvPr>
          <p:cNvSpPr txBox="1"/>
          <p:nvPr/>
        </p:nvSpPr>
        <p:spPr>
          <a:xfrm>
            <a:off x="7595859" y="830506"/>
            <a:ext cx="3367889" cy="707886"/>
          </a:xfrm>
          <a:prstGeom prst="rect">
            <a:avLst/>
          </a:prstGeom>
          <a:noFill/>
        </p:spPr>
        <p:txBody>
          <a:bodyPr wrap="square" rtlCol="0">
            <a:spAutoFit/>
          </a:bodyPr>
          <a:lstStyle/>
          <a:p>
            <a:pPr algn="ctr"/>
            <a:r>
              <a:rPr lang="en-US" sz="4000" dirty="0">
                <a:solidFill>
                  <a:schemeClr val="bg1"/>
                </a:solidFill>
              </a:rPr>
              <a:t>Isaiah 9:6</a:t>
            </a:r>
          </a:p>
        </p:txBody>
      </p:sp>
    </p:spTree>
    <p:extLst>
      <p:ext uri="{BB962C8B-B14F-4D97-AF65-F5344CB8AC3E}">
        <p14:creationId xmlns:p14="http://schemas.microsoft.com/office/powerpoint/2010/main" val="3374506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CE7EEDF-DA02-62A3-F8B3-ABE23C927A6B}"/>
              </a:ext>
            </a:extLst>
          </p:cNvPr>
          <p:cNvSpPr txBox="1"/>
          <p:nvPr/>
        </p:nvSpPr>
        <p:spPr>
          <a:xfrm>
            <a:off x="1131684" y="807991"/>
            <a:ext cx="10384324" cy="2309415"/>
          </a:xfrm>
          <a:prstGeom prst="rect">
            <a:avLst/>
          </a:prstGeom>
          <a:noFill/>
        </p:spPr>
        <p:txBody>
          <a:bodyPr wrap="square">
            <a:spAutoFit/>
          </a:bodyPr>
          <a:lstStyle/>
          <a:p>
            <a:pPr marL="0" marR="0" algn="ctr">
              <a:lnSpc>
                <a:spcPct val="115000"/>
              </a:lnSpc>
            </a:pPr>
            <a:r>
              <a:rPr lang="en-US" sz="3200" dirty="0">
                <a:solidFill>
                  <a:schemeClr val="bg1"/>
                </a:solidFill>
                <a:effectLst/>
                <a:latin typeface="Arial" panose="020B0604020202020204" pitchFamily="34" charset="0"/>
                <a:ea typeface="Arial" panose="020B0604020202020204" pitchFamily="34" charset="0"/>
              </a:rPr>
              <a:t>The birth of Jesus, among other things, was prophesied about long before his eventual arrival. For many, these prophesied events gave them great hope in the midst of their suffering and pain. </a:t>
            </a:r>
            <a:endParaRPr lang="en-US" sz="2800" dirty="0">
              <a:solidFill>
                <a:schemeClr val="bg1"/>
              </a:solidFill>
              <a:effectLst/>
              <a:latin typeface="Arial" panose="020B0604020202020204" pitchFamily="34" charset="0"/>
              <a:ea typeface="Arial" panose="020B0604020202020204" pitchFamily="34" charset="0"/>
            </a:endParaRPr>
          </a:p>
        </p:txBody>
      </p:sp>
      <p:sp>
        <p:nvSpPr>
          <p:cNvPr id="5" name="TextBox 4">
            <a:extLst>
              <a:ext uri="{FF2B5EF4-FFF2-40B4-BE49-F238E27FC236}">
                <a16:creationId xmlns:a16="http://schemas.microsoft.com/office/drawing/2014/main" id="{0E1A094C-3B69-D1A1-C953-88C62C8DB935}"/>
              </a:ext>
            </a:extLst>
          </p:cNvPr>
          <p:cNvSpPr txBox="1"/>
          <p:nvPr/>
        </p:nvSpPr>
        <p:spPr>
          <a:xfrm>
            <a:off x="1475713" y="3741685"/>
            <a:ext cx="9026305" cy="1754326"/>
          </a:xfrm>
          <a:prstGeom prst="rect">
            <a:avLst/>
          </a:prstGeom>
          <a:noFill/>
        </p:spPr>
        <p:txBody>
          <a:bodyPr wrap="square">
            <a:spAutoFit/>
          </a:bodyPr>
          <a:lstStyle/>
          <a:p>
            <a:pPr algn="ctr"/>
            <a:r>
              <a:rPr lang="en-US" sz="3600" dirty="0">
                <a:solidFill>
                  <a:schemeClr val="bg1"/>
                </a:solidFill>
                <a:effectLst/>
                <a:latin typeface="Arial" panose="020B0604020202020204" pitchFamily="34" charset="0"/>
                <a:ea typeface="Arial" panose="020B0604020202020204" pitchFamily="34" charset="0"/>
              </a:rPr>
              <a:t>Today, we too remember that we have all the reason in the world to be </a:t>
            </a:r>
            <a:r>
              <a:rPr lang="en-US" sz="3600" u="sng" dirty="0">
                <a:solidFill>
                  <a:schemeClr val="bg1"/>
                </a:solidFill>
                <a:effectLst/>
                <a:latin typeface="Arial" panose="020B0604020202020204" pitchFamily="34" charset="0"/>
                <a:ea typeface="Arial" panose="020B0604020202020204" pitchFamily="34" charset="0"/>
              </a:rPr>
              <a:t>filled with hope because of Christ. </a:t>
            </a:r>
            <a:endParaRPr lang="en-US" sz="3600" u="sng" dirty="0"/>
          </a:p>
        </p:txBody>
      </p:sp>
    </p:spTree>
    <p:extLst>
      <p:ext uri="{BB962C8B-B14F-4D97-AF65-F5344CB8AC3E}">
        <p14:creationId xmlns:p14="http://schemas.microsoft.com/office/powerpoint/2010/main" val="3351166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3C29F9C-44D6-CD4E-BFB9-72397C71681B}"/>
              </a:ext>
            </a:extLst>
          </p:cNvPr>
          <p:cNvSpPr txBox="1"/>
          <p:nvPr/>
        </p:nvSpPr>
        <p:spPr>
          <a:xfrm>
            <a:off x="851026" y="968782"/>
            <a:ext cx="10737409" cy="1754326"/>
          </a:xfrm>
          <a:prstGeom prst="rect">
            <a:avLst/>
          </a:prstGeom>
          <a:noFill/>
        </p:spPr>
        <p:txBody>
          <a:bodyPr wrap="square">
            <a:spAutoFit/>
          </a:bodyPr>
          <a:lstStyle/>
          <a:p>
            <a:pPr algn="ctr"/>
            <a:r>
              <a:rPr lang="en-US" sz="3600" dirty="0">
                <a:solidFill>
                  <a:schemeClr val="bg1"/>
                </a:solidFill>
                <a:effectLst/>
                <a:latin typeface="Arial" panose="020B0604020202020204" pitchFamily="34" charset="0"/>
                <a:ea typeface="Arial" panose="020B0604020202020204" pitchFamily="34" charset="0"/>
              </a:rPr>
              <a:t>The anticipation and excitement of the Jewish people regarding the coming of the Messiah is deeply rooted in their religious and historical beliefs</a:t>
            </a:r>
            <a:endParaRPr lang="en-US" sz="3600" dirty="0">
              <a:solidFill>
                <a:schemeClr val="bg1"/>
              </a:solidFill>
            </a:endParaRPr>
          </a:p>
        </p:txBody>
      </p:sp>
      <p:sp>
        <p:nvSpPr>
          <p:cNvPr id="7" name="TextBox 6">
            <a:extLst>
              <a:ext uri="{FF2B5EF4-FFF2-40B4-BE49-F238E27FC236}">
                <a16:creationId xmlns:a16="http://schemas.microsoft.com/office/drawing/2014/main" id="{23E56699-DD8F-1F14-F544-4E9A58BFE8BF}"/>
              </a:ext>
            </a:extLst>
          </p:cNvPr>
          <p:cNvSpPr txBox="1"/>
          <p:nvPr/>
        </p:nvSpPr>
        <p:spPr>
          <a:xfrm>
            <a:off x="479833" y="3149150"/>
            <a:ext cx="11232333" cy="2875724"/>
          </a:xfrm>
          <a:prstGeom prst="rect">
            <a:avLst/>
          </a:prstGeom>
          <a:noFill/>
        </p:spPr>
        <p:txBody>
          <a:bodyPr wrap="square">
            <a:spAutoFit/>
          </a:bodyPr>
          <a:lstStyle/>
          <a:p>
            <a:pPr marL="0" marR="0" algn="ctr">
              <a:lnSpc>
                <a:spcPct val="115000"/>
              </a:lnSpc>
            </a:pPr>
            <a:r>
              <a:rPr lang="en-US" sz="3200" dirty="0">
                <a:solidFill>
                  <a:schemeClr val="bg1"/>
                </a:solidFill>
                <a:effectLst/>
                <a:latin typeface="Arial" panose="020B0604020202020204" pitchFamily="34" charset="0"/>
                <a:ea typeface="Arial" panose="020B0604020202020204" pitchFamily="34" charset="0"/>
              </a:rPr>
              <a:t>It's important to understand that the concept of the Messiah and the associated hopes varied across different periods in Jewish history and among different Jewish communities. Historically speaking, the Jewish people have faced various forms of oppression, persecution, and frustration. </a:t>
            </a:r>
            <a:endParaRPr lang="en-US" sz="2800" dirty="0">
              <a:solidFill>
                <a:schemeClr val="bg1"/>
              </a:solidFill>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636276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606614-51D2-0B9C-D5DE-5CBE3376ED4A}"/>
              </a:ext>
            </a:extLst>
          </p:cNvPr>
          <p:cNvSpPr txBox="1"/>
          <p:nvPr/>
        </p:nvSpPr>
        <p:spPr>
          <a:xfrm>
            <a:off x="-199176" y="845882"/>
            <a:ext cx="12222178" cy="2309415"/>
          </a:xfrm>
          <a:prstGeom prst="rect">
            <a:avLst/>
          </a:prstGeom>
          <a:noFill/>
        </p:spPr>
        <p:txBody>
          <a:bodyPr wrap="square">
            <a:spAutoFit/>
          </a:bodyPr>
          <a:lstStyle/>
          <a:p>
            <a:pPr marR="0" lvl="1" algn="ctr">
              <a:lnSpc>
                <a:spcPct val="115000"/>
              </a:lnSpc>
            </a:pPr>
            <a:r>
              <a:rPr lang="en-US" sz="3200" u="none" strike="noStrike" dirty="0">
                <a:solidFill>
                  <a:schemeClr val="bg1"/>
                </a:solidFill>
                <a:effectLst/>
                <a:latin typeface="Arial" panose="020B0604020202020204" pitchFamily="34" charset="0"/>
                <a:ea typeface="Arial" panose="020B0604020202020204" pitchFamily="34" charset="0"/>
              </a:rPr>
              <a:t>The Babylonian exile (586-538 BCE) marked a significant period of suffering and displacement for the Jewish people. They were forcibly removed from their homeland and experienced oppression and loss of cultural and religious freedom.</a:t>
            </a:r>
            <a:endParaRPr lang="en-US" sz="2800" u="none" strike="noStrike" dirty="0">
              <a:solidFill>
                <a:schemeClr val="bg1"/>
              </a:solidFill>
              <a:effectLst/>
              <a:latin typeface="Arial" panose="020B0604020202020204" pitchFamily="34" charset="0"/>
              <a:ea typeface="Arial" panose="020B0604020202020204" pitchFamily="34" charset="0"/>
            </a:endParaRPr>
          </a:p>
        </p:txBody>
      </p:sp>
      <p:sp>
        <p:nvSpPr>
          <p:cNvPr id="7" name="TextBox 6">
            <a:extLst>
              <a:ext uri="{FF2B5EF4-FFF2-40B4-BE49-F238E27FC236}">
                <a16:creationId xmlns:a16="http://schemas.microsoft.com/office/drawing/2014/main" id="{83F18F35-4452-4167-2B15-329585557ED1}"/>
              </a:ext>
            </a:extLst>
          </p:cNvPr>
          <p:cNvSpPr txBox="1"/>
          <p:nvPr/>
        </p:nvSpPr>
        <p:spPr>
          <a:xfrm>
            <a:off x="605073" y="3943844"/>
            <a:ext cx="10981853" cy="1743106"/>
          </a:xfrm>
          <a:prstGeom prst="rect">
            <a:avLst/>
          </a:prstGeom>
          <a:noFill/>
        </p:spPr>
        <p:txBody>
          <a:bodyPr wrap="square">
            <a:spAutoFit/>
          </a:bodyPr>
          <a:lstStyle/>
          <a:p>
            <a:pPr marR="0" lvl="1" algn="ctr">
              <a:lnSpc>
                <a:spcPct val="115000"/>
              </a:lnSpc>
            </a:pPr>
            <a:r>
              <a:rPr lang="en-US" sz="3200" u="none" strike="noStrike" dirty="0">
                <a:solidFill>
                  <a:schemeClr val="bg1"/>
                </a:solidFill>
                <a:effectLst/>
                <a:latin typeface="Arial" panose="020B0604020202020204" pitchFamily="34" charset="0"/>
                <a:ea typeface="Arial" panose="020B0604020202020204" pitchFamily="34" charset="0"/>
              </a:rPr>
              <a:t>Other historical events, such as the Assyrian conquests and subsequent exiles, also caused immense suffering and a desire for liberation.</a:t>
            </a:r>
            <a:endParaRPr lang="en-US" sz="2800" u="none" strike="noStrike" dirty="0">
              <a:solidFill>
                <a:schemeClr val="bg1"/>
              </a:solidFill>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381882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1000" fill="hold"/>
                                        <p:tgtEl>
                                          <p:spTgt spid="7"/>
                                        </p:tgtEl>
                                        <p:attrNameLst>
                                          <p:attrName>ppt_w</p:attrName>
                                        </p:attrNameLst>
                                      </p:cBhvr>
                                      <p:tavLst>
                                        <p:tav tm="0">
                                          <p:val>
                                            <p:fltVal val="0"/>
                                          </p:val>
                                        </p:tav>
                                        <p:tav tm="100000">
                                          <p:val>
                                            <p:strVal val="#ppt_w"/>
                                          </p:val>
                                        </p:tav>
                                      </p:tavLst>
                                    </p:anim>
                                    <p:anim calcmode="lin" valueType="num">
                                      <p:cBhvr>
                                        <p:cTn id="16" dur="1000" fill="hold"/>
                                        <p:tgtEl>
                                          <p:spTgt spid="7"/>
                                        </p:tgtEl>
                                        <p:attrNameLst>
                                          <p:attrName>ppt_h</p:attrName>
                                        </p:attrNameLst>
                                      </p:cBhvr>
                                      <p:tavLst>
                                        <p:tav tm="0">
                                          <p:val>
                                            <p:fltVal val="0"/>
                                          </p:val>
                                        </p:tav>
                                        <p:tav tm="100000">
                                          <p:val>
                                            <p:strVal val="#ppt_h"/>
                                          </p:val>
                                        </p:tav>
                                      </p:tavLst>
                                    </p:anim>
                                    <p:anim calcmode="lin" valueType="num">
                                      <p:cBhvr>
                                        <p:cTn id="17" dur="1000" fill="hold"/>
                                        <p:tgtEl>
                                          <p:spTgt spid="7"/>
                                        </p:tgtEl>
                                        <p:attrNameLst>
                                          <p:attrName>style.rotation</p:attrName>
                                        </p:attrNameLst>
                                      </p:cBhvr>
                                      <p:tavLst>
                                        <p:tav tm="0">
                                          <p:val>
                                            <p:fltVal val="90"/>
                                          </p:val>
                                        </p:tav>
                                        <p:tav tm="100000">
                                          <p:val>
                                            <p:fltVal val="0"/>
                                          </p:val>
                                        </p:tav>
                                      </p:tavLst>
                                    </p:anim>
                                    <p:animEffect transition="in" filter="fade">
                                      <p:cBhvr>
                                        <p:cTn id="1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1604</TotalTime>
  <Words>1230</Words>
  <Application>Microsoft Office PowerPoint</Application>
  <PresentationFormat>Widescreen</PresentationFormat>
  <Paragraphs>49</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Aptos</vt:lpstr>
      <vt:lpstr>Aptos Display</vt:lpstr>
      <vt:lpstr>Arial</vt:lpstr>
      <vt:lpstr>Courier New</vt:lpstr>
      <vt:lpstr>system-ui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Tubbs</dc:creator>
  <cp:lastModifiedBy>Richard Tubbs</cp:lastModifiedBy>
  <cp:revision>25</cp:revision>
  <dcterms:created xsi:type="dcterms:W3CDTF">2024-04-06T14:56:38Z</dcterms:created>
  <dcterms:modified xsi:type="dcterms:W3CDTF">2024-12-14T00:19:24Z</dcterms:modified>
</cp:coreProperties>
</file>