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 id="275" r:id="rId18"/>
    <p:sldId id="276" r:id="rId19"/>
    <p:sldId id="289" r:id="rId20"/>
    <p:sldId id="277" r:id="rId21"/>
    <p:sldId id="278" r:id="rId22"/>
    <p:sldId id="286" r:id="rId23"/>
    <p:sldId id="279" r:id="rId24"/>
    <p:sldId id="280" r:id="rId25"/>
    <p:sldId id="281" r:id="rId26"/>
    <p:sldId id="282" r:id="rId27"/>
    <p:sldId id="283" r:id="rId28"/>
    <p:sldId id="284" r:id="rId29"/>
    <p:sldId id="285" r:id="rId30"/>
    <p:sldId id="287" r:id="rId31"/>
    <p:sldId id="290"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4" d="100"/>
          <a:sy n="64" d="100"/>
        </p:scale>
        <p:origin x="78" y="1248"/>
      </p:cViewPr>
      <p:guideLst/>
    </p:cSldViewPr>
  </p:slideViewPr>
  <p:notesTextViewPr>
    <p:cViewPr>
      <p:scale>
        <a:sx n="1" d="1"/>
        <a:sy n="1" d="1"/>
      </p:scale>
      <p:origin x="0" y="0"/>
    </p:cViewPr>
  </p:notesTextViewPr>
  <p:sorterViewPr>
    <p:cViewPr>
      <p:scale>
        <a:sx n="100" d="100"/>
        <a:sy n="100" d="100"/>
      </p:scale>
      <p:origin x="0" y="-144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A6513-C960-4D7C-9DF3-6AD266DB2B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AC550D-B1EC-4C43-9D94-E7E434E108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66BF02C-903A-4F4D-9FEB-4B9F9234EC16}"/>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5" name="Footer Placeholder 4">
            <a:extLst>
              <a:ext uri="{FF2B5EF4-FFF2-40B4-BE49-F238E27FC236}">
                <a16:creationId xmlns:a16="http://schemas.microsoft.com/office/drawing/2014/main" id="{C72B02E1-3C82-4A39-85FC-5502AA4A69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36FA1E4-E154-438B-B512-E6406A913DDB}"/>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1671860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635AE-36A9-4DA3-9057-72961FDDEE7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4308494-DB21-4E9F-92E1-B48BB6C77AC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40DCB3-8212-46F6-B330-B0668FDB2746}"/>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5" name="Footer Placeholder 4">
            <a:extLst>
              <a:ext uri="{FF2B5EF4-FFF2-40B4-BE49-F238E27FC236}">
                <a16:creationId xmlns:a16="http://schemas.microsoft.com/office/drawing/2014/main" id="{AE65D1B9-A235-472B-926B-A55952C5BC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68910E-F571-49E7-B521-A0ACFFE18AEF}"/>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776059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7AA068-BA43-476C-A7B4-EEE66EBFDE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454CE6E-FFF3-4A7E-B238-42448B7697F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7671E9-4158-4B64-90D3-69C43AF5088D}"/>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5" name="Footer Placeholder 4">
            <a:extLst>
              <a:ext uri="{FF2B5EF4-FFF2-40B4-BE49-F238E27FC236}">
                <a16:creationId xmlns:a16="http://schemas.microsoft.com/office/drawing/2014/main" id="{792A3F45-53D2-454E-AC38-AD65A6821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FAD1B2-D901-401D-B21A-6638BDE3F357}"/>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62808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06DC3-042F-46C7-BD42-6035F575A5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A17612-2D10-4445-B376-A4B781A78A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DEBB0E-744D-4511-8870-C9F345970D83}"/>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5" name="Footer Placeholder 4">
            <a:extLst>
              <a:ext uri="{FF2B5EF4-FFF2-40B4-BE49-F238E27FC236}">
                <a16:creationId xmlns:a16="http://schemas.microsoft.com/office/drawing/2014/main" id="{77356E2C-60FB-4D7B-ACF4-168F8872D8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CB7E4E-38CF-4247-B074-1A9E67A34A95}"/>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3149421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366F9-EE69-48B6-976B-FD8252A5A5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4EC142-3D48-46D6-A684-0DDAFD8D4C3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67C9C5B-D0E4-4FEF-98B8-64A92A9A2A94}"/>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5" name="Footer Placeholder 4">
            <a:extLst>
              <a:ext uri="{FF2B5EF4-FFF2-40B4-BE49-F238E27FC236}">
                <a16:creationId xmlns:a16="http://schemas.microsoft.com/office/drawing/2014/main" id="{C196F717-60D8-4B03-A96D-950B1E60AF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EAB819-69D8-4857-AC09-2AC24E2D8891}"/>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1100131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90222-1C69-46B1-B68E-35438BC616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EFF657-9F90-46A1-88A8-D2F016C7ADF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6A9F38-33A6-4E5D-AE82-448B11439F3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3B6AAC-34AF-4A79-9D4C-AA536F61550D}"/>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6" name="Footer Placeholder 5">
            <a:extLst>
              <a:ext uri="{FF2B5EF4-FFF2-40B4-BE49-F238E27FC236}">
                <a16:creationId xmlns:a16="http://schemas.microsoft.com/office/drawing/2014/main" id="{A01B51F6-DADF-464D-8EB7-6596342F7C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C58940-1AF1-4E78-A080-A7C79FC28929}"/>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73308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A136E-601E-4D4F-AE87-102201C75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711128B-CF6E-4C8A-8D74-FB2B31B9B1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9E247B5-62D5-4768-AE63-B566129B790F}"/>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B2B201-330E-4F53-A762-D54B9B5058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E84A22B-CF2D-46E6-A7CC-02A93C21665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7CBB679-6715-472D-B4B5-6485F2348D9D}"/>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8" name="Footer Placeholder 7">
            <a:extLst>
              <a:ext uri="{FF2B5EF4-FFF2-40B4-BE49-F238E27FC236}">
                <a16:creationId xmlns:a16="http://schemas.microsoft.com/office/drawing/2014/main" id="{F10D4581-4ADD-4429-86CB-C69A819B1FF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720D8C-4878-4DB2-BBD0-59D048F9AF8B}"/>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3964832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30F46-4C0E-4A3F-A2AC-899E42E74E3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70430B5-488B-43F7-A906-F3603299422B}"/>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4" name="Footer Placeholder 3">
            <a:extLst>
              <a:ext uri="{FF2B5EF4-FFF2-40B4-BE49-F238E27FC236}">
                <a16:creationId xmlns:a16="http://schemas.microsoft.com/office/drawing/2014/main" id="{7E267487-5DB7-4C93-A462-D03DB29C58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323EE4C-EE5F-42E0-8EB6-A9DCCE0E8C37}"/>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695746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5139362-03D5-48D0-A305-7F70DD4D1351}"/>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3" name="Footer Placeholder 2">
            <a:extLst>
              <a:ext uri="{FF2B5EF4-FFF2-40B4-BE49-F238E27FC236}">
                <a16:creationId xmlns:a16="http://schemas.microsoft.com/office/drawing/2014/main" id="{92334433-237E-412B-80A7-F1BFDD10ED7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3B93A9-73B4-441D-9D80-328A125F1BA9}"/>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3846742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1F41A-A021-4566-B1C8-840621569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00A4D2-67C7-4E0B-ADCF-D130437778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3D7BCF9-69B4-46DC-A0C4-679943B30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839E5AE-83B4-47E1-8FE8-455D25047BA2}"/>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6" name="Footer Placeholder 5">
            <a:extLst>
              <a:ext uri="{FF2B5EF4-FFF2-40B4-BE49-F238E27FC236}">
                <a16:creationId xmlns:a16="http://schemas.microsoft.com/office/drawing/2014/main" id="{E8ED871B-B875-4EFA-90B8-2DD2BE4AD4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A99942-B55E-4BBA-BA35-948A3A948E4D}"/>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860048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33CF7-6549-4C0C-BD95-6B454FD32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999474-D051-40B2-82FB-5981DB99A9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64F022E-D2EA-4A82-8A37-D58E2E2CCA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7669ED-932A-4178-AF00-5A3A69A560C9}"/>
              </a:ext>
            </a:extLst>
          </p:cNvPr>
          <p:cNvSpPr>
            <a:spLocks noGrp="1"/>
          </p:cNvSpPr>
          <p:nvPr>
            <p:ph type="dt" sz="half" idx="10"/>
          </p:nvPr>
        </p:nvSpPr>
        <p:spPr/>
        <p:txBody>
          <a:bodyPr/>
          <a:lstStyle/>
          <a:p>
            <a:fld id="{759D462D-0435-4F0E-8F77-181A8D61D56F}" type="datetimeFigureOut">
              <a:rPr lang="en-US" smtClean="0"/>
              <a:t>1/14/2025</a:t>
            </a:fld>
            <a:endParaRPr lang="en-US"/>
          </a:p>
        </p:txBody>
      </p:sp>
      <p:sp>
        <p:nvSpPr>
          <p:cNvPr id="6" name="Footer Placeholder 5">
            <a:extLst>
              <a:ext uri="{FF2B5EF4-FFF2-40B4-BE49-F238E27FC236}">
                <a16:creationId xmlns:a16="http://schemas.microsoft.com/office/drawing/2014/main" id="{AF308DEA-2A55-473F-8C28-54141851C0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82DF72-D6F0-456B-B049-A7981BA57DE2}"/>
              </a:ext>
            </a:extLst>
          </p:cNvPr>
          <p:cNvSpPr>
            <a:spLocks noGrp="1"/>
          </p:cNvSpPr>
          <p:nvPr>
            <p:ph type="sldNum" sz="quarter" idx="12"/>
          </p:nvPr>
        </p:nvSpPr>
        <p:spPr/>
        <p:txBody>
          <a:bodyPr/>
          <a:lstStyle/>
          <a:p>
            <a:fld id="{F5123F23-D8F0-48F6-B859-0C8FC9EA8F85}" type="slidenum">
              <a:rPr lang="en-US" smtClean="0"/>
              <a:t>‹#›</a:t>
            </a:fld>
            <a:endParaRPr lang="en-US"/>
          </a:p>
        </p:txBody>
      </p:sp>
    </p:spTree>
    <p:extLst>
      <p:ext uri="{BB962C8B-B14F-4D97-AF65-F5344CB8AC3E}">
        <p14:creationId xmlns:p14="http://schemas.microsoft.com/office/powerpoint/2010/main" val="2477757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49F8AB-03F5-43E0-8AC6-DD6DE57653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832B2-02BC-4A43-BB6A-00AE4F51B7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1DFB9E-0145-4F7D-8B29-8B3AD7278E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D462D-0435-4F0E-8F77-181A8D61D56F}" type="datetimeFigureOut">
              <a:rPr lang="en-US" smtClean="0"/>
              <a:t>1/14/2025</a:t>
            </a:fld>
            <a:endParaRPr lang="en-US"/>
          </a:p>
        </p:txBody>
      </p:sp>
      <p:sp>
        <p:nvSpPr>
          <p:cNvPr id="5" name="Footer Placeholder 4">
            <a:extLst>
              <a:ext uri="{FF2B5EF4-FFF2-40B4-BE49-F238E27FC236}">
                <a16:creationId xmlns:a16="http://schemas.microsoft.com/office/drawing/2014/main" id="{8D9513CD-3587-4C70-A3D5-6CA9A8C183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44E74E-EAAC-424B-BFF5-3F1C921449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123F23-D8F0-48F6-B859-0C8FC9EA8F85}" type="slidenum">
              <a:rPr lang="en-US" smtClean="0"/>
              <a:t>‹#›</a:t>
            </a:fld>
            <a:endParaRPr lang="en-US"/>
          </a:p>
        </p:txBody>
      </p:sp>
    </p:spTree>
    <p:extLst>
      <p:ext uri="{BB962C8B-B14F-4D97-AF65-F5344CB8AC3E}">
        <p14:creationId xmlns:p14="http://schemas.microsoft.com/office/powerpoint/2010/main" val="413073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peacewithgod.net/?utm_source=bgmainsite&amp;utm_medium=pwg+Link&amp;utm_campaign=pwg+Internal&amp;utm_content=a+good+god+in+an+evil+world+011818&amp;outreach=good+god+evil+world"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peacewithgod.net/?utm_source=bgmainsite&amp;utm_medium=pwg+Link&amp;utm_campaign=pwg+Internal&amp;utm_content=billy+graham+answer+thankful+bad+things&amp;outreach=bg+thankful+hard"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hyperlink" Target="https://www.biblegateway.com/passage/?search=Hebrews%204&amp;version=NIV#fen-NIV-30029f" TargetMode="Externa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peacewithgod.net/?utm_source=bgmainsite&amp;utm_medium=pwg+Link&amp;utm_campaign=pwg+Internal&amp;utm_content=billy+graham+answer+thankful+bad+things&amp;outreach=bg+thankful+hard"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1006E7A-C13C-430C-9A68-E9F298DE52CE}"/>
              </a:ext>
            </a:extLst>
          </p:cNvPr>
          <p:cNvSpPr txBox="1"/>
          <p:nvPr/>
        </p:nvSpPr>
        <p:spPr>
          <a:xfrm>
            <a:off x="876300" y="200025"/>
            <a:ext cx="10763250" cy="5386090"/>
          </a:xfrm>
          <a:prstGeom prst="rect">
            <a:avLst/>
          </a:prstGeom>
          <a:noFill/>
        </p:spPr>
        <p:txBody>
          <a:bodyPr wrap="square" rtlCol="0">
            <a:spAutoFit/>
          </a:bodyPr>
          <a:lstStyle/>
          <a:p>
            <a:pPr algn="ctr"/>
            <a:r>
              <a:rPr lang="en-US" sz="6000" dirty="0">
                <a:solidFill>
                  <a:schemeClr val="bg1"/>
                </a:solidFill>
              </a:rPr>
              <a:t>Bible Study</a:t>
            </a:r>
          </a:p>
          <a:p>
            <a:pPr algn="ctr"/>
            <a:endParaRPr lang="en-US" sz="6000" dirty="0">
              <a:solidFill>
                <a:schemeClr val="bg1"/>
              </a:solidFill>
            </a:endParaRPr>
          </a:p>
          <a:p>
            <a:pPr algn="ctr"/>
            <a:r>
              <a:rPr lang="en-US" sz="6000" dirty="0">
                <a:solidFill>
                  <a:schemeClr val="bg1"/>
                </a:solidFill>
              </a:rPr>
              <a:t>Have you ever asked yourself these questions?</a:t>
            </a:r>
          </a:p>
          <a:p>
            <a:pPr algn="ctr"/>
            <a:endParaRPr lang="en-US" sz="4000" dirty="0">
              <a:solidFill>
                <a:schemeClr val="bg1"/>
              </a:solidFill>
            </a:endParaRPr>
          </a:p>
          <a:p>
            <a:pPr algn="ctr"/>
            <a:r>
              <a:rPr lang="en-US" sz="5400" dirty="0">
                <a:solidFill>
                  <a:schemeClr val="bg1"/>
                </a:solidFill>
              </a:rPr>
              <a:t>Pastor Richard ”Rico” Tubbs</a:t>
            </a:r>
          </a:p>
        </p:txBody>
      </p:sp>
    </p:spTree>
    <p:extLst>
      <p:ext uri="{BB962C8B-B14F-4D97-AF65-F5344CB8AC3E}">
        <p14:creationId xmlns:p14="http://schemas.microsoft.com/office/powerpoint/2010/main" val="1152383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3ACDEA-EC2F-4E3D-BD41-66B1854B1363}"/>
              </a:ext>
            </a:extLst>
          </p:cNvPr>
          <p:cNvSpPr/>
          <p:nvPr/>
        </p:nvSpPr>
        <p:spPr>
          <a:xfrm>
            <a:off x="914400" y="109705"/>
            <a:ext cx="11138170" cy="1200329"/>
          </a:xfrm>
          <a:prstGeom prst="rect">
            <a:avLst/>
          </a:prstGeom>
        </p:spPr>
        <p:txBody>
          <a:bodyPr wrap="square">
            <a:spAutoFit/>
          </a:bodyPr>
          <a:lstStyle/>
          <a:p>
            <a:r>
              <a:rPr lang="en-US" sz="3600" b="0" i="0" dirty="0">
                <a:solidFill>
                  <a:schemeClr val="bg1"/>
                </a:solidFill>
                <a:effectLst/>
                <a:latin typeface="Gotham SSm A"/>
              </a:rPr>
              <a:t>Why didn’t God make the first world and its people more perfect and skip this messed-up version in between?</a:t>
            </a:r>
            <a:endParaRPr lang="en-US" sz="3600" dirty="0">
              <a:solidFill>
                <a:schemeClr val="bg1"/>
              </a:solidFill>
            </a:endParaRPr>
          </a:p>
        </p:txBody>
      </p:sp>
      <p:sp>
        <p:nvSpPr>
          <p:cNvPr id="3" name="Rectangle 2">
            <a:extLst>
              <a:ext uri="{FF2B5EF4-FFF2-40B4-BE49-F238E27FC236}">
                <a16:creationId xmlns:a16="http://schemas.microsoft.com/office/drawing/2014/main" id="{08CA5E70-5D83-4497-ADCA-4471D17B2C39}"/>
              </a:ext>
            </a:extLst>
          </p:cNvPr>
          <p:cNvSpPr/>
          <p:nvPr/>
        </p:nvSpPr>
        <p:spPr>
          <a:xfrm>
            <a:off x="204281" y="1516399"/>
            <a:ext cx="11556459" cy="2554545"/>
          </a:xfrm>
          <a:prstGeom prst="rect">
            <a:avLst/>
          </a:prstGeom>
        </p:spPr>
        <p:txBody>
          <a:bodyPr wrap="square">
            <a:spAutoFit/>
          </a:bodyPr>
          <a:lstStyle/>
          <a:p>
            <a:pPr algn="ctr"/>
            <a:r>
              <a:rPr lang="en-US" sz="3200" b="0" i="0" dirty="0">
                <a:solidFill>
                  <a:schemeClr val="bg1"/>
                </a:solidFill>
                <a:effectLst/>
                <a:latin typeface="Gotham SSm A"/>
              </a:rPr>
              <a:t>God could have made a world with no evil in it. However, it would have been one of robots and puppets—creatures who could not love Him or anyone else. Love is possible only for free moral creatures; forced love is a contradiction. So, in order for the world to be morally good, it must be morally free. </a:t>
            </a:r>
            <a:endParaRPr lang="en-US" sz="3200" dirty="0">
              <a:solidFill>
                <a:schemeClr val="bg1"/>
              </a:solidFill>
            </a:endParaRPr>
          </a:p>
        </p:txBody>
      </p:sp>
      <p:sp>
        <p:nvSpPr>
          <p:cNvPr id="4" name="Rectangle 3">
            <a:extLst>
              <a:ext uri="{FF2B5EF4-FFF2-40B4-BE49-F238E27FC236}">
                <a16:creationId xmlns:a16="http://schemas.microsoft.com/office/drawing/2014/main" id="{803A87FD-4848-45E5-A532-82F77CFE41A0}"/>
              </a:ext>
            </a:extLst>
          </p:cNvPr>
          <p:cNvSpPr/>
          <p:nvPr/>
        </p:nvSpPr>
        <p:spPr>
          <a:xfrm>
            <a:off x="379379" y="4387494"/>
            <a:ext cx="11673191" cy="1077218"/>
          </a:xfrm>
          <a:prstGeom prst="rect">
            <a:avLst/>
          </a:prstGeom>
        </p:spPr>
        <p:txBody>
          <a:bodyPr wrap="square">
            <a:spAutoFit/>
          </a:bodyPr>
          <a:lstStyle/>
          <a:p>
            <a:pPr algn="ctr"/>
            <a:r>
              <a:rPr lang="en-US" sz="3200" dirty="0">
                <a:solidFill>
                  <a:schemeClr val="bg1"/>
                </a:solidFill>
                <a:latin typeface="Gotham SSm A"/>
              </a:rPr>
              <a:t>F</a:t>
            </a:r>
            <a:r>
              <a:rPr lang="en-US" sz="3200" b="0" i="0" dirty="0">
                <a:solidFill>
                  <a:schemeClr val="bg1"/>
                </a:solidFill>
                <a:effectLst/>
                <a:latin typeface="Gotham SSm A"/>
              </a:rPr>
              <a:t>ree creatures are capable of free choices that bring disease, disaster and death. This is the world in which we live.</a:t>
            </a:r>
            <a:endParaRPr lang="en-US" sz="3200" dirty="0">
              <a:solidFill>
                <a:schemeClr val="bg1"/>
              </a:solidFill>
            </a:endParaRPr>
          </a:p>
        </p:txBody>
      </p:sp>
    </p:spTree>
    <p:extLst>
      <p:ext uri="{BB962C8B-B14F-4D97-AF65-F5344CB8AC3E}">
        <p14:creationId xmlns:p14="http://schemas.microsoft.com/office/powerpoint/2010/main" val="80809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87">
                                          <p:stCondLst>
                                            <p:cond delay="0"/>
                                          </p:stCondLst>
                                        </p:cTn>
                                        <p:tgtEl>
                                          <p:spTgt spid="2"/>
                                        </p:tgtEl>
                                      </p:cBhvr>
                                    </p:animEffect>
                                    <p:anim calcmode="lin" valueType="num">
                                      <p:cBhvr>
                                        <p:cTn id="8" dur="3416"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1245"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1245" tmFilter="0, 0; 0.125,0.2665; 0.25,0.4; 0.375,0.465; 0.5,0.5;  0.625,0.535; 0.75,0.6; 0.875,0.7335; 1,1">
                                          <p:stCondLst>
                                            <p:cond delay="1245"/>
                                          </p:stCondLst>
                                        </p:cTn>
                                        <p:tgtEl>
                                          <p:spTgt spid="2"/>
                                        </p:tgtEl>
                                        <p:attrNameLst>
                                          <p:attrName>ppt_y</p:attrName>
                                        </p:attrNameLst>
                                      </p:cBhvr>
                                      <p:tavLst>
                                        <p:tav tm="0" fmla="#ppt_y-sin(pi*$)/9">
                                          <p:val>
                                            <p:fltVal val="0"/>
                                          </p:val>
                                        </p:tav>
                                        <p:tav tm="100000">
                                          <p:val>
                                            <p:fltVal val="1"/>
                                          </p:val>
                                        </p:tav>
                                      </p:tavLst>
                                    </p:anim>
                                    <p:anim calcmode="lin" valueType="num">
                                      <p:cBhvr>
                                        <p:cTn id="11" dur="622" tmFilter="0, 0; 0.125,0.2665; 0.25,0.4; 0.375,0.465; 0.5,0.5;  0.625,0.535; 0.75,0.6; 0.875,0.7335; 1,1">
                                          <p:stCondLst>
                                            <p:cond delay="2483"/>
                                          </p:stCondLst>
                                        </p:cTn>
                                        <p:tgtEl>
                                          <p:spTgt spid="2"/>
                                        </p:tgtEl>
                                        <p:attrNameLst>
                                          <p:attrName>ppt_y</p:attrName>
                                        </p:attrNameLst>
                                      </p:cBhvr>
                                      <p:tavLst>
                                        <p:tav tm="0" fmla="#ppt_y-sin(pi*$)/27">
                                          <p:val>
                                            <p:fltVal val="0"/>
                                          </p:val>
                                        </p:tav>
                                        <p:tav tm="100000">
                                          <p:val>
                                            <p:fltVal val="1"/>
                                          </p:val>
                                        </p:tav>
                                      </p:tavLst>
                                    </p:anim>
                                    <p:anim calcmode="lin" valueType="num">
                                      <p:cBhvr>
                                        <p:cTn id="12" dur="308" tmFilter="0, 0; 0.125,0.2665; 0.25,0.4; 0.375,0.465; 0.5,0.5;  0.625,0.535; 0.75,0.6; 0.875,0.7335; 1,1">
                                          <p:stCondLst>
                                            <p:cond delay="3105"/>
                                          </p:stCondLst>
                                        </p:cTn>
                                        <p:tgtEl>
                                          <p:spTgt spid="2"/>
                                        </p:tgtEl>
                                        <p:attrNameLst>
                                          <p:attrName>ppt_y</p:attrName>
                                        </p:attrNameLst>
                                      </p:cBhvr>
                                      <p:tavLst>
                                        <p:tav tm="0" fmla="#ppt_y-sin(pi*$)/81">
                                          <p:val>
                                            <p:fltVal val="0"/>
                                          </p:val>
                                        </p:tav>
                                        <p:tav tm="100000">
                                          <p:val>
                                            <p:fltVal val="1"/>
                                          </p:val>
                                        </p:tav>
                                      </p:tavLst>
                                    </p:anim>
                                    <p:animScale>
                                      <p:cBhvr>
                                        <p:cTn id="13" dur="49">
                                          <p:stCondLst>
                                            <p:cond delay="1219"/>
                                          </p:stCondLst>
                                        </p:cTn>
                                        <p:tgtEl>
                                          <p:spTgt spid="2"/>
                                        </p:tgtEl>
                                      </p:cBhvr>
                                      <p:to x="100000" y="60000"/>
                                    </p:animScale>
                                    <p:animScale>
                                      <p:cBhvr>
                                        <p:cTn id="14" dur="311" decel="50000">
                                          <p:stCondLst>
                                            <p:cond delay="1268"/>
                                          </p:stCondLst>
                                        </p:cTn>
                                        <p:tgtEl>
                                          <p:spTgt spid="2"/>
                                        </p:tgtEl>
                                      </p:cBhvr>
                                      <p:to x="100000" y="100000"/>
                                    </p:animScale>
                                    <p:animScale>
                                      <p:cBhvr>
                                        <p:cTn id="15" dur="49">
                                          <p:stCondLst>
                                            <p:cond delay="2460"/>
                                          </p:stCondLst>
                                        </p:cTn>
                                        <p:tgtEl>
                                          <p:spTgt spid="2"/>
                                        </p:tgtEl>
                                      </p:cBhvr>
                                      <p:to x="100000" y="80000"/>
                                    </p:animScale>
                                    <p:animScale>
                                      <p:cBhvr>
                                        <p:cTn id="16" dur="311" decel="50000">
                                          <p:stCondLst>
                                            <p:cond delay="2509"/>
                                          </p:stCondLst>
                                        </p:cTn>
                                        <p:tgtEl>
                                          <p:spTgt spid="2"/>
                                        </p:tgtEl>
                                      </p:cBhvr>
                                      <p:to x="100000" y="100000"/>
                                    </p:animScale>
                                    <p:animScale>
                                      <p:cBhvr>
                                        <p:cTn id="17" dur="49">
                                          <p:stCondLst>
                                            <p:cond delay="3079"/>
                                          </p:stCondLst>
                                        </p:cTn>
                                        <p:tgtEl>
                                          <p:spTgt spid="2"/>
                                        </p:tgtEl>
                                      </p:cBhvr>
                                      <p:to x="100000" y="90000"/>
                                    </p:animScale>
                                    <p:animScale>
                                      <p:cBhvr>
                                        <p:cTn id="18" dur="311" decel="50000">
                                          <p:stCondLst>
                                            <p:cond delay="3127"/>
                                          </p:stCondLst>
                                        </p:cTn>
                                        <p:tgtEl>
                                          <p:spTgt spid="2"/>
                                        </p:tgtEl>
                                      </p:cBhvr>
                                      <p:to x="100000" y="100000"/>
                                    </p:animScale>
                                    <p:animScale>
                                      <p:cBhvr>
                                        <p:cTn id="19" dur="49">
                                          <p:stCondLst>
                                            <p:cond delay="3390"/>
                                          </p:stCondLst>
                                        </p:cTn>
                                        <p:tgtEl>
                                          <p:spTgt spid="2"/>
                                        </p:tgtEl>
                                      </p:cBhvr>
                                      <p:to x="100000" y="95000"/>
                                    </p:animScale>
                                    <p:animScale>
                                      <p:cBhvr>
                                        <p:cTn id="20" dur="311" decel="50000">
                                          <p:stCondLst>
                                            <p:cond delay="3439"/>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3250"/>
                                        <p:tgtEl>
                                          <p:spTgt spid="3"/>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3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9981CC-543C-41A6-822D-5853E6C4BCAC}"/>
              </a:ext>
            </a:extLst>
          </p:cNvPr>
          <p:cNvSpPr/>
          <p:nvPr/>
        </p:nvSpPr>
        <p:spPr>
          <a:xfrm>
            <a:off x="468549" y="197744"/>
            <a:ext cx="11254902" cy="3046988"/>
          </a:xfrm>
          <a:prstGeom prst="rect">
            <a:avLst/>
          </a:prstGeom>
        </p:spPr>
        <p:txBody>
          <a:bodyPr wrap="square">
            <a:spAutoFit/>
          </a:bodyPr>
          <a:lstStyle/>
          <a:p>
            <a:pPr algn="ctr"/>
            <a:r>
              <a:rPr lang="en-US" sz="3200" b="0" i="0" dirty="0">
                <a:solidFill>
                  <a:schemeClr val="bg1"/>
                </a:solidFill>
                <a:effectLst/>
                <a:latin typeface="Gotham SSm A"/>
              </a:rPr>
              <a:t>In </a:t>
            </a:r>
            <a:r>
              <a:rPr lang="en-US" sz="3200" b="0" i="1" dirty="0">
                <a:solidFill>
                  <a:schemeClr val="bg1"/>
                </a:solidFill>
                <a:effectLst/>
                <a:latin typeface="Gotham SSm A"/>
              </a:rPr>
              <a:t>The Problem of Pain</a:t>
            </a:r>
            <a:r>
              <a:rPr lang="en-US" sz="3200" b="0" i="0" dirty="0">
                <a:solidFill>
                  <a:schemeClr val="bg1"/>
                </a:solidFill>
                <a:effectLst/>
                <a:latin typeface="Gotham SSm A"/>
              </a:rPr>
              <a:t>, C.S. Lewis explains a second point about suffering. “God whispers to us in our pleasures, speaks in our conscience, but shouts in our pains: it is His megaphone to rouse a deaf world.” The painful truth is that God is more interested in our holiness than in our happiness. He is more interested in our character than in our comfort.</a:t>
            </a:r>
            <a:endParaRPr lang="en-US" sz="3200" dirty="0">
              <a:solidFill>
                <a:schemeClr val="bg1"/>
              </a:solidFill>
            </a:endParaRPr>
          </a:p>
        </p:txBody>
      </p:sp>
      <p:sp>
        <p:nvSpPr>
          <p:cNvPr id="3" name="Rectangle 2">
            <a:extLst>
              <a:ext uri="{FF2B5EF4-FFF2-40B4-BE49-F238E27FC236}">
                <a16:creationId xmlns:a16="http://schemas.microsoft.com/office/drawing/2014/main" id="{66980AA6-F549-443B-966E-81E063E316BC}"/>
              </a:ext>
            </a:extLst>
          </p:cNvPr>
          <p:cNvSpPr/>
          <p:nvPr/>
        </p:nvSpPr>
        <p:spPr>
          <a:xfrm>
            <a:off x="629055" y="3244732"/>
            <a:ext cx="10933890" cy="1569660"/>
          </a:xfrm>
          <a:prstGeom prst="rect">
            <a:avLst/>
          </a:prstGeom>
        </p:spPr>
        <p:txBody>
          <a:bodyPr wrap="square">
            <a:spAutoFit/>
          </a:bodyPr>
          <a:lstStyle/>
          <a:p>
            <a:pPr algn="ctr"/>
            <a:r>
              <a:rPr lang="en-US" sz="3200" b="0" i="0" dirty="0">
                <a:solidFill>
                  <a:schemeClr val="bg1"/>
                </a:solidFill>
                <a:effectLst/>
                <a:latin typeface="Gotham SSm A"/>
              </a:rPr>
              <a:t>“Our light affliction, which is but for a moment, worketh for us a far more exceeding and eternal weight of glory” </a:t>
            </a:r>
          </a:p>
          <a:p>
            <a:pPr algn="ctr"/>
            <a:r>
              <a:rPr lang="en-US" sz="3200" b="0" i="0" dirty="0">
                <a:solidFill>
                  <a:schemeClr val="bg1"/>
                </a:solidFill>
                <a:effectLst/>
                <a:latin typeface="Gotham SSm A"/>
              </a:rPr>
              <a:t>(2 Corinthians 4:17, KJV).</a:t>
            </a:r>
            <a:endParaRPr lang="en-US" sz="3200" dirty="0">
              <a:solidFill>
                <a:schemeClr val="bg1"/>
              </a:solidFill>
            </a:endParaRPr>
          </a:p>
        </p:txBody>
      </p:sp>
    </p:spTree>
    <p:extLst>
      <p:ext uri="{BB962C8B-B14F-4D97-AF65-F5344CB8AC3E}">
        <p14:creationId xmlns:p14="http://schemas.microsoft.com/office/powerpoint/2010/main" val="2514125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3500" fill="hold"/>
                                        <p:tgtEl>
                                          <p:spTgt spid="3"/>
                                        </p:tgtEl>
                                        <p:attrNameLst>
                                          <p:attrName>ppt_x</p:attrName>
                                        </p:attrNameLst>
                                      </p:cBhvr>
                                      <p:tavLst>
                                        <p:tav tm="0">
                                          <p:val>
                                            <p:strVal val="#ppt_x"/>
                                          </p:val>
                                        </p:tav>
                                        <p:tav tm="100000">
                                          <p:val>
                                            <p:strVal val="#ppt_x"/>
                                          </p:val>
                                        </p:tav>
                                      </p:tavLst>
                                    </p:anim>
                                    <p:anim calcmode="lin" valueType="num">
                                      <p:cBhvr additive="base">
                                        <p:cTn id="13" dur="3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E47B253-7D0C-4285-8DA1-C09A7C9B6E2A}"/>
              </a:ext>
            </a:extLst>
          </p:cNvPr>
          <p:cNvSpPr/>
          <p:nvPr/>
        </p:nvSpPr>
        <p:spPr>
          <a:xfrm>
            <a:off x="295275" y="345492"/>
            <a:ext cx="11515725" cy="707886"/>
          </a:xfrm>
          <a:prstGeom prst="rect">
            <a:avLst/>
          </a:prstGeom>
        </p:spPr>
        <p:txBody>
          <a:bodyPr wrap="square">
            <a:spAutoFit/>
          </a:bodyPr>
          <a:lstStyle/>
          <a:p>
            <a:pPr algn="ctr"/>
            <a:r>
              <a:rPr lang="en-US" sz="4000" dirty="0">
                <a:solidFill>
                  <a:schemeClr val="bg1"/>
                </a:solidFill>
              </a:rPr>
              <a:t>Here is the age-old dilemma:</a:t>
            </a:r>
            <a:endParaRPr lang="en-US" sz="8000" b="1" i="0" dirty="0">
              <a:solidFill>
                <a:schemeClr val="bg1"/>
              </a:solidFill>
              <a:effectLst/>
              <a:latin typeface="Gotham SSm A"/>
            </a:endParaRPr>
          </a:p>
        </p:txBody>
      </p:sp>
      <p:sp>
        <p:nvSpPr>
          <p:cNvPr id="3" name="Rectangle 2">
            <a:extLst>
              <a:ext uri="{FF2B5EF4-FFF2-40B4-BE49-F238E27FC236}">
                <a16:creationId xmlns:a16="http://schemas.microsoft.com/office/drawing/2014/main" id="{C883C15C-492C-4E33-AF37-564615CC9D1C}"/>
              </a:ext>
            </a:extLst>
          </p:cNvPr>
          <p:cNvSpPr/>
          <p:nvPr/>
        </p:nvSpPr>
        <p:spPr>
          <a:xfrm>
            <a:off x="466725" y="1389787"/>
            <a:ext cx="10925175" cy="3785652"/>
          </a:xfrm>
          <a:prstGeom prst="rect">
            <a:avLst/>
          </a:prstGeom>
        </p:spPr>
        <p:txBody>
          <a:bodyPr wrap="square">
            <a:spAutoFit/>
          </a:bodyPr>
          <a:lstStyle/>
          <a:p>
            <a:pPr algn="ctr"/>
            <a:r>
              <a:rPr lang="en-US" sz="4000" dirty="0">
                <a:solidFill>
                  <a:schemeClr val="bg1"/>
                </a:solidFill>
              </a:rPr>
              <a:t>If God is all-good, as the Bible says, then He would want to get rid of evil. If He is all-powerful, then He could do it. But even a casual look at the evening news informs us that He has not defeated evil. Hence, the argument goes, there cannot be an all-good and all-powerful God.</a:t>
            </a:r>
            <a:endParaRPr lang="en-US" sz="4000" dirty="0"/>
          </a:p>
        </p:txBody>
      </p:sp>
    </p:spTree>
    <p:extLst>
      <p:ext uri="{BB962C8B-B14F-4D97-AF65-F5344CB8AC3E}">
        <p14:creationId xmlns:p14="http://schemas.microsoft.com/office/powerpoint/2010/main" val="2144194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1015">
                                          <p:stCondLst>
                                            <p:cond delay="0"/>
                                          </p:stCondLst>
                                        </p:cTn>
                                        <p:tgtEl>
                                          <p:spTgt spid="3"/>
                                        </p:tgtEl>
                                      </p:cBhvr>
                                    </p:animEffect>
                                    <p:anim calcmode="lin" valueType="num">
                                      <p:cBhvr>
                                        <p:cTn id="13" dur="3189"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1162"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1162" tmFilter="0, 0; 0.125,0.2665; 0.25,0.4; 0.375,0.465; 0.5,0.5;  0.625,0.535; 0.75,0.6; 0.875,0.7335; 1,1">
                                          <p:stCondLst>
                                            <p:cond delay="1162"/>
                                          </p:stCondLst>
                                        </p:cTn>
                                        <p:tgtEl>
                                          <p:spTgt spid="3"/>
                                        </p:tgtEl>
                                        <p:attrNameLst>
                                          <p:attrName>ppt_y</p:attrName>
                                        </p:attrNameLst>
                                      </p:cBhvr>
                                      <p:tavLst>
                                        <p:tav tm="0" fmla="#ppt_y-sin(pi*$)/9">
                                          <p:val>
                                            <p:fltVal val="0"/>
                                          </p:val>
                                        </p:tav>
                                        <p:tav tm="100000">
                                          <p:val>
                                            <p:fltVal val="1"/>
                                          </p:val>
                                        </p:tav>
                                      </p:tavLst>
                                    </p:anim>
                                    <p:anim calcmode="lin" valueType="num">
                                      <p:cBhvr>
                                        <p:cTn id="16" dur="581" tmFilter="0, 0; 0.125,0.2665; 0.25,0.4; 0.375,0.465; 0.5,0.5;  0.625,0.535; 0.75,0.6; 0.875,0.7335; 1,1">
                                          <p:stCondLst>
                                            <p:cond delay="2317"/>
                                          </p:stCondLst>
                                        </p:cTn>
                                        <p:tgtEl>
                                          <p:spTgt spid="3"/>
                                        </p:tgtEl>
                                        <p:attrNameLst>
                                          <p:attrName>ppt_y</p:attrName>
                                        </p:attrNameLst>
                                      </p:cBhvr>
                                      <p:tavLst>
                                        <p:tav tm="0" fmla="#ppt_y-sin(pi*$)/27">
                                          <p:val>
                                            <p:fltVal val="0"/>
                                          </p:val>
                                        </p:tav>
                                        <p:tav tm="100000">
                                          <p:val>
                                            <p:fltVal val="1"/>
                                          </p:val>
                                        </p:tav>
                                      </p:tavLst>
                                    </p:anim>
                                    <p:anim calcmode="lin" valueType="num">
                                      <p:cBhvr>
                                        <p:cTn id="17" dur="287" tmFilter="0, 0; 0.125,0.2665; 0.25,0.4; 0.375,0.465; 0.5,0.5;  0.625,0.535; 0.75,0.6; 0.875,0.7335; 1,1">
                                          <p:stCondLst>
                                            <p:cond delay="2898"/>
                                          </p:stCondLst>
                                        </p:cTn>
                                        <p:tgtEl>
                                          <p:spTgt spid="3"/>
                                        </p:tgtEl>
                                        <p:attrNameLst>
                                          <p:attrName>ppt_y</p:attrName>
                                        </p:attrNameLst>
                                      </p:cBhvr>
                                      <p:tavLst>
                                        <p:tav tm="0" fmla="#ppt_y-sin(pi*$)/81">
                                          <p:val>
                                            <p:fltVal val="0"/>
                                          </p:val>
                                        </p:tav>
                                        <p:tav tm="100000">
                                          <p:val>
                                            <p:fltVal val="1"/>
                                          </p:val>
                                        </p:tav>
                                      </p:tavLst>
                                    </p:anim>
                                    <p:animScale>
                                      <p:cBhvr>
                                        <p:cTn id="18" dur="46">
                                          <p:stCondLst>
                                            <p:cond delay="1137"/>
                                          </p:stCondLst>
                                        </p:cTn>
                                        <p:tgtEl>
                                          <p:spTgt spid="3"/>
                                        </p:tgtEl>
                                      </p:cBhvr>
                                      <p:to x="100000" y="60000"/>
                                    </p:animScale>
                                    <p:animScale>
                                      <p:cBhvr>
                                        <p:cTn id="19" dur="290" decel="50000">
                                          <p:stCondLst>
                                            <p:cond delay="1183"/>
                                          </p:stCondLst>
                                        </p:cTn>
                                        <p:tgtEl>
                                          <p:spTgt spid="3"/>
                                        </p:tgtEl>
                                      </p:cBhvr>
                                      <p:to x="100000" y="100000"/>
                                    </p:animScale>
                                    <p:animScale>
                                      <p:cBhvr>
                                        <p:cTn id="20" dur="46">
                                          <p:stCondLst>
                                            <p:cond delay="2296"/>
                                          </p:stCondLst>
                                        </p:cTn>
                                        <p:tgtEl>
                                          <p:spTgt spid="3"/>
                                        </p:tgtEl>
                                      </p:cBhvr>
                                      <p:to x="100000" y="80000"/>
                                    </p:animScale>
                                    <p:animScale>
                                      <p:cBhvr>
                                        <p:cTn id="21" dur="290" decel="50000">
                                          <p:stCondLst>
                                            <p:cond delay="2342"/>
                                          </p:stCondLst>
                                        </p:cTn>
                                        <p:tgtEl>
                                          <p:spTgt spid="3"/>
                                        </p:tgtEl>
                                      </p:cBhvr>
                                      <p:to x="100000" y="100000"/>
                                    </p:animScale>
                                    <p:animScale>
                                      <p:cBhvr>
                                        <p:cTn id="22" dur="46">
                                          <p:stCondLst>
                                            <p:cond delay="2873"/>
                                          </p:stCondLst>
                                        </p:cTn>
                                        <p:tgtEl>
                                          <p:spTgt spid="3"/>
                                        </p:tgtEl>
                                      </p:cBhvr>
                                      <p:to x="100000" y="90000"/>
                                    </p:animScale>
                                    <p:animScale>
                                      <p:cBhvr>
                                        <p:cTn id="23" dur="290" decel="50000">
                                          <p:stCondLst>
                                            <p:cond delay="2919"/>
                                          </p:stCondLst>
                                        </p:cTn>
                                        <p:tgtEl>
                                          <p:spTgt spid="3"/>
                                        </p:tgtEl>
                                      </p:cBhvr>
                                      <p:to x="100000" y="100000"/>
                                    </p:animScale>
                                    <p:animScale>
                                      <p:cBhvr>
                                        <p:cTn id="24" dur="46">
                                          <p:stCondLst>
                                            <p:cond delay="3164"/>
                                          </p:stCondLst>
                                        </p:cTn>
                                        <p:tgtEl>
                                          <p:spTgt spid="3"/>
                                        </p:tgtEl>
                                      </p:cBhvr>
                                      <p:to x="100000" y="95000"/>
                                    </p:animScale>
                                    <p:animScale>
                                      <p:cBhvr>
                                        <p:cTn id="25" dur="290" decel="50000">
                                          <p:stCondLst>
                                            <p:cond delay="3210"/>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AD916FA-6845-4B94-A48F-C88BBBE80655}"/>
              </a:ext>
            </a:extLst>
          </p:cNvPr>
          <p:cNvSpPr/>
          <p:nvPr/>
        </p:nvSpPr>
        <p:spPr>
          <a:xfrm>
            <a:off x="528636" y="200710"/>
            <a:ext cx="11134725" cy="1200329"/>
          </a:xfrm>
          <a:prstGeom prst="rect">
            <a:avLst/>
          </a:prstGeom>
        </p:spPr>
        <p:txBody>
          <a:bodyPr wrap="square">
            <a:spAutoFit/>
          </a:bodyPr>
          <a:lstStyle/>
          <a:p>
            <a:pPr algn="ctr"/>
            <a:r>
              <a:rPr lang="en-US" sz="3600" b="0" i="0" dirty="0">
                <a:solidFill>
                  <a:schemeClr val="bg1"/>
                </a:solidFill>
                <a:effectLst/>
                <a:latin typeface="Gotham SSm A"/>
              </a:rPr>
              <a:t>Because God has not yet defeated all evil does not mean that He never will defeat it. </a:t>
            </a:r>
            <a:endParaRPr lang="en-US" sz="3600" dirty="0">
              <a:solidFill>
                <a:schemeClr val="bg1"/>
              </a:solidFill>
            </a:endParaRPr>
          </a:p>
        </p:txBody>
      </p:sp>
      <p:sp>
        <p:nvSpPr>
          <p:cNvPr id="3" name="Rectangle 2">
            <a:extLst>
              <a:ext uri="{FF2B5EF4-FFF2-40B4-BE49-F238E27FC236}">
                <a16:creationId xmlns:a16="http://schemas.microsoft.com/office/drawing/2014/main" id="{82339C0E-C0E4-4EDC-88C4-30A1D85CE1B3}"/>
              </a:ext>
            </a:extLst>
          </p:cNvPr>
          <p:cNvSpPr/>
          <p:nvPr/>
        </p:nvSpPr>
        <p:spPr>
          <a:xfrm>
            <a:off x="352625" y="1613118"/>
            <a:ext cx="11486745" cy="707886"/>
          </a:xfrm>
          <a:prstGeom prst="rect">
            <a:avLst/>
          </a:prstGeom>
        </p:spPr>
        <p:txBody>
          <a:bodyPr wrap="square">
            <a:spAutoFit/>
          </a:bodyPr>
          <a:lstStyle/>
          <a:p>
            <a:r>
              <a:rPr lang="en-US" sz="4000" b="0" i="0" dirty="0">
                <a:solidFill>
                  <a:schemeClr val="bg1"/>
                </a:solidFill>
                <a:effectLst/>
                <a:latin typeface="Gotham SSm A"/>
              </a:rPr>
              <a:t>First:</a:t>
            </a:r>
            <a:endParaRPr lang="en-US" sz="4000" dirty="0">
              <a:solidFill>
                <a:schemeClr val="bg1"/>
              </a:solidFill>
            </a:endParaRPr>
          </a:p>
        </p:txBody>
      </p:sp>
      <p:sp>
        <p:nvSpPr>
          <p:cNvPr id="4" name="Rectangle 3">
            <a:extLst>
              <a:ext uri="{FF2B5EF4-FFF2-40B4-BE49-F238E27FC236}">
                <a16:creationId xmlns:a16="http://schemas.microsoft.com/office/drawing/2014/main" id="{A15C4681-7B99-4F19-B297-AA89A63D74A1}"/>
              </a:ext>
            </a:extLst>
          </p:cNvPr>
          <p:cNvSpPr/>
          <p:nvPr/>
        </p:nvSpPr>
        <p:spPr>
          <a:xfrm>
            <a:off x="1381125" y="1613118"/>
            <a:ext cx="10896600" cy="3170099"/>
          </a:xfrm>
          <a:prstGeom prst="rect">
            <a:avLst/>
          </a:prstGeom>
        </p:spPr>
        <p:txBody>
          <a:bodyPr wrap="square">
            <a:spAutoFit/>
          </a:bodyPr>
          <a:lstStyle/>
          <a:p>
            <a:r>
              <a:rPr lang="en-US" sz="4000" dirty="0">
                <a:solidFill>
                  <a:schemeClr val="bg1"/>
                </a:solidFill>
                <a:latin typeface="Gotham SSm A"/>
              </a:rPr>
              <a:t>if God is all-powerful then He can do it, and if He is all-loving, then He wants to do it. And whatever He can and wants to do, He will do (Psalm 135:6). His very nature as an omnipotent and omni-benevolent being demands that evil will be vanquished.</a:t>
            </a:r>
            <a:endParaRPr lang="en-US" sz="4000" dirty="0"/>
          </a:p>
        </p:txBody>
      </p:sp>
    </p:spTree>
    <p:extLst>
      <p:ext uri="{BB962C8B-B14F-4D97-AF65-F5344CB8AC3E}">
        <p14:creationId xmlns:p14="http://schemas.microsoft.com/office/powerpoint/2010/main" val="3324309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4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4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24DFBF-628D-4215-B75D-E7EB616288F1}"/>
              </a:ext>
            </a:extLst>
          </p:cNvPr>
          <p:cNvSpPr/>
          <p:nvPr/>
        </p:nvSpPr>
        <p:spPr>
          <a:xfrm>
            <a:off x="79040" y="332975"/>
            <a:ext cx="1668405" cy="646331"/>
          </a:xfrm>
          <a:prstGeom prst="rect">
            <a:avLst/>
          </a:prstGeom>
        </p:spPr>
        <p:txBody>
          <a:bodyPr wrap="none">
            <a:spAutoFit/>
          </a:bodyPr>
          <a:lstStyle/>
          <a:p>
            <a:r>
              <a:rPr lang="en-US" sz="3600" b="0" i="0" dirty="0">
                <a:solidFill>
                  <a:schemeClr val="bg1"/>
                </a:solidFill>
                <a:effectLst/>
                <a:latin typeface="Gotham SSm A"/>
              </a:rPr>
              <a:t>Second:</a:t>
            </a:r>
            <a:endParaRPr lang="en-US" sz="3600" dirty="0">
              <a:solidFill>
                <a:schemeClr val="bg1"/>
              </a:solidFill>
            </a:endParaRPr>
          </a:p>
        </p:txBody>
      </p:sp>
      <p:sp>
        <p:nvSpPr>
          <p:cNvPr id="3" name="Rectangle 2">
            <a:extLst>
              <a:ext uri="{FF2B5EF4-FFF2-40B4-BE49-F238E27FC236}">
                <a16:creationId xmlns:a16="http://schemas.microsoft.com/office/drawing/2014/main" id="{12A3DBD7-7768-4233-9D03-7CA37EE95BE3}"/>
              </a:ext>
            </a:extLst>
          </p:cNvPr>
          <p:cNvSpPr/>
          <p:nvPr/>
        </p:nvSpPr>
        <p:spPr>
          <a:xfrm>
            <a:off x="1546697" y="332975"/>
            <a:ext cx="10758791" cy="5078313"/>
          </a:xfrm>
          <a:prstGeom prst="rect">
            <a:avLst/>
          </a:prstGeom>
        </p:spPr>
        <p:txBody>
          <a:bodyPr wrap="square">
            <a:spAutoFit/>
          </a:bodyPr>
          <a:lstStyle/>
          <a:p>
            <a:r>
              <a:rPr lang="en-US" sz="3600" b="0" i="0" dirty="0">
                <a:solidFill>
                  <a:schemeClr val="bg1"/>
                </a:solidFill>
                <a:effectLst/>
                <a:latin typeface="Gotham SSm A"/>
              </a:rPr>
              <a:t>God already has done something about evil. </a:t>
            </a:r>
            <a:r>
              <a:rPr lang="en-US" sz="3600" b="0" i="0" strike="noStrike" dirty="0">
                <a:solidFill>
                  <a:schemeClr val="bg1"/>
                </a:solidFill>
                <a:effectLst/>
                <a:latin typeface="Gotham SSm A"/>
                <a:hlinkClick r:id="rId2">
                  <a:extLst>
                    <a:ext uri="{A12FA001-AC4F-418D-AE19-62706E023703}">
                      <ahyp:hlinkClr xmlns:ahyp="http://schemas.microsoft.com/office/drawing/2018/hyperlinkcolor" val="tx"/>
                    </a:ext>
                  </a:extLst>
                </a:hlinkClick>
              </a:rPr>
              <a:t>He sent His only Son</a:t>
            </a:r>
            <a:r>
              <a:rPr lang="en-US" sz="3600" b="0" i="0" dirty="0">
                <a:solidFill>
                  <a:schemeClr val="bg1"/>
                </a:solidFill>
                <a:effectLst/>
                <a:latin typeface="Gotham SSm A"/>
              </a:rPr>
              <a:t> into the world to die for the world and to defeat evil. Evil was defeated officially at Christ’s first coming through His death and resurrection (Colossians 2:14, Hebrews 2:14, Ephesians 4:7-12). His victory over sin and the grave ensured Satan’s eventual defeat. The same Bible that accurately predicted Christ’s first coming through nearly 100 fulfilled prophecies promises that Christ will come again and will completely defeat evil.</a:t>
            </a:r>
            <a:endParaRPr lang="en-US" sz="3600" dirty="0">
              <a:solidFill>
                <a:schemeClr val="bg1"/>
              </a:solidFill>
            </a:endParaRPr>
          </a:p>
        </p:txBody>
      </p:sp>
    </p:spTree>
    <p:extLst>
      <p:ext uri="{BB962C8B-B14F-4D97-AF65-F5344CB8AC3E}">
        <p14:creationId xmlns:p14="http://schemas.microsoft.com/office/powerpoint/2010/main" val="418949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7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1305">
                                          <p:stCondLst>
                                            <p:cond delay="0"/>
                                          </p:stCondLst>
                                        </p:cTn>
                                        <p:tgtEl>
                                          <p:spTgt spid="3"/>
                                        </p:tgtEl>
                                      </p:cBhvr>
                                    </p:animEffect>
                                    <p:anim calcmode="lin" valueType="num">
                                      <p:cBhvr>
                                        <p:cTn id="13" dur="4100"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149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1494" tmFilter="0, 0; 0.125,0.2665; 0.25,0.4; 0.375,0.465; 0.5,0.5;  0.625,0.535; 0.75,0.6; 0.875,0.7335; 1,1">
                                          <p:stCondLst>
                                            <p:cond delay="1494"/>
                                          </p:stCondLst>
                                        </p:cTn>
                                        <p:tgtEl>
                                          <p:spTgt spid="3"/>
                                        </p:tgtEl>
                                        <p:attrNameLst>
                                          <p:attrName>ppt_y</p:attrName>
                                        </p:attrNameLst>
                                      </p:cBhvr>
                                      <p:tavLst>
                                        <p:tav tm="0" fmla="#ppt_y-sin(pi*$)/9">
                                          <p:val>
                                            <p:fltVal val="0"/>
                                          </p:val>
                                        </p:tav>
                                        <p:tav tm="100000">
                                          <p:val>
                                            <p:fltVal val="1"/>
                                          </p:val>
                                        </p:tav>
                                      </p:tavLst>
                                    </p:anim>
                                    <p:anim calcmode="lin" valueType="num">
                                      <p:cBhvr>
                                        <p:cTn id="16" dur="747" tmFilter="0, 0; 0.125,0.2665; 0.25,0.4; 0.375,0.465; 0.5,0.5;  0.625,0.535; 0.75,0.6; 0.875,0.7335; 1,1">
                                          <p:stCondLst>
                                            <p:cond delay="2979"/>
                                          </p:stCondLst>
                                        </p:cTn>
                                        <p:tgtEl>
                                          <p:spTgt spid="3"/>
                                        </p:tgtEl>
                                        <p:attrNameLst>
                                          <p:attrName>ppt_y</p:attrName>
                                        </p:attrNameLst>
                                      </p:cBhvr>
                                      <p:tavLst>
                                        <p:tav tm="0" fmla="#ppt_y-sin(pi*$)/27">
                                          <p:val>
                                            <p:fltVal val="0"/>
                                          </p:val>
                                        </p:tav>
                                        <p:tav tm="100000">
                                          <p:val>
                                            <p:fltVal val="1"/>
                                          </p:val>
                                        </p:tav>
                                      </p:tavLst>
                                    </p:anim>
                                    <p:anim calcmode="lin" valueType="num">
                                      <p:cBhvr>
                                        <p:cTn id="17" dur="369" tmFilter="0, 0; 0.125,0.2665; 0.25,0.4; 0.375,0.465; 0.5,0.5;  0.625,0.535; 0.75,0.6; 0.875,0.7335; 1,1">
                                          <p:stCondLst>
                                            <p:cond delay="3726"/>
                                          </p:stCondLst>
                                        </p:cTn>
                                        <p:tgtEl>
                                          <p:spTgt spid="3"/>
                                        </p:tgtEl>
                                        <p:attrNameLst>
                                          <p:attrName>ppt_y</p:attrName>
                                        </p:attrNameLst>
                                      </p:cBhvr>
                                      <p:tavLst>
                                        <p:tav tm="0" fmla="#ppt_y-sin(pi*$)/81">
                                          <p:val>
                                            <p:fltVal val="0"/>
                                          </p:val>
                                        </p:tav>
                                        <p:tav tm="100000">
                                          <p:val>
                                            <p:fltVal val="1"/>
                                          </p:val>
                                        </p:tav>
                                      </p:tavLst>
                                    </p:anim>
                                    <p:animScale>
                                      <p:cBhvr>
                                        <p:cTn id="18" dur="59">
                                          <p:stCondLst>
                                            <p:cond delay="1462"/>
                                          </p:stCondLst>
                                        </p:cTn>
                                        <p:tgtEl>
                                          <p:spTgt spid="3"/>
                                        </p:tgtEl>
                                      </p:cBhvr>
                                      <p:to x="100000" y="60000"/>
                                    </p:animScale>
                                    <p:animScale>
                                      <p:cBhvr>
                                        <p:cTn id="19" dur="373" decel="50000">
                                          <p:stCondLst>
                                            <p:cond delay="1521"/>
                                          </p:stCondLst>
                                        </p:cTn>
                                        <p:tgtEl>
                                          <p:spTgt spid="3"/>
                                        </p:tgtEl>
                                      </p:cBhvr>
                                      <p:to x="100000" y="100000"/>
                                    </p:animScale>
                                    <p:animScale>
                                      <p:cBhvr>
                                        <p:cTn id="20" dur="59">
                                          <p:stCondLst>
                                            <p:cond delay="2952"/>
                                          </p:stCondLst>
                                        </p:cTn>
                                        <p:tgtEl>
                                          <p:spTgt spid="3"/>
                                        </p:tgtEl>
                                      </p:cBhvr>
                                      <p:to x="100000" y="80000"/>
                                    </p:animScale>
                                    <p:animScale>
                                      <p:cBhvr>
                                        <p:cTn id="21" dur="373" decel="50000">
                                          <p:stCondLst>
                                            <p:cond delay="3011"/>
                                          </p:stCondLst>
                                        </p:cTn>
                                        <p:tgtEl>
                                          <p:spTgt spid="3"/>
                                        </p:tgtEl>
                                      </p:cBhvr>
                                      <p:to x="100000" y="100000"/>
                                    </p:animScale>
                                    <p:animScale>
                                      <p:cBhvr>
                                        <p:cTn id="22" dur="59">
                                          <p:stCondLst>
                                            <p:cond delay="3694"/>
                                          </p:stCondLst>
                                        </p:cTn>
                                        <p:tgtEl>
                                          <p:spTgt spid="3"/>
                                        </p:tgtEl>
                                      </p:cBhvr>
                                      <p:to x="100000" y="90000"/>
                                    </p:animScale>
                                    <p:animScale>
                                      <p:cBhvr>
                                        <p:cTn id="23" dur="373" decel="50000">
                                          <p:stCondLst>
                                            <p:cond delay="3753"/>
                                          </p:stCondLst>
                                        </p:cTn>
                                        <p:tgtEl>
                                          <p:spTgt spid="3"/>
                                        </p:tgtEl>
                                      </p:cBhvr>
                                      <p:to x="100000" y="100000"/>
                                    </p:animScale>
                                    <p:animScale>
                                      <p:cBhvr>
                                        <p:cTn id="24" dur="59">
                                          <p:stCondLst>
                                            <p:cond delay="4068"/>
                                          </p:stCondLst>
                                        </p:cTn>
                                        <p:tgtEl>
                                          <p:spTgt spid="3"/>
                                        </p:tgtEl>
                                      </p:cBhvr>
                                      <p:to x="100000" y="95000"/>
                                    </p:animScale>
                                    <p:animScale>
                                      <p:cBhvr>
                                        <p:cTn id="25" dur="373" decel="50000">
                                          <p:stCondLst>
                                            <p:cond delay="4127"/>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64E68B1-BED4-4F19-B194-94F1BEADD451}"/>
              </a:ext>
            </a:extLst>
          </p:cNvPr>
          <p:cNvSpPr/>
          <p:nvPr/>
        </p:nvSpPr>
        <p:spPr>
          <a:xfrm>
            <a:off x="2986059" y="148709"/>
            <a:ext cx="6487866" cy="707886"/>
          </a:xfrm>
          <a:prstGeom prst="rect">
            <a:avLst/>
          </a:prstGeom>
        </p:spPr>
        <p:txBody>
          <a:bodyPr wrap="none">
            <a:spAutoFit/>
          </a:bodyPr>
          <a:lstStyle/>
          <a:p>
            <a:r>
              <a:rPr lang="en-US" sz="4000" b="1" i="0" dirty="0">
                <a:solidFill>
                  <a:schemeClr val="bg1"/>
                </a:solidFill>
                <a:effectLst/>
                <a:latin typeface="Gotham SSm A"/>
              </a:rPr>
              <a:t>Meanwhile, What Do We Do?</a:t>
            </a:r>
          </a:p>
        </p:txBody>
      </p:sp>
      <p:sp>
        <p:nvSpPr>
          <p:cNvPr id="3" name="Rectangle 2">
            <a:extLst>
              <a:ext uri="{FF2B5EF4-FFF2-40B4-BE49-F238E27FC236}">
                <a16:creationId xmlns:a16="http://schemas.microsoft.com/office/drawing/2014/main" id="{83FFDB92-37B3-4C62-99E1-D116DA93F71B}"/>
              </a:ext>
            </a:extLst>
          </p:cNvPr>
          <p:cNvSpPr/>
          <p:nvPr/>
        </p:nvSpPr>
        <p:spPr>
          <a:xfrm>
            <a:off x="547687" y="862804"/>
            <a:ext cx="11096625" cy="646331"/>
          </a:xfrm>
          <a:prstGeom prst="rect">
            <a:avLst/>
          </a:prstGeom>
        </p:spPr>
        <p:txBody>
          <a:bodyPr wrap="square">
            <a:spAutoFit/>
          </a:bodyPr>
          <a:lstStyle/>
          <a:p>
            <a:pPr algn="ctr"/>
            <a:r>
              <a:rPr lang="en-US" sz="3600" b="0" i="0" dirty="0">
                <a:solidFill>
                  <a:schemeClr val="bg1"/>
                </a:solidFill>
                <a:effectLst/>
                <a:latin typeface="Gotham SSm A"/>
              </a:rPr>
              <a:t>Jesus answered this in one word</a:t>
            </a:r>
            <a:endParaRPr lang="en-US" sz="3600" dirty="0">
              <a:solidFill>
                <a:schemeClr val="bg1"/>
              </a:solidFill>
            </a:endParaRPr>
          </a:p>
        </p:txBody>
      </p:sp>
      <p:sp>
        <p:nvSpPr>
          <p:cNvPr id="4" name="Rectangle 3">
            <a:extLst>
              <a:ext uri="{FF2B5EF4-FFF2-40B4-BE49-F238E27FC236}">
                <a16:creationId xmlns:a16="http://schemas.microsoft.com/office/drawing/2014/main" id="{8375B481-911E-42C0-BE4A-A3D9D1940B01}"/>
              </a:ext>
            </a:extLst>
          </p:cNvPr>
          <p:cNvSpPr/>
          <p:nvPr/>
        </p:nvSpPr>
        <p:spPr>
          <a:xfrm>
            <a:off x="866065" y="1793080"/>
            <a:ext cx="10778247" cy="3416320"/>
          </a:xfrm>
          <a:prstGeom prst="rect">
            <a:avLst/>
          </a:prstGeom>
        </p:spPr>
        <p:txBody>
          <a:bodyPr wrap="square">
            <a:spAutoFit/>
          </a:bodyPr>
          <a:lstStyle/>
          <a:p>
            <a:r>
              <a:rPr lang="en-US" sz="3600" dirty="0">
                <a:solidFill>
                  <a:schemeClr val="bg1"/>
                </a:solidFill>
                <a:latin typeface="Gotham SSm A"/>
              </a:rPr>
              <a:t>In Luke 13, Jesus hears the story of the Galileans “whose blood Pilate had mixed with their sacrifices.” He asks if this happened to them because they were worse sinners than those who had not suffered such a tragic death. His answer was instructive: “I tell you, no; but unless you repent you will all likewise perish” (Luke 13:3, NKJV). </a:t>
            </a:r>
            <a:endParaRPr lang="en-US" sz="3600" dirty="0"/>
          </a:p>
        </p:txBody>
      </p:sp>
      <p:sp>
        <p:nvSpPr>
          <p:cNvPr id="5" name="Rectangle 4">
            <a:extLst>
              <a:ext uri="{FF2B5EF4-FFF2-40B4-BE49-F238E27FC236}">
                <a16:creationId xmlns:a16="http://schemas.microsoft.com/office/drawing/2014/main" id="{EEDF888A-1162-4B77-BF56-67FF8F3130DD}"/>
              </a:ext>
            </a:extLst>
          </p:cNvPr>
          <p:cNvSpPr/>
          <p:nvPr/>
        </p:nvSpPr>
        <p:spPr>
          <a:xfrm>
            <a:off x="9205941" y="771281"/>
            <a:ext cx="1952073" cy="769441"/>
          </a:xfrm>
          <a:prstGeom prst="rect">
            <a:avLst/>
          </a:prstGeom>
        </p:spPr>
        <p:txBody>
          <a:bodyPr wrap="none">
            <a:spAutoFit/>
          </a:bodyPr>
          <a:lstStyle/>
          <a:p>
            <a:r>
              <a:rPr lang="en-US" sz="4400" i="1" dirty="0">
                <a:solidFill>
                  <a:schemeClr val="bg1"/>
                </a:solidFill>
                <a:latin typeface="Gotham SSm A"/>
              </a:rPr>
              <a:t>repent</a:t>
            </a:r>
            <a:r>
              <a:rPr lang="en-US" sz="4400" dirty="0">
                <a:solidFill>
                  <a:schemeClr val="bg1"/>
                </a:solidFill>
                <a:latin typeface="Gotham SSm A"/>
              </a:rPr>
              <a:t>. </a:t>
            </a:r>
            <a:endParaRPr lang="en-US" sz="4400" dirty="0"/>
          </a:p>
        </p:txBody>
      </p:sp>
    </p:spTree>
    <p:extLst>
      <p:ext uri="{BB962C8B-B14F-4D97-AF65-F5344CB8AC3E}">
        <p14:creationId xmlns:p14="http://schemas.microsoft.com/office/powerpoint/2010/main" val="18192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25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4000" fill="hold"/>
                                        <p:tgtEl>
                                          <p:spTgt spid="5"/>
                                        </p:tgtEl>
                                        <p:attrNameLst>
                                          <p:attrName>ppt_w</p:attrName>
                                        </p:attrNameLst>
                                      </p:cBhvr>
                                      <p:tavLst>
                                        <p:tav tm="0">
                                          <p:val>
                                            <p:fltVal val="0"/>
                                          </p:val>
                                        </p:tav>
                                        <p:tav tm="100000">
                                          <p:val>
                                            <p:strVal val="#ppt_w"/>
                                          </p:val>
                                        </p:tav>
                                      </p:tavLst>
                                    </p:anim>
                                    <p:anim calcmode="lin" valueType="num">
                                      <p:cBhvr>
                                        <p:cTn id="18" dur="4000" fill="hold"/>
                                        <p:tgtEl>
                                          <p:spTgt spid="5"/>
                                        </p:tgtEl>
                                        <p:attrNameLst>
                                          <p:attrName>ppt_h</p:attrName>
                                        </p:attrNameLst>
                                      </p:cBhvr>
                                      <p:tavLst>
                                        <p:tav tm="0">
                                          <p:val>
                                            <p:fltVal val="0"/>
                                          </p:val>
                                        </p:tav>
                                        <p:tav tm="100000">
                                          <p:val>
                                            <p:strVal val="#ppt_h"/>
                                          </p:val>
                                        </p:tav>
                                      </p:tavLst>
                                    </p:anim>
                                    <p:anim calcmode="lin" valueType="num">
                                      <p:cBhvr>
                                        <p:cTn id="19" dur="4000" fill="hold"/>
                                        <p:tgtEl>
                                          <p:spTgt spid="5"/>
                                        </p:tgtEl>
                                        <p:attrNameLst>
                                          <p:attrName>style.rotation</p:attrName>
                                        </p:attrNameLst>
                                      </p:cBhvr>
                                      <p:tavLst>
                                        <p:tav tm="0">
                                          <p:val>
                                            <p:fltVal val="90"/>
                                          </p:val>
                                        </p:tav>
                                        <p:tav tm="100000">
                                          <p:val>
                                            <p:fltVal val="0"/>
                                          </p:val>
                                        </p:tav>
                                      </p:tavLst>
                                    </p:anim>
                                    <p:animEffect transition="in" filter="fade">
                                      <p:cBhvr>
                                        <p:cTn id="20" dur="40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4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D6E1506-11AB-4F43-872E-5A77F8866B19}"/>
              </a:ext>
            </a:extLst>
          </p:cNvPr>
          <p:cNvSpPr/>
          <p:nvPr/>
        </p:nvSpPr>
        <p:spPr>
          <a:xfrm>
            <a:off x="638783" y="761469"/>
            <a:ext cx="10914434" cy="3139321"/>
          </a:xfrm>
          <a:prstGeom prst="rect">
            <a:avLst/>
          </a:prstGeom>
        </p:spPr>
        <p:txBody>
          <a:bodyPr wrap="square">
            <a:spAutoFit/>
          </a:bodyPr>
          <a:lstStyle/>
          <a:p>
            <a:pPr algn="ctr"/>
            <a:r>
              <a:rPr lang="en-US" sz="6600" b="0" i="0" dirty="0">
                <a:solidFill>
                  <a:schemeClr val="bg1"/>
                </a:solidFill>
                <a:effectLst/>
                <a:latin typeface="Gotham SSm A"/>
              </a:rPr>
              <a:t>Life is brief. You can never be sure how long it will last. We all should be prepared. </a:t>
            </a:r>
            <a:endParaRPr lang="en-US" sz="6600" dirty="0">
              <a:solidFill>
                <a:schemeClr val="bg1"/>
              </a:solidFill>
            </a:endParaRPr>
          </a:p>
        </p:txBody>
      </p:sp>
    </p:spTree>
    <p:extLst>
      <p:ext uri="{BB962C8B-B14F-4D97-AF65-F5344CB8AC3E}">
        <p14:creationId xmlns:p14="http://schemas.microsoft.com/office/powerpoint/2010/main" val="77324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4000" fill="hold"/>
                                        <p:tgtEl>
                                          <p:spTgt spid="2"/>
                                        </p:tgtEl>
                                        <p:attrNameLst>
                                          <p:attrName>ppt_w</p:attrName>
                                        </p:attrNameLst>
                                      </p:cBhvr>
                                      <p:tavLst>
                                        <p:tav tm="0">
                                          <p:val>
                                            <p:fltVal val="0"/>
                                          </p:val>
                                        </p:tav>
                                        <p:tav tm="100000">
                                          <p:val>
                                            <p:strVal val="#ppt_w"/>
                                          </p:val>
                                        </p:tav>
                                      </p:tavLst>
                                    </p:anim>
                                    <p:anim calcmode="lin" valueType="num">
                                      <p:cBhvr>
                                        <p:cTn id="8" dur="4000" fill="hold"/>
                                        <p:tgtEl>
                                          <p:spTgt spid="2"/>
                                        </p:tgtEl>
                                        <p:attrNameLst>
                                          <p:attrName>ppt_h</p:attrName>
                                        </p:attrNameLst>
                                      </p:cBhvr>
                                      <p:tavLst>
                                        <p:tav tm="0">
                                          <p:val>
                                            <p:fltVal val="0"/>
                                          </p:val>
                                        </p:tav>
                                        <p:tav tm="100000">
                                          <p:val>
                                            <p:strVal val="#ppt_h"/>
                                          </p:val>
                                        </p:tav>
                                      </p:tavLst>
                                    </p:anim>
                                    <p:anim calcmode="lin" valueType="num">
                                      <p:cBhvr>
                                        <p:cTn id="9" dur="4000" fill="hold"/>
                                        <p:tgtEl>
                                          <p:spTgt spid="2"/>
                                        </p:tgtEl>
                                        <p:attrNameLst>
                                          <p:attrName>style.rotation</p:attrName>
                                        </p:attrNameLst>
                                      </p:cBhvr>
                                      <p:tavLst>
                                        <p:tav tm="0">
                                          <p:val>
                                            <p:fltVal val="90"/>
                                          </p:val>
                                        </p:tav>
                                        <p:tav tm="100000">
                                          <p:val>
                                            <p:fltVal val="0"/>
                                          </p:val>
                                        </p:tav>
                                      </p:tavLst>
                                    </p:anim>
                                    <p:animEffect transition="in" filter="fade">
                                      <p:cBhvr>
                                        <p:cTn id="10" dur="4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B2D7C6-86E3-16AB-C330-60DB3B910BDE}"/>
            </a:ext>
          </a:extLst>
        </p:cNvPr>
        <p:cNvGrpSpPr/>
        <p:nvPr/>
      </p:nvGrpSpPr>
      <p:grpSpPr>
        <a:xfrm>
          <a:off x="0" y="0"/>
          <a:ext cx="0" cy="0"/>
          <a:chOff x="0" y="0"/>
          <a:chExt cx="0" cy="0"/>
        </a:xfrm>
      </p:grpSpPr>
      <p:sp>
        <p:nvSpPr>
          <p:cNvPr id="2" name="TextBox 1">
            <a:extLst>
              <a:ext uri="{FF2B5EF4-FFF2-40B4-BE49-F238E27FC236}">
                <a16:creationId xmlns:a16="http://schemas.microsoft.com/office/drawing/2014/main" id="{1B26591C-A3BD-C82E-6CAB-BAB5B97A0376}"/>
              </a:ext>
            </a:extLst>
          </p:cNvPr>
          <p:cNvSpPr txBox="1"/>
          <p:nvPr/>
        </p:nvSpPr>
        <p:spPr>
          <a:xfrm>
            <a:off x="876300" y="200025"/>
            <a:ext cx="10763250" cy="5232202"/>
          </a:xfrm>
          <a:prstGeom prst="rect">
            <a:avLst/>
          </a:prstGeom>
          <a:noFill/>
        </p:spPr>
        <p:txBody>
          <a:bodyPr wrap="square" rtlCol="0">
            <a:spAutoFit/>
          </a:bodyPr>
          <a:lstStyle/>
          <a:p>
            <a:pPr algn="ctr"/>
            <a:endParaRPr lang="en-US" sz="6000" dirty="0">
              <a:solidFill>
                <a:schemeClr val="bg1"/>
              </a:solidFill>
            </a:endParaRPr>
          </a:p>
          <a:p>
            <a:pPr algn="ctr"/>
            <a:r>
              <a:rPr lang="en-US" sz="6000" dirty="0">
                <a:solidFill>
                  <a:schemeClr val="bg1"/>
                </a:solidFill>
              </a:rPr>
              <a:t>Have you ever asked yourself these questions?</a:t>
            </a:r>
          </a:p>
          <a:p>
            <a:pPr algn="ctr"/>
            <a:endParaRPr lang="en-US" sz="6000" dirty="0">
              <a:solidFill>
                <a:schemeClr val="bg1"/>
              </a:solidFill>
            </a:endParaRPr>
          </a:p>
          <a:p>
            <a:pPr algn="ctr"/>
            <a:endParaRPr lang="en-US" sz="4000" dirty="0">
              <a:solidFill>
                <a:schemeClr val="bg1"/>
              </a:solidFill>
            </a:endParaRPr>
          </a:p>
          <a:p>
            <a:pPr algn="ctr"/>
            <a:r>
              <a:rPr lang="en-US" sz="5400" dirty="0">
                <a:solidFill>
                  <a:schemeClr val="bg1"/>
                </a:solidFill>
              </a:rPr>
              <a:t>Pastor Richard ”Rico” Tubbs</a:t>
            </a:r>
          </a:p>
        </p:txBody>
      </p:sp>
    </p:spTree>
    <p:extLst>
      <p:ext uri="{BB962C8B-B14F-4D97-AF65-F5344CB8AC3E}">
        <p14:creationId xmlns:p14="http://schemas.microsoft.com/office/powerpoint/2010/main" val="2213479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4721FDD-30C6-BAD3-DC60-735E4658C870}"/>
              </a:ext>
            </a:extLst>
          </p:cNvPr>
          <p:cNvSpPr txBox="1"/>
          <p:nvPr/>
        </p:nvSpPr>
        <p:spPr>
          <a:xfrm>
            <a:off x="1512604" y="900348"/>
            <a:ext cx="9340554" cy="1569660"/>
          </a:xfrm>
          <a:prstGeom prst="rect">
            <a:avLst/>
          </a:prstGeom>
          <a:noFill/>
        </p:spPr>
        <p:txBody>
          <a:bodyPr wrap="square">
            <a:spAutoFit/>
          </a:bodyPr>
          <a:lstStyle/>
          <a:p>
            <a:pPr algn="ctr"/>
            <a:r>
              <a:rPr lang="en-US" sz="4800" b="0" i="0" dirty="0">
                <a:solidFill>
                  <a:schemeClr val="bg1"/>
                </a:solidFill>
                <a:effectLst/>
                <a:latin typeface="Open Sans" panose="020B0606030504020204" pitchFamily="34" charset="0"/>
              </a:rPr>
              <a:t>Does God punish people with a natural disaster? </a:t>
            </a:r>
            <a:endParaRPr lang="en-US" sz="4800" dirty="0">
              <a:solidFill>
                <a:schemeClr val="bg1"/>
              </a:solidFill>
            </a:endParaRPr>
          </a:p>
        </p:txBody>
      </p:sp>
      <p:sp>
        <p:nvSpPr>
          <p:cNvPr id="5" name="TextBox 4">
            <a:extLst>
              <a:ext uri="{FF2B5EF4-FFF2-40B4-BE49-F238E27FC236}">
                <a16:creationId xmlns:a16="http://schemas.microsoft.com/office/drawing/2014/main" id="{7E8D2F1C-8D5B-83F1-D6D2-CCD5D744320D}"/>
              </a:ext>
            </a:extLst>
          </p:cNvPr>
          <p:cNvSpPr txBox="1"/>
          <p:nvPr/>
        </p:nvSpPr>
        <p:spPr>
          <a:xfrm>
            <a:off x="1256231" y="3947225"/>
            <a:ext cx="9853301" cy="707886"/>
          </a:xfrm>
          <a:prstGeom prst="rect">
            <a:avLst/>
          </a:prstGeom>
          <a:noFill/>
        </p:spPr>
        <p:txBody>
          <a:bodyPr wrap="square">
            <a:spAutoFit/>
          </a:bodyPr>
          <a:lstStyle/>
          <a:p>
            <a:pPr algn="ctr"/>
            <a:r>
              <a:rPr lang="en-US" sz="4000" b="0" i="0" dirty="0">
                <a:solidFill>
                  <a:schemeClr val="bg1"/>
                </a:solidFill>
                <a:effectLst/>
                <a:latin typeface="Open Sans" panose="020B0606030504020204" pitchFamily="34" charset="0"/>
              </a:rPr>
              <a:t>No, he punishes people with </a:t>
            </a:r>
            <a:r>
              <a:rPr lang="en-US" sz="4000" b="0" i="0" u="sng" dirty="0">
                <a:solidFill>
                  <a:schemeClr val="bg1"/>
                </a:solidFill>
                <a:effectLst/>
                <a:latin typeface="Open Sans" panose="020B0606030504020204" pitchFamily="34" charset="0"/>
              </a:rPr>
              <a:t>separation.</a:t>
            </a:r>
            <a:endParaRPr lang="en-US" sz="4000" u="sng" dirty="0"/>
          </a:p>
        </p:txBody>
      </p:sp>
    </p:spTree>
    <p:extLst>
      <p:ext uri="{BB962C8B-B14F-4D97-AF65-F5344CB8AC3E}">
        <p14:creationId xmlns:p14="http://schemas.microsoft.com/office/powerpoint/2010/main" val="146195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25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4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C065E9-8BA8-62BC-719B-F8426044BCE6}"/>
              </a:ext>
            </a:extLst>
          </p:cNvPr>
          <p:cNvSpPr txBox="1"/>
          <p:nvPr/>
        </p:nvSpPr>
        <p:spPr>
          <a:xfrm>
            <a:off x="1025496" y="1366897"/>
            <a:ext cx="9571289" cy="3170099"/>
          </a:xfrm>
          <a:prstGeom prst="rect">
            <a:avLst/>
          </a:prstGeom>
          <a:noFill/>
        </p:spPr>
        <p:txBody>
          <a:bodyPr wrap="square">
            <a:spAutoFit/>
          </a:bodyPr>
          <a:lstStyle/>
          <a:p>
            <a:pPr algn="ctr"/>
            <a:r>
              <a:rPr lang="en-US" sz="4000" b="0" i="0" dirty="0">
                <a:solidFill>
                  <a:schemeClr val="bg1"/>
                </a:solidFill>
                <a:effectLst/>
                <a:latin typeface="proxima-nova"/>
              </a:rPr>
              <a:t>The Bible says that when man fell into sin, </a:t>
            </a:r>
            <a:r>
              <a:rPr lang="en-US" sz="4000" b="0" i="0" u="sng" dirty="0">
                <a:solidFill>
                  <a:schemeClr val="bg1"/>
                </a:solidFill>
                <a:effectLst/>
                <a:latin typeface="proxima-nova"/>
              </a:rPr>
              <a:t>all of nature was cursed</a:t>
            </a:r>
            <a:r>
              <a:rPr lang="en-US" sz="4000" b="0" i="0" dirty="0">
                <a:solidFill>
                  <a:schemeClr val="bg1"/>
                </a:solidFill>
                <a:effectLst/>
                <a:latin typeface="proxima-nova"/>
              </a:rPr>
              <a:t>. In other words, it was impossible for a sinful man to live in a </a:t>
            </a:r>
            <a:r>
              <a:rPr lang="en-US" sz="4000" b="0" i="0" u="sng" dirty="0">
                <a:solidFill>
                  <a:schemeClr val="bg1"/>
                </a:solidFill>
                <a:effectLst/>
                <a:latin typeface="proxima-nova"/>
              </a:rPr>
              <a:t>perfect environment of paradise</a:t>
            </a:r>
            <a:r>
              <a:rPr lang="en-US" sz="4000" b="0" i="0" dirty="0">
                <a:solidFill>
                  <a:schemeClr val="bg1"/>
                </a:solidFill>
                <a:effectLst/>
                <a:latin typeface="proxima-nova"/>
              </a:rPr>
              <a:t>, so all of nature is cursed.</a:t>
            </a:r>
            <a:endParaRPr lang="en-US" sz="4000" dirty="0">
              <a:solidFill>
                <a:schemeClr val="bg1"/>
              </a:solidFill>
            </a:endParaRPr>
          </a:p>
        </p:txBody>
      </p:sp>
    </p:spTree>
    <p:extLst>
      <p:ext uri="{BB962C8B-B14F-4D97-AF65-F5344CB8AC3E}">
        <p14:creationId xmlns:p14="http://schemas.microsoft.com/office/powerpoint/2010/main" val="230604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750"/>
                                        <p:tgtEl>
                                          <p:spTgt spid="3"/>
                                        </p:tgtEl>
                                      </p:cBhvr>
                                    </p:animEffect>
                                    <p:anim calcmode="lin" valueType="num">
                                      <p:cBhvr>
                                        <p:cTn id="8" dur="2750" fill="hold"/>
                                        <p:tgtEl>
                                          <p:spTgt spid="3"/>
                                        </p:tgtEl>
                                        <p:attrNameLst>
                                          <p:attrName>ppt_x</p:attrName>
                                        </p:attrNameLst>
                                      </p:cBhvr>
                                      <p:tavLst>
                                        <p:tav tm="0">
                                          <p:val>
                                            <p:strVal val="#ppt_x"/>
                                          </p:val>
                                        </p:tav>
                                        <p:tav tm="100000">
                                          <p:val>
                                            <p:strVal val="#ppt_x"/>
                                          </p:val>
                                        </p:tav>
                                      </p:tavLst>
                                    </p:anim>
                                    <p:anim calcmode="lin" valueType="num">
                                      <p:cBhvr>
                                        <p:cTn id="9" dur="275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5F4F0F-E497-4405-9094-BFE2ABAB408C}"/>
              </a:ext>
            </a:extLst>
          </p:cNvPr>
          <p:cNvSpPr/>
          <p:nvPr/>
        </p:nvSpPr>
        <p:spPr>
          <a:xfrm>
            <a:off x="1309934" y="728359"/>
            <a:ext cx="10123990" cy="584775"/>
          </a:xfrm>
          <a:prstGeom prst="rect">
            <a:avLst/>
          </a:prstGeom>
        </p:spPr>
        <p:txBody>
          <a:bodyPr wrap="none">
            <a:spAutoFit/>
          </a:bodyPr>
          <a:lstStyle/>
          <a:p>
            <a:r>
              <a:rPr lang="en-US" sz="3200" b="1" dirty="0">
                <a:solidFill>
                  <a:schemeClr val="bg1"/>
                </a:solidFill>
                <a:latin typeface="Gotham SSm A"/>
              </a:rPr>
              <a:t>1. H</a:t>
            </a:r>
            <a:r>
              <a:rPr lang="en-US" sz="3200" b="1" i="0" dirty="0">
                <a:solidFill>
                  <a:schemeClr val="bg1"/>
                </a:solidFill>
                <a:effectLst/>
                <a:latin typeface="Gotham SSm A"/>
              </a:rPr>
              <a:t>ow can we be thankful when bad things happen to us? </a:t>
            </a:r>
          </a:p>
        </p:txBody>
      </p:sp>
      <p:sp>
        <p:nvSpPr>
          <p:cNvPr id="3" name="Rectangle 2">
            <a:extLst>
              <a:ext uri="{FF2B5EF4-FFF2-40B4-BE49-F238E27FC236}">
                <a16:creationId xmlns:a16="http://schemas.microsoft.com/office/drawing/2014/main" id="{7ABBCE12-40DC-4B07-9C39-4E3B635526D4}"/>
              </a:ext>
            </a:extLst>
          </p:cNvPr>
          <p:cNvSpPr/>
          <p:nvPr/>
        </p:nvSpPr>
        <p:spPr>
          <a:xfrm>
            <a:off x="1207598" y="3429000"/>
            <a:ext cx="10011266" cy="1569660"/>
          </a:xfrm>
          <a:prstGeom prst="rect">
            <a:avLst/>
          </a:prstGeom>
        </p:spPr>
        <p:txBody>
          <a:bodyPr wrap="square">
            <a:spAutoFit/>
          </a:bodyPr>
          <a:lstStyle/>
          <a:p>
            <a:r>
              <a:rPr lang="en-US" sz="3200" dirty="0">
                <a:solidFill>
                  <a:schemeClr val="bg1"/>
                </a:solidFill>
              </a:rPr>
              <a:t>“Rejoice always, pray continually, give thanks in all circumstances; for this is </a:t>
            </a:r>
            <a:r>
              <a:rPr lang="en-US" sz="3200" dirty="0">
                <a:solidFill>
                  <a:schemeClr val="bg1"/>
                </a:solidFill>
                <a:hlinkClick r:id="rId2">
                  <a:extLst>
                    <a:ext uri="{A12FA001-AC4F-418D-AE19-62706E023703}">
                      <ahyp:hlinkClr xmlns:ahyp="http://schemas.microsoft.com/office/drawing/2018/hyperlinkcolor" val="tx"/>
                    </a:ext>
                  </a:extLst>
                </a:hlinkClick>
              </a:rPr>
              <a:t>God’s will</a:t>
            </a:r>
            <a:r>
              <a:rPr lang="en-US" sz="3200" dirty="0">
                <a:solidFill>
                  <a:schemeClr val="bg1"/>
                </a:solidFill>
              </a:rPr>
              <a:t> for you in Christ Jesus” (1 Thessalonians 5:16-18).</a:t>
            </a:r>
            <a:endParaRPr lang="en-US" sz="4800" dirty="0">
              <a:solidFill>
                <a:schemeClr val="bg1"/>
              </a:solidFill>
            </a:endParaRPr>
          </a:p>
        </p:txBody>
      </p:sp>
      <p:sp>
        <p:nvSpPr>
          <p:cNvPr id="4" name="Rectangle 3">
            <a:extLst>
              <a:ext uri="{FF2B5EF4-FFF2-40B4-BE49-F238E27FC236}">
                <a16:creationId xmlns:a16="http://schemas.microsoft.com/office/drawing/2014/main" id="{59395D53-2A16-4D6F-B08A-671419A420BB}"/>
              </a:ext>
            </a:extLst>
          </p:cNvPr>
          <p:cNvSpPr/>
          <p:nvPr/>
        </p:nvSpPr>
        <p:spPr>
          <a:xfrm>
            <a:off x="981075" y="1905685"/>
            <a:ext cx="10467975" cy="1077218"/>
          </a:xfrm>
          <a:prstGeom prst="rect">
            <a:avLst/>
          </a:prstGeom>
        </p:spPr>
        <p:txBody>
          <a:bodyPr wrap="square">
            <a:spAutoFit/>
          </a:bodyPr>
          <a:lstStyle/>
          <a:p>
            <a:pPr algn="ctr"/>
            <a:r>
              <a:rPr lang="en-US" sz="3200" dirty="0">
                <a:solidFill>
                  <a:schemeClr val="bg1"/>
                </a:solidFill>
                <a:latin typeface="Gotham SSm A"/>
              </a:rPr>
              <a:t>W</a:t>
            </a:r>
            <a:r>
              <a:rPr lang="en-US" sz="3200" b="0" i="0" dirty="0">
                <a:solidFill>
                  <a:schemeClr val="bg1"/>
                </a:solidFill>
                <a:effectLst/>
                <a:latin typeface="Gotham SSm A"/>
              </a:rPr>
              <a:t>e should be thankful to God for everything that happens to us, both good and bad.</a:t>
            </a:r>
            <a:endParaRPr lang="en-US" sz="3200" dirty="0">
              <a:solidFill>
                <a:schemeClr val="bg1"/>
              </a:solidFill>
            </a:endParaRPr>
          </a:p>
        </p:txBody>
      </p:sp>
    </p:spTree>
    <p:extLst>
      <p:ext uri="{BB962C8B-B14F-4D97-AF65-F5344CB8AC3E}">
        <p14:creationId xmlns:p14="http://schemas.microsoft.com/office/powerpoint/2010/main" val="220076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4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4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down)">
                                      <p:cBhvr>
                                        <p:cTn id="17" dur="4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2E1741-F39B-DED0-B3FB-A263D0310428}"/>
              </a:ext>
            </a:extLst>
          </p:cNvPr>
          <p:cNvSpPr txBox="1"/>
          <p:nvPr/>
        </p:nvSpPr>
        <p:spPr>
          <a:xfrm>
            <a:off x="777667" y="316742"/>
            <a:ext cx="11015529" cy="1077218"/>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When there is a disaster God is providing people an opportunity to </a:t>
            </a:r>
            <a:r>
              <a:rPr lang="en-US" sz="3200" b="0" i="0" u="sng" dirty="0">
                <a:solidFill>
                  <a:schemeClr val="bg1"/>
                </a:solidFill>
                <a:effectLst/>
                <a:latin typeface="Open Sans" panose="020B0606030504020204" pitchFamily="34" charset="0"/>
              </a:rPr>
              <a:t>show others goodness</a:t>
            </a:r>
            <a:r>
              <a:rPr lang="en-US" sz="3200" b="0" i="0" dirty="0">
                <a:solidFill>
                  <a:schemeClr val="bg1"/>
                </a:solidFill>
                <a:effectLst/>
                <a:latin typeface="Open Sans" panose="020B0606030504020204" pitchFamily="34" charset="0"/>
              </a:rPr>
              <a:t>. </a:t>
            </a:r>
            <a:endParaRPr lang="en-US" sz="3200" dirty="0">
              <a:solidFill>
                <a:schemeClr val="bg1"/>
              </a:solidFill>
            </a:endParaRPr>
          </a:p>
        </p:txBody>
      </p:sp>
      <p:sp>
        <p:nvSpPr>
          <p:cNvPr id="5" name="TextBox 4">
            <a:extLst>
              <a:ext uri="{FF2B5EF4-FFF2-40B4-BE49-F238E27FC236}">
                <a16:creationId xmlns:a16="http://schemas.microsoft.com/office/drawing/2014/main" id="{5C80DD5C-7EA8-EDC0-3498-3939A0EF95EB}"/>
              </a:ext>
            </a:extLst>
          </p:cNvPr>
          <p:cNvSpPr txBox="1"/>
          <p:nvPr/>
        </p:nvSpPr>
        <p:spPr>
          <a:xfrm>
            <a:off x="1371600" y="2201250"/>
            <a:ext cx="9622564" cy="1077218"/>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God is providing a place for </a:t>
            </a:r>
            <a:r>
              <a:rPr lang="en-US" sz="3200" b="0" i="0" u="sng" dirty="0">
                <a:solidFill>
                  <a:schemeClr val="bg1"/>
                </a:solidFill>
                <a:effectLst/>
                <a:latin typeface="Open Sans" panose="020B0606030504020204" pitchFamily="34" charset="0"/>
              </a:rPr>
              <a:t>hope to grow</a:t>
            </a:r>
            <a:r>
              <a:rPr lang="en-US" sz="3200" b="0" i="0" dirty="0">
                <a:solidFill>
                  <a:schemeClr val="bg1"/>
                </a:solidFill>
                <a:effectLst/>
                <a:latin typeface="Open Sans" panose="020B0606030504020204" pitchFamily="34" charset="0"/>
              </a:rPr>
              <a:t>, </a:t>
            </a:r>
            <a:r>
              <a:rPr lang="en-US" sz="3200" b="0" i="0" u="sng" dirty="0">
                <a:solidFill>
                  <a:schemeClr val="bg1"/>
                </a:solidFill>
                <a:effectLst/>
                <a:latin typeface="Open Sans" panose="020B0606030504020204" pitchFamily="34" charset="0"/>
              </a:rPr>
              <a:t>for love to abound</a:t>
            </a:r>
            <a:r>
              <a:rPr lang="en-US" sz="3200" b="0" i="0" dirty="0">
                <a:solidFill>
                  <a:schemeClr val="bg1"/>
                </a:solidFill>
                <a:effectLst/>
                <a:latin typeface="Open Sans" panose="020B0606030504020204" pitchFamily="34" charset="0"/>
              </a:rPr>
              <a:t> and </a:t>
            </a:r>
            <a:r>
              <a:rPr lang="en-US" sz="3200" b="0" i="0" u="sng" dirty="0">
                <a:solidFill>
                  <a:schemeClr val="bg1"/>
                </a:solidFill>
                <a:effectLst/>
                <a:latin typeface="Open Sans" panose="020B0606030504020204" pitchFamily="34" charset="0"/>
              </a:rPr>
              <a:t>peace to pass understanding</a:t>
            </a:r>
            <a:endParaRPr lang="en-US" sz="3200" u="sng" dirty="0"/>
          </a:p>
        </p:txBody>
      </p:sp>
      <p:sp>
        <p:nvSpPr>
          <p:cNvPr id="7" name="TextBox 6">
            <a:extLst>
              <a:ext uri="{FF2B5EF4-FFF2-40B4-BE49-F238E27FC236}">
                <a16:creationId xmlns:a16="http://schemas.microsoft.com/office/drawing/2014/main" id="{33E9B5F6-7F56-7C4E-5D51-4B616E05374E}"/>
              </a:ext>
            </a:extLst>
          </p:cNvPr>
          <p:cNvSpPr txBox="1"/>
          <p:nvPr/>
        </p:nvSpPr>
        <p:spPr>
          <a:xfrm>
            <a:off x="1717703" y="4357424"/>
            <a:ext cx="8041593" cy="584775"/>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He is providing a place </a:t>
            </a:r>
            <a:r>
              <a:rPr lang="en-US" sz="3200" b="0" i="0" u="sng" dirty="0">
                <a:solidFill>
                  <a:schemeClr val="bg1"/>
                </a:solidFill>
                <a:effectLst/>
                <a:latin typeface="Open Sans" panose="020B0606030504020204" pitchFamily="34" charset="0"/>
              </a:rPr>
              <a:t>for us to serve</a:t>
            </a:r>
            <a:r>
              <a:rPr lang="en-US" sz="3200" b="0" i="0" dirty="0">
                <a:solidFill>
                  <a:schemeClr val="bg1"/>
                </a:solidFill>
                <a:effectLst/>
                <a:latin typeface="Open Sans" panose="020B0606030504020204" pitchFamily="34" charset="0"/>
              </a:rPr>
              <a:t>!</a:t>
            </a:r>
            <a:endParaRPr lang="en-US" sz="3200" dirty="0"/>
          </a:p>
        </p:txBody>
      </p:sp>
    </p:spTree>
    <p:extLst>
      <p:ext uri="{BB962C8B-B14F-4D97-AF65-F5344CB8AC3E}">
        <p14:creationId xmlns:p14="http://schemas.microsoft.com/office/powerpoint/2010/main" val="4070908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A8CC710-20A9-DF46-8852-AFFB8520DC05}"/>
              </a:ext>
            </a:extLst>
          </p:cNvPr>
          <p:cNvSpPr txBox="1"/>
          <p:nvPr/>
        </p:nvSpPr>
        <p:spPr>
          <a:xfrm>
            <a:off x="726393" y="1612457"/>
            <a:ext cx="10220770" cy="1754326"/>
          </a:xfrm>
          <a:prstGeom prst="rect">
            <a:avLst/>
          </a:prstGeom>
          <a:noFill/>
        </p:spPr>
        <p:txBody>
          <a:bodyPr wrap="square">
            <a:spAutoFit/>
          </a:bodyPr>
          <a:lstStyle/>
          <a:p>
            <a:pPr algn="ctr"/>
            <a:r>
              <a:rPr lang="en-US" sz="3600" b="0" i="0" dirty="0">
                <a:solidFill>
                  <a:schemeClr val="bg1"/>
                </a:solidFill>
                <a:effectLst/>
                <a:latin typeface="Open Sans" panose="020B0606030504020204" pitchFamily="34" charset="0"/>
              </a:rPr>
              <a:t>God did not send a Natural Disaster to punish us, but to lead us in the paths of righteousness.</a:t>
            </a:r>
            <a:endParaRPr lang="en-US" sz="3600" dirty="0">
              <a:solidFill>
                <a:schemeClr val="bg1"/>
              </a:solidFill>
            </a:endParaRPr>
          </a:p>
        </p:txBody>
      </p:sp>
    </p:spTree>
    <p:extLst>
      <p:ext uri="{BB962C8B-B14F-4D97-AF65-F5344CB8AC3E}">
        <p14:creationId xmlns:p14="http://schemas.microsoft.com/office/powerpoint/2010/main" val="2056986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E2DA97-F9B1-872A-340C-772DE7F79F4C}"/>
              </a:ext>
            </a:extLst>
          </p:cNvPr>
          <p:cNvSpPr txBox="1"/>
          <p:nvPr/>
        </p:nvSpPr>
        <p:spPr>
          <a:xfrm>
            <a:off x="2835067" y="475939"/>
            <a:ext cx="6097424" cy="4837222"/>
          </a:xfrm>
          <a:prstGeom prst="rect">
            <a:avLst/>
          </a:prstGeom>
          <a:noFill/>
        </p:spPr>
        <p:txBody>
          <a:bodyPr wrap="square">
            <a:spAutoFit/>
          </a:bodyPr>
          <a:lstStyle/>
          <a:p>
            <a:pPr algn="l">
              <a:spcBef>
                <a:spcPts val="1500"/>
              </a:spcBef>
              <a:spcAft>
                <a:spcPts val="750"/>
              </a:spcAft>
            </a:pPr>
            <a:r>
              <a:rPr lang="en-US" sz="2000" b="1" i="0" dirty="0">
                <a:solidFill>
                  <a:schemeClr val="bg1"/>
                </a:solidFill>
                <a:effectLst/>
                <a:latin typeface="system-ui"/>
              </a:rPr>
              <a:t>Psalm 13</a:t>
            </a:r>
          </a:p>
          <a:p>
            <a:pPr algn="l">
              <a:lnSpc>
                <a:spcPts val="1800"/>
              </a:lnSpc>
              <a:spcAft>
                <a:spcPts val="750"/>
              </a:spcAft>
            </a:pPr>
            <a:r>
              <a:rPr lang="en-US" sz="2000" b="1" i="0" dirty="0">
                <a:solidFill>
                  <a:schemeClr val="bg1"/>
                </a:solidFill>
                <a:effectLst/>
                <a:latin typeface="system-ui"/>
              </a:rPr>
              <a:t>For the director of music. A psalm of David.</a:t>
            </a:r>
          </a:p>
          <a:p>
            <a:pPr algn="l"/>
            <a:r>
              <a:rPr lang="en-US" sz="2000" b="1" i="0" baseline="30000" dirty="0">
                <a:solidFill>
                  <a:schemeClr val="bg1"/>
                </a:solidFill>
                <a:effectLst/>
                <a:latin typeface="system-ui"/>
              </a:rPr>
              <a:t>1 </a:t>
            </a:r>
            <a:r>
              <a:rPr lang="en-US" sz="2000" b="0" i="0" dirty="0">
                <a:solidFill>
                  <a:schemeClr val="bg1"/>
                </a:solidFill>
                <a:effectLst/>
                <a:latin typeface="system-ui"/>
              </a:rPr>
              <a:t>How long, </a:t>
            </a:r>
            <a:r>
              <a:rPr lang="en-US" sz="2000" b="0" i="0" cap="small" dirty="0">
                <a:solidFill>
                  <a:schemeClr val="bg1"/>
                </a:solidFill>
                <a:effectLst/>
                <a:latin typeface="system-ui"/>
              </a:rPr>
              <a:t>Lord</a:t>
            </a:r>
            <a:r>
              <a:rPr lang="en-US" sz="2000" b="0" i="0" dirty="0">
                <a:solidFill>
                  <a:schemeClr val="bg1"/>
                </a:solidFill>
                <a:effectLst/>
                <a:latin typeface="system-ui"/>
              </a:rPr>
              <a:t>? Will you forget me forever?</a:t>
            </a:r>
            <a:br>
              <a:rPr lang="en-US" sz="2000" b="0" i="0" dirty="0">
                <a:solidFill>
                  <a:schemeClr val="bg1"/>
                </a:solidFill>
                <a:effectLst/>
                <a:latin typeface="system-ui"/>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How long will you hide your face from me?</a:t>
            </a:r>
            <a:br>
              <a:rPr lang="en-US" sz="2000" b="0" i="0" dirty="0">
                <a:solidFill>
                  <a:schemeClr val="bg1"/>
                </a:solidFill>
                <a:effectLst/>
                <a:latin typeface="system-ui"/>
              </a:rPr>
            </a:br>
            <a:r>
              <a:rPr lang="en-US" sz="2000" b="1" i="0" baseline="30000" dirty="0">
                <a:solidFill>
                  <a:schemeClr val="bg1"/>
                </a:solidFill>
                <a:effectLst/>
                <a:latin typeface="system-ui"/>
              </a:rPr>
              <a:t>2 </a:t>
            </a:r>
            <a:r>
              <a:rPr lang="en-US" sz="2000" b="0" i="0" dirty="0">
                <a:solidFill>
                  <a:schemeClr val="bg1"/>
                </a:solidFill>
                <a:effectLst/>
                <a:latin typeface="system-ui"/>
              </a:rPr>
              <a:t>How long must I wrestle with my thoughts</a:t>
            </a:r>
            <a:br>
              <a:rPr lang="en-US" sz="2000" b="0" i="0" dirty="0">
                <a:solidFill>
                  <a:schemeClr val="bg1"/>
                </a:solidFill>
                <a:effectLst/>
                <a:latin typeface="system-ui"/>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and day after day have sorrow in my heart?</a:t>
            </a:r>
            <a:br>
              <a:rPr lang="en-US" sz="2000" b="0" i="0" dirty="0">
                <a:solidFill>
                  <a:schemeClr val="bg1"/>
                </a:solidFill>
                <a:effectLst/>
                <a:latin typeface="system-ui"/>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How long will my enemy triumph over me?</a:t>
            </a:r>
          </a:p>
          <a:p>
            <a:pPr algn="l"/>
            <a:r>
              <a:rPr lang="en-US" sz="2000" b="1" i="0" baseline="30000" dirty="0">
                <a:solidFill>
                  <a:schemeClr val="bg1"/>
                </a:solidFill>
                <a:effectLst/>
                <a:latin typeface="system-ui"/>
              </a:rPr>
              <a:t>3 </a:t>
            </a:r>
            <a:r>
              <a:rPr lang="en-US" sz="2000" b="0" i="0" dirty="0">
                <a:solidFill>
                  <a:schemeClr val="bg1"/>
                </a:solidFill>
                <a:effectLst/>
                <a:latin typeface="system-ui"/>
              </a:rPr>
              <a:t>Look on me and answer, </a:t>
            </a:r>
            <a:r>
              <a:rPr lang="en-US" sz="2000" b="0" i="0" cap="small" dirty="0">
                <a:solidFill>
                  <a:schemeClr val="bg1"/>
                </a:solidFill>
                <a:effectLst/>
                <a:latin typeface="system-ui"/>
              </a:rPr>
              <a:t>Lord</a:t>
            </a:r>
            <a:r>
              <a:rPr lang="en-US" sz="2000" b="0" i="0" dirty="0">
                <a:solidFill>
                  <a:schemeClr val="bg1"/>
                </a:solidFill>
                <a:effectLst/>
                <a:latin typeface="system-ui"/>
              </a:rPr>
              <a:t> my God.</a:t>
            </a:r>
            <a:br>
              <a:rPr lang="en-US" sz="2000" b="0" i="0" dirty="0">
                <a:solidFill>
                  <a:schemeClr val="bg1"/>
                </a:solidFill>
                <a:effectLst/>
                <a:latin typeface="system-ui"/>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Give light to my eyes, or I will sleep in death,</a:t>
            </a:r>
            <a:br>
              <a:rPr lang="en-US" sz="2000" b="0" i="0" dirty="0">
                <a:solidFill>
                  <a:schemeClr val="bg1"/>
                </a:solidFill>
                <a:effectLst/>
                <a:latin typeface="system-ui"/>
              </a:rPr>
            </a:br>
            <a:r>
              <a:rPr lang="en-US" sz="2000" b="1" i="0" baseline="30000" dirty="0">
                <a:solidFill>
                  <a:schemeClr val="bg1"/>
                </a:solidFill>
                <a:effectLst/>
                <a:latin typeface="system-ui"/>
              </a:rPr>
              <a:t>4 </a:t>
            </a:r>
            <a:r>
              <a:rPr lang="en-US" sz="2000" b="0" i="0" dirty="0">
                <a:solidFill>
                  <a:schemeClr val="bg1"/>
                </a:solidFill>
                <a:effectLst/>
                <a:latin typeface="system-ui"/>
              </a:rPr>
              <a:t>and my enemy will say, “I have overcome him,”</a:t>
            </a:r>
            <a:br>
              <a:rPr lang="en-US" sz="2000" b="0" i="0" dirty="0">
                <a:solidFill>
                  <a:schemeClr val="bg1"/>
                </a:solidFill>
                <a:effectLst/>
                <a:latin typeface="system-ui"/>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and my foes will rejoice when I fall.</a:t>
            </a:r>
          </a:p>
          <a:p>
            <a:pPr algn="l"/>
            <a:r>
              <a:rPr lang="en-US" sz="2000" b="1" i="0" baseline="30000" dirty="0">
                <a:solidFill>
                  <a:schemeClr val="bg1"/>
                </a:solidFill>
                <a:effectLst/>
                <a:latin typeface="system-ui"/>
              </a:rPr>
              <a:t>5 </a:t>
            </a:r>
            <a:r>
              <a:rPr lang="en-US" sz="2000" b="0" i="0" dirty="0">
                <a:solidFill>
                  <a:schemeClr val="bg1"/>
                </a:solidFill>
                <a:effectLst/>
                <a:latin typeface="system-ui"/>
              </a:rPr>
              <a:t>But I trust in your unfailing love;</a:t>
            </a:r>
            <a:br>
              <a:rPr lang="en-US" sz="2000" b="0" i="0" dirty="0">
                <a:solidFill>
                  <a:schemeClr val="bg1"/>
                </a:solidFill>
                <a:effectLst/>
                <a:latin typeface="system-ui"/>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my heart rejoices in your salvation.</a:t>
            </a:r>
            <a:br>
              <a:rPr lang="en-US" sz="2000" b="0" i="0" dirty="0">
                <a:solidFill>
                  <a:schemeClr val="bg1"/>
                </a:solidFill>
                <a:effectLst/>
                <a:latin typeface="system-ui"/>
              </a:rPr>
            </a:br>
            <a:r>
              <a:rPr lang="en-US" sz="2000" b="1" i="0" baseline="30000" dirty="0">
                <a:solidFill>
                  <a:schemeClr val="bg1"/>
                </a:solidFill>
                <a:effectLst/>
                <a:latin typeface="system-ui"/>
              </a:rPr>
              <a:t>6 </a:t>
            </a:r>
            <a:r>
              <a:rPr lang="en-US" sz="2000" b="0" i="0" dirty="0">
                <a:solidFill>
                  <a:schemeClr val="bg1"/>
                </a:solidFill>
                <a:effectLst/>
                <a:latin typeface="system-ui"/>
              </a:rPr>
              <a:t>I will sing the </a:t>
            </a:r>
            <a:r>
              <a:rPr lang="en-US" sz="2000" b="0" i="0" cap="small" dirty="0">
                <a:solidFill>
                  <a:schemeClr val="bg1"/>
                </a:solidFill>
                <a:effectLst/>
                <a:latin typeface="system-ui"/>
              </a:rPr>
              <a:t>Lord</a:t>
            </a:r>
            <a:r>
              <a:rPr lang="en-US" sz="2000" b="0" i="0" dirty="0">
                <a:solidFill>
                  <a:schemeClr val="bg1"/>
                </a:solidFill>
                <a:effectLst/>
                <a:latin typeface="system-ui"/>
              </a:rPr>
              <a:t>’s praise,</a:t>
            </a:r>
            <a:br>
              <a:rPr lang="en-US" sz="2000" b="0" i="0" dirty="0">
                <a:solidFill>
                  <a:schemeClr val="bg1"/>
                </a:solidFill>
                <a:effectLst/>
                <a:latin typeface="system-ui"/>
              </a:rPr>
            </a:br>
            <a:r>
              <a:rPr lang="en-US" sz="2000" b="0" i="0" dirty="0">
                <a:solidFill>
                  <a:schemeClr val="bg1"/>
                </a:solidFill>
                <a:effectLst/>
                <a:latin typeface="Courier New" panose="02070309020205020404" pitchFamily="49" charset="0"/>
              </a:rPr>
              <a:t>    </a:t>
            </a:r>
            <a:r>
              <a:rPr lang="en-US" sz="2000" b="0" i="0" dirty="0">
                <a:solidFill>
                  <a:schemeClr val="bg1"/>
                </a:solidFill>
                <a:effectLst/>
                <a:latin typeface="system-ui"/>
              </a:rPr>
              <a:t>for he has been good to me.</a:t>
            </a:r>
          </a:p>
        </p:txBody>
      </p:sp>
    </p:spTree>
    <p:extLst>
      <p:ext uri="{BB962C8B-B14F-4D97-AF65-F5344CB8AC3E}">
        <p14:creationId xmlns:p14="http://schemas.microsoft.com/office/powerpoint/2010/main" val="248637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F105F6-942E-7CD3-215A-362F11FE8807}"/>
              </a:ext>
            </a:extLst>
          </p:cNvPr>
          <p:cNvSpPr txBox="1"/>
          <p:nvPr/>
        </p:nvSpPr>
        <p:spPr>
          <a:xfrm>
            <a:off x="363196" y="405446"/>
            <a:ext cx="11297540" cy="1077218"/>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There’s a difference between honest questioning and cynical questioning.</a:t>
            </a:r>
          </a:p>
        </p:txBody>
      </p:sp>
      <p:sp>
        <p:nvSpPr>
          <p:cNvPr id="5" name="TextBox 4">
            <a:extLst>
              <a:ext uri="{FF2B5EF4-FFF2-40B4-BE49-F238E27FC236}">
                <a16:creationId xmlns:a16="http://schemas.microsoft.com/office/drawing/2014/main" id="{94594AE3-8716-7945-9221-C5B64447B215}"/>
              </a:ext>
            </a:extLst>
          </p:cNvPr>
          <p:cNvSpPr txBox="1"/>
          <p:nvPr/>
        </p:nvSpPr>
        <p:spPr>
          <a:xfrm>
            <a:off x="773394" y="1921391"/>
            <a:ext cx="10477143" cy="1077218"/>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Honest questioning is marked by </a:t>
            </a:r>
            <a:r>
              <a:rPr lang="en-US" sz="3200" b="0" i="0" u="sng" dirty="0">
                <a:solidFill>
                  <a:schemeClr val="bg1"/>
                </a:solidFill>
                <a:effectLst/>
                <a:latin typeface="Open Sans" panose="020B0606030504020204" pitchFamily="34" charset="0"/>
              </a:rPr>
              <a:t>humility</a:t>
            </a:r>
            <a:r>
              <a:rPr lang="en-US" sz="3200" b="0" i="0" dirty="0">
                <a:solidFill>
                  <a:schemeClr val="bg1"/>
                </a:solidFill>
                <a:effectLst/>
                <a:latin typeface="Open Sans" panose="020B0606030504020204" pitchFamily="34" charset="0"/>
              </a:rPr>
              <a:t>. Humbly seeking answers is a </a:t>
            </a:r>
            <a:r>
              <a:rPr lang="en-US" sz="3200" b="0" i="0" u="sng" dirty="0">
                <a:solidFill>
                  <a:schemeClr val="bg1"/>
                </a:solidFill>
                <a:effectLst/>
                <a:latin typeface="Open Sans" panose="020B0606030504020204" pitchFamily="34" charset="0"/>
              </a:rPr>
              <a:t>good thing</a:t>
            </a:r>
            <a:r>
              <a:rPr lang="en-US" sz="3200" b="0" i="0" dirty="0">
                <a:solidFill>
                  <a:schemeClr val="bg1"/>
                </a:solidFill>
                <a:effectLst/>
                <a:latin typeface="Open Sans" panose="020B0606030504020204" pitchFamily="34" charset="0"/>
              </a:rPr>
              <a:t>.</a:t>
            </a:r>
          </a:p>
        </p:txBody>
      </p:sp>
      <p:sp>
        <p:nvSpPr>
          <p:cNvPr id="7" name="TextBox 6">
            <a:extLst>
              <a:ext uri="{FF2B5EF4-FFF2-40B4-BE49-F238E27FC236}">
                <a16:creationId xmlns:a16="http://schemas.microsoft.com/office/drawing/2014/main" id="{2E539D20-F53A-1755-9093-41A14EDAA7D5}"/>
              </a:ext>
            </a:extLst>
          </p:cNvPr>
          <p:cNvSpPr txBox="1"/>
          <p:nvPr/>
        </p:nvSpPr>
        <p:spPr>
          <a:xfrm>
            <a:off x="606751" y="3074562"/>
            <a:ext cx="10383140" cy="1569660"/>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Cynical questioning, on the other hand, is marked by a </a:t>
            </a:r>
            <a:r>
              <a:rPr lang="en-US" sz="3200" b="0" i="0" u="sng" dirty="0">
                <a:solidFill>
                  <a:schemeClr val="bg1"/>
                </a:solidFill>
                <a:effectLst/>
                <a:latin typeface="Open Sans" panose="020B0606030504020204" pitchFamily="34" charset="0"/>
              </a:rPr>
              <a:t>haughty pride </a:t>
            </a:r>
            <a:r>
              <a:rPr lang="en-US" sz="3200" b="0" i="0" dirty="0">
                <a:solidFill>
                  <a:schemeClr val="bg1"/>
                </a:solidFill>
                <a:effectLst/>
                <a:latin typeface="Open Sans" panose="020B0606030504020204" pitchFamily="34" charset="0"/>
              </a:rPr>
              <a:t>demanding that God </a:t>
            </a:r>
            <a:r>
              <a:rPr lang="en-US" sz="3200" b="0" i="0" u="sng" dirty="0">
                <a:solidFill>
                  <a:schemeClr val="bg1"/>
                </a:solidFill>
                <a:effectLst/>
                <a:latin typeface="Open Sans" panose="020B0606030504020204" pitchFamily="34" charset="0"/>
              </a:rPr>
              <a:t>prove Himself </a:t>
            </a:r>
            <a:r>
              <a:rPr lang="en-US" sz="3200" b="0" i="0" dirty="0">
                <a:solidFill>
                  <a:schemeClr val="bg1"/>
                </a:solidFill>
                <a:effectLst/>
                <a:latin typeface="Open Sans" panose="020B0606030504020204" pitchFamily="34" charset="0"/>
              </a:rPr>
              <a:t>to the cynic</a:t>
            </a:r>
          </a:p>
        </p:txBody>
      </p:sp>
      <p:sp>
        <p:nvSpPr>
          <p:cNvPr id="9" name="TextBox 8">
            <a:extLst>
              <a:ext uri="{FF2B5EF4-FFF2-40B4-BE49-F238E27FC236}">
                <a16:creationId xmlns:a16="http://schemas.microsoft.com/office/drawing/2014/main" id="{2D6EC136-2111-955E-6046-B4E491242A9F}"/>
              </a:ext>
            </a:extLst>
          </p:cNvPr>
          <p:cNvSpPr txBox="1"/>
          <p:nvPr/>
        </p:nvSpPr>
        <p:spPr>
          <a:xfrm>
            <a:off x="-99701" y="5001153"/>
            <a:ext cx="12391401" cy="584775"/>
          </a:xfrm>
          <a:prstGeom prst="rect">
            <a:avLst/>
          </a:prstGeom>
          <a:noFill/>
        </p:spPr>
        <p:txBody>
          <a:bodyPr wrap="square">
            <a:spAutoFit/>
          </a:bodyPr>
          <a:lstStyle/>
          <a:p>
            <a:r>
              <a:rPr lang="en-US" sz="3200" b="0" i="0" dirty="0">
                <a:solidFill>
                  <a:schemeClr val="bg1"/>
                </a:solidFill>
                <a:effectLst/>
                <a:latin typeface="Open Sans" panose="020B0606030504020204" pitchFamily="34" charset="0"/>
              </a:rPr>
              <a:t> God does not obligate Himself to answer them in their lifetime.</a:t>
            </a:r>
            <a:endParaRPr lang="en-US" sz="3200" dirty="0"/>
          </a:p>
        </p:txBody>
      </p:sp>
    </p:spTree>
    <p:extLst>
      <p:ext uri="{BB962C8B-B14F-4D97-AF65-F5344CB8AC3E}">
        <p14:creationId xmlns:p14="http://schemas.microsoft.com/office/powerpoint/2010/main" val="2699319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circle(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in)">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circle(in)">
                                      <p:cBhvr>
                                        <p:cTn id="2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777BFD-659F-2EF9-516F-E71F84E9B9AF}"/>
              </a:ext>
            </a:extLst>
          </p:cNvPr>
          <p:cNvSpPr txBox="1"/>
          <p:nvPr/>
        </p:nvSpPr>
        <p:spPr>
          <a:xfrm>
            <a:off x="365333" y="270479"/>
            <a:ext cx="6097424" cy="523220"/>
          </a:xfrm>
          <a:prstGeom prst="rect">
            <a:avLst/>
          </a:prstGeom>
          <a:noFill/>
        </p:spPr>
        <p:txBody>
          <a:bodyPr wrap="square">
            <a:spAutoFit/>
          </a:bodyPr>
          <a:lstStyle/>
          <a:p>
            <a:pPr algn="l"/>
            <a:r>
              <a:rPr lang="en-US" sz="2800" b="0" i="0" dirty="0">
                <a:solidFill>
                  <a:schemeClr val="bg1"/>
                </a:solidFill>
                <a:effectLst/>
                <a:latin typeface="Open Sans" panose="020B0606030504020204" pitchFamily="34" charset="0"/>
              </a:rPr>
              <a:t>When asking questions…</a:t>
            </a:r>
          </a:p>
        </p:txBody>
      </p:sp>
      <p:sp>
        <p:nvSpPr>
          <p:cNvPr id="5" name="TextBox 4">
            <a:extLst>
              <a:ext uri="{FF2B5EF4-FFF2-40B4-BE49-F238E27FC236}">
                <a16:creationId xmlns:a16="http://schemas.microsoft.com/office/drawing/2014/main" id="{4CDCAD6D-1603-EC54-4C53-4FF0D98C1D0C}"/>
              </a:ext>
            </a:extLst>
          </p:cNvPr>
          <p:cNvSpPr txBox="1"/>
          <p:nvPr/>
        </p:nvSpPr>
        <p:spPr>
          <a:xfrm>
            <a:off x="823244" y="1654256"/>
            <a:ext cx="10545511" cy="646331"/>
          </a:xfrm>
          <a:prstGeom prst="rect">
            <a:avLst/>
          </a:prstGeom>
          <a:noFill/>
        </p:spPr>
        <p:txBody>
          <a:bodyPr wrap="square">
            <a:spAutoFit/>
          </a:bodyPr>
          <a:lstStyle/>
          <a:p>
            <a:pPr algn="l"/>
            <a:r>
              <a:rPr lang="en-US" sz="3600" b="0" i="0" dirty="0">
                <a:solidFill>
                  <a:schemeClr val="bg1"/>
                </a:solidFill>
                <a:effectLst/>
                <a:latin typeface="Open Sans" panose="020B0606030504020204" pitchFamily="34" charset="0"/>
              </a:rPr>
              <a:t>Go to the primary source for your </a:t>
            </a:r>
            <a:r>
              <a:rPr lang="en-US" sz="3600" b="0" i="0" u="sng" dirty="0">
                <a:solidFill>
                  <a:schemeClr val="bg1"/>
                </a:solidFill>
                <a:effectLst/>
                <a:latin typeface="Open Sans" panose="020B0606030504020204" pitchFamily="34" charset="0"/>
              </a:rPr>
              <a:t>answers</a:t>
            </a:r>
            <a:r>
              <a:rPr lang="en-US" sz="3600" b="0" i="0" dirty="0">
                <a:solidFill>
                  <a:schemeClr val="bg1"/>
                </a:solidFill>
                <a:effectLst/>
                <a:latin typeface="Open Sans" panose="020B0606030504020204" pitchFamily="34" charset="0"/>
              </a:rPr>
              <a:t>.</a:t>
            </a:r>
          </a:p>
        </p:txBody>
      </p:sp>
      <p:sp>
        <p:nvSpPr>
          <p:cNvPr id="7" name="TextBox 6">
            <a:extLst>
              <a:ext uri="{FF2B5EF4-FFF2-40B4-BE49-F238E27FC236}">
                <a16:creationId xmlns:a16="http://schemas.microsoft.com/office/drawing/2014/main" id="{E3B40E2B-1588-9E70-C405-1525C36CFA00}"/>
              </a:ext>
            </a:extLst>
          </p:cNvPr>
          <p:cNvSpPr txBox="1"/>
          <p:nvPr/>
        </p:nvSpPr>
        <p:spPr>
          <a:xfrm>
            <a:off x="989173" y="2664970"/>
            <a:ext cx="9411057" cy="923330"/>
          </a:xfrm>
          <a:prstGeom prst="rect">
            <a:avLst/>
          </a:prstGeom>
          <a:noFill/>
        </p:spPr>
        <p:txBody>
          <a:bodyPr wrap="square">
            <a:spAutoFit/>
          </a:bodyPr>
          <a:lstStyle/>
          <a:p>
            <a:pPr algn="l"/>
            <a:r>
              <a:rPr lang="en-US" sz="1800" b="0" i="0" dirty="0">
                <a:solidFill>
                  <a:schemeClr val="bg1"/>
                </a:solidFill>
                <a:effectLst/>
                <a:latin typeface="Open Sans" panose="020B0606030504020204" pitchFamily="34" charset="0"/>
              </a:rPr>
              <a:t>Notice that David’s not calling out to his soldiers or his family. He’s calling out to God.</a:t>
            </a:r>
          </a:p>
          <a:p>
            <a:pPr algn="l"/>
            <a:r>
              <a:rPr lang="en-US" sz="1800" b="0" i="0" dirty="0">
                <a:solidFill>
                  <a:schemeClr val="bg1"/>
                </a:solidFill>
                <a:effectLst/>
                <a:latin typeface="Open Sans" panose="020B0606030504020204" pitchFamily="34" charset="0"/>
              </a:rPr>
              <a:t>That’s not to say that God cannot use others in our lives to help us find answers, but ultimately, we need to turn to God as the source for our answers.</a:t>
            </a:r>
          </a:p>
        </p:txBody>
      </p:sp>
      <p:sp>
        <p:nvSpPr>
          <p:cNvPr id="9" name="TextBox 8">
            <a:extLst>
              <a:ext uri="{FF2B5EF4-FFF2-40B4-BE49-F238E27FC236}">
                <a16:creationId xmlns:a16="http://schemas.microsoft.com/office/drawing/2014/main" id="{DB1E9301-2BF1-402E-87E8-43FA4CEB6134}"/>
              </a:ext>
            </a:extLst>
          </p:cNvPr>
          <p:cNvSpPr txBox="1"/>
          <p:nvPr/>
        </p:nvSpPr>
        <p:spPr>
          <a:xfrm>
            <a:off x="5694703" y="251108"/>
            <a:ext cx="6097424" cy="923330"/>
          </a:xfrm>
          <a:prstGeom prst="rect">
            <a:avLst/>
          </a:prstGeom>
          <a:noFill/>
        </p:spPr>
        <p:txBody>
          <a:bodyPr wrap="square">
            <a:spAutoFit/>
          </a:bodyPr>
          <a:lstStyle/>
          <a:p>
            <a:pPr algn="l"/>
            <a:r>
              <a:rPr lang="en-US" b="1" i="0" dirty="0">
                <a:solidFill>
                  <a:schemeClr val="bg1"/>
                </a:solidFill>
                <a:effectLst/>
                <a:latin typeface="Open Sans" panose="020B0606030504020204" pitchFamily="34" charset="0"/>
              </a:rPr>
              <a:t>Jeremiah 33:3</a:t>
            </a:r>
            <a:endParaRPr lang="en-US" b="0" i="0" dirty="0">
              <a:solidFill>
                <a:schemeClr val="bg1"/>
              </a:solidFill>
              <a:effectLst/>
              <a:latin typeface="Open Sans" panose="020B0606030504020204" pitchFamily="34" charset="0"/>
            </a:endParaRPr>
          </a:p>
          <a:p>
            <a:pPr algn="l"/>
            <a:r>
              <a:rPr lang="en-US" b="0" i="0" dirty="0">
                <a:solidFill>
                  <a:schemeClr val="bg1"/>
                </a:solidFill>
                <a:effectLst/>
                <a:latin typeface="Open Sans" panose="020B0606030504020204" pitchFamily="34" charset="0"/>
              </a:rPr>
              <a:t>“Call to Me and I will answer you and tell you great and unsearchable things you do not know.”</a:t>
            </a:r>
          </a:p>
        </p:txBody>
      </p:sp>
      <p:sp>
        <p:nvSpPr>
          <p:cNvPr id="11" name="TextBox 10">
            <a:extLst>
              <a:ext uri="{FF2B5EF4-FFF2-40B4-BE49-F238E27FC236}">
                <a16:creationId xmlns:a16="http://schemas.microsoft.com/office/drawing/2014/main" id="{FBEF7C73-678A-B7F2-9171-7E0451FDE9F9}"/>
              </a:ext>
            </a:extLst>
          </p:cNvPr>
          <p:cNvSpPr txBox="1"/>
          <p:nvPr/>
        </p:nvSpPr>
        <p:spPr>
          <a:xfrm>
            <a:off x="857783" y="4131604"/>
            <a:ext cx="9673839" cy="1200329"/>
          </a:xfrm>
          <a:prstGeom prst="rect">
            <a:avLst/>
          </a:prstGeom>
          <a:noFill/>
        </p:spPr>
        <p:txBody>
          <a:bodyPr wrap="square">
            <a:spAutoFit/>
          </a:bodyPr>
          <a:lstStyle/>
          <a:p>
            <a:pPr algn="l"/>
            <a:r>
              <a:rPr lang="en-US" b="0" i="0" dirty="0">
                <a:solidFill>
                  <a:schemeClr val="bg1"/>
                </a:solidFill>
                <a:effectLst/>
                <a:latin typeface="Open Sans" panose="020B0606030504020204" pitchFamily="34" charset="0"/>
              </a:rPr>
              <a:t>Normally, He uses His Word, the Bible. Time spent in the Bible is time well spent, because as we gain familiarity with it, we see that God sometimes offers direct answers to our questions, and sometimes you will see general principles that you can apply to your situation or circumstance.</a:t>
            </a:r>
          </a:p>
        </p:txBody>
      </p:sp>
    </p:spTree>
    <p:extLst>
      <p:ext uri="{BB962C8B-B14F-4D97-AF65-F5344CB8AC3E}">
        <p14:creationId xmlns:p14="http://schemas.microsoft.com/office/powerpoint/2010/main" val="3366751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down)">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barn(inVertical)">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barn(inVertical)">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down)">
                                      <p:cBhvr>
                                        <p:cTn id="2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P spid="9" grpId="0"/>
      <p:bldP spid="11"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09519F-87C8-1DE6-A171-6E73A46DFAD4}"/>
              </a:ext>
            </a:extLst>
          </p:cNvPr>
          <p:cNvSpPr txBox="1"/>
          <p:nvPr/>
        </p:nvSpPr>
        <p:spPr>
          <a:xfrm>
            <a:off x="410197" y="1579754"/>
            <a:ext cx="11186445" cy="2062103"/>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Sometimes God uses godly people who love Jesus to guide us or give us answers, because sometimes we can’t </a:t>
            </a:r>
            <a:r>
              <a:rPr lang="en-US" sz="3200" b="0" i="0" u="sng" dirty="0">
                <a:solidFill>
                  <a:schemeClr val="bg1"/>
                </a:solidFill>
                <a:effectLst/>
                <a:latin typeface="Open Sans" panose="020B0606030504020204" pitchFamily="34" charset="0"/>
              </a:rPr>
              <a:t>see things very clearly</a:t>
            </a:r>
            <a:r>
              <a:rPr lang="en-US" sz="3200" b="0" i="0" dirty="0">
                <a:solidFill>
                  <a:schemeClr val="bg1"/>
                </a:solidFill>
                <a:effectLst/>
                <a:latin typeface="Open Sans" panose="020B0606030504020204" pitchFamily="34" charset="0"/>
              </a:rPr>
              <a:t>, and we need people to </a:t>
            </a:r>
            <a:r>
              <a:rPr lang="en-US" sz="3200" b="0" i="0" u="sng" dirty="0">
                <a:solidFill>
                  <a:schemeClr val="bg1"/>
                </a:solidFill>
                <a:effectLst/>
                <a:latin typeface="Open Sans" panose="020B0606030504020204" pitchFamily="34" charset="0"/>
              </a:rPr>
              <a:t>help us see through the fog. </a:t>
            </a:r>
            <a:endParaRPr lang="en-US" sz="3200" u="sng" dirty="0">
              <a:solidFill>
                <a:schemeClr val="bg1"/>
              </a:solidFill>
            </a:endParaRPr>
          </a:p>
        </p:txBody>
      </p:sp>
    </p:spTree>
    <p:extLst>
      <p:ext uri="{BB962C8B-B14F-4D97-AF65-F5344CB8AC3E}">
        <p14:creationId xmlns:p14="http://schemas.microsoft.com/office/powerpoint/2010/main" val="127979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A7848A-CDDA-C3F4-63CD-0F33FA7742E7}"/>
              </a:ext>
            </a:extLst>
          </p:cNvPr>
          <p:cNvSpPr txBox="1"/>
          <p:nvPr/>
        </p:nvSpPr>
        <p:spPr>
          <a:xfrm>
            <a:off x="606750" y="405445"/>
            <a:ext cx="10109675" cy="2062103"/>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I am convinced that if a skeptic, agnostic, or even an atheist is willing to ask God to show Himself, and is honestly wanting to find out if the God of the Bible is real and active, I think God will move.</a:t>
            </a:r>
          </a:p>
        </p:txBody>
      </p:sp>
      <p:sp>
        <p:nvSpPr>
          <p:cNvPr id="5" name="TextBox 4">
            <a:extLst>
              <a:ext uri="{FF2B5EF4-FFF2-40B4-BE49-F238E27FC236}">
                <a16:creationId xmlns:a16="http://schemas.microsoft.com/office/drawing/2014/main" id="{CFDFD4F7-FBEA-6D75-FBAE-8BB58A346BB6}"/>
              </a:ext>
            </a:extLst>
          </p:cNvPr>
          <p:cNvSpPr txBox="1"/>
          <p:nvPr/>
        </p:nvSpPr>
        <p:spPr>
          <a:xfrm>
            <a:off x="991311" y="3044616"/>
            <a:ext cx="10007125" cy="2062103"/>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But the key here is honesty. If they honestly want to know, I think God moves. But He makes no such promise to the cynic who is only looking for reasons to not believe.</a:t>
            </a:r>
          </a:p>
        </p:txBody>
      </p:sp>
    </p:spTree>
    <p:extLst>
      <p:ext uri="{BB962C8B-B14F-4D97-AF65-F5344CB8AC3E}">
        <p14:creationId xmlns:p14="http://schemas.microsoft.com/office/powerpoint/2010/main" val="2695073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15D915C-D6D1-5E6E-CCDB-72751593F1E7}"/>
              </a:ext>
            </a:extLst>
          </p:cNvPr>
          <p:cNvSpPr txBox="1"/>
          <p:nvPr/>
        </p:nvSpPr>
        <p:spPr>
          <a:xfrm>
            <a:off x="581113" y="357704"/>
            <a:ext cx="10340411" cy="646331"/>
          </a:xfrm>
          <a:prstGeom prst="rect">
            <a:avLst/>
          </a:prstGeom>
          <a:noFill/>
        </p:spPr>
        <p:txBody>
          <a:bodyPr wrap="square">
            <a:spAutoFit/>
          </a:bodyPr>
          <a:lstStyle/>
          <a:p>
            <a:pPr algn="l"/>
            <a:r>
              <a:rPr lang="en-US" sz="3600" b="0" i="0" dirty="0">
                <a:solidFill>
                  <a:schemeClr val="bg1"/>
                </a:solidFill>
                <a:effectLst/>
                <a:latin typeface="Open Sans" panose="020B0606030504020204" pitchFamily="34" charset="0"/>
              </a:rPr>
              <a:t>Trust that God </a:t>
            </a:r>
            <a:r>
              <a:rPr lang="en-US" sz="3600" b="0" i="0" u="sng" dirty="0">
                <a:solidFill>
                  <a:schemeClr val="bg1"/>
                </a:solidFill>
                <a:effectLst/>
                <a:latin typeface="Open Sans" panose="020B0606030504020204" pitchFamily="34" charset="0"/>
              </a:rPr>
              <a:t>knows what He’s doing.</a:t>
            </a:r>
          </a:p>
        </p:txBody>
      </p:sp>
      <p:sp>
        <p:nvSpPr>
          <p:cNvPr id="5" name="TextBox 4">
            <a:extLst>
              <a:ext uri="{FF2B5EF4-FFF2-40B4-BE49-F238E27FC236}">
                <a16:creationId xmlns:a16="http://schemas.microsoft.com/office/drawing/2014/main" id="{9EEFED9D-7701-33BF-5AA7-511A69456868}"/>
              </a:ext>
            </a:extLst>
          </p:cNvPr>
          <p:cNvSpPr txBox="1"/>
          <p:nvPr/>
        </p:nvSpPr>
        <p:spPr>
          <a:xfrm>
            <a:off x="1059676" y="4303980"/>
            <a:ext cx="9776389" cy="523220"/>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This is easy to say, but not always easy to do.</a:t>
            </a:r>
          </a:p>
        </p:txBody>
      </p:sp>
      <p:sp>
        <p:nvSpPr>
          <p:cNvPr id="7" name="TextBox 6">
            <a:extLst>
              <a:ext uri="{FF2B5EF4-FFF2-40B4-BE49-F238E27FC236}">
                <a16:creationId xmlns:a16="http://schemas.microsoft.com/office/drawing/2014/main" id="{225B7CF3-0629-86E6-6711-5321B3656940}"/>
              </a:ext>
            </a:extLst>
          </p:cNvPr>
          <p:cNvSpPr txBox="1"/>
          <p:nvPr/>
        </p:nvSpPr>
        <p:spPr>
          <a:xfrm>
            <a:off x="42726" y="2044005"/>
            <a:ext cx="11810288" cy="1384995"/>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Psalm, in verses 5 and 6:</a:t>
            </a:r>
          </a:p>
          <a:p>
            <a:pPr algn="ctr"/>
            <a:r>
              <a:rPr lang="en-US" sz="2800" b="0" i="0" dirty="0">
                <a:solidFill>
                  <a:schemeClr val="bg1"/>
                </a:solidFill>
                <a:effectLst/>
                <a:latin typeface="Open Sans" panose="020B0606030504020204" pitchFamily="34" charset="0"/>
              </a:rPr>
              <a:t>5 But I trust in your unfailing love; my heart rejoices in your salvation.</a:t>
            </a:r>
          </a:p>
          <a:p>
            <a:pPr algn="ctr"/>
            <a:r>
              <a:rPr lang="en-US" sz="2800" b="0" i="0" dirty="0">
                <a:solidFill>
                  <a:schemeClr val="bg1"/>
                </a:solidFill>
                <a:effectLst/>
                <a:latin typeface="Open Sans" panose="020B0606030504020204" pitchFamily="34" charset="0"/>
              </a:rPr>
              <a:t>6 I will sing to the LORD, for he has been good to me.</a:t>
            </a:r>
            <a:endParaRPr lang="en-US" sz="2800" dirty="0"/>
          </a:p>
        </p:txBody>
      </p:sp>
    </p:spTree>
    <p:extLst>
      <p:ext uri="{BB962C8B-B14F-4D97-AF65-F5344CB8AC3E}">
        <p14:creationId xmlns:p14="http://schemas.microsoft.com/office/powerpoint/2010/main" val="772778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BFD80D2-D11A-CDAD-EF54-A446A60DFFD3}"/>
              </a:ext>
            </a:extLst>
          </p:cNvPr>
          <p:cNvSpPr txBox="1"/>
          <p:nvPr/>
        </p:nvSpPr>
        <p:spPr>
          <a:xfrm>
            <a:off x="247828" y="600520"/>
            <a:ext cx="11254811" cy="1569660"/>
          </a:xfrm>
          <a:prstGeom prst="rect">
            <a:avLst/>
          </a:prstGeom>
          <a:noFill/>
        </p:spPr>
        <p:txBody>
          <a:bodyPr wrap="square">
            <a:spAutoFit/>
          </a:bodyPr>
          <a:lstStyle/>
          <a:p>
            <a:pPr algn="ctr"/>
            <a:r>
              <a:rPr lang="en-US" sz="3200" b="0" i="0" dirty="0">
                <a:solidFill>
                  <a:schemeClr val="bg1"/>
                </a:solidFill>
                <a:effectLst/>
                <a:latin typeface="Open Sans" panose="020B0606030504020204" pitchFamily="34" charset="0"/>
              </a:rPr>
              <a:t>God is </a:t>
            </a:r>
            <a:r>
              <a:rPr lang="en-US" sz="3200" b="0" i="0" u="sng" dirty="0">
                <a:solidFill>
                  <a:schemeClr val="bg1"/>
                </a:solidFill>
                <a:effectLst/>
                <a:latin typeface="Open Sans" panose="020B0606030504020204" pitchFamily="34" charset="0"/>
              </a:rPr>
              <a:t>present</a:t>
            </a:r>
            <a:r>
              <a:rPr lang="en-US" sz="3200" b="0" i="0" dirty="0">
                <a:solidFill>
                  <a:schemeClr val="bg1"/>
                </a:solidFill>
                <a:effectLst/>
                <a:latin typeface="Open Sans" panose="020B0606030504020204" pitchFamily="34" charset="0"/>
              </a:rPr>
              <a:t> and </a:t>
            </a:r>
            <a:r>
              <a:rPr lang="en-US" sz="3200" b="0" i="0" u="sng" dirty="0">
                <a:solidFill>
                  <a:schemeClr val="bg1"/>
                </a:solidFill>
                <a:effectLst/>
                <a:latin typeface="Open Sans" panose="020B0606030504020204" pitchFamily="34" charset="0"/>
              </a:rPr>
              <a:t>working</a:t>
            </a:r>
            <a:r>
              <a:rPr lang="en-US" sz="3200" b="0" i="0" dirty="0">
                <a:solidFill>
                  <a:schemeClr val="bg1"/>
                </a:solidFill>
                <a:effectLst/>
                <a:latin typeface="Open Sans" panose="020B0606030504020204" pitchFamily="34" charset="0"/>
              </a:rPr>
              <a:t>, even if we don’t notice or understand it during the trials, and that His </a:t>
            </a:r>
            <a:r>
              <a:rPr lang="en-US" sz="3200" b="0" i="0" u="sng" dirty="0">
                <a:solidFill>
                  <a:schemeClr val="bg1"/>
                </a:solidFill>
                <a:effectLst/>
                <a:latin typeface="Open Sans" panose="020B0606030504020204" pitchFamily="34" charset="0"/>
              </a:rPr>
              <a:t>unfailing love </a:t>
            </a:r>
            <a:r>
              <a:rPr lang="en-US" sz="3200" b="0" i="0" dirty="0">
                <a:solidFill>
                  <a:schemeClr val="bg1"/>
                </a:solidFill>
                <a:effectLst/>
                <a:latin typeface="Open Sans" panose="020B0606030504020204" pitchFamily="34" charset="0"/>
              </a:rPr>
              <a:t>is still </a:t>
            </a:r>
            <a:r>
              <a:rPr lang="en-US" sz="3200" b="0" i="0" u="sng" dirty="0">
                <a:solidFill>
                  <a:schemeClr val="bg1"/>
                </a:solidFill>
                <a:effectLst/>
                <a:latin typeface="Open Sans" panose="020B0606030504020204" pitchFamily="34" charset="0"/>
              </a:rPr>
              <a:t>present </a:t>
            </a:r>
            <a:r>
              <a:rPr lang="en-US" sz="3200" b="0" i="0" dirty="0">
                <a:solidFill>
                  <a:schemeClr val="bg1"/>
                </a:solidFill>
                <a:effectLst/>
                <a:latin typeface="Open Sans" panose="020B0606030504020204" pitchFamily="34" charset="0"/>
              </a:rPr>
              <a:t>and </a:t>
            </a:r>
            <a:r>
              <a:rPr lang="en-US" sz="3200" b="0" i="0" u="sng" dirty="0">
                <a:solidFill>
                  <a:schemeClr val="bg1"/>
                </a:solidFill>
                <a:effectLst/>
                <a:latin typeface="Open Sans" panose="020B0606030504020204" pitchFamily="34" charset="0"/>
              </a:rPr>
              <a:t>active</a:t>
            </a:r>
            <a:r>
              <a:rPr lang="en-US" sz="3200" b="0" i="0" dirty="0">
                <a:solidFill>
                  <a:schemeClr val="bg1"/>
                </a:solidFill>
                <a:effectLst/>
                <a:latin typeface="Open Sans" panose="020B0606030504020204" pitchFamily="34" charset="0"/>
              </a:rPr>
              <a:t> in the midst of them.</a:t>
            </a:r>
            <a:endParaRPr lang="en-US" sz="3200" dirty="0">
              <a:solidFill>
                <a:schemeClr val="bg1"/>
              </a:solidFill>
            </a:endParaRPr>
          </a:p>
        </p:txBody>
      </p:sp>
      <p:sp>
        <p:nvSpPr>
          <p:cNvPr id="5" name="TextBox 4">
            <a:extLst>
              <a:ext uri="{FF2B5EF4-FFF2-40B4-BE49-F238E27FC236}">
                <a16:creationId xmlns:a16="http://schemas.microsoft.com/office/drawing/2014/main" id="{B0FA5BB7-3FE6-7241-3813-92F63F8A39E6}"/>
              </a:ext>
            </a:extLst>
          </p:cNvPr>
          <p:cNvSpPr txBox="1"/>
          <p:nvPr/>
        </p:nvSpPr>
        <p:spPr>
          <a:xfrm>
            <a:off x="427290" y="2521059"/>
            <a:ext cx="10571148" cy="1815882"/>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When we are in the middle of a time or circumstance when life is in an uproar, or when we are experiencing deep pain or sorrow, we can call out to Him, trusting that even if He doesn’t give us the answer we seek, we can still trust Him.</a:t>
            </a:r>
          </a:p>
        </p:txBody>
      </p:sp>
      <p:sp>
        <p:nvSpPr>
          <p:cNvPr id="7" name="TextBox 6">
            <a:extLst>
              <a:ext uri="{FF2B5EF4-FFF2-40B4-BE49-F238E27FC236}">
                <a16:creationId xmlns:a16="http://schemas.microsoft.com/office/drawing/2014/main" id="{91884DE6-5853-7617-43CA-7AB8860DB0CA}"/>
              </a:ext>
            </a:extLst>
          </p:cNvPr>
          <p:cNvSpPr txBox="1"/>
          <p:nvPr/>
        </p:nvSpPr>
        <p:spPr>
          <a:xfrm>
            <a:off x="427290" y="4687820"/>
            <a:ext cx="10468598" cy="830997"/>
          </a:xfrm>
          <a:prstGeom prst="rect">
            <a:avLst/>
          </a:prstGeom>
          <a:noFill/>
        </p:spPr>
        <p:txBody>
          <a:bodyPr wrap="square">
            <a:spAutoFit/>
          </a:bodyPr>
          <a:lstStyle/>
          <a:p>
            <a:pPr algn="ctr"/>
            <a:r>
              <a:rPr lang="en-US" sz="2400" b="0" i="0" dirty="0">
                <a:solidFill>
                  <a:schemeClr val="bg1"/>
                </a:solidFill>
                <a:effectLst/>
                <a:latin typeface="Open Sans" panose="020B0606030504020204" pitchFamily="34" charset="0"/>
              </a:rPr>
              <a:t>The fact of the matter is that God will not always answer our questions this side of heaven.</a:t>
            </a:r>
          </a:p>
        </p:txBody>
      </p:sp>
    </p:spTree>
    <p:extLst>
      <p:ext uri="{BB962C8B-B14F-4D97-AF65-F5344CB8AC3E}">
        <p14:creationId xmlns:p14="http://schemas.microsoft.com/office/powerpoint/2010/main" val="235442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FD3D7E-A4D6-E2EA-F8CF-DA3147841A8B}"/>
              </a:ext>
            </a:extLst>
          </p:cNvPr>
          <p:cNvSpPr txBox="1"/>
          <p:nvPr/>
        </p:nvSpPr>
        <p:spPr>
          <a:xfrm>
            <a:off x="316194" y="750153"/>
            <a:ext cx="11434273" cy="3539430"/>
          </a:xfrm>
          <a:prstGeom prst="rect">
            <a:avLst/>
          </a:prstGeom>
          <a:noFill/>
        </p:spPr>
        <p:txBody>
          <a:bodyPr wrap="square">
            <a:spAutoFit/>
          </a:bodyPr>
          <a:lstStyle/>
          <a:p>
            <a:pPr algn="ctr"/>
            <a:r>
              <a:rPr lang="en-US" sz="2800" b="1" i="0" dirty="0">
                <a:solidFill>
                  <a:schemeClr val="bg1"/>
                </a:solidFill>
                <a:effectLst/>
                <a:latin typeface="Open Sans" panose="020B0606030504020204" pitchFamily="34" charset="0"/>
              </a:rPr>
              <a:t>Romans 8:26-28</a:t>
            </a:r>
            <a:endParaRPr lang="en-US" sz="2800" b="0" i="0" dirty="0">
              <a:solidFill>
                <a:schemeClr val="bg1"/>
              </a:solidFill>
              <a:effectLst/>
              <a:latin typeface="Open Sans" panose="020B0606030504020204" pitchFamily="34" charset="0"/>
            </a:endParaRPr>
          </a:p>
          <a:p>
            <a:pPr algn="ctr"/>
            <a:r>
              <a:rPr lang="en-US" sz="2800" b="0" i="0" dirty="0">
                <a:solidFill>
                  <a:schemeClr val="bg1"/>
                </a:solidFill>
                <a:effectLst/>
                <a:latin typeface="Open Sans" panose="020B0606030504020204" pitchFamily="34" charset="0"/>
              </a:rPr>
              <a:t>26 In the same way, the Spirit helps us in our weakness. We do not know what we ought to pray for, but the Spirit himself intercedes for us with groans that words cannot express. 27 And he who searches our hearts knows the mind of the Spirit, because the Spirit intercedes for the saints in accordance with God’s will.</a:t>
            </a:r>
          </a:p>
          <a:p>
            <a:pPr algn="ctr"/>
            <a:r>
              <a:rPr lang="en-US" sz="2800" b="0" i="0" dirty="0">
                <a:solidFill>
                  <a:schemeClr val="bg1"/>
                </a:solidFill>
                <a:effectLst/>
                <a:latin typeface="Open Sans" panose="020B0606030504020204" pitchFamily="34" charset="0"/>
              </a:rPr>
              <a:t>28 And we know that in all things God works for the good of those who love him, who have been called according to his purpose.</a:t>
            </a:r>
          </a:p>
        </p:txBody>
      </p:sp>
    </p:spTree>
    <p:extLst>
      <p:ext uri="{BB962C8B-B14F-4D97-AF65-F5344CB8AC3E}">
        <p14:creationId xmlns:p14="http://schemas.microsoft.com/office/powerpoint/2010/main" val="1878364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58BD085-FFDA-4872-B2C5-699729BC4A10}"/>
              </a:ext>
            </a:extLst>
          </p:cNvPr>
          <p:cNvSpPr/>
          <p:nvPr/>
        </p:nvSpPr>
        <p:spPr>
          <a:xfrm>
            <a:off x="2028604" y="520184"/>
            <a:ext cx="8134791" cy="707886"/>
          </a:xfrm>
          <a:prstGeom prst="rect">
            <a:avLst/>
          </a:prstGeom>
        </p:spPr>
        <p:txBody>
          <a:bodyPr wrap="none">
            <a:spAutoFit/>
          </a:bodyPr>
          <a:lstStyle/>
          <a:p>
            <a:r>
              <a:rPr lang="en-US" sz="4000" b="0" i="0" dirty="0">
                <a:solidFill>
                  <a:schemeClr val="bg1"/>
                </a:solidFill>
                <a:effectLst/>
                <a:latin typeface="Gotham SSm A"/>
              </a:rPr>
              <a:t>But is this realistic—or even possible? </a:t>
            </a:r>
            <a:endParaRPr lang="en-US" sz="4000" dirty="0">
              <a:solidFill>
                <a:schemeClr val="bg1"/>
              </a:solidFill>
            </a:endParaRPr>
          </a:p>
        </p:txBody>
      </p:sp>
      <p:sp>
        <p:nvSpPr>
          <p:cNvPr id="3" name="Rectangle 2">
            <a:extLst>
              <a:ext uri="{FF2B5EF4-FFF2-40B4-BE49-F238E27FC236}">
                <a16:creationId xmlns:a16="http://schemas.microsoft.com/office/drawing/2014/main" id="{6AD3BEE6-4BB5-450E-AF6B-2705C725DDAA}"/>
              </a:ext>
            </a:extLst>
          </p:cNvPr>
          <p:cNvSpPr/>
          <p:nvPr/>
        </p:nvSpPr>
        <p:spPr>
          <a:xfrm>
            <a:off x="1466367" y="1892189"/>
            <a:ext cx="9259266" cy="646331"/>
          </a:xfrm>
          <a:prstGeom prst="rect">
            <a:avLst/>
          </a:prstGeom>
        </p:spPr>
        <p:txBody>
          <a:bodyPr wrap="none">
            <a:spAutoFit/>
          </a:bodyPr>
          <a:lstStyle/>
          <a:p>
            <a:r>
              <a:rPr lang="en-US" sz="3200" dirty="0">
                <a:solidFill>
                  <a:schemeClr val="bg1"/>
                </a:solidFill>
                <a:latin typeface="Gotham SSm A"/>
              </a:rPr>
              <a:t>W</a:t>
            </a:r>
            <a:r>
              <a:rPr lang="en-US" sz="3200" b="0" i="0" dirty="0">
                <a:solidFill>
                  <a:schemeClr val="bg1"/>
                </a:solidFill>
                <a:effectLst/>
                <a:latin typeface="Gotham SSm A"/>
              </a:rPr>
              <a:t>e </a:t>
            </a:r>
            <a:r>
              <a:rPr lang="en-US" sz="3600" b="0" i="0" dirty="0">
                <a:solidFill>
                  <a:schemeClr val="bg1"/>
                </a:solidFill>
                <a:effectLst/>
                <a:latin typeface="Gotham SSm A"/>
              </a:rPr>
              <a:t>aren’t</a:t>
            </a:r>
            <a:r>
              <a:rPr lang="en-US" sz="3200" b="0" i="0" dirty="0">
                <a:solidFill>
                  <a:schemeClr val="bg1"/>
                </a:solidFill>
                <a:effectLst/>
                <a:latin typeface="Gotham SSm A"/>
              </a:rPr>
              <a:t> called to be thankful for things that are evil.</a:t>
            </a:r>
            <a:endParaRPr lang="en-US" sz="3200" dirty="0">
              <a:solidFill>
                <a:schemeClr val="bg1"/>
              </a:solidFill>
            </a:endParaRPr>
          </a:p>
        </p:txBody>
      </p:sp>
      <p:sp>
        <p:nvSpPr>
          <p:cNvPr id="4" name="Rectangle 3">
            <a:extLst>
              <a:ext uri="{FF2B5EF4-FFF2-40B4-BE49-F238E27FC236}">
                <a16:creationId xmlns:a16="http://schemas.microsoft.com/office/drawing/2014/main" id="{13C7C06C-A07E-4471-93F6-80CA999E56D2}"/>
              </a:ext>
            </a:extLst>
          </p:cNvPr>
          <p:cNvSpPr/>
          <p:nvPr/>
        </p:nvSpPr>
        <p:spPr>
          <a:xfrm>
            <a:off x="976408" y="2791510"/>
            <a:ext cx="10534650" cy="1077218"/>
          </a:xfrm>
          <a:prstGeom prst="rect">
            <a:avLst/>
          </a:prstGeom>
        </p:spPr>
        <p:txBody>
          <a:bodyPr wrap="square">
            <a:spAutoFit/>
          </a:bodyPr>
          <a:lstStyle/>
          <a:p>
            <a:pPr algn="ctr"/>
            <a:r>
              <a:rPr lang="en-US" sz="3200" b="0" i="0" dirty="0">
                <a:solidFill>
                  <a:schemeClr val="bg1"/>
                </a:solidFill>
                <a:effectLst/>
                <a:latin typeface="Gotham SSm A"/>
              </a:rPr>
              <a:t>But you can be thankful that God has promised to be with you, even when life isn’t the way you wish it were. </a:t>
            </a:r>
            <a:endParaRPr lang="en-US" sz="3200" dirty="0">
              <a:solidFill>
                <a:schemeClr val="bg1"/>
              </a:solidFill>
            </a:endParaRPr>
          </a:p>
        </p:txBody>
      </p:sp>
      <p:sp>
        <p:nvSpPr>
          <p:cNvPr id="5" name="Rectangle 4">
            <a:extLst>
              <a:ext uri="{FF2B5EF4-FFF2-40B4-BE49-F238E27FC236}">
                <a16:creationId xmlns:a16="http://schemas.microsoft.com/office/drawing/2014/main" id="{FE5EAA05-425D-4437-ABA4-7BD53C7F2F87}"/>
              </a:ext>
            </a:extLst>
          </p:cNvPr>
          <p:cNvSpPr/>
          <p:nvPr/>
        </p:nvSpPr>
        <p:spPr>
          <a:xfrm>
            <a:off x="1285875" y="3991660"/>
            <a:ext cx="10225183" cy="1077218"/>
          </a:xfrm>
          <a:prstGeom prst="rect">
            <a:avLst/>
          </a:prstGeom>
        </p:spPr>
        <p:txBody>
          <a:bodyPr wrap="square">
            <a:spAutoFit/>
          </a:bodyPr>
          <a:lstStyle/>
          <a:p>
            <a:pPr algn="ctr"/>
            <a:r>
              <a:rPr lang="en-US" sz="3200" b="0" i="0" dirty="0">
                <a:solidFill>
                  <a:schemeClr val="bg1"/>
                </a:solidFill>
                <a:effectLst/>
                <a:latin typeface="Gotham SSm A"/>
              </a:rPr>
              <a:t> “Never will I leave you; never will I forsake you”</a:t>
            </a:r>
          </a:p>
          <a:p>
            <a:pPr algn="ctr"/>
            <a:r>
              <a:rPr lang="en-US" sz="3200" b="0" i="0" dirty="0">
                <a:solidFill>
                  <a:schemeClr val="bg1"/>
                </a:solidFill>
                <a:effectLst/>
                <a:latin typeface="Gotham SSm A"/>
              </a:rPr>
              <a:t> (Hebrews 13:5).</a:t>
            </a:r>
            <a:endParaRPr lang="en-US" sz="3200" dirty="0">
              <a:solidFill>
                <a:schemeClr val="bg1"/>
              </a:solidFill>
            </a:endParaRPr>
          </a:p>
        </p:txBody>
      </p:sp>
    </p:spTree>
    <p:extLst>
      <p:ext uri="{BB962C8B-B14F-4D97-AF65-F5344CB8AC3E}">
        <p14:creationId xmlns:p14="http://schemas.microsoft.com/office/powerpoint/2010/main" val="885467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250"/>
                                        <p:tgtEl>
                                          <p:spTgt spid="3"/>
                                        </p:tgtEl>
                                      </p:cBhvr>
                                    </p:animEffect>
                                    <p:anim calcmode="lin" valueType="num">
                                      <p:cBhvr>
                                        <p:cTn id="13" dur="3250" fill="hold"/>
                                        <p:tgtEl>
                                          <p:spTgt spid="3"/>
                                        </p:tgtEl>
                                        <p:attrNameLst>
                                          <p:attrName>ppt_x</p:attrName>
                                        </p:attrNameLst>
                                      </p:cBhvr>
                                      <p:tavLst>
                                        <p:tav tm="0">
                                          <p:val>
                                            <p:strVal val="#ppt_x"/>
                                          </p:val>
                                        </p:tav>
                                        <p:tav tm="100000">
                                          <p:val>
                                            <p:strVal val="#ppt_x"/>
                                          </p:val>
                                        </p:tav>
                                      </p:tavLst>
                                    </p:anim>
                                    <p:anim calcmode="lin" valueType="num">
                                      <p:cBhvr>
                                        <p:cTn id="14" dur="325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ipe(down)">
                                      <p:cBhvr>
                                        <p:cTn id="19" dur="325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heel(1)">
                                      <p:cBhvr>
                                        <p:cTn id="24" dur="3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6B49E7-ADBE-5F3A-95ED-DA26A3AD50ED}"/>
              </a:ext>
            </a:extLst>
          </p:cNvPr>
          <p:cNvSpPr txBox="1"/>
          <p:nvPr/>
        </p:nvSpPr>
        <p:spPr>
          <a:xfrm>
            <a:off x="811849" y="813856"/>
            <a:ext cx="10101129" cy="4626908"/>
          </a:xfrm>
          <a:prstGeom prst="rect">
            <a:avLst/>
          </a:prstGeom>
          <a:noFill/>
        </p:spPr>
        <p:txBody>
          <a:bodyPr wrap="square">
            <a:spAutoFit/>
          </a:bodyPr>
          <a:lstStyle/>
          <a:p>
            <a:pPr algn="l">
              <a:spcBef>
                <a:spcPts val="1500"/>
              </a:spcBef>
              <a:spcAft>
                <a:spcPts val="750"/>
              </a:spcAft>
            </a:pPr>
            <a:r>
              <a:rPr lang="en-US" sz="3200" b="1" i="0" dirty="0">
                <a:solidFill>
                  <a:schemeClr val="bg1"/>
                </a:solidFill>
                <a:effectLst/>
                <a:latin typeface="system-ui"/>
              </a:rPr>
              <a:t>Jesus the Great High Priest</a:t>
            </a:r>
          </a:p>
          <a:p>
            <a:pPr algn="l"/>
            <a:r>
              <a:rPr lang="en-US" sz="3200" b="1" i="0" baseline="30000" dirty="0">
                <a:solidFill>
                  <a:schemeClr val="bg1"/>
                </a:solidFill>
                <a:effectLst/>
                <a:latin typeface="system-ui"/>
              </a:rPr>
              <a:t>14 </a:t>
            </a:r>
            <a:r>
              <a:rPr lang="en-US" sz="3200" b="0" i="0" dirty="0">
                <a:solidFill>
                  <a:schemeClr val="bg1"/>
                </a:solidFill>
                <a:effectLst/>
                <a:latin typeface="system-ui"/>
              </a:rPr>
              <a:t>Therefore, since we have a great high priest who has ascended into heaven,</a:t>
            </a:r>
            <a:r>
              <a:rPr lang="en-US" sz="3200" b="0" i="0" baseline="30000" dirty="0">
                <a:solidFill>
                  <a:schemeClr val="bg1"/>
                </a:solidFill>
                <a:effectLst/>
                <a:latin typeface="system-ui"/>
              </a:rPr>
              <a:t>[</a:t>
            </a:r>
            <a:r>
              <a:rPr lang="en-US" sz="3200" b="0" i="0" baseline="30000" dirty="0">
                <a:solidFill>
                  <a:schemeClr val="bg1"/>
                </a:solidFill>
                <a:effectLst/>
                <a:latin typeface="system-ui"/>
                <a:hlinkClick r:id="rId2" tooltip="See footnote f">
                  <a:extLst>
                    <a:ext uri="{A12FA001-AC4F-418D-AE19-62706E023703}">
                      <ahyp:hlinkClr xmlns:ahyp="http://schemas.microsoft.com/office/drawing/2018/hyperlinkcolor" val="tx"/>
                    </a:ext>
                  </a:extLst>
                </a:hlinkClick>
              </a:rPr>
              <a:t>f</a:t>
            </a:r>
            <a:r>
              <a:rPr lang="en-US" sz="3200" b="0" i="0" baseline="30000" dirty="0">
                <a:solidFill>
                  <a:schemeClr val="bg1"/>
                </a:solidFill>
                <a:effectLst/>
                <a:latin typeface="system-ui"/>
              </a:rPr>
              <a:t>]</a:t>
            </a:r>
            <a:r>
              <a:rPr lang="en-US" sz="3200" b="0" i="0" dirty="0">
                <a:solidFill>
                  <a:schemeClr val="bg1"/>
                </a:solidFill>
                <a:effectLst/>
                <a:latin typeface="system-ui"/>
              </a:rPr>
              <a:t> Jesus the Son of God, let us hold firmly to the faith we profess. </a:t>
            </a:r>
            <a:r>
              <a:rPr lang="en-US" sz="3200" b="1" i="0" baseline="30000" dirty="0">
                <a:solidFill>
                  <a:schemeClr val="bg1"/>
                </a:solidFill>
                <a:effectLst/>
                <a:latin typeface="system-ui"/>
              </a:rPr>
              <a:t>15 </a:t>
            </a:r>
            <a:r>
              <a:rPr lang="en-US" sz="3200" b="0" i="0" dirty="0">
                <a:solidFill>
                  <a:schemeClr val="bg1"/>
                </a:solidFill>
                <a:effectLst/>
                <a:latin typeface="system-ui"/>
              </a:rPr>
              <a:t>For we do not have a high priest who is unable to empathize with our weaknesses, but we have one who has been tempted in every way, just as we are—yet he did not sin. </a:t>
            </a:r>
            <a:r>
              <a:rPr lang="en-US" sz="3200" b="1" i="0" baseline="30000" dirty="0">
                <a:solidFill>
                  <a:schemeClr val="bg1"/>
                </a:solidFill>
                <a:effectLst/>
                <a:latin typeface="system-ui"/>
              </a:rPr>
              <a:t>16 </a:t>
            </a:r>
            <a:r>
              <a:rPr lang="en-US" sz="3200" b="0" i="0" dirty="0">
                <a:solidFill>
                  <a:schemeClr val="bg1"/>
                </a:solidFill>
                <a:effectLst/>
                <a:latin typeface="system-ui"/>
              </a:rPr>
              <a:t>Let us then approach God’s throne of grace with confidence, so that we may receive mercy and find grace to help us in our time of need.</a:t>
            </a:r>
          </a:p>
        </p:txBody>
      </p:sp>
    </p:spTree>
    <p:extLst>
      <p:ext uri="{BB962C8B-B14F-4D97-AF65-F5344CB8AC3E}">
        <p14:creationId xmlns:p14="http://schemas.microsoft.com/office/powerpoint/2010/main" val="330316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51544F2-262C-6746-B038-F7239AC190DD}"/>
              </a:ext>
            </a:extLst>
          </p:cNvPr>
          <p:cNvSpPr txBox="1"/>
          <p:nvPr/>
        </p:nvSpPr>
        <p:spPr>
          <a:xfrm>
            <a:off x="521293" y="357415"/>
            <a:ext cx="10348957" cy="2062103"/>
          </a:xfrm>
          <a:prstGeom prst="rect">
            <a:avLst/>
          </a:prstGeom>
          <a:noFill/>
        </p:spPr>
        <p:txBody>
          <a:bodyPr wrap="square">
            <a:spAutoFit/>
          </a:bodyPr>
          <a:lstStyle/>
          <a:p>
            <a:pPr algn="ctr" rtl="0"/>
            <a:r>
              <a:rPr lang="en-US" sz="3200" b="0" i="0" dirty="0">
                <a:solidFill>
                  <a:schemeClr val="bg1"/>
                </a:solidFill>
                <a:effectLst/>
                <a:latin typeface="proxima-nova"/>
              </a:rPr>
              <a:t>All of Job’s 10 children died in a natural disaster. There was a wind storm that blew down the house. Job was confronted with the fact that because of a natural disaster, there are 10 fresh graves on the hilltop. So now what is he going to do?</a:t>
            </a:r>
          </a:p>
        </p:txBody>
      </p:sp>
      <p:sp>
        <p:nvSpPr>
          <p:cNvPr id="5" name="TextBox 4">
            <a:extLst>
              <a:ext uri="{FF2B5EF4-FFF2-40B4-BE49-F238E27FC236}">
                <a16:creationId xmlns:a16="http://schemas.microsoft.com/office/drawing/2014/main" id="{655BACC4-5D80-5893-B0B3-88BC78A33F36}"/>
              </a:ext>
            </a:extLst>
          </p:cNvPr>
          <p:cNvSpPr txBox="1"/>
          <p:nvPr/>
        </p:nvSpPr>
        <p:spPr>
          <a:xfrm>
            <a:off x="837487" y="2759073"/>
            <a:ext cx="10032763" cy="3046988"/>
          </a:xfrm>
          <a:prstGeom prst="rect">
            <a:avLst/>
          </a:prstGeom>
          <a:noFill/>
        </p:spPr>
        <p:txBody>
          <a:bodyPr wrap="square">
            <a:spAutoFit/>
          </a:bodyPr>
          <a:lstStyle/>
          <a:p>
            <a:pPr algn="ctr" rtl="0"/>
            <a:r>
              <a:rPr lang="en-US" sz="3200" b="0" i="0" dirty="0">
                <a:solidFill>
                  <a:schemeClr val="bg1"/>
                </a:solidFill>
                <a:effectLst/>
                <a:latin typeface="proxima-nova"/>
              </a:rPr>
              <a:t>His wife says to curse God and die. But Job said, “The Lord gave and the Lord has taken away. Blessed be the name of the Lord.” Job shows us it is possible to worship God even without explanations, even when we don’t know all the reasons. Those who worship God under those conditions are especially blessed.</a:t>
            </a:r>
          </a:p>
        </p:txBody>
      </p:sp>
    </p:spTree>
    <p:extLst>
      <p:ext uri="{BB962C8B-B14F-4D97-AF65-F5344CB8AC3E}">
        <p14:creationId xmlns:p14="http://schemas.microsoft.com/office/powerpoint/2010/main" val="132028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heel(1)">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0FD44C0-30F7-5D70-D8EC-948EB31969D7}"/>
              </a:ext>
            </a:extLst>
          </p:cNvPr>
          <p:cNvSpPr txBox="1"/>
          <p:nvPr/>
        </p:nvSpPr>
        <p:spPr>
          <a:xfrm>
            <a:off x="395955" y="1251512"/>
            <a:ext cx="11400090" cy="1815882"/>
          </a:xfrm>
          <a:prstGeom prst="rect">
            <a:avLst/>
          </a:prstGeom>
          <a:noFill/>
        </p:spPr>
        <p:txBody>
          <a:bodyPr wrap="square">
            <a:spAutoFit/>
          </a:bodyPr>
          <a:lstStyle/>
          <a:p>
            <a:pPr algn="ctr"/>
            <a:r>
              <a:rPr lang="en-US" sz="2800" b="0" i="0" dirty="0">
                <a:solidFill>
                  <a:schemeClr val="bg1"/>
                </a:solidFill>
                <a:effectLst/>
                <a:latin typeface="Open Sans" panose="020B0606030504020204" pitchFamily="34" charset="0"/>
              </a:rPr>
              <a:t>When we lose ourselves in Christ, we find our purpose in life. And when that’s squared away, then we can deal with all the other questions better, because we can relate more to God’s purposes for our lives.</a:t>
            </a:r>
          </a:p>
        </p:txBody>
      </p:sp>
      <p:sp>
        <p:nvSpPr>
          <p:cNvPr id="4" name="TextBox 3">
            <a:extLst>
              <a:ext uri="{FF2B5EF4-FFF2-40B4-BE49-F238E27FC236}">
                <a16:creationId xmlns:a16="http://schemas.microsoft.com/office/drawing/2014/main" id="{93B70D5F-8817-97BB-EE44-5D14F4E67155}"/>
              </a:ext>
            </a:extLst>
          </p:cNvPr>
          <p:cNvSpPr txBox="1"/>
          <p:nvPr/>
        </p:nvSpPr>
        <p:spPr>
          <a:xfrm>
            <a:off x="2615014" y="85458"/>
            <a:ext cx="5947873" cy="923330"/>
          </a:xfrm>
          <a:prstGeom prst="rect">
            <a:avLst/>
          </a:prstGeom>
          <a:noFill/>
        </p:spPr>
        <p:txBody>
          <a:bodyPr wrap="square" rtlCol="0">
            <a:spAutoFit/>
          </a:bodyPr>
          <a:lstStyle/>
          <a:p>
            <a:pPr algn="ctr"/>
            <a:r>
              <a:rPr lang="en-US" sz="5400" dirty="0">
                <a:solidFill>
                  <a:schemeClr val="bg1"/>
                </a:solidFill>
              </a:rPr>
              <a:t>Homework</a:t>
            </a:r>
          </a:p>
        </p:txBody>
      </p:sp>
      <p:sp>
        <p:nvSpPr>
          <p:cNvPr id="6" name="TextBox 5">
            <a:extLst>
              <a:ext uri="{FF2B5EF4-FFF2-40B4-BE49-F238E27FC236}">
                <a16:creationId xmlns:a16="http://schemas.microsoft.com/office/drawing/2014/main" id="{5134E40F-4898-968D-DB4B-E3E3D9CDCDE9}"/>
              </a:ext>
            </a:extLst>
          </p:cNvPr>
          <p:cNvSpPr txBox="1"/>
          <p:nvPr/>
        </p:nvSpPr>
        <p:spPr>
          <a:xfrm>
            <a:off x="714998" y="3310118"/>
            <a:ext cx="10762004" cy="1077218"/>
          </a:xfrm>
          <a:prstGeom prst="rect">
            <a:avLst/>
          </a:prstGeom>
          <a:noFill/>
        </p:spPr>
        <p:txBody>
          <a:bodyPr wrap="square">
            <a:spAutoFit/>
          </a:bodyPr>
          <a:lstStyle/>
          <a:p>
            <a:pPr algn="ctr"/>
            <a:r>
              <a:rPr lang="en-US" sz="3200" dirty="0">
                <a:solidFill>
                  <a:schemeClr val="bg1"/>
                </a:solidFill>
                <a:latin typeface="Open Sans" panose="020B0606030504020204" pitchFamily="34" charset="0"/>
              </a:rPr>
              <a:t>T</a:t>
            </a:r>
            <a:r>
              <a:rPr lang="en-US" sz="3200" b="0" i="0" dirty="0">
                <a:solidFill>
                  <a:schemeClr val="bg1"/>
                </a:solidFill>
                <a:effectLst/>
                <a:latin typeface="Open Sans" panose="020B0606030504020204" pitchFamily="34" charset="0"/>
              </a:rPr>
              <a:t>he prerequisite of all this is having a relationship with God that allows you to love Him in the first place.</a:t>
            </a:r>
          </a:p>
        </p:txBody>
      </p:sp>
      <p:sp>
        <p:nvSpPr>
          <p:cNvPr id="8" name="TextBox 7">
            <a:extLst>
              <a:ext uri="{FF2B5EF4-FFF2-40B4-BE49-F238E27FC236}">
                <a16:creationId xmlns:a16="http://schemas.microsoft.com/office/drawing/2014/main" id="{51D1D5E1-609E-1E17-BD95-09FB35273AD1}"/>
              </a:ext>
            </a:extLst>
          </p:cNvPr>
          <p:cNvSpPr txBox="1"/>
          <p:nvPr/>
        </p:nvSpPr>
        <p:spPr>
          <a:xfrm>
            <a:off x="1914257" y="4942811"/>
            <a:ext cx="7921951" cy="584775"/>
          </a:xfrm>
          <a:prstGeom prst="rect">
            <a:avLst/>
          </a:prstGeom>
          <a:noFill/>
        </p:spPr>
        <p:txBody>
          <a:bodyPr wrap="square">
            <a:spAutoFit/>
          </a:bodyPr>
          <a:lstStyle/>
          <a:p>
            <a:pPr algn="ctr"/>
            <a:r>
              <a:rPr lang="en-US" sz="3200" dirty="0">
                <a:solidFill>
                  <a:schemeClr val="bg1"/>
                </a:solidFill>
                <a:latin typeface="Open Sans" panose="020B0606030504020204" pitchFamily="34" charset="0"/>
              </a:rPr>
              <a:t>L</a:t>
            </a:r>
            <a:r>
              <a:rPr lang="en-US" sz="3200" b="0" i="0" dirty="0">
                <a:solidFill>
                  <a:schemeClr val="bg1"/>
                </a:solidFill>
                <a:effectLst/>
                <a:latin typeface="Open Sans" panose="020B0606030504020204" pitchFamily="34" charset="0"/>
              </a:rPr>
              <a:t>ose yourselves in Christ this week!</a:t>
            </a:r>
            <a:endParaRPr lang="en-US" sz="3200" dirty="0"/>
          </a:p>
        </p:txBody>
      </p:sp>
    </p:spTree>
    <p:extLst>
      <p:ext uri="{BB962C8B-B14F-4D97-AF65-F5344CB8AC3E}">
        <p14:creationId xmlns:p14="http://schemas.microsoft.com/office/powerpoint/2010/main" val="2994884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circle(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in)">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A775F5-7309-4028-B602-8D4631BD25B1}"/>
              </a:ext>
            </a:extLst>
          </p:cNvPr>
          <p:cNvSpPr/>
          <p:nvPr/>
        </p:nvSpPr>
        <p:spPr>
          <a:xfrm>
            <a:off x="1343025" y="486460"/>
            <a:ext cx="9886949" cy="1446550"/>
          </a:xfrm>
          <a:prstGeom prst="rect">
            <a:avLst/>
          </a:prstGeom>
        </p:spPr>
        <p:txBody>
          <a:bodyPr wrap="square">
            <a:spAutoFit/>
          </a:bodyPr>
          <a:lstStyle/>
          <a:p>
            <a:r>
              <a:rPr lang="en-US" sz="4400" b="0" i="0" dirty="0">
                <a:solidFill>
                  <a:schemeClr val="bg1"/>
                </a:solidFill>
                <a:effectLst/>
                <a:latin typeface="Gotham SSm A"/>
              </a:rPr>
              <a:t>We also can be thankful for the hope we have because of </a:t>
            </a:r>
            <a:endParaRPr lang="en-US" sz="4400" dirty="0">
              <a:solidFill>
                <a:schemeClr val="bg1"/>
              </a:solidFill>
            </a:endParaRPr>
          </a:p>
        </p:txBody>
      </p:sp>
      <p:sp>
        <p:nvSpPr>
          <p:cNvPr id="3" name="Rectangle 2">
            <a:extLst>
              <a:ext uri="{FF2B5EF4-FFF2-40B4-BE49-F238E27FC236}">
                <a16:creationId xmlns:a16="http://schemas.microsoft.com/office/drawing/2014/main" id="{7D2EFF3D-1AF2-440C-ACF4-5DFBB16D0E5F}"/>
              </a:ext>
            </a:extLst>
          </p:cNvPr>
          <p:cNvSpPr/>
          <p:nvPr/>
        </p:nvSpPr>
        <p:spPr>
          <a:xfrm>
            <a:off x="5431875" y="1102013"/>
            <a:ext cx="3234668" cy="830997"/>
          </a:xfrm>
          <a:prstGeom prst="rect">
            <a:avLst/>
          </a:prstGeom>
        </p:spPr>
        <p:txBody>
          <a:bodyPr wrap="none">
            <a:spAutoFit/>
          </a:bodyPr>
          <a:lstStyle/>
          <a:p>
            <a:r>
              <a:rPr lang="en-US" sz="4800" dirty="0">
                <a:solidFill>
                  <a:schemeClr val="bg1"/>
                </a:solidFill>
                <a:latin typeface="Gotham SSm A"/>
                <a:hlinkClick r:id="rId2">
                  <a:extLst>
                    <a:ext uri="{A12FA001-AC4F-418D-AE19-62706E023703}">
                      <ahyp:hlinkClr xmlns:ahyp="http://schemas.microsoft.com/office/drawing/2018/hyperlinkcolor" val="tx"/>
                    </a:ext>
                  </a:extLst>
                </a:hlinkClick>
              </a:rPr>
              <a:t>Jesus Christ</a:t>
            </a:r>
            <a:r>
              <a:rPr lang="en-US" sz="4800" dirty="0">
                <a:solidFill>
                  <a:schemeClr val="bg1"/>
                </a:solidFill>
                <a:latin typeface="Gotham SSm A"/>
              </a:rPr>
              <a:t>.</a:t>
            </a:r>
            <a:endParaRPr lang="en-US" sz="4800" dirty="0"/>
          </a:p>
        </p:txBody>
      </p:sp>
      <p:sp>
        <p:nvSpPr>
          <p:cNvPr id="4" name="Rectangle 3">
            <a:extLst>
              <a:ext uri="{FF2B5EF4-FFF2-40B4-BE49-F238E27FC236}">
                <a16:creationId xmlns:a16="http://schemas.microsoft.com/office/drawing/2014/main" id="{06451F71-114C-4082-A506-56E4A03A0D26}"/>
              </a:ext>
            </a:extLst>
          </p:cNvPr>
          <p:cNvSpPr/>
          <p:nvPr/>
        </p:nvSpPr>
        <p:spPr>
          <a:xfrm>
            <a:off x="890587" y="2115235"/>
            <a:ext cx="10410825" cy="1200329"/>
          </a:xfrm>
          <a:prstGeom prst="rect">
            <a:avLst/>
          </a:prstGeom>
        </p:spPr>
        <p:txBody>
          <a:bodyPr wrap="square">
            <a:spAutoFit/>
          </a:bodyPr>
          <a:lstStyle/>
          <a:p>
            <a:r>
              <a:rPr lang="en-US" sz="3600" dirty="0">
                <a:solidFill>
                  <a:schemeClr val="bg1"/>
                </a:solidFill>
                <a:latin typeface="Gotham SSm A"/>
              </a:rPr>
              <a:t>D</a:t>
            </a:r>
            <a:r>
              <a:rPr lang="en-US" sz="3600" b="0" i="0" dirty="0">
                <a:solidFill>
                  <a:schemeClr val="bg1"/>
                </a:solidFill>
                <a:effectLst/>
                <a:latin typeface="Gotham SSm A"/>
              </a:rPr>
              <a:t>eath comes eventually to us all, and when we know Christ, we know we will be with Him in Heaven forever.</a:t>
            </a:r>
            <a:endParaRPr lang="en-US" sz="3600" dirty="0">
              <a:solidFill>
                <a:schemeClr val="bg1"/>
              </a:solidFill>
            </a:endParaRPr>
          </a:p>
        </p:txBody>
      </p:sp>
      <p:sp>
        <p:nvSpPr>
          <p:cNvPr id="5" name="Rectangle 4">
            <a:extLst>
              <a:ext uri="{FF2B5EF4-FFF2-40B4-BE49-F238E27FC236}">
                <a16:creationId xmlns:a16="http://schemas.microsoft.com/office/drawing/2014/main" id="{1A66E547-D8AE-4A15-A8E6-E8834BBE1058}"/>
              </a:ext>
            </a:extLst>
          </p:cNvPr>
          <p:cNvSpPr/>
          <p:nvPr/>
        </p:nvSpPr>
        <p:spPr>
          <a:xfrm>
            <a:off x="1168240" y="3930134"/>
            <a:ext cx="9855518" cy="769441"/>
          </a:xfrm>
          <a:prstGeom prst="rect">
            <a:avLst/>
          </a:prstGeom>
        </p:spPr>
        <p:txBody>
          <a:bodyPr wrap="none">
            <a:spAutoFit/>
          </a:bodyPr>
          <a:lstStyle/>
          <a:p>
            <a:r>
              <a:rPr lang="en-US" sz="4400" b="0" i="0" dirty="0">
                <a:solidFill>
                  <a:schemeClr val="bg1"/>
                </a:solidFill>
                <a:effectLst/>
                <a:latin typeface="Gotham SSm A"/>
              </a:rPr>
              <a:t>Even in life’s hardest times, we have hope.</a:t>
            </a:r>
            <a:endParaRPr lang="en-US" sz="4400" dirty="0">
              <a:solidFill>
                <a:schemeClr val="bg1"/>
              </a:solidFill>
            </a:endParaRPr>
          </a:p>
        </p:txBody>
      </p:sp>
    </p:spTree>
    <p:extLst>
      <p:ext uri="{BB962C8B-B14F-4D97-AF65-F5344CB8AC3E}">
        <p14:creationId xmlns:p14="http://schemas.microsoft.com/office/powerpoint/2010/main" val="982136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4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5"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250"/>
                                        <p:tgtEl>
                                          <p:spTgt spid="4"/>
                                        </p:tgtEl>
                                      </p:cBhvr>
                                    </p:animEffect>
                                    <p:anim calcmode="lin" valueType="num">
                                      <p:cBhvr>
                                        <p:cTn id="18" dur="3250" fill="hold"/>
                                        <p:tgtEl>
                                          <p:spTgt spid="4"/>
                                        </p:tgtEl>
                                        <p:attrNameLst>
                                          <p:attrName>ppt_w</p:attrName>
                                        </p:attrNameLst>
                                      </p:cBhvr>
                                      <p:tavLst>
                                        <p:tav tm="0" fmla="#ppt_w*sin(2.5*pi*$)">
                                          <p:val>
                                            <p:fltVal val="0"/>
                                          </p:val>
                                        </p:tav>
                                        <p:tav tm="100000">
                                          <p:val>
                                            <p:fltVal val="1"/>
                                          </p:val>
                                        </p:tav>
                                      </p:tavLst>
                                    </p:anim>
                                    <p:anim calcmode="lin" valueType="num">
                                      <p:cBhvr>
                                        <p:cTn id="19" dur="325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fade">
                                      <p:cBhvr>
                                        <p:cTn id="24"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5517EF-70B1-4119-83F1-3C4AB1419529}"/>
              </a:ext>
            </a:extLst>
          </p:cNvPr>
          <p:cNvSpPr/>
          <p:nvPr/>
        </p:nvSpPr>
        <p:spPr>
          <a:xfrm>
            <a:off x="852487" y="391210"/>
            <a:ext cx="10487025" cy="2123658"/>
          </a:xfrm>
          <a:prstGeom prst="rect">
            <a:avLst/>
          </a:prstGeom>
        </p:spPr>
        <p:txBody>
          <a:bodyPr wrap="square">
            <a:spAutoFit/>
          </a:bodyPr>
          <a:lstStyle/>
          <a:p>
            <a:pPr algn="ctr"/>
            <a:r>
              <a:rPr lang="en-US" sz="4400" b="0" i="0" dirty="0">
                <a:solidFill>
                  <a:schemeClr val="bg1"/>
                </a:solidFill>
                <a:effectLst/>
                <a:latin typeface="Gotham SSm A"/>
              </a:rPr>
              <a:t>Sometimes even life’s hardest times become a blessing, because through them we discover  </a:t>
            </a:r>
            <a:endParaRPr lang="en-US" sz="4400" dirty="0">
              <a:solidFill>
                <a:schemeClr val="bg1"/>
              </a:solidFill>
            </a:endParaRPr>
          </a:p>
        </p:txBody>
      </p:sp>
      <p:sp>
        <p:nvSpPr>
          <p:cNvPr id="3" name="Rectangle 2">
            <a:extLst>
              <a:ext uri="{FF2B5EF4-FFF2-40B4-BE49-F238E27FC236}">
                <a16:creationId xmlns:a16="http://schemas.microsoft.com/office/drawing/2014/main" id="{CE54CB4F-6701-450F-96E0-78A743B092A8}"/>
              </a:ext>
            </a:extLst>
          </p:cNvPr>
          <p:cNvSpPr/>
          <p:nvPr/>
        </p:nvSpPr>
        <p:spPr>
          <a:xfrm>
            <a:off x="3413878" y="2502667"/>
            <a:ext cx="5543249" cy="1015663"/>
          </a:xfrm>
          <a:prstGeom prst="rect">
            <a:avLst/>
          </a:prstGeom>
        </p:spPr>
        <p:txBody>
          <a:bodyPr wrap="none">
            <a:spAutoFit/>
          </a:bodyPr>
          <a:lstStyle/>
          <a:p>
            <a:r>
              <a:rPr lang="en-US" sz="6000" dirty="0">
                <a:solidFill>
                  <a:schemeClr val="bg1"/>
                </a:solidFill>
                <a:latin typeface="Gotham SSm A"/>
              </a:rPr>
              <a:t>God’s love for us.</a:t>
            </a:r>
            <a:endParaRPr lang="en-US" sz="6000" dirty="0"/>
          </a:p>
        </p:txBody>
      </p:sp>
      <p:sp>
        <p:nvSpPr>
          <p:cNvPr id="4" name="Rectangle 3">
            <a:extLst>
              <a:ext uri="{FF2B5EF4-FFF2-40B4-BE49-F238E27FC236}">
                <a16:creationId xmlns:a16="http://schemas.microsoft.com/office/drawing/2014/main" id="{2B85C8F0-7ADE-4E95-92A1-8B2FDB82C4E0}"/>
              </a:ext>
            </a:extLst>
          </p:cNvPr>
          <p:cNvSpPr/>
          <p:nvPr/>
        </p:nvSpPr>
        <p:spPr>
          <a:xfrm>
            <a:off x="1328910" y="3701534"/>
            <a:ext cx="9518375" cy="1200329"/>
          </a:xfrm>
          <a:prstGeom prst="rect">
            <a:avLst/>
          </a:prstGeom>
        </p:spPr>
        <p:txBody>
          <a:bodyPr wrap="none">
            <a:spAutoFit/>
          </a:bodyPr>
          <a:lstStyle/>
          <a:p>
            <a:pPr algn="ctr"/>
            <a:r>
              <a:rPr lang="en-US" sz="3600" b="0" i="0" dirty="0">
                <a:solidFill>
                  <a:schemeClr val="bg1"/>
                </a:solidFill>
                <a:effectLst/>
                <a:latin typeface="Gotham SSm A"/>
              </a:rPr>
              <a:t>“Come near to God and he will come near to you”</a:t>
            </a:r>
          </a:p>
          <a:p>
            <a:pPr algn="ctr"/>
            <a:r>
              <a:rPr lang="en-US" sz="3600" b="0" i="0" dirty="0">
                <a:solidFill>
                  <a:schemeClr val="bg1"/>
                </a:solidFill>
                <a:effectLst/>
                <a:latin typeface="Gotham SSm A"/>
              </a:rPr>
              <a:t> (James 4:8).</a:t>
            </a:r>
            <a:endParaRPr lang="en-US" sz="3600" dirty="0">
              <a:solidFill>
                <a:schemeClr val="bg1"/>
              </a:solidFill>
            </a:endParaRPr>
          </a:p>
        </p:txBody>
      </p:sp>
    </p:spTree>
    <p:extLst>
      <p:ext uri="{BB962C8B-B14F-4D97-AF65-F5344CB8AC3E}">
        <p14:creationId xmlns:p14="http://schemas.microsoft.com/office/powerpoint/2010/main" val="167240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4000"/>
                                        <p:tgtEl>
                                          <p:spTgt spid="2"/>
                                        </p:tgtEl>
                                      </p:cBhvr>
                                    </p:animEffect>
                                    <p:anim calcmode="lin" valueType="num">
                                      <p:cBhvr>
                                        <p:cTn id="8" dur="4000" fill="hold"/>
                                        <p:tgtEl>
                                          <p:spTgt spid="2"/>
                                        </p:tgtEl>
                                        <p:attrNameLst>
                                          <p:attrName>ppt_x</p:attrName>
                                        </p:attrNameLst>
                                      </p:cBhvr>
                                      <p:tavLst>
                                        <p:tav tm="0">
                                          <p:val>
                                            <p:strVal val="#ppt_x"/>
                                          </p:val>
                                        </p:tav>
                                        <p:tav tm="100000">
                                          <p:val>
                                            <p:strVal val="#ppt_x"/>
                                          </p:val>
                                        </p:tav>
                                      </p:tavLst>
                                    </p:anim>
                                    <p:anim calcmode="lin" valueType="num">
                                      <p:cBhvr>
                                        <p:cTn id="9" dur="4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1160">
                                          <p:stCondLst>
                                            <p:cond delay="0"/>
                                          </p:stCondLst>
                                        </p:cTn>
                                        <p:tgtEl>
                                          <p:spTgt spid="3"/>
                                        </p:tgtEl>
                                      </p:cBhvr>
                                    </p:animEffect>
                                    <p:anim calcmode="lin" valueType="num">
                                      <p:cBhvr>
                                        <p:cTn id="15" dur="3644"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1328"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1328" tmFilter="0, 0; 0.125,0.2665; 0.25,0.4; 0.375,0.465; 0.5,0.5;  0.625,0.535; 0.75,0.6; 0.875,0.7335; 1,1">
                                          <p:stCondLst>
                                            <p:cond delay="1328"/>
                                          </p:stCondLst>
                                        </p:cTn>
                                        <p:tgtEl>
                                          <p:spTgt spid="3"/>
                                        </p:tgtEl>
                                        <p:attrNameLst>
                                          <p:attrName>ppt_y</p:attrName>
                                        </p:attrNameLst>
                                      </p:cBhvr>
                                      <p:tavLst>
                                        <p:tav tm="0" fmla="#ppt_y-sin(pi*$)/9">
                                          <p:val>
                                            <p:fltVal val="0"/>
                                          </p:val>
                                        </p:tav>
                                        <p:tav tm="100000">
                                          <p:val>
                                            <p:fltVal val="1"/>
                                          </p:val>
                                        </p:tav>
                                      </p:tavLst>
                                    </p:anim>
                                    <p:anim calcmode="lin" valueType="num">
                                      <p:cBhvr>
                                        <p:cTn id="18" dur="664" tmFilter="0, 0; 0.125,0.2665; 0.25,0.4; 0.375,0.465; 0.5,0.5;  0.625,0.535; 0.75,0.6; 0.875,0.7335; 1,1">
                                          <p:stCondLst>
                                            <p:cond delay="2648"/>
                                          </p:stCondLst>
                                        </p:cTn>
                                        <p:tgtEl>
                                          <p:spTgt spid="3"/>
                                        </p:tgtEl>
                                        <p:attrNameLst>
                                          <p:attrName>ppt_y</p:attrName>
                                        </p:attrNameLst>
                                      </p:cBhvr>
                                      <p:tavLst>
                                        <p:tav tm="0" fmla="#ppt_y-sin(pi*$)/27">
                                          <p:val>
                                            <p:fltVal val="0"/>
                                          </p:val>
                                        </p:tav>
                                        <p:tav tm="100000">
                                          <p:val>
                                            <p:fltVal val="1"/>
                                          </p:val>
                                        </p:tav>
                                      </p:tavLst>
                                    </p:anim>
                                    <p:anim calcmode="lin" valueType="num">
                                      <p:cBhvr>
                                        <p:cTn id="19" dur="328" tmFilter="0, 0; 0.125,0.2665; 0.25,0.4; 0.375,0.465; 0.5,0.5;  0.625,0.535; 0.75,0.6; 0.875,0.7335; 1,1">
                                          <p:stCondLst>
                                            <p:cond delay="3312"/>
                                          </p:stCondLst>
                                        </p:cTn>
                                        <p:tgtEl>
                                          <p:spTgt spid="3"/>
                                        </p:tgtEl>
                                        <p:attrNameLst>
                                          <p:attrName>ppt_y</p:attrName>
                                        </p:attrNameLst>
                                      </p:cBhvr>
                                      <p:tavLst>
                                        <p:tav tm="0" fmla="#ppt_y-sin(pi*$)/81">
                                          <p:val>
                                            <p:fltVal val="0"/>
                                          </p:val>
                                        </p:tav>
                                        <p:tav tm="100000">
                                          <p:val>
                                            <p:fltVal val="1"/>
                                          </p:val>
                                        </p:tav>
                                      </p:tavLst>
                                    </p:anim>
                                    <p:animScale>
                                      <p:cBhvr>
                                        <p:cTn id="20" dur="52">
                                          <p:stCondLst>
                                            <p:cond delay="1300"/>
                                          </p:stCondLst>
                                        </p:cTn>
                                        <p:tgtEl>
                                          <p:spTgt spid="3"/>
                                        </p:tgtEl>
                                      </p:cBhvr>
                                      <p:to x="100000" y="60000"/>
                                    </p:animScale>
                                    <p:animScale>
                                      <p:cBhvr>
                                        <p:cTn id="21" dur="332" decel="50000">
                                          <p:stCondLst>
                                            <p:cond delay="1352"/>
                                          </p:stCondLst>
                                        </p:cTn>
                                        <p:tgtEl>
                                          <p:spTgt spid="3"/>
                                        </p:tgtEl>
                                      </p:cBhvr>
                                      <p:to x="100000" y="100000"/>
                                    </p:animScale>
                                    <p:animScale>
                                      <p:cBhvr>
                                        <p:cTn id="22" dur="52">
                                          <p:stCondLst>
                                            <p:cond delay="2624"/>
                                          </p:stCondLst>
                                        </p:cTn>
                                        <p:tgtEl>
                                          <p:spTgt spid="3"/>
                                        </p:tgtEl>
                                      </p:cBhvr>
                                      <p:to x="100000" y="80000"/>
                                    </p:animScale>
                                    <p:animScale>
                                      <p:cBhvr>
                                        <p:cTn id="23" dur="332" decel="50000">
                                          <p:stCondLst>
                                            <p:cond delay="2676"/>
                                          </p:stCondLst>
                                        </p:cTn>
                                        <p:tgtEl>
                                          <p:spTgt spid="3"/>
                                        </p:tgtEl>
                                      </p:cBhvr>
                                      <p:to x="100000" y="100000"/>
                                    </p:animScale>
                                    <p:animScale>
                                      <p:cBhvr>
                                        <p:cTn id="24" dur="52">
                                          <p:stCondLst>
                                            <p:cond delay="3284"/>
                                          </p:stCondLst>
                                        </p:cTn>
                                        <p:tgtEl>
                                          <p:spTgt spid="3"/>
                                        </p:tgtEl>
                                      </p:cBhvr>
                                      <p:to x="100000" y="90000"/>
                                    </p:animScale>
                                    <p:animScale>
                                      <p:cBhvr>
                                        <p:cTn id="25" dur="332" decel="50000">
                                          <p:stCondLst>
                                            <p:cond delay="3336"/>
                                          </p:stCondLst>
                                        </p:cTn>
                                        <p:tgtEl>
                                          <p:spTgt spid="3"/>
                                        </p:tgtEl>
                                      </p:cBhvr>
                                      <p:to x="100000" y="100000"/>
                                    </p:animScale>
                                    <p:animScale>
                                      <p:cBhvr>
                                        <p:cTn id="26" dur="52">
                                          <p:stCondLst>
                                            <p:cond delay="3616"/>
                                          </p:stCondLst>
                                        </p:cTn>
                                        <p:tgtEl>
                                          <p:spTgt spid="3"/>
                                        </p:tgtEl>
                                      </p:cBhvr>
                                      <p:to x="100000" y="95000"/>
                                    </p:animScale>
                                    <p:animScale>
                                      <p:cBhvr>
                                        <p:cTn id="27" dur="332" decel="50000">
                                          <p:stCondLst>
                                            <p:cond delay="3668"/>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fade">
                                      <p:cBhvr>
                                        <p:cTn id="32" dur="3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C1052E-157B-403D-86B5-A4CF1822E824}"/>
              </a:ext>
            </a:extLst>
          </p:cNvPr>
          <p:cNvSpPr/>
          <p:nvPr/>
        </p:nvSpPr>
        <p:spPr>
          <a:xfrm>
            <a:off x="619126" y="843677"/>
            <a:ext cx="11134724" cy="2585323"/>
          </a:xfrm>
          <a:prstGeom prst="rect">
            <a:avLst/>
          </a:prstGeom>
        </p:spPr>
        <p:txBody>
          <a:bodyPr wrap="square">
            <a:spAutoFit/>
          </a:bodyPr>
          <a:lstStyle/>
          <a:p>
            <a:pPr algn="ctr"/>
            <a:r>
              <a:rPr lang="en-US" sz="5400" b="0" i="0" dirty="0">
                <a:solidFill>
                  <a:schemeClr val="bg1"/>
                </a:solidFill>
                <a:effectLst/>
                <a:latin typeface="Gotham SSm A"/>
              </a:rPr>
              <a:t>2. If there is a loving God, then why does He permit heinous crimes and evil? Why doesn’t He intervene? </a:t>
            </a:r>
            <a:endParaRPr lang="en-US" sz="5400" dirty="0">
              <a:solidFill>
                <a:schemeClr val="bg1"/>
              </a:solidFill>
            </a:endParaRPr>
          </a:p>
        </p:txBody>
      </p:sp>
    </p:spTree>
    <p:extLst>
      <p:ext uri="{BB962C8B-B14F-4D97-AF65-F5344CB8AC3E}">
        <p14:creationId xmlns:p14="http://schemas.microsoft.com/office/powerpoint/2010/main" val="335213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5935C8-0E97-4244-A653-D79398D30631}"/>
              </a:ext>
            </a:extLst>
          </p:cNvPr>
          <p:cNvSpPr/>
          <p:nvPr/>
        </p:nvSpPr>
        <p:spPr>
          <a:xfrm>
            <a:off x="490537" y="715060"/>
            <a:ext cx="11210925" cy="1569660"/>
          </a:xfrm>
          <a:prstGeom prst="rect">
            <a:avLst/>
          </a:prstGeom>
        </p:spPr>
        <p:txBody>
          <a:bodyPr wrap="square">
            <a:spAutoFit/>
          </a:bodyPr>
          <a:lstStyle/>
          <a:p>
            <a:pPr algn="ctr"/>
            <a:r>
              <a:rPr lang="en-US" sz="4800" b="0" i="0" dirty="0">
                <a:solidFill>
                  <a:schemeClr val="bg1"/>
                </a:solidFill>
                <a:effectLst/>
                <a:latin typeface="Gotham SSm A"/>
              </a:rPr>
              <a:t>The existence of evil does not eliminate God. Rather, it cries out for Him. </a:t>
            </a:r>
            <a:endParaRPr lang="en-US" sz="4800" dirty="0">
              <a:solidFill>
                <a:schemeClr val="bg1"/>
              </a:solidFill>
            </a:endParaRPr>
          </a:p>
        </p:txBody>
      </p:sp>
      <p:sp>
        <p:nvSpPr>
          <p:cNvPr id="3" name="Rectangle 2">
            <a:extLst>
              <a:ext uri="{FF2B5EF4-FFF2-40B4-BE49-F238E27FC236}">
                <a16:creationId xmlns:a16="http://schemas.microsoft.com/office/drawing/2014/main" id="{908AA5CB-89CF-4F42-880F-D3FAE2AC3DD7}"/>
              </a:ext>
            </a:extLst>
          </p:cNvPr>
          <p:cNvSpPr/>
          <p:nvPr/>
        </p:nvSpPr>
        <p:spPr>
          <a:xfrm>
            <a:off x="962025" y="3105835"/>
            <a:ext cx="9963150" cy="1200329"/>
          </a:xfrm>
          <a:prstGeom prst="rect">
            <a:avLst/>
          </a:prstGeom>
        </p:spPr>
        <p:txBody>
          <a:bodyPr wrap="square">
            <a:spAutoFit/>
          </a:bodyPr>
          <a:lstStyle/>
          <a:p>
            <a:pPr algn="ctr"/>
            <a:r>
              <a:rPr lang="en-US" sz="3600" b="0" i="0" dirty="0">
                <a:solidFill>
                  <a:schemeClr val="bg1"/>
                </a:solidFill>
                <a:effectLst/>
                <a:latin typeface="Gotham SSm A"/>
              </a:rPr>
              <a:t>Apostle Paul said, we sorrow but not as those who have no hope (1 Thessalonians 4:13).</a:t>
            </a:r>
            <a:endParaRPr lang="en-US" sz="3600" dirty="0">
              <a:solidFill>
                <a:schemeClr val="bg1"/>
              </a:solidFill>
            </a:endParaRPr>
          </a:p>
        </p:txBody>
      </p:sp>
    </p:spTree>
    <p:extLst>
      <p:ext uri="{BB962C8B-B14F-4D97-AF65-F5344CB8AC3E}">
        <p14:creationId xmlns:p14="http://schemas.microsoft.com/office/powerpoint/2010/main" val="51635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375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439592-939E-4510-80D0-F4BF7FDFC4F1}"/>
              </a:ext>
            </a:extLst>
          </p:cNvPr>
          <p:cNvSpPr/>
          <p:nvPr/>
        </p:nvSpPr>
        <p:spPr>
          <a:xfrm>
            <a:off x="563973" y="235220"/>
            <a:ext cx="11064054" cy="646331"/>
          </a:xfrm>
          <a:prstGeom prst="rect">
            <a:avLst/>
          </a:prstGeom>
        </p:spPr>
        <p:txBody>
          <a:bodyPr wrap="none">
            <a:spAutoFit/>
          </a:bodyPr>
          <a:lstStyle/>
          <a:p>
            <a:r>
              <a:rPr lang="en-US" sz="3600" b="0" i="0" dirty="0">
                <a:solidFill>
                  <a:schemeClr val="bg1"/>
                </a:solidFill>
                <a:effectLst/>
                <a:latin typeface="Gotham SSm A"/>
              </a:rPr>
              <a:t>Amid the world’s evils, we can cry out to God for comfort. </a:t>
            </a:r>
            <a:endParaRPr lang="en-US" sz="3600" dirty="0">
              <a:solidFill>
                <a:schemeClr val="bg1"/>
              </a:solidFill>
            </a:endParaRPr>
          </a:p>
        </p:txBody>
      </p:sp>
      <p:sp>
        <p:nvSpPr>
          <p:cNvPr id="3" name="Rectangle 2">
            <a:extLst>
              <a:ext uri="{FF2B5EF4-FFF2-40B4-BE49-F238E27FC236}">
                <a16:creationId xmlns:a16="http://schemas.microsoft.com/office/drawing/2014/main" id="{766B6DC1-1EC0-4F3B-93AC-7B75333A5AFD}"/>
              </a:ext>
            </a:extLst>
          </p:cNvPr>
          <p:cNvSpPr/>
          <p:nvPr/>
        </p:nvSpPr>
        <p:spPr>
          <a:xfrm>
            <a:off x="2833377" y="987957"/>
            <a:ext cx="6237220" cy="707886"/>
          </a:xfrm>
          <a:prstGeom prst="rect">
            <a:avLst/>
          </a:prstGeom>
        </p:spPr>
        <p:txBody>
          <a:bodyPr wrap="none">
            <a:spAutoFit/>
          </a:bodyPr>
          <a:lstStyle/>
          <a:p>
            <a:r>
              <a:rPr lang="en-US" sz="4000" b="1" i="0" dirty="0">
                <a:solidFill>
                  <a:schemeClr val="bg1"/>
                </a:solidFill>
                <a:effectLst/>
                <a:latin typeface="Gotham SSm A"/>
              </a:rPr>
              <a:t>Heaven Will Not Be Like This</a:t>
            </a:r>
          </a:p>
        </p:txBody>
      </p:sp>
      <p:sp>
        <p:nvSpPr>
          <p:cNvPr id="4" name="Rectangle 3">
            <a:extLst>
              <a:ext uri="{FF2B5EF4-FFF2-40B4-BE49-F238E27FC236}">
                <a16:creationId xmlns:a16="http://schemas.microsoft.com/office/drawing/2014/main" id="{CF4B690E-7FCD-4BFB-BF19-D3BB7E5074A1}"/>
              </a:ext>
            </a:extLst>
          </p:cNvPr>
          <p:cNvSpPr/>
          <p:nvPr/>
        </p:nvSpPr>
        <p:spPr>
          <a:xfrm>
            <a:off x="563973" y="1802249"/>
            <a:ext cx="11064054" cy="1384995"/>
          </a:xfrm>
          <a:prstGeom prst="rect">
            <a:avLst/>
          </a:prstGeom>
        </p:spPr>
        <p:txBody>
          <a:bodyPr wrap="square">
            <a:spAutoFit/>
          </a:bodyPr>
          <a:lstStyle/>
          <a:p>
            <a:pPr algn="ctr"/>
            <a:r>
              <a:rPr lang="en-US" sz="2800" b="0" i="0" dirty="0">
                <a:solidFill>
                  <a:schemeClr val="bg1"/>
                </a:solidFill>
                <a:effectLst/>
                <a:latin typeface="Gotham SSm A"/>
              </a:rPr>
              <a:t>We can be sure that the world to come is not going to be like this one. This one is full of disaster, destruction and death. The next one will have none of these.</a:t>
            </a:r>
            <a:endParaRPr lang="en-US" sz="2800" dirty="0">
              <a:solidFill>
                <a:schemeClr val="bg1"/>
              </a:solidFill>
            </a:endParaRPr>
          </a:p>
        </p:txBody>
      </p:sp>
      <p:sp>
        <p:nvSpPr>
          <p:cNvPr id="5" name="Rectangle 4">
            <a:extLst>
              <a:ext uri="{FF2B5EF4-FFF2-40B4-BE49-F238E27FC236}">
                <a16:creationId xmlns:a16="http://schemas.microsoft.com/office/drawing/2014/main" id="{A29E8B12-8150-4A1E-BE67-E628E68CF6E5}"/>
              </a:ext>
            </a:extLst>
          </p:cNvPr>
          <p:cNvSpPr/>
          <p:nvPr/>
        </p:nvSpPr>
        <p:spPr>
          <a:xfrm>
            <a:off x="0" y="3203271"/>
            <a:ext cx="11903413" cy="1815882"/>
          </a:xfrm>
          <a:prstGeom prst="rect">
            <a:avLst/>
          </a:prstGeom>
        </p:spPr>
        <p:txBody>
          <a:bodyPr wrap="square">
            <a:spAutoFit/>
          </a:bodyPr>
          <a:lstStyle/>
          <a:p>
            <a:pPr algn="ctr"/>
            <a:r>
              <a:rPr lang="en-US" sz="2800" b="0" i="0" dirty="0">
                <a:solidFill>
                  <a:schemeClr val="bg1"/>
                </a:solidFill>
                <a:effectLst/>
                <a:latin typeface="Gotham SSm A"/>
              </a:rPr>
              <a:t>“And I saw a new heaven and a new earth: for the first heaven and the first earth were passed away. … And God shall wipe away all tears from their eyes; and there shall be no more death, neither sorrow, nor crying, neither shall there be any more pain: for the former things are passed away” (Revelation 21:1, 4, KJV).</a:t>
            </a:r>
            <a:endParaRPr lang="en-US" sz="2800" dirty="0">
              <a:solidFill>
                <a:schemeClr val="bg1"/>
              </a:solidFill>
            </a:endParaRPr>
          </a:p>
        </p:txBody>
      </p:sp>
    </p:spTree>
    <p:extLst>
      <p:ext uri="{BB962C8B-B14F-4D97-AF65-F5344CB8AC3E}">
        <p14:creationId xmlns:p14="http://schemas.microsoft.com/office/powerpoint/2010/main" val="1102978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1160">
                                          <p:stCondLst>
                                            <p:cond delay="0"/>
                                          </p:stCondLst>
                                        </p:cTn>
                                        <p:tgtEl>
                                          <p:spTgt spid="3"/>
                                        </p:tgtEl>
                                      </p:cBhvr>
                                    </p:animEffect>
                                    <p:anim calcmode="lin" valueType="num">
                                      <p:cBhvr>
                                        <p:cTn id="13" dur="3644"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1328"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1328" tmFilter="0, 0; 0.125,0.2665; 0.25,0.4; 0.375,0.465; 0.5,0.5;  0.625,0.535; 0.75,0.6; 0.875,0.7335; 1,1">
                                          <p:stCondLst>
                                            <p:cond delay="1328"/>
                                          </p:stCondLst>
                                        </p:cTn>
                                        <p:tgtEl>
                                          <p:spTgt spid="3"/>
                                        </p:tgtEl>
                                        <p:attrNameLst>
                                          <p:attrName>ppt_y</p:attrName>
                                        </p:attrNameLst>
                                      </p:cBhvr>
                                      <p:tavLst>
                                        <p:tav tm="0" fmla="#ppt_y-sin(pi*$)/9">
                                          <p:val>
                                            <p:fltVal val="0"/>
                                          </p:val>
                                        </p:tav>
                                        <p:tav tm="100000">
                                          <p:val>
                                            <p:fltVal val="1"/>
                                          </p:val>
                                        </p:tav>
                                      </p:tavLst>
                                    </p:anim>
                                    <p:anim calcmode="lin" valueType="num">
                                      <p:cBhvr>
                                        <p:cTn id="16" dur="664" tmFilter="0, 0; 0.125,0.2665; 0.25,0.4; 0.375,0.465; 0.5,0.5;  0.625,0.535; 0.75,0.6; 0.875,0.7335; 1,1">
                                          <p:stCondLst>
                                            <p:cond delay="2648"/>
                                          </p:stCondLst>
                                        </p:cTn>
                                        <p:tgtEl>
                                          <p:spTgt spid="3"/>
                                        </p:tgtEl>
                                        <p:attrNameLst>
                                          <p:attrName>ppt_y</p:attrName>
                                        </p:attrNameLst>
                                      </p:cBhvr>
                                      <p:tavLst>
                                        <p:tav tm="0" fmla="#ppt_y-sin(pi*$)/27">
                                          <p:val>
                                            <p:fltVal val="0"/>
                                          </p:val>
                                        </p:tav>
                                        <p:tav tm="100000">
                                          <p:val>
                                            <p:fltVal val="1"/>
                                          </p:val>
                                        </p:tav>
                                      </p:tavLst>
                                    </p:anim>
                                    <p:anim calcmode="lin" valueType="num">
                                      <p:cBhvr>
                                        <p:cTn id="17" dur="328" tmFilter="0, 0; 0.125,0.2665; 0.25,0.4; 0.375,0.465; 0.5,0.5;  0.625,0.535; 0.75,0.6; 0.875,0.7335; 1,1">
                                          <p:stCondLst>
                                            <p:cond delay="3312"/>
                                          </p:stCondLst>
                                        </p:cTn>
                                        <p:tgtEl>
                                          <p:spTgt spid="3"/>
                                        </p:tgtEl>
                                        <p:attrNameLst>
                                          <p:attrName>ppt_y</p:attrName>
                                        </p:attrNameLst>
                                      </p:cBhvr>
                                      <p:tavLst>
                                        <p:tav tm="0" fmla="#ppt_y-sin(pi*$)/81">
                                          <p:val>
                                            <p:fltVal val="0"/>
                                          </p:val>
                                        </p:tav>
                                        <p:tav tm="100000">
                                          <p:val>
                                            <p:fltVal val="1"/>
                                          </p:val>
                                        </p:tav>
                                      </p:tavLst>
                                    </p:anim>
                                    <p:animScale>
                                      <p:cBhvr>
                                        <p:cTn id="18" dur="52">
                                          <p:stCondLst>
                                            <p:cond delay="1300"/>
                                          </p:stCondLst>
                                        </p:cTn>
                                        <p:tgtEl>
                                          <p:spTgt spid="3"/>
                                        </p:tgtEl>
                                      </p:cBhvr>
                                      <p:to x="100000" y="60000"/>
                                    </p:animScale>
                                    <p:animScale>
                                      <p:cBhvr>
                                        <p:cTn id="19" dur="332" decel="50000">
                                          <p:stCondLst>
                                            <p:cond delay="1352"/>
                                          </p:stCondLst>
                                        </p:cTn>
                                        <p:tgtEl>
                                          <p:spTgt spid="3"/>
                                        </p:tgtEl>
                                      </p:cBhvr>
                                      <p:to x="100000" y="100000"/>
                                    </p:animScale>
                                    <p:animScale>
                                      <p:cBhvr>
                                        <p:cTn id="20" dur="52">
                                          <p:stCondLst>
                                            <p:cond delay="2624"/>
                                          </p:stCondLst>
                                        </p:cTn>
                                        <p:tgtEl>
                                          <p:spTgt spid="3"/>
                                        </p:tgtEl>
                                      </p:cBhvr>
                                      <p:to x="100000" y="80000"/>
                                    </p:animScale>
                                    <p:animScale>
                                      <p:cBhvr>
                                        <p:cTn id="21" dur="332" decel="50000">
                                          <p:stCondLst>
                                            <p:cond delay="2676"/>
                                          </p:stCondLst>
                                        </p:cTn>
                                        <p:tgtEl>
                                          <p:spTgt spid="3"/>
                                        </p:tgtEl>
                                      </p:cBhvr>
                                      <p:to x="100000" y="100000"/>
                                    </p:animScale>
                                    <p:animScale>
                                      <p:cBhvr>
                                        <p:cTn id="22" dur="52">
                                          <p:stCondLst>
                                            <p:cond delay="3284"/>
                                          </p:stCondLst>
                                        </p:cTn>
                                        <p:tgtEl>
                                          <p:spTgt spid="3"/>
                                        </p:tgtEl>
                                      </p:cBhvr>
                                      <p:to x="100000" y="90000"/>
                                    </p:animScale>
                                    <p:animScale>
                                      <p:cBhvr>
                                        <p:cTn id="23" dur="332" decel="50000">
                                          <p:stCondLst>
                                            <p:cond delay="3336"/>
                                          </p:stCondLst>
                                        </p:cTn>
                                        <p:tgtEl>
                                          <p:spTgt spid="3"/>
                                        </p:tgtEl>
                                      </p:cBhvr>
                                      <p:to x="100000" y="100000"/>
                                    </p:animScale>
                                    <p:animScale>
                                      <p:cBhvr>
                                        <p:cTn id="24" dur="52">
                                          <p:stCondLst>
                                            <p:cond delay="3616"/>
                                          </p:stCondLst>
                                        </p:cTn>
                                        <p:tgtEl>
                                          <p:spTgt spid="3"/>
                                        </p:tgtEl>
                                      </p:cBhvr>
                                      <p:to x="100000" y="95000"/>
                                    </p:animScale>
                                    <p:animScale>
                                      <p:cBhvr>
                                        <p:cTn id="25" dur="332" decel="50000">
                                          <p:stCondLst>
                                            <p:cond delay="3668"/>
                                          </p:stCondLst>
                                        </p:cTn>
                                        <p:tgtEl>
                                          <p:spTgt spid="3"/>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wipe(down)">
                                      <p:cBhvr>
                                        <p:cTn id="30" dur="3250"/>
                                        <p:tgtEl>
                                          <p:spTgt spid="4"/>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4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0A4553-5311-4531-9CCB-9EA7359AD60B}"/>
              </a:ext>
            </a:extLst>
          </p:cNvPr>
          <p:cNvSpPr/>
          <p:nvPr/>
        </p:nvSpPr>
        <p:spPr>
          <a:xfrm>
            <a:off x="97278" y="355698"/>
            <a:ext cx="11783438" cy="2554545"/>
          </a:xfrm>
          <a:prstGeom prst="rect">
            <a:avLst/>
          </a:prstGeom>
        </p:spPr>
        <p:txBody>
          <a:bodyPr wrap="square">
            <a:spAutoFit/>
          </a:bodyPr>
          <a:lstStyle/>
          <a:p>
            <a:pPr algn="ctr"/>
            <a:r>
              <a:rPr lang="en-US" sz="3200" b="0" i="0" dirty="0">
                <a:solidFill>
                  <a:schemeClr val="bg1"/>
                </a:solidFill>
                <a:effectLst/>
                <a:latin typeface="Gotham SSm A"/>
              </a:rPr>
              <a:t>Adam and Eve were put into a sinless paradise, but they rebelled against God in a deliberate and unprovoked act of disobedience and were expelled from Paradise. They died spiritually at the moment of their disobedience (Ephesians 2:1), and eventually they died physically.</a:t>
            </a:r>
            <a:endParaRPr lang="en-US" sz="3200" dirty="0">
              <a:solidFill>
                <a:schemeClr val="bg1"/>
              </a:solidFill>
            </a:endParaRPr>
          </a:p>
        </p:txBody>
      </p:sp>
      <p:sp>
        <p:nvSpPr>
          <p:cNvPr id="3" name="Rectangle 2">
            <a:extLst>
              <a:ext uri="{FF2B5EF4-FFF2-40B4-BE49-F238E27FC236}">
                <a16:creationId xmlns:a16="http://schemas.microsoft.com/office/drawing/2014/main" id="{C585C312-28B3-4A60-BD70-5032A48920BD}"/>
              </a:ext>
            </a:extLst>
          </p:cNvPr>
          <p:cNvSpPr/>
          <p:nvPr/>
        </p:nvSpPr>
        <p:spPr>
          <a:xfrm>
            <a:off x="361546" y="3046430"/>
            <a:ext cx="11254902" cy="1569660"/>
          </a:xfrm>
          <a:prstGeom prst="rect">
            <a:avLst/>
          </a:prstGeom>
        </p:spPr>
        <p:txBody>
          <a:bodyPr wrap="square">
            <a:spAutoFit/>
          </a:bodyPr>
          <a:lstStyle/>
          <a:p>
            <a:pPr algn="ctr"/>
            <a:r>
              <a:rPr lang="en-US" sz="3200" b="0" i="0" dirty="0">
                <a:solidFill>
                  <a:schemeClr val="bg1"/>
                </a:solidFill>
                <a:effectLst/>
                <a:latin typeface="Gotham SSm A"/>
              </a:rPr>
              <a:t>“Therefore, just as through one man sin entered the world and death through sin, and thus sin spread to all men, because all sinned” (Romans 5:12, NKJV).</a:t>
            </a:r>
            <a:endParaRPr lang="en-US" sz="3200" dirty="0">
              <a:solidFill>
                <a:schemeClr val="bg1"/>
              </a:solidFill>
            </a:endParaRPr>
          </a:p>
        </p:txBody>
      </p:sp>
    </p:spTree>
    <p:extLst>
      <p:ext uri="{BB962C8B-B14F-4D97-AF65-F5344CB8AC3E}">
        <p14:creationId xmlns:p14="http://schemas.microsoft.com/office/powerpoint/2010/main" val="1621784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500"/>
                                        <p:tgtEl>
                                          <p:spTgt spid="2"/>
                                        </p:tgtEl>
                                      </p:cBhvr>
                                    </p:animEffect>
                                    <p:anim calcmode="lin" valueType="num">
                                      <p:cBhvr>
                                        <p:cTn id="8" dur="3500" fill="hold"/>
                                        <p:tgtEl>
                                          <p:spTgt spid="2"/>
                                        </p:tgtEl>
                                        <p:attrNameLst>
                                          <p:attrName>ppt_x</p:attrName>
                                        </p:attrNameLst>
                                      </p:cBhvr>
                                      <p:tavLst>
                                        <p:tav tm="0">
                                          <p:val>
                                            <p:strVal val="#ppt_x"/>
                                          </p:val>
                                        </p:tav>
                                        <p:tav tm="100000">
                                          <p:val>
                                            <p:strVal val="#ppt_x"/>
                                          </p:val>
                                        </p:tav>
                                      </p:tavLst>
                                    </p:anim>
                                    <p:anim calcmode="lin" valueType="num">
                                      <p:cBhvr>
                                        <p:cTn id="9" dur="35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circle(in)">
                                      <p:cBhvr>
                                        <p:cTn id="14" dur="3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2256</Words>
  <Application>Microsoft Office PowerPoint</Application>
  <PresentationFormat>Widescreen</PresentationFormat>
  <Paragraphs>98</Paragraphs>
  <Slides>32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32</vt:i4>
      </vt:variant>
    </vt:vector>
  </HeadingPairs>
  <TitlesOfParts>
    <vt:vector size="41" baseType="lpstr">
      <vt:lpstr>Arial</vt:lpstr>
      <vt:lpstr>Calibri</vt:lpstr>
      <vt:lpstr>Calibri Light</vt:lpstr>
      <vt:lpstr>Courier New</vt:lpstr>
      <vt:lpstr>Gotham SSm A</vt:lpstr>
      <vt:lpstr>Open Sans</vt:lpstr>
      <vt:lpstr>proxima-nova</vt:lpstr>
      <vt:lpstr>system-ui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Richard Tubbs</dc:creator>
  <cp:lastModifiedBy>Richard Tubbs</cp:lastModifiedBy>
  <cp:revision>18</cp:revision>
  <dcterms:created xsi:type="dcterms:W3CDTF">2019-01-22T15:43:21Z</dcterms:created>
  <dcterms:modified xsi:type="dcterms:W3CDTF">2025-01-14T23:29:40Z</dcterms:modified>
</cp:coreProperties>
</file>