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 id="274" r:id="rId5"/>
    <p:sldId id="265" r:id="rId6"/>
    <p:sldId id="272" r:id="rId7"/>
    <p:sldId id="271" r:id="rId8"/>
    <p:sldId id="273" r:id="rId9"/>
    <p:sldId id="267" r:id="rId10"/>
    <p:sldId id="268" r:id="rId11"/>
    <p:sldId id="269" r:id="rId12"/>
    <p:sldId id="270" r:id="rId13"/>
    <p:sldId id="277"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snapToGrid="0">
      <p:cViewPr varScale="1">
        <p:scale>
          <a:sx n="97" d="100"/>
          <a:sy n="97" d="100"/>
        </p:scale>
        <p:origin x="294" y="306"/>
      </p:cViewPr>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11768-39BE-1C76-2A01-AE1F6A2BBB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262AFA2-1FDE-B09A-2254-DB92210C54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6967A1-575F-2AAF-E486-74A7CE6BE319}"/>
              </a:ext>
            </a:extLst>
          </p:cNvPr>
          <p:cNvSpPr>
            <a:spLocks noGrp="1"/>
          </p:cNvSpPr>
          <p:nvPr>
            <p:ph type="dt" sz="half" idx="10"/>
          </p:nvPr>
        </p:nvSpPr>
        <p:spPr/>
        <p:txBody>
          <a:bodyPr/>
          <a:lstStyle/>
          <a:p>
            <a:fld id="{35A7E1F9-B93B-4232-83C4-8CAC3BAB26FC}" type="datetimeFigureOut">
              <a:rPr lang="en-US" smtClean="0"/>
              <a:t>5/14/2025</a:t>
            </a:fld>
            <a:endParaRPr lang="en-US"/>
          </a:p>
        </p:txBody>
      </p:sp>
      <p:sp>
        <p:nvSpPr>
          <p:cNvPr id="5" name="Footer Placeholder 4">
            <a:extLst>
              <a:ext uri="{FF2B5EF4-FFF2-40B4-BE49-F238E27FC236}">
                <a16:creationId xmlns:a16="http://schemas.microsoft.com/office/drawing/2014/main" id="{ED09F41E-1319-43F1-6A6B-22392FD1C7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D9BE58-8062-AF31-664A-DB028F5C3DF1}"/>
              </a:ext>
            </a:extLst>
          </p:cNvPr>
          <p:cNvSpPr>
            <a:spLocks noGrp="1"/>
          </p:cNvSpPr>
          <p:nvPr>
            <p:ph type="sldNum" sz="quarter" idx="12"/>
          </p:nvPr>
        </p:nvSpPr>
        <p:spPr/>
        <p:txBody>
          <a:bodyPr/>
          <a:lstStyle/>
          <a:p>
            <a:fld id="{7C7E6E91-9367-4792-B0A1-741F5F333DD2}" type="slidenum">
              <a:rPr lang="en-US" smtClean="0"/>
              <a:t>‹#›</a:t>
            </a:fld>
            <a:endParaRPr lang="en-US"/>
          </a:p>
        </p:txBody>
      </p:sp>
    </p:spTree>
    <p:extLst>
      <p:ext uri="{BB962C8B-B14F-4D97-AF65-F5344CB8AC3E}">
        <p14:creationId xmlns:p14="http://schemas.microsoft.com/office/powerpoint/2010/main" val="2932607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193D4-30B5-3E82-503B-ADF0B8BF1C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4F5657-83FD-3074-91CF-99C4D17927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58C302-95AB-961A-D522-A2C0F4943CFB}"/>
              </a:ext>
            </a:extLst>
          </p:cNvPr>
          <p:cNvSpPr>
            <a:spLocks noGrp="1"/>
          </p:cNvSpPr>
          <p:nvPr>
            <p:ph type="dt" sz="half" idx="10"/>
          </p:nvPr>
        </p:nvSpPr>
        <p:spPr/>
        <p:txBody>
          <a:bodyPr/>
          <a:lstStyle/>
          <a:p>
            <a:fld id="{35A7E1F9-B93B-4232-83C4-8CAC3BAB26FC}" type="datetimeFigureOut">
              <a:rPr lang="en-US" smtClean="0"/>
              <a:t>5/14/2025</a:t>
            </a:fld>
            <a:endParaRPr lang="en-US"/>
          </a:p>
        </p:txBody>
      </p:sp>
      <p:sp>
        <p:nvSpPr>
          <p:cNvPr id="5" name="Footer Placeholder 4">
            <a:extLst>
              <a:ext uri="{FF2B5EF4-FFF2-40B4-BE49-F238E27FC236}">
                <a16:creationId xmlns:a16="http://schemas.microsoft.com/office/drawing/2014/main" id="{680D6050-8E66-0F51-03A0-8F623D04E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B04784-ADC3-F0B0-0B48-409B8EEBD3D0}"/>
              </a:ext>
            </a:extLst>
          </p:cNvPr>
          <p:cNvSpPr>
            <a:spLocks noGrp="1"/>
          </p:cNvSpPr>
          <p:nvPr>
            <p:ph type="sldNum" sz="quarter" idx="12"/>
          </p:nvPr>
        </p:nvSpPr>
        <p:spPr/>
        <p:txBody>
          <a:bodyPr/>
          <a:lstStyle/>
          <a:p>
            <a:fld id="{7C7E6E91-9367-4792-B0A1-741F5F333DD2}" type="slidenum">
              <a:rPr lang="en-US" smtClean="0"/>
              <a:t>‹#›</a:t>
            </a:fld>
            <a:endParaRPr lang="en-US"/>
          </a:p>
        </p:txBody>
      </p:sp>
    </p:spTree>
    <p:extLst>
      <p:ext uri="{BB962C8B-B14F-4D97-AF65-F5344CB8AC3E}">
        <p14:creationId xmlns:p14="http://schemas.microsoft.com/office/powerpoint/2010/main" val="832737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DED48E-4441-92E5-D90A-EFE7C84C73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64722D-FE4E-8367-3A45-2B52D50107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2B22D3-DAC9-560A-C484-DC38A9FB6796}"/>
              </a:ext>
            </a:extLst>
          </p:cNvPr>
          <p:cNvSpPr>
            <a:spLocks noGrp="1"/>
          </p:cNvSpPr>
          <p:nvPr>
            <p:ph type="dt" sz="half" idx="10"/>
          </p:nvPr>
        </p:nvSpPr>
        <p:spPr/>
        <p:txBody>
          <a:bodyPr/>
          <a:lstStyle/>
          <a:p>
            <a:fld id="{35A7E1F9-B93B-4232-83C4-8CAC3BAB26FC}" type="datetimeFigureOut">
              <a:rPr lang="en-US" smtClean="0"/>
              <a:t>5/14/2025</a:t>
            </a:fld>
            <a:endParaRPr lang="en-US"/>
          </a:p>
        </p:txBody>
      </p:sp>
      <p:sp>
        <p:nvSpPr>
          <p:cNvPr id="5" name="Footer Placeholder 4">
            <a:extLst>
              <a:ext uri="{FF2B5EF4-FFF2-40B4-BE49-F238E27FC236}">
                <a16:creationId xmlns:a16="http://schemas.microsoft.com/office/drawing/2014/main" id="{2261BF21-08D1-7A0A-8432-BBD53158FF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88AB7F-820F-299A-E3CA-D771E72A15B3}"/>
              </a:ext>
            </a:extLst>
          </p:cNvPr>
          <p:cNvSpPr>
            <a:spLocks noGrp="1"/>
          </p:cNvSpPr>
          <p:nvPr>
            <p:ph type="sldNum" sz="quarter" idx="12"/>
          </p:nvPr>
        </p:nvSpPr>
        <p:spPr/>
        <p:txBody>
          <a:bodyPr/>
          <a:lstStyle/>
          <a:p>
            <a:fld id="{7C7E6E91-9367-4792-B0A1-741F5F333DD2}" type="slidenum">
              <a:rPr lang="en-US" smtClean="0"/>
              <a:t>‹#›</a:t>
            </a:fld>
            <a:endParaRPr lang="en-US"/>
          </a:p>
        </p:txBody>
      </p:sp>
    </p:spTree>
    <p:extLst>
      <p:ext uri="{BB962C8B-B14F-4D97-AF65-F5344CB8AC3E}">
        <p14:creationId xmlns:p14="http://schemas.microsoft.com/office/powerpoint/2010/main" val="90002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68466-3E4C-1A2C-C0B2-8FC2D584FB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AE0680-9EF5-18E7-132E-8A189E8370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9F6628-CD0C-9C51-2AB2-83736A2DA6A3}"/>
              </a:ext>
            </a:extLst>
          </p:cNvPr>
          <p:cNvSpPr>
            <a:spLocks noGrp="1"/>
          </p:cNvSpPr>
          <p:nvPr>
            <p:ph type="dt" sz="half" idx="10"/>
          </p:nvPr>
        </p:nvSpPr>
        <p:spPr/>
        <p:txBody>
          <a:bodyPr/>
          <a:lstStyle/>
          <a:p>
            <a:fld id="{35A7E1F9-B93B-4232-83C4-8CAC3BAB26FC}" type="datetimeFigureOut">
              <a:rPr lang="en-US" smtClean="0"/>
              <a:t>5/14/2025</a:t>
            </a:fld>
            <a:endParaRPr lang="en-US"/>
          </a:p>
        </p:txBody>
      </p:sp>
      <p:sp>
        <p:nvSpPr>
          <p:cNvPr id="5" name="Footer Placeholder 4">
            <a:extLst>
              <a:ext uri="{FF2B5EF4-FFF2-40B4-BE49-F238E27FC236}">
                <a16:creationId xmlns:a16="http://schemas.microsoft.com/office/drawing/2014/main" id="{B34DB853-0623-FE3A-C242-82C513C58F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17A1CB-915C-E082-4CE7-65CDF5A7B6A9}"/>
              </a:ext>
            </a:extLst>
          </p:cNvPr>
          <p:cNvSpPr>
            <a:spLocks noGrp="1"/>
          </p:cNvSpPr>
          <p:nvPr>
            <p:ph type="sldNum" sz="quarter" idx="12"/>
          </p:nvPr>
        </p:nvSpPr>
        <p:spPr/>
        <p:txBody>
          <a:bodyPr/>
          <a:lstStyle/>
          <a:p>
            <a:fld id="{7C7E6E91-9367-4792-B0A1-741F5F333DD2}" type="slidenum">
              <a:rPr lang="en-US" smtClean="0"/>
              <a:t>‹#›</a:t>
            </a:fld>
            <a:endParaRPr lang="en-US"/>
          </a:p>
        </p:txBody>
      </p:sp>
    </p:spTree>
    <p:extLst>
      <p:ext uri="{BB962C8B-B14F-4D97-AF65-F5344CB8AC3E}">
        <p14:creationId xmlns:p14="http://schemas.microsoft.com/office/powerpoint/2010/main" val="4915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4E3A-6BA6-5E39-6764-C3337664A5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067FC7-765F-63B3-3D25-641FBB97DCC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AEF346-3AD7-840A-7767-B8ACBC3817CC}"/>
              </a:ext>
            </a:extLst>
          </p:cNvPr>
          <p:cNvSpPr>
            <a:spLocks noGrp="1"/>
          </p:cNvSpPr>
          <p:nvPr>
            <p:ph type="dt" sz="half" idx="10"/>
          </p:nvPr>
        </p:nvSpPr>
        <p:spPr/>
        <p:txBody>
          <a:bodyPr/>
          <a:lstStyle/>
          <a:p>
            <a:fld id="{35A7E1F9-B93B-4232-83C4-8CAC3BAB26FC}" type="datetimeFigureOut">
              <a:rPr lang="en-US" smtClean="0"/>
              <a:t>5/14/2025</a:t>
            </a:fld>
            <a:endParaRPr lang="en-US"/>
          </a:p>
        </p:txBody>
      </p:sp>
      <p:sp>
        <p:nvSpPr>
          <p:cNvPr id="5" name="Footer Placeholder 4">
            <a:extLst>
              <a:ext uri="{FF2B5EF4-FFF2-40B4-BE49-F238E27FC236}">
                <a16:creationId xmlns:a16="http://schemas.microsoft.com/office/drawing/2014/main" id="{DCB325AB-1E95-CCCC-4587-3FFC144F67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37C5E0-7DF5-0CCC-8DA3-C9D0742111A5}"/>
              </a:ext>
            </a:extLst>
          </p:cNvPr>
          <p:cNvSpPr>
            <a:spLocks noGrp="1"/>
          </p:cNvSpPr>
          <p:nvPr>
            <p:ph type="sldNum" sz="quarter" idx="12"/>
          </p:nvPr>
        </p:nvSpPr>
        <p:spPr/>
        <p:txBody>
          <a:bodyPr/>
          <a:lstStyle/>
          <a:p>
            <a:fld id="{7C7E6E91-9367-4792-B0A1-741F5F333DD2}" type="slidenum">
              <a:rPr lang="en-US" smtClean="0"/>
              <a:t>‹#›</a:t>
            </a:fld>
            <a:endParaRPr lang="en-US"/>
          </a:p>
        </p:txBody>
      </p:sp>
    </p:spTree>
    <p:extLst>
      <p:ext uri="{BB962C8B-B14F-4D97-AF65-F5344CB8AC3E}">
        <p14:creationId xmlns:p14="http://schemas.microsoft.com/office/powerpoint/2010/main" val="314899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C3287-6B00-4A86-88B7-41312A81D4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29A463-670D-4B8B-3B8C-B2A601019E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79DC01-0649-0ACE-2CC6-2487EF0B30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BC1B9FD-6B42-6D92-07D2-1222859200F6}"/>
              </a:ext>
            </a:extLst>
          </p:cNvPr>
          <p:cNvSpPr>
            <a:spLocks noGrp="1"/>
          </p:cNvSpPr>
          <p:nvPr>
            <p:ph type="dt" sz="half" idx="10"/>
          </p:nvPr>
        </p:nvSpPr>
        <p:spPr/>
        <p:txBody>
          <a:bodyPr/>
          <a:lstStyle/>
          <a:p>
            <a:fld id="{35A7E1F9-B93B-4232-83C4-8CAC3BAB26FC}" type="datetimeFigureOut">
              <a:rPr lang="en-US" smtClean="0"/>
              <a:t>5/14/2025</a:t>
            </a:fld>
            <a:endParaRPr lang="en-US"/>
          </a:p>
        </p:txBody>
      </p:sp>
      <p:sp>
        <p:nvSpPr>
          <p:cNvPr id="6" name="Footer Placeholder 5">
            <a:extLst>
              <a:ext uri="{FF2B5EF4-FFF2-40B4-BE49-F238E27FC236}">
                <a16:creationId xmlns:a16="http://schemas.microsoft.com/office/drawing/2014/main" id="{C7DCED02-CFB8-A0DA-DB10-2F99AEDFE4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FDBF03-AE94-F91A-2DA9-47C2D04E4261}"/>
              </a:ext>
            </a:extLst>
          </p:cNvPr>
          <p:cNvSpPr>
            <a:spLocks noGrp="1"/>
          </p:cNvSpPr>
          <p:nvPr>
            <p:ph type="sldNum" sz="quarter" idx="12"/>
          </p:nvPr>
        </p:nvSpPr>
        <p:spPr/>
        <p:txBody>
          <a:bodyPr/>
          <a:lstStyle/>
          <a:p>
            <a:fld id="{7C7E6E91-9367-4792-B0A1-741F5F333DD2}" type="slidenum">
              <a:rPr lang="en-US" smtClean="0"/>
              <a:t>‹#›</a:t>
            </a:fld>
            <a:endParaRPr lang="en-US"/>
          </a:p>
        </p:txBody>
      </p:sp>
    </p:spTree>
    <p:extLst>
      <p:ext uri="{BB962C8B-B14F-4D97-AF65-F5344CB8AC3E}">
        <p14:creationId xmlns:p14="http://schemas.microsoft.com/office/powerpoint/2010/main" val="2242833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C2BE3-4C31-8868-F84C-00D365DAA8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B75959-85C0-2BB9-FAEF-B58BD33640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B783E0-9D21-F3A6-8155-20E1E47177A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973602-0B0D-DCE0-55C6-3F6955F5FE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BB75EB-194A-989D-CD02-EC3440DCA6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0EF53D-DD2B-5596-4BEB-3E16D09FDDA3}"/>
              </a:ext>
            </a:extLst>
          </p:cNvPr>
          <p:cNvSpPr>
            <a:spLocks noGrp="1"/>
          </p:cNvSpPr>
          <p:nvPr>
            <p:ph type="dt" sz="half" idx="10"/>
          </p:nvPr>
        </p:nvSpPr>
        <p:spPr/>
        <p:txBody>
          <a:bodyPr/>
          <a:lstStyle/>
          <a:p>
            <a:fld id="{35A7E1F9-B93B-4232-83C4-8CAC3BAB26FC}" type="datetimeFigureOut">
              <a:rPr lang="en-US" smtClean="0"/>
              <a:t>5/14/2025</a:t>
            </a:fld>
            <a:endParaRPr lang="en-US"/>
          </a:p>
        </p:txBody>
      </p:sp>
      <p:sp>
        <p:nvSpPr>
          <p:cNvPr id="8" name="Footer Placeholder 7">
            <a:extLst>
              <a:ext uri="{FF2B5EF4-FFF2-40B4-BE49-F238E27FC236}">
                <a16:creationId xmlns:a16="http://schemas.microsoft.com/office/drawing/2014/main" id="{4EA28B06-ACD6-733E-4252-796C276033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D962A9-7E7B-9BBE-CDBD-D50B17AE1EFC}"/>
              </a:ext>
            </a:extLst>
          </p:cNvPr>
          <p:cNvSpPr>
            <a:spLocks noGrp="1"/>
          </p:cNvSpPr>
          <p:nvPr>
            <p:ph type="sldNum" sz="quarter" idx="12"/>
          </p:nvPr>
        </p:nvSpPr>
        <p:spPr/>
        <p:txBody>
          <a:bodyPr/>
          <a:lstStyle/>
          <a:p>
            <a:fld id="{7C7E6E91-9367-4792-B0A1-741F5F333DD2}" type="slidenum">
              <a:rPr lang="en-US" smtClean="0"/>
              <a:t>‹#›</a:t>
            </a:fld>
            <a:endParaRPr lang="en-US"/>
          </a:p>
        </p:txBody>
      </p:sp>
    </p:spTree>
    <p:extLst>
      <p:ext uri="{BB962C8B-B14F-4D97-AF65-F5344CB8AC3E}">
        <p14:creationId xmlns:p14="http://schemas.microsoft.com/office/powerpoint/2010/main" val="2458130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56C6F-701C-1478-B6AE-00050EDABF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4B2D52-B710-5F36-141E-D9C4467E8714}"/>
              </a:ext>
            </a:extLst>
          </p:cNvPr>
          <p:cNvSpPr>
            <a:spLocks noGrp="1"/>
          </p:cNvSpPr>
          <p:nvPr>
            <p:ph type="dt" sz="half" idx="10"/>
          </p:nvPr>
        </p:nvSpPr>
        <p:spPr/>
        <p:txBody>
          <a:bodyPr/>
          <a:lstStyle/>
          <a:p>
            <a:fld id="{35A7E1F9-B93B-4232-83C4-8CAC3BAB26FC}" type="datetimeFigureOut">
              <a:rPr lang="en-US" smtClean="0"/>
              <a:t>5/14/2025</a:t>
            </a:fld>
            <a:endParaRPr lang="en-US"/>
          </a:p>
        </p:txBody>
      </p:sp>
      <p:sp>
        <p:nvSpPr>
          <p:cNvPr id="4" name="Footer Placeholder 3">
            <a:extLst>
              <a:ext uri="{FF2B5EF4-FFF2-40B4-BE49-F238E27FC236}">
                <a16:creationId xmlns:a16="http://schemas.microsoft.com/office/drawing/2014/main" id="{E3774651-3BEB-1FC7-CD45-6E36481D5B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F78171-009D-68ED-0949-D25EB608D0AC}"/>
              </a:ext>
            </a:extLst>
          </p:cNvPr>
          <p:cNvSpPr>
            <a:spLocks noGrp="1"/>
          </p:cNvSpPr>
          <p:nvPr>
            <p:ph type="sldNum" sz="quarter" idx="12"/>
          </p:nvPr>
        </p:nvSpPr>
        <p:spPr/>
        <p:txBody>
          <a:bodyPr/>
          <a:lstStyle/>
          <a:p>
            <a:fld id="{7C7E6E91-9367-4792-B0A1-741F5F333DD2}" type="slidenum">
              <a:rPr lang="en-US" smtClean="0"/>
              <a:t>‹#›</a:t>
            </a:fld>
            <a:endParaRPr lang="en-US"/>
          </a:p>
        </p:txBody>
      </p:sp>
    </p:spTree>
    <p:extLst>
      <p:ext uri="{BB962C8B-B14F-4D97-AF65-F5344CB8AC3E}">
        <p14:creationId xmlns:p14="http://schemas.microsoft.com/office/powerpoint/2010/main" val="1930245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73B469-0FFB-287E-68C7-08C12303CBD7}"/>
              </a:ext>
            </a:extLst>
          </p:cNvPr>
          <p:cNvSpPr>
            <a:spLocks noGrp="1"/>
          </p:cNvSpPr>
          <p:nvPr>
            <p:ph type="dt" sz="half" idx="10"/>
          </p:nvPr>
        </p:nvSpPr>
        <p:spPr/>
        <p:txBody>
          <a:bodyPr/>
          <a:lstStyle/>
          <a:p>
            <a:fld id="{35A7E1F9-B93B-4232-83C4-8CAC3BAB26FC}" type="datetimeFigureOut">
              <a:rPr lang="en-US" smtClean="0"/>
              <a:t>5/14/2025</a:t>
            </a:fld>
            <a:endParaRPr lang="en-US"/>
          </a:p>
        </p:txBody>
      </p:sp>
      <p:sp>
        <p:nvSpPr>
          <p:cNvPr id="3" name="Footer Placeholder 2">
            <a:extLst>
              <a:ext uri="{FF2B5EF4-FFF2-40B4-BE49-F238E27FC236}">
                <a16:creationId xmlns:a16="http://schemas.microsoft.com/office/drawing/2014/main" id="{7AB94A5F-A5E6-785B-6AD1-349B44D506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3503BC-8E03-CB9F-440B-47727CBF414D}"/>
              </a:ext>
            </a:extLst>
          </p:cNvPr>
          <p:cNvSpPr>
            <a:spLocks noGrp="1"/>
          </p:cNvSpPr>
          <p:nvPr>
            <p:ph type="sldNum" sz="quarter" idx="12"/>
          </p:nvPr>
        </p:nvSpPr>
        <p:spPr/>
        <p:txBody>
          <a:bodyPr/>
          <a:lstStyle/>
          <a:p>
            <a:fld id="{7C7E6E91-9367-4792-B0A1-741F5F333DD2}" type="slidenum">
              <a:rPr lang="en-US" smtClean="0"/>
              <a:t>‹#›</a:t>
            </a:fld>
            <a:endParaRPr lang="en-US"/>
          </a:p>
        </p:txBody>
      </p:sp>
    </p:spTree>
    <p:extLst>
      <p:ext uri="{BB962C8B-B14F-4D97-AF65-F5344CB8AC3E}">
        <p14:creationId xmlns:p14="http://schemas.microsoft.com/office/powerpoint/2010/main" val="205225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E0B27-B983-9A55-4B17-0633DB5E08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CC3EC2-98CC-6F6A-413E-961AD2ED01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024723-7233-08C0-FE0E-39FE96DC77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620A23-4754-E212-CF93-B582A9373758}"/>
              </a:ext>
            </a:extLst>
          </p:cNvPr>
          <p:cNvSpPr>
            <a:spLocks noGrp="1"/>
          </p:cNvSpPr>
          <p:nvPr>
            <p:ph type="dt" sz="half" idx="10"/>
          </p:nvPr>
        </p:nvSpPr>
        <p:spPr/>
        <p:txBody>
          <a:bodyPr/>
          <a:lstStyle/>
          <a:p>
            <a:fld id="{35A7E1F9-B93B-4232-83C4-8CAC3BAB26FC}" type="datetimeFigureOut">
              <a:rPr lang="en-US" smtClean="0"/>
              <a:t>5/14/2025</a:t>
            </a:fld>
            <a:endParaRPr lang="en-US"/>
          </a:p>
        </p:txBody>
      </p:sp>
      <p:sp>
        <p:nvSpPr>
          <p:cNvPr id="6" name="Footer Placeholder 5">
            <a:extLst>
              <a:ext uri="{FF2B5EF4-FFF2-40B4-BE49-F238E27FC236}">
                <a16:creationId xmlns:a16="http://schemas.microsoft.com/office/drawing/2014/main" id="{C09D5857-FF44-3755-5446-4B82083B74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A581F2-0534-ED27-5092-BA5A452BA9DC}"/>
              </a:ext>
            </a:extLst>
          </p:cNvPr>
          <p:cNvSpPr>
            <a:spLocks noGrp="1"/>
          </p:cNvSpPr>
          <p:nvPr>
            <p:ph type="sldNum" sz="quarter" idx="12"/>
          </p:nvPr>
        </p:nvSpPr>
        <p:spPr/>
        <p:txBody>
          <a:bodyPr/>
          <a:lstStyle/>
          <a:p>
            <a:fld id="{7C7E6E91-9367-4792-B0A1-741F5F333DD2}" type="slidenum">
              <a:rPr lang="en-US" smtClean="0"/>
              <a:t>‹#›</a:t>
            </a:fld>
            <a:endParaRPr lang="en-US"/>
          </a:p>
        </p:txBody>
      </p:sp>
    </p:spTree>
    <p:extLst>
      <p:ext uri="{BB962C8B-B14F-4D97-AF65-F5344CB8AC3E}">
        <p14:creationId xmlns:p14="http://schemas.microsoft.com/office/powerpoint/2010/main" val="3217479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824B8-2ECC-F175-BA3F-7FEFA6C499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45AEB0-11B8-F9D4-2829-BA5ED470A2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E601BB-F4C9-DE99-EA23-824843AA77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7B687D-B724-98D0-E572-30FA07E2FD8A}"/>
              </a:ext>
            </a:extLst>
          </p:cNvPr>
          <p:cNvSpPr>
            <a:spLocks noGrp="1"/>
          </p:cNvSpPr>
          <p:nvPr>
            <p:ph type="dt" sz="half" idx="10"/>
          </p:nvPr>
        </p:nvSpPr>
        <p:spPr/>
        <p:txBody>
          <a:bodyPr/>
          <a:lstStyle/>
          <a:p>
            <a:fld id="{35A7E1F9-B93B-4232-83C4-8CAC3BAB26FC}" type="datetimeFigureOut">
              <a:rPr lang="en-US" smtClean="0"/>
              <a:t>5/14/2025</a:t>
            </a:fld>
            <a:endParaRPr lang="en-US"/>
          </a:p>
        </p:txBody>
      </p:sp>
      <p:sp>
        <p:nvSpPr>
          <p:cNvPr id="6" name="Footer Placeholder 5">
            <a:extLst>
              <a:ext uri="{FF2B5EF4-FFF2-40B4-BE49-F238E27FC236}">
                <a16:creationId xmlns:a16="http://schemas.microsoft.com/office/drawing/2014/main" id="{D3E6B313-1193-BA64-B0B6-469BA593AD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C6D675-2F89-E056-C475-C920A2B07313}"/>
              </a:ext>
            </a:extLst>
          </p:cNvPr>
          <p:cNvSpPr>
            <a:spLocks noGrp="1"/>
          </p:cNvSpPr>
          <p:nvPr>
            <p:ph type="sldNum" sz="quarter" idx="12"/>
          </p:nvPr>
        </p:nvSpPr>
        <p:spPr/>
        <p:txBody>
          <a:bodyPr/>
          <a:lstStyle/>
          <a:p>
            <a:fld id="{7C7E6E91-9367-4792-B0A1-741F5F333DD2}" type="slidenum">
              <a:rPr lang="en-US" smtClean="0"/>
              <a:t>‹#›</a:t>
            </a:fld>
            <a:endParaRPr lang="en-US"/>
          </a:p>
        </p:txBody>
      </p:sp>
    </p:spTree>
    <p:extLst>
      <p:ext uri="{BB962C8B-B14F-4D97-AF65-F5344CB8AC3E}">
        <p14:creationId xmlns:p14="http://schemas.microsoft.com/office/powerpoint/2010/main" val="1763323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43CA6-31E2-E078-4714-7313B90AF5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C74C60-2317-081B-AC2C-4AEF704287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7F026B-8C18-2017-1E09-8B5005392B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5A7E1F9-B93B-4232-83C4-8CAC3BAB26FC}" type="datetimeFigureOut">
              <a:rPr lang="en-US" smtClean="0"/>
              <a:t>5/14/2025</a:t>
            </a:fld>
            <a:endParaRPr lang="en-US"/>
          </a:p>
        </p:txBody>
      </p:sp>
      <p:sp>
        <p:nvSpPr>
          <p:cNvPr id="5" name="Footer Placeholder 4">
            <a:extLst>
              <a:ext uri="{FF2B5EF4-FFF2-40B4-BE49-F238E27FC236}">
                <a16:creationId xmlns:a16="http://schemas.microsoft.com/office/drawing/2014/main" id="{371AEE9D-374B-BD4D-1A3D-1BC234AE56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2806036-A077-2393-2F41-86677AB49D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C7E6E91-9367-4792-B0A1-741F5F333DD2}" type="slidenum">
              <a:rPr lang="en-US" smtClean="0"/>
              <a:t>‹#›</a:t>
            </a:fld>
            <a:endParaRPr lang="en-US"/>
          </a:p>
        </p:txBody>
      </p:sp>
    </p:spTree>
    <p:extLst>
      <p:ext uri="{BB962C8B-B14F-4D97-AF65-F5344CB8AC3E}">
        <p14:creationId xmlns:p14="http://schemas.microsoft.com/office/powerpoint/2010/main" val="1645453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biblegateway.com/passage/?search=Genesis%2032%3A22-31&amp;version=NIV#fen-NIV-957a" TargetMode="External"/><Relationship Id="rId2" Type="http://schemas.openxmlformats.org/officeDocument/2006/relationships/image" Target="../media/image2.jpg"/><Relationship Id="rId1" Type="http://schemas.openxmlformats.org/officeDocument/2006/relationships/slideLayout" Target="../slideLayouts/slideLayout7.xml"/><Relationship Id="rId5" Type="http://schemas.openxmlformats.org/officeDocument/2006/relationships/hyperlink" Target="https://www.biblegateway.com/passage/?search=Genesis%2032%3A22-31&amp;version=NIV#fen-NIV-960c" TargetMode="External"/><Relationship Id="rId4" Type="http://schemas.openxmlformats.org/officeDocument/2006/relationships/hyperlink" Target="https://www.biblegateway.com/passage/?search=Genesis%2032%3A22-31&amp;version=NIV#fen-NIV-959b"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B3AC0D2-9E62-BAEA-BD03-D1633565F11C}"/>
              </a:ext>
            </a:extLst>
          </p:cNvPr>
          <p:cNvSpPr txBox="1"/>
          <p:nvPr/>
        </p:nvSpPr>
        <p:spPr>
          <a:xfrm>
            <a:off x="1823884" y="5411450"/>
            <a:ext cx="8544232" cy="1446550"/>
          </a:xfrm>
          <a:prstGeom prst="rect">
            <a:avLst/>
          </a:prstGeom>
          <a:noFill/>
        </p:spPr>
        <p:txBody>
          <a:bodyPr wrap="square" rtlCol="0">
            <a:spAutoFit/>
          </a:bodyPr>
          <a:lstStyle/>
          <a:p>
            <a:pPr algn="ctr"/>
            <a:r>
              <a:rPr lang="en-US" sz="4400" dirty="0">
                <a:solidFill>
                  <a:schemeClr val="bg1"/>
                </a:solidFill>
              </a:rPr>
              <a:t>Pastor Richard “ Rico” Tubbs</a:t>
            </a:r>
          </a:p>
          <a:p>
            <a:pPr algn="ctr"/>
            <a:r>
              <a:rPr lang="en-US" sz="4400" dirty="0">
                <a:solidFill>
                  <a:schemeClr val="bg1"/>
                </a:solidFill>
              </a:rPr>
              <a:t>Grace Tabernacle of Peace</a:t>
            </a:r>
          </a:p>
        </p:txBody>
      </p:sp>
    </p:spTree>
    <p:extLst>
      <p:ext uri="{BB962C8B-B14F-4D97-AF65-F5344CB8AC3E}">
        <p14:creationId xmlns:p14="http://schemas.microsoft.com/office/powerpoint/2010/main" val="369473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F30808-D33D-B417-8582-1F827C03AEEE}"/>
              </a:ext>
            </a:extLst>
          </p:cNvPr>
          <p:cNvSpPr txBox="1"/>
          <p:nvPr/>
        </p:nvSpPr>
        <p:spPr>
          <a:xfrm>
            <a:off x="845576" y="1607369"/>
            <a:ext cx="10107560" cy="1077218"/>
          </a:xfrm>
          <a:prstGeom prst="rect">
            <a:avLst/>
          </a:prstGeom>
          <a:noFill/>
        </p:spPr>
        <p:txBody>
          <a:bodyPr wrap="square">
            <a:spAutoFit/>
          </a:bodyPr>
          <a:lstStyle/>
          <a:p>
            <a:pPr algn="ctr"/>
            <a:r>
              <a:rPr lang="en-US" sz="3200" dirty="0">
                <a:effectLst/>
                <a:latin typeface="Arial" panose="020B0604020202020204" pitchFamily="34" charset="0"/>
                <a:ea typeface="Arial" panose="020B0604020202020204" pitchFamily="34" charset="0"/>
              </a:rPr>
              <a:t> </a:t>
            </a:r>
            <a:r>
              <a:rPr lang="en-US" sz="3200" dirty="0">
                <a:latin typeface="Arial" panose="020B0604020202020204" pitchFamily="34" charset="0"/>
                <a:ea typeface="Arial" panose="020B0604020202020204" pitchFamily="34" charset="0"/>
              </a:rPr>
              <a:t>W</a:t>
            </a:r>
            <a:r>
              <a:rPr lang="en-US" sz="3200" dirty="0">
                <a:effectLst/>
                <a:latin typeface="Arial" panose="020B0604020202020204" pitchFamily="34" charset="0"/>
                <a:ea typeface="Arial" panose="020B0604020202020204" pitchFamily="34" charset="0"/>
              </a:rPr>
              <a:t>e must </a:t>
            </a:r>
            <a:r>
              <a:rPr lang="en-US" sz="3200" u="sng" dirty="0">
                <a:effectLst/>
                <a:latin typeface="Arial" panose="020B0604020202020204" pitchFamily="34" charset="0"/>
                <a:ea typeface="Arial" panose="020B0604020202020204" pitchFamily="34" charset="0"/>
              </a:rPr>
              <a:t> increase our joy </a:t>
            </a:r>
            <a:r>
              <a:rPr lang="en-US" sz="3200" dirty="0">
                <a:effectLst/>
                <a:latin typeface="Arial" panose="020B0604020202020204" pitchFamily="34" charset="0"/>
                <a:ea typeface="Arial" panose="020B0604020202020204" pitchFamily="34" charset="0"/>
              </a:rPr>
              <a:t>and </a:t>
            </a:r>
            <a:r>
              <a:rPr lang="en-US" sz="3200" u="sng" dirty="0">
                <a:effectLst/>
                <a:latin typeface="Arial" panose="020B0604020202020204" pitchFamily="34" charset="0"/>
                <a:ea typeface="Arial" panose="020B0604020202020204" pitchFamily="34" charset="0"/>
              </a:rPr>
              <a:t>desire</a:t>
            </a:r>
            <a:r>
              <a:rPr lang="en-US" sz="3200" dirty="0">
                <a:effectLst/>
                <a:latin typeface="Arial" panose="020B0604020202020204" pitchFamily="34" charset="0"/>
                <a:ea typeface="Arial" panose="020B0604020202020204" pitchFamily="34" charset="0"/>
              </a:rPr>
              <a:t> </a:t>
            </a:r>
            <a:r>
              <a:rPr lang="en-US" sz="3200" dirty="0">
                <a:latin typeface="Arial" panose="020B0604020202020204" pitchFamily="34" charset="0"/>
                <a:ea typeface="Arial" panose="020B0604020202020204" pitchFamily="34" charset="0"/>
              </a:rPr>
              <a:t>to</a:t>
            </a:r>
            <a:r>
              <a:rPr lang="en-US" sz="3200" dirty="0">
                <a:effectLst/>
                <a:latin typeface="Arial" panose="020B0604020202020204" pitchFamily="34" charset="0"/>
                <a:ea typeface="Arial" panose="020B0604020202020204" pitchFamily="34" charset="0"/>
              </a:rPr>
              <a:t> spend more time with God</a:t>
            </a:r>
            <a:endParaRPr lang="en-US" sz="3200" dirty="0"/>
          </a:p>
        </p:txBody>
      </p:sp>
      <p:sp>
        <p:nvSpPr>
          <p:cNvPr id="5" name="TextBox 4">
            <a:extLst>
              <a:ext uri="{FF2B5EF4-FFF2-40B4-BE49-F238E27FC236}">
                <a16:creationId xmlns:a16="http://schemas.microsoft.com/office/drawing/2014/main" id="{770C5412-1574-26CA-74F4-946B56D0DFD6}"/>
              </a:ext>
            </a:extLst>
          </p:cNvPr>
          <p:cNvSpPr txBox="1"/>
          <p:nvPr/>
        </p:nvSpPr>
        <p:spPr>
          <a:xfrm>
            <a:off x="304801" y="3310615"/>
            <a:ext cx="11326762" cy="1200329"/>
          </a:xfrm>
          <a:prstGeom prst="rect">
            <a:avLst/>
          </a:prstGeom>
          <a:noFill/>
        </p:spPr>
        <p:txBody>
          <a:bodyPr wrap="square">
            <a:spAutoFit/>
          </a:bodyPr>
          <a:lstStyle/>
          <a:p>
            <a:pPr algn="ctr"/>
            <a:r>
              <a:rPr lang="en-US" sz="3600" dirty="0">
                <a:effectLst/>
                <a:latin typeface="Arial" panose="020B0604020202020204" pitchFamily="34" charset="0"/>
                <a:ea typeface="Arial" panose="020B0604020202020204" pitchFamily="34" charset="0"/>
              </a:rPr>
              <a:t>  </a:t>
            </a:r>
            <a:r>
              <a:rPr lang="en-US" sz="3600" u="sng" dirty="0">
                <a:effectLst/>
                <a:latin typeface="Arial" panose="020B0604020202020204" pitchFamily="34" charset="0"/>
                <a:ea typeface="Arial" panose="020B0604020202020204" pitchFamily="34" charset="0"/>
              </a:rPr>
              <a:t>Practice</a:t>
            </a:r>
            <a:r>
              <a:rPr lang="en-US" sz="3600" dirty="0">
                <a:effectLst/>
                <a:latin typeface="Arial" panose="020B0604020202020204" pitchFamily="34" charset="0"/>
                <a:ea typeface="Arial" panose="020B0604020202020204" pitchFamily="34" charset="0"/>
              </a:rPr>
              <a:t> the </a:t>
            </a:r>
            <a:r>
              <a:rPr lang="en-US" sz="3600" u="sng" dirty="0">
                <a:effectLst/>
                <a:latin typeface="Arial" panose="020B0604020202020204" pitchFamily="34" charset="0"/>
                <a:ea typeface="Arial" panose="020B0604020202020204" pitchFamily="34" charset="0"/>
              </a:rPr>
              <a:t>presence o</a:t>
            </a:r>
            <a:r>
              <a:rPr lang="en-US" sz="3600" dirty="0">
                <a:effectLst/>
                <a:latin typeface="Arial" panose="020B0604020202020204" pitchFamily="34" charset="0"/>
                <a:ea typeface="Arial" panose="020B0604020202020204" pitchFamily="34" charset="0"/>
              </a:rPr>
              <a:t>f God through </a:t>
            </a:r>
            <a:r>
              <a:rPr lang="en-US" sz="3600" u="sng" dirty="0">
                <a:effectLst/>
                <a:latin typeface="Arial" panose="020B0604020202020204" pitchFamily="34" charset="0"/>
                <a:ea typeface="Arial" panose="020B0604020202020204" pitchFamily="34" charset="0"/>
              </a:rPr>
              <a:t>prayer.</a:t>
            </a:r>
            <a:r>
              <a:rPr lang="en-US" sz="3600" dirty="0">
                <a:effectLst/>
                <a:latin typeface="Arial" panose="020B0604020202020204" pitchFamily="34" charset="0"/>
                <a:ea typeface="Arial" panose="020B0604020202020204" pitchFamily="34" charset="0"/>
              </a:rPr>
              <a:t>  Seek intimate communion with Him. </a:t>
            </a:r>
            <a:endParaRPr lang="en-US" sz="3600" dirty="0"/>
          </a:p>
        </p:txBody>
      </p:sp>
      <p:sp>
        <p:nvSpPr>
          <p:cNvPr id="7" name="TextBox 6">
            <a:extLst>
              <a:ext uri="{FF2B5EF4-FFF2-40B4-BE49-F238E27FC236}">
                <a16:creationId xmlns:a16="http://schemas.microsoft.com/office/drawing/2014/main" id="{ECAE4CD7-7F63-39FA-B5E5-574581CA5395}"/>
              </a:ext>
            </a:extLst>
          </p:cNvPr>
          <p:cNvSpPr txBox="1"/>
          <p:nvPr/>
        </p:nvSpPr>
        <p:spPr>
          <a:xfrm>
            <a:off x="914402" y="4996086"/>
            <a:ext cx="10717161" cy="1077218"/>
          </a:xfrm>
          <a:prstGeom prst="rect">
            <a:avLst/>
          </a:prstGeom>
          <a:noFill/>
        </p:spPr>
        <p:txBody>
          <a:bodyPr wrap="square">
            <a:spAutoFit/>
          </a:bodyPr>
          <a:lstStyle/>
          <a:p>
            <a:pPr algn="ctr"/>
            <a:r>
              <a:rPr lang="en-US" sz="3200" dirty="0">
                <a:latin typeface="Arial" panose="020B0604020202020204" pitchFamily="34" charset="0"/>
                <a:ea typeface="Arial" panose="020B0604020202020204" pitchFamily="34" charset="0"/>
              </a:rPr>
              <a:t>D</a:t>
            </a:r>
            <a:r>
              <a:rPr lang="en-US" sz="3200" dirty="0">
                <a:effectLst/>
                <a:latin typeface="Arial" panose="020B0604020202020204" pitchFamily="34" charset="0"/>
                <a:ea typeface="Arial" panose="020B0604020202020204" pitchFamily="34" charset="0"/>
              </a:rPr>
              <a:t>on’t leave until He arrives and overwhelms your soul.  Pray until He comes! </a:t>
            </a:r>
            <a:endParaRPr lang="en-US" sz="3200" dirty="0"/>
          </a:p>
        </p:txBody>
      </p:sp>
    </p:spTree>
    <p:extLst>
      <p:ext uri="{BB962C8B-B14F-4D97-AF65-F5344CB8AC3E}">
        <p14:creationId xmlns:p14="http://schemas.microsoft.com/office/powerpoint/2010/main" val="403053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circle(in)">
                                      <p:cBhvr>
                                        <p:cTn id="1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505120-D8A6-A167-C4EB-BF1AC672640D}"/>
              </a:ext>
            </a:extLst>
          </p:cNvPr>
          <p:cNvSpPr txBox="1"/>
          <p:nvPr/>
        </p:nvSpPr>
        <p:spPr>
          <a:xfrm>
            <a:off x="245807" y="0"/>
            <a:ext cx="11120284" cy="6709529"/>
          </a:xfrm>
          <a:prstGeom prst="rect">
            <a:avLst/>
          </a:prstGeom>
          <a:noFill/>
        </p:spPr>
        <p:txBody>
          <a:bodyPr wrap="square">
            <a:spAutoFit/>
          </a:bodyPr>
          <a:lstStyle/>
          <a:p>
            <a:pPr algn="ctr">
              <a:buNone/>
            </a:pPr>
            <a:r>
              <a:rPr lang="en-US" sz="2400" b="0" i="0" dirty="0">
                <a:solidFill>
                  <a:srgbClr val="000000"/>
                </a:solidFill>
                <a:effectLst/>
                <a:latin typeface="system-ui"/>
              </a:rPr>
              <a:t>Genesis 32:22-31</a:t>
            </a:r>
          </a:p>
          <a:p>
            <a:pPr algn="ctr">
              <a:spcBef>
                <a:spcPts val="1500"/>
              </a:spcBef>
              <a:spcAft>
                <a:spcPts val="750"/>
              </a:spcAft>
              <a:buNone/>
            </a:pPr>
            <a:r>
              <a:rPr lang="en-US" sz="2400" b="1" i="0" dirty="0">
                <a:solidFill>
                  <a:srgbClr val="000000"/>
                </a:solidFill>
                <a:effectLst/>
                <a:latin typeface="system-ui"/>
              </a:rPr>
              <a:t>Jacob Wrestles With God </a:t>
            </a:r>
          </a:p>
          <a:p>
            <a:pPr algn="ctr">
              <a:spcBef>
                <a:spcPts val="1500"/>
              </a:spcBef>
              <a:spcAft>
                <a:spcPts val="750"/>
              </a:spcAft>
              <a:buNone/>
            </a:pPr>
            <a:r>
              <a:rPr lang="en-US" sz="2400" b="1" i="0" baseline="30000" dirty="0">
                <a:solidFill>
                  <a:srgbClr val="000000"/>
                </a:solidFill>
                <a:effectLst/>
                <a:latin typeface="system-ui"/>
              </a:rPr>
              <a:t>22 </a:t>
            </a:r>
            <a:r>
              <a:rPr lang="en-US" sz="2400" b="0" i="0" dirty="0">
                <a:solidFill>
                  <a:srgbClr val="000000"/>
                </a:solidFill>
                <a:effectLst/>
                <a:latin typeface="system-ui"/>
              </a:rPr>
              <a:t>That night Jacob got up and took his two wives, his two female servants and his eleven sons and crossed the ford of the Jabbok. </a:t>
            </a:r>
            <a:r>
              <a:rPr lang="en-US" sz="2400" b="1" i="0" baseline="30000" dirty="0">
                <a:solidFill>
                  <a:srgbClr val="000000"/>
                </a:solidFill>
                <a:effectLst/>
                <a:latin typeface="system-ui"/>
              </a:rPr>
              <a:t>23 </a:t>
            </a:r>
            <a:r>
              <a:rPr lang="en-US" sz="2400" b="0" i="0" dirty="0">
                <a:solidFill>
                  <a:srgbClr val="000000"/>
                </a:solidFill>
                <a:effectLst/>
                <a:latin typeface="system-ui"/>
              </a:rPr>
              <a:t>After he had sent them across the stream, he sent over all his possessions. </a:t>
            </a:r>
            <a:r>
              <a:rPr lang="en-US" sz="2400" b="1" i="0" baseline="30000" dirty="0">
                <a:solidFill>
                  <a:srgbClr val="000000"/>
                </a:solidFill>
                <a:effectLst/>
                <a:latin typeface="system-ui"/>
              </a:rPr>
              <a:t>24 </a:t>
            </a:r>
            <a:r>
              <a:rPr lang="en-US" sz="2400" b="0" i="0" dirty="0">
                <a:solidFill>
                  <a:srgbClr val="000000"/>
                </a:solidFill>
                <a:effectLst/>
                <a:latin typeface="system-ui"/>
              </a:rPr>
              <a:t>So Jacob was left alone, and a man wrestled with him till daybreak. </a:t>
            </a:r>
            <a:r>
              <a:rPr lang="en-US" sz="2400" b="1" i="0" baseline="30000" dirty="0">
                <a:solidFill>
                  <a:srgbClr val="000000"/>
                </a:solidFill>
                <a:effectLst/>
                <a:latin typeface="system-ui"/>
              </a:rPr>
              <a:t>25 </a:t>
            </a:r>
            <a:r>
              <a:rPr lang="en-US" sz="2400" b="0" i="0" dirty="0">
                <a:solidFill>
                  <a:srgbClr val="000000"/>
                </a:solidFill>
                <a:effectLst/>
                <a:latin typeface="system-ui"/>
              </a:rPr>
              <a:t>When the man saw that he could not overpower him, he touched the socket of Jacob’s hip so that his hip was wrenched as he wrestled with the man. </a:t>
            </a:r>
            <a:r>
              <a:rPr lang="en-US" sz="2400" b="1" i="0" baseline="30000" dirty="0">
                <a:solidFill>
                  <a:srgbClr val="000000"/>
                </a:solidFill>
                <a:effectLst/>
                <a:latin typeface="system-ui"/>
              </a:rPr>
              <a:t>26 </a:t>
            </a:r>
            <a:r>
              <a:rPr lang="en-US" sz="2400" b="0" i="0" dirty="0">
                <a:solidFill>
                  <a:srgbClr val="000000"/>
                </a:solidFill>
                <a:effectLst/>
                <a:latin typeface="system-ui"/>
              </a:rPr>
              <a:t>Then the man said, “Let me go, for it is daybreak.”</a:t>
            </a:r>
          </a:p>
          <a:p>
            <a:pPr algn="ctr">
              <a:spcBef>
                <a:spcPts val="3750"/>
              </a:spcBef>
              <a:buNone/>
            </a:pPr>
            <a:r>
              <a:rPr lang="en-US" sz="2400" b="0" i="0" dirty="0">
                <a:solidFill>
                  <a:srgbClr val="000000"/>
                </a:solidFill>
                <a:effectLst/>
                <a:latin typeface="system-ui"/>
              </a:rPr>
              <a:t>But Jacob replied, “I will not let you go unless you bless me.”</a:t>
            </a:r>
            <a:r>
              <a:rPr lang="en-US" sz="2400" b="1" i="0" baseline="30000" dirty="0">
                <a:solidFill>
                  <a:srgbClr val="000000"/>
                </a:solidFill>
                <a:effectLst/>
                <a:latin typeface="system-ui"/>
              </a:rPr>
              <a:t>27 </a:t>
            </a:r>
            <a:r>
              <a:rPr lang="en-US" sz="2400" b="0" i="0" dirty="0">
                <a:solidFill>
                  <a:srgbClr val="000000"/>
                </a:solidFill>
                <a:effectLst/>
                <a:latin typeface="system-ui"/>
              </a:rPr>
              <a:t>The man asked him, “What is your </a:t>
            </a:r>
            <a:r>
              <a:rPr lang="en-US" sz="2400" b="0" i="0" dirty="0" err="1">
                <a:solidFill>
                  <a:srgbClr val="000000"/>
                </a:solidFill>
                <a:effectLst/>
                <a:latin typeface="system-ui"/>
              </a:rPr>
              <a:t>name?”“Jacob</a:t>
            </a:r>
            <a:r>
              <a:rPr lang="en-US" sz="2400" b="0" i="0" dirty="0">
                <a:solidFill>
                  <a:srgbClr val="000000"/>
                </a:solidFill>
                <a:effectLst/>
                <a:latin typeface="system-ui"/>
              </a:rPr>
              <a:t>,” he answered.</a:t>
            </a:r>
            <a:r>
              <a:rPr lang="en-US" sz="2400" b="1" i="0" baseline="30000" dirty="0">
                <a:solidFill>
                  <a:srgbClr val="000000"/>
                </a:solidFill>
                <a:effectLst/>
                <a:latin typeface="system-ui"/>
              </a:rPr>
              <a:t>28 </a:t>
            </a:r>
            <a:r>
              <a:rPr lang="en-US" sz="2400" b="0" i="0" dirty="0">
                <a:solidFill>
                  <a:srgbClr val="000000"/>
                </a:solidFill>
                <a:effectLst/>
                <a:latin typeface="system-ui"/>
              </a:rPr>
              <a:t>Then the man said, “Your name will no longer be Jacob, but Israel,</a:t>
            </a:r>
            <a:r>
              <a:rPr lang="en-US" sz="2400" b="0" i="0" baseline="30000" dirty="0">
                <a:solidFill>
                  <a:srgbClr val="000000"/>
                </a:solidFill>
                <a:effectLst/>
                <a:latin typeface="system-ui"/>
              </a:rPr>
              <a:t>[</a:t>
            </a:r>
            <a:r>
              <a:rPr lang="en-US" sz="2400" b="0" i="0" baseline="30000" dirty="0">
                <a:solidFill>
                  <a:srgbClr val="4A4A4A"/>
                </a:solidFill>
                <a:effectLst/>
                <a:latin typeface="system-ui"/>
                <a:hlinkClick r:id="rId3" tooltip="See footnote a"/>
              </a:rPr>
              <a:t>a</a:t>
            </a:r>
            <a:r>
              <a:rPr lang="en-US" sz="2400" b="0" i="0" baseline="30000" dirty="0">
                <a:solidFill>
                  <a:srgbClr val="000000"/>
                </a:solidFill>
                <a:effectLst/>
                <a:latin typeface="system-ui"/>
              </a:rPr>
              <a:t>]</a:t>
            </a:r>
            <a:r>
              <a:rPr lang="en-US" sz="2400" b="0" i="0" dirty="0">
                <a:solidFill>
                  <a:srgbClr val="000000"/>
                </a:solidFill>
                <a:effectLst/>
                <a:latin typeface="system-ui"/>
              </a:rPr>
              <a:t> because you have struggled with God and with humans and have overcome.”</a:t>
            </a:r>
            <a:r>
              <a:rPr lang="en-US" sz="2400" b="1" i="0" baseline="30000" dirty="0">
                <a:solidFill>
                  <a:srgbClr val="000000"/>
                </a:solidFill>
                <a:effectLst/>
                <a:latin typeface="system-ui"/>
              </a:rPr>
              <a:t>29 </a:t>
            </a:r>
            <a:r>
              <a:rPr lang="en-US" sz="2400" b="0" i="0" dirty="0">
                <a:solidFill>
                  <a:srgbClr val="000000"/>
                </a:solidFill>
                <a:effectLst/>
                <a:latin typeface="system-ui"/>
              </a:rPr>
              <a:t>Jacob said, “Please tell me your </a:t>
            </a:r>
            <a:r>
              <a:rPr lang="en-US" sz="2400" b="0" i="0" dirty="0" err="1">
                <a:solidFill>
                  <a:srgbClr val="000000"/>
                </a:solidFill>
                <a:effectLst/>
                <a:latin typeface="system-ui"/>
              </a:rPr>
              <a:t>name.”But</a:t>
            </a:r>
            <a:r>
              <a:rPr lang="en-US" sz="2400" b="0" i="0" dirty="0">
                <a:solidFill>
                  <a:srgbClr val="000000"/>
                </a:solidFill>
                <a:effectLst/>
                <a:latin typeface="system-ui"/>
              </a:rPr>
              <a:t> he replied, “Why do you ask my name?” Then he blessed him there.</a:t>
            </a:r>
            <a:r>
              <a:rPr lang="en-US" sz="2400" b="1" i="0" baseline="30000" dirty="0">
                <a:solidFill>
                  <a:srgbClr val="000000"/>
                </a:solidFill>
                <a:effectLst/>
                <a:latin typeface="system-ui"/>
              </a:rPr>
              <a:t>30 </a:t>
            </a:r>
            <a:r>
              <a:rPr lang="en-US" sz="2400" b="0" i="0" dirty="0">
                <a:solidFill>
                  <a:srgbClr val="000000"/>
                </a:solidFill>
                <a:effectLst/>
                <a:latin typeface="system-ui"/>
              </a:rPr>
              <a:t>So Jacob called the place Peniel,</a:t>
            </a:r>
            <a:r>
              <a:rPr lang="en-US" sz="2400" b="0" i="0" baseline="30000" dirty="0">
                <a:solidFill>
                  <a:srgbClr val="000000"/>
                </a:solidFill>
                <a:effectLst/>
                <a:latin typeface="system-ui"/>
              </a:rPr>
              <a:t>[</a:t>
            </a:r>
            <a:r>
              <a:rPr lang="en-US" sz="2400" b="0" i="0" baseline="30000" dirty="0">
                <a:solidFill>
                  <a:srgbClr val="4A4A4A"/>
                </a:solidFill>
                <a:effectLst/>
                <a:latin typeface="system-ui"/>
                <a:hlinkClick r:id="rId4" tooltip="See footnote b"/>
              </a:rPr>
              <a:t>b</a:t>
            </a:r>
            <a:r>
              <a:rPr lang="en-US" sz="2400" b="0" i="0" baseline="30000" dirty="0">
                <a:solidFill>
                  <a:srgbClr val="000000"/>
                </a:solidFill>
                <a:effectLst/>
                <a:latin typeface="system-ui"/>
              </a:rPr>
              <a:t>]</a:t>
            </a:r>
            <a:r>
              <a:rPr lang="en-US" sz="2400" b="0" i="0" dirty="0">
                <a:solidFill>
                  <a:srgbClr val="000000"/>
                </a:solidFill>
                <a:effectLst/>
                <a:latin typeface="system-ui"/>
              </a:rPr>
              <a:t> saying, “It is because I saw God face to face, and yet my life was spared.”</a:t>
            </a:r>
            <a:r>
              <a:rPr lang="en-US" sz="2400" b="1" i="0" baseline="30000" dirty="0">
                <a:solidFill>
                  <a:srgbClr val="000000"/>
                </a:solidFill>
                <a:effectLst/>
                <a:latin typeface="system-ui"/>
              </a:rPr>
              <a:t>31 </a:t>
            </a:r>
            <a:r>
              <a:rPr lang="en-US" sz="2400" b="0" i="0" dirty="0">
                <a:solidFill>
                  <a:srgbClr val="000000"/>
                </a:solidFill>
                <a:effectLst/>
                <a:latin typeface="system-ui"/>
              </a:rPr>
              <a:t>The sun rose above him as he passed Peniel,</a:t>
            </a:r>
            <a:r>
              <a:rPr lang="en-US" sz="2400" b="0" i="0" baseline="30000" dirty="0">
                <a:solidFill>
                  <a:srgbClr val="000000"/>
                </a:solidFill>
                <a:effectLst/>
                <a:latin typeface="system-ui"/>
              </a:rPr>
              <a:t>[</a:t>
            </a:r>
            <a:r>
              <a:rPr lang="en-US" sz="2400" b="0" i="0" baseline="30000" dirty="0">
                <a:solidFill>
                  <a:srgbClr val="4A4A4A"/>
                </a:solidFill>
                <a:effectLst/>
                <a:latin typeface="system-ui"/>
                <a:hlinkClick r:id="rId5" tooltip="See footnote c"/>
              </a:rPr>
              <a:t>c</a:t>
            </a:r>
            <a:r>
              <a:rPr lang="en-US" sz="2400" b="0" i="0" baseline="30000" dirty="0">
                <a:solidFill>
                  <a:srgbClr val="000000"/>
                </a:solidFill>
                <a:effectLst/>
                <a:latin typeface="system-ui"/>
              </a:rPr>
              <a:t>]</a:t>
            </a:r>
            <a:r>
              <a:rPr lang="en-US" sz="2400" b="0" i="0" dirty="0">
                <a:solidFill>
                  <a:srgbClr val="000000"/>
                </a:solidFill>
                <a:effectLst/>
                <a:latin typeface="system-ui"/>
              </a:rPr>
              <a:t> and he was limping because of his hip.</a:t>
            </a:r>
          </a:p>
        </p:txBody>
      </p:sp>
    </p:spTree>
    <p:extLst>
      <p:ext uri="{BB962C8B-B14F-4D97-AF65-F5344CB8AC3E}">
        <p14:creationId xmlns:p14="http://schemas.microsoft.com/office/powerpoint/2010/main" val="2752970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4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30724B-7B43-3276-632A-9581B60D1122}"/>
              </a:ext>
            </a:extLst>
          </p:cNvPr>
          <p:cNvSpPr txBox="1"/>
          <p:nvPr/>
        </p:nvSpPr>
        <p:spPr>
          <a:xfrm>
            <a:off x="884903" y="660310"/>
            <a:ext cx="10146891" cy="2308324"/>
          </a:xfrm>
          <a:prstGeom prst="rect">
            <a:avLst/>
          </a:prstGeom>
          <a:noFill/>
        </p:spPr>
        <p:txBody>
          <a:bodyPr wrap="square">
            <a:spAutoFit/>
          </a:bodyPr>
          <a:lstStyle/>
          <a:p>
            <a:pPr algn="ctr">
              <a:buNone/>
            </a:pPr>
            <a:r>
              <a:rPr lang="en-US" sz="3600" b="0" i="0" dirty="0">
                <a:solidFill>
                  <a:srgbClr val="0A0A0A"/>
                </a:solidFill>
                <a:effectLst/>
                <a:latin typeface="Open Sans" panose="020B0606030504020204" pitchFamily="34" charset="0"/>
              </a:rPr>
              <a:t>The glorious result for every Christ-follower who is raised w/ Christ &amp; hidden safe &amp; secure in Christ is that, when Jesus appears, we will appear w/ Him. </a:t>
            </a:r>
          </a:p>
        </p:txBody>
      </p:sp>
      <p:sp>
        <p:nvSpPr>
          <p:cNvPr id="5" name="TextBox 4">
            <a:extLst>
              <a:ext uri="{FF2B5EF4-FFF2-40B4-BE49-F238E27FC236}">
                <a16:creationId xmlns:a16="http://schemas.microsoft.com/office/drawing/2014/main" id="{FDBB0044-B193-7B53-460A-C1E1976A0FAA}"/>
              </a:ext>
            </a:extLst>
          </p:cNvPr>
          <p:cNvSpPr txBox="1"/>
          <p:nvPr/>
        </p:nvSpPr>
        <p:spPr>
          <a:xfrm>
            <a:off x="452283" y="3429000"/>
            <a:ext cx="11454581" cy="3046988"/>
          </a:xfrm>
          <a:prstGeom prst="rect">
            <a:avLst/>
          </a:prstGeom>
          <a:noFill/>
        </p:spPr>
        <p:txBody>
          <a:bodyPr wrap="square">
            <a:spAutoFit/>
          </a:bodyPr>
          <a:lstStyle/>
          <a:p>
            <a:pPr algn="ctr">
              <a:buNone/>
            </a:pPr>
            <a:r>
              <a:rPr lang="en-US" sz="3200" b="0" i="0" dirty="0">
                <a:solidFill>
                  <a:srgbClr val="0A0A0A"/>
                </a:solidFill>
                <a:effectLst/>
                <a:latin typeface="Open Sans" panose="020B0606030504020204" pitchFamily="34" charset="0"/>
              </a:rPr>
              <a:t>The result of being saved is that we have this hope, this promise.</a:t>
            </a:r>
          </a:p>
          <a:p>
            <a:pPr algn="ctr">
              <a:buNone/>
            </a:pPr>
            <a:r>
              <a:rPr lang="en-US" sz="3200" b="0" i="0" dirty="0">
                <a:solidFill>
                  <a:srgbClr val="0A0A0A"/>
                </a:solidFill>
                <a:effectLst/>
                <a:latin typeface="Open Sans" panose="020B0606030504020204" pitchFamily="34" charset="0"/>
              </a:rPr>
              <a:t>- This hope moves us to live a life that glorifies Him.</a:t>
            </a:r>
          </a:p>
          <a:p>
            <a:pPr algn="ctr">
              <a:buNone/>
            </a:pPr>
            <a:r>
              <a:rPr lang="en-US" sz="3200" b="0" i="0" dirty="0">
                <a:solidFill>
                  <a:srgbClr val="0A0A0A"/>
                </a:solidFill>
                <a:effectLst/>
                <a:latin typeface="Open Sans" panose="020B0606030504020204" pitchFamily="34" charset="0"/>
              </a:rPr>
              <a:t>- This promise motivates us to tell others about Him.</a:t>
            </a:r>
          </a:p>
          <a:p>
            <a:pPr algn="ctr">
              <a:buNone/>
            </a:pPr>
            <a:r>
              <a:rPr lang="en-US" sz="3200" b="0" i="0" dirty="0">
                <a:solidFill>
                  <a:srgbClr val="0A0A0A"/>
                </a:solidFill>
                <a:effectLst/>
                <a:latin typeface="Open Sans" panose="020B0606030504020204" pitchFamily="34" charset="0"/>
              </a:rPr>
              <a:t>- This hope moves us to worship Him.</a:t>
            </a:r>
          </a:p>
          <a:p>
            <a:pPr algn="ctr"/>
            <a:r>
              <a:rPr lang="en-US" sz="3200" b="0" i="0" dirty="0">
                <a:solidFill>
                  <a:srgbClr val="0A0A0A"/>
                </a:solidFill>
                <a:effectLst/>
                <a:latin typeface="Open Sans" panose="020B0606030504020204" pitchFamily="34" charset="0"/>
              </a:rPr>
              <a:t>- This promise motivates us to serve Him.</a:t>
            </a:r>
          </a:p>
        </p:txBody>
      </p:sp>
    </p:spTree>
    <p:extLst>
      <p:ext uri="{BB962C8B-B14F-4D97-AF65-F5344CB8AC3E}">
        <p14:creationId xmlns:p14="http://schemas.microsoft.com/office/powerpoint/2010/main" val="3286381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6F7F8F46-4E28-1E2B-89B7-AF6B318A922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1114909-0B0D-CA87-122F-E1BD155F070E}"/>
              </a:ext>
            </a:extLst>
          </p:cNvPr>
          <p:cNvSpPr txBox="1"/>
          <p:nvPr/>
        </p:nvSpPr>
        <p:spPr>
          <a:xfrm>
            <a:off x="560439" y="1967751"/>
            <a:ext cx="11434916" cy="2308324"/>
          </a:xfrm>
          <a:prstGeom prst="rect">
            <a:avLst/>
          </a:prstGeom>
          <a:noFill/>
        </p:spPr>
        <p:txBody>
          <a:bodyPr wrap="square">
            <a:spAutoFit/>
          </a:bodyPr>
          <a:lstStyle/>
          <a:p>
            <a:pPr algn="ctr"/>
            <a:r>
              <a:rPr lang="en-US" sz="4800" b="0" i="0" u="sng" dirty="0">
                <a:solidFill>
                  <a:srgbClr val="0A0A0A"/>
                </a:solidFill>
                <a:effectLst/>
                <a:latin typeface="Open Sans" panose="020B0606030504020204" pitchFamily="34" charset="0"/>
              </a:rPr>
              <a:t>Anything </a:t>
            </a:r>
            <a:r>
              <a:rPr lang="en-US" sz="4800" b="0" i="0" dirty="0">
                <a:solidFill>
                  <a:srgbClr val="0A0A0A"/>
                </a:solidFill>
                <a:effectLst/>
                <a:latin typeface="Open Sans" panose="020B0606030504020204" pitchFamily="34" charset="0"/>
              </a:rPr>
              <a:t>that keeps </a:t>
            </a:r>
            <a:r>
              <a:rPr lang="en-US" sz="4800" b="0" i="0" u="sng" dirty="0">
                <a:solidFill>
                  <a:srgbClr val="0A0A0A"/>
                </a:solidFill>
                <a:effectLst/>
                <a:latin typeface="Open Sans" panose="020B0606030504020204" pitchFamily="34" charset="0"/>
              </a:rPr>
              <a:t>God</a:t>
            </a:r>
            <a:r>
              <a:rPr lang="en-US" sz="4800" b="0" i="0" dirty="0">
                <a:solidFill>
                  <a:srgbClr val="0A0A0A"/>
                </a:solidFill>
                <a:effectLst/>
                <a:latin typeface="Open Sans" panose="020B0606030504020204" pitchFamily="34" charset="0"/>
              </a:rPr>
              <a:t> out of my </a:t>
            </a:r>
            <a:r>
              <a:rPr lang="en-US" sz="4800" b="0" i="0" u="sng" dirty="0">
                <a:solidFill>
                  <a:srgbClr val="0A0A0A"/>
                </a:solidFill>
                <a:effectLst/>
                <a:latin typeface="Open Sans" panose="020B0606030504020204" pitchFamily="34" charset="0"/>
              </a:rPr>
              <a:t>thoughts</a:t>
            </a:r>
            <a:r>
              <a:rPr lang="en-US" sz="4800" b="0" i="0" dirty="0">
                <a:solidFill>
                  <a:srgbClr val="0A0A0A"/>
                </a:solidFill>
                <a:effectLst/>
                <a:latin typeface="Open Sans" panose="020B0606030504020204" pitchFamily="34" charset="0"/>
              </a:rPr>
              <a:t> is something I need to get out of </a:t>
            </a:r>
            <a:r>
              <a:rPr lang="en-US" sz="4800" b="0" i="0" u="sng" dirty="0">
                <a:solidFill>
                  <a:srgbClr val="0A0A0A"/>
                </a:solidFill>
                <a:effectLst/>
                <a:latin typeface="Open Sans" panose="020B0606030504020204" pitchFamily="34" charset="0"/>
              </a:rPr>
              <a:t>my life.</a:t>
            </a:r>
            <a:endParaRPr lang="en-US" sz="4800" u="sng" dirty="0"/>
          </a:p>
        </p:txBody>
      </p:sp>
    </p:spTree>
    <p:extLst>
      <p:ext uri="{BB962C8B-B14F-4D97-AF65-F5344CB8AC3E}">
        <p14:creationId xmlns:p14="http://schemas.microsoft.com/office/powerpoint/2010/main" val="320126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BA7E15-8714-EA59-954A-C94971E433DC}"/>
              </a:ext>
            </a:extLst>
          </p:cNvPr>
          <p:cNvSpPr txBox="1"/>
          <p:nvPr/>
        </p:nvSpPr>
        <p:spPr>
          <a:xfrm>
            <a:off x="2408903" y="202628"/>
            <a:ext cx="6931742" cy="923330"/>
          </a:xfrm>
          <a:prstGeom prst="rect">
            <a:avLst/>
          </a:prstGeom>
          <a:noFill/>
        </p:spPr>
        <p:txBody>
          <a:bodyPr wrap="square" rtlCol="0">
            <a:spAutoFit/>
          </a:bodyPr>
          <a:lstStyle/>
          <a:p>
            <a:pPr algn="ctr"/>
            <a:r>
              <a:rPr lang="en-US" sz="5400" dirty="0"/>
              <a:t>Homework</a:t>
            </a:r>
          </a:p>
        </p:txBody>
      </p:sp>
      <p:sp>
        <p:nvSpPr>
          <p:cNvPr id="5" name="TextBox 4">
            <a:extLst>
              <a:ext uri="{FF2B5EF4-FFF2-40B4-BE49-F238E27FC236}">
                <a16:creationId xmlns:a16="http://schemas.microsoft.com/office/drawing/2014/main" id="{24F34003-4B90-D5F1-B0D6-EECA8D0269E0}"/>
              </a:ext>
            </a:extLst>
          </p:cNvPr>
          <p:cNvSpPr txBox="1"/>
          <p:nvPr/>
        </p:nvSpPr>
        <p:spPr>
          <a:xfrm>
            <a:off x="894734" y="1869429"/>
            <a:ext cx="10933471" cy="1077218"/>
          </a:xfrm>
          <a:prstGeom prst="rect">
            <a:avLst/>
          </a:prstGeom>
          <a:noFill/>
        </p:spPr>
        <p:txBody>
          <a:bodyPr wrap="square">
            <a:spAutoFit/>
          </a:bodyPr>
          <a:lstStyle/>
          <a:p>
            <a:r>
              <a:rPr lang="en-US" sz="3200" b="0" i="0" dirty="0">
                <a:solidFill>
                  <a:srgbClr val="0A0A0A"/>
                </a:solidFill>
                <a:effectLst/>
                <a:latin typeface="Open Sans" panose="020B0606030504020204" pitchFamily="34" charset="0"/>
              </a:rPr>
              <a:t>"Aim at heaven and you’ll get earth thrown in. Aim at earth and you’ll get neither." --C.S. Lewis</a:t>
            </a:r>
            <a:endParaRPr lang="en-US" sz="3200" dirty="0"/>
          </a:p>
        </p:txBody>
      </p:sp>
      <p:sp>
        <p:nvSpPr>
          <p:cNvPr id="6" name="TextBox 5">
            <a:extLst>
              <a:ext uri="{FF2B5EF4-FFF2-40B4-BE49-F238E27FC236}">
                <a16:creationId xmlns:a16="http://schemas.microsoft.com/office/drawing/2014/main" id="{9AA112AE-10AE-688C-101A-A2BCEF9AD0C6}"/>
              </a:ext>
            </a:extLst>
          </p:cNvPr>
          <p:cNvSpPr txBox="1"/>
          <p:nvPr/>
        </p:nvSpPr>
        <p:spPr>
          <a:xfrm>
            <a:off x="894734" y="3726426"/>
            <a:ext cx="10933471" cy="1754326"/>
          </a:xfrm>
          <a:prstGeom prst="rect">
            <a:avLst/>
          </a:prstGeom>
          <a:noFill/>
        </p:spPr>
        <p:txBody>
          <a:bodyPr wrap="square" rtlCol="0">
            <a:spAutoFit/>
          </a:bodyPr>
          <a:lstStyle/>
          <a:p>
            <a:pPr algn="ctr"/>
            <a:r>
              <a:rPr lang="en-US" sz="3600" dirty="0"/>
              <a:t>Nothing shapes our life more than the thoughts we think! This week I want us to focus on the thought of Heaven and not earthly struggles</a:t>
            </a:r>
          </a:p>
        </p:txBody>
      </p:sp>
    </p:spTree>
    <p:extLst>
      <p:ext uri="{BB962C8B-B14F-4D97-AF65-F5344CB8AC3E}">
        <p14:creationId xmlns:p14="http://schemas.microsoft.com/office/powerpoint/2010/main" val="29274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FD9F16-7A8F-E75C-29C8-31DEBB5CD99A}"/>
              </a:ext>
            </a:extLst>
          </p:cNvPr>
          <p:cNvSpPr txBox="1"/>
          <p:nvPr/>
        </p:nvSpPr>
        <p:spPr>
          <a:xfrm>
            <a:off x="383456" y="413845"/>
            <a:ext cx="11425083" cy="1015663"/>
          </a:xfrm>
          <a:prstGeom prst="rect">
            <a:avLst/>
          </a:prstGeom>
          <a:noFill/>
        </p:spPr>
        <p:txBody>
          <a:bodyPr wrap="square" rtlCol="0">
            <a:spAutoFit/>
          </a:bodyPr>
          <a:lstStyle/>
          <a:p>
            <a:pPr algn="ctr"/>
            <a:r>
              <a:rPr lang="en-US" sz="6000" dirty="0"/>
              <a:t>Living Today with Heaven In Mind</a:t>
            </a:r>
          </a:p>
        </p:txBody>
      </p:sp>
      <p:sp>
        <p:nvSpPr>
          <p:cNvPr id="6" name="TextBox 5">
            <a:extLst>
              <a:ext uri="{FF2B5EF4-FFF2-40B4-BE49-F238E27FC236}">
                <a16:creationId xmlns:a16="http://schemas.microsoft.com/office/drawing/2014/main" id="{B486FDFB-DCD0-A623-38BC-C7FB16EAB78C}"/>
              </a:ext>
            </a:extLst>
          </p:cNvPr>
          <p:cNvSpPr txBox="1"/>
          <p:nvPr/>
        </p:nvSpPr>
        <p:spPr>
          <a:xfrm>
            <a:off x="668592" y="5428492"/>
            <a:ext cx="10589342" cy="1077218"/>
          </a:xfrm>
          <a:prstGeom prst="rect">
            <a:avLst/>
          </a:prstGeom>
          <a:noFill/>
        </p:spPr>
        <p:txBody>
          <a:bodyPr wrap="square">
            <a:spAutoFit/>
          </a:bodyPr>
          <a:lstStyle/>
          <a:p>
            <a:pPr algn="ctr"/>
            <a:r>
              <a:rPr lang="en-US" sz="3200" dirty="0">
                <a:effectLst/>
                <a:latin typeface="Arial" panose="020B0604020202020204" pitchFamily="34" charset="0"/>
                <a:ea typeface="Arial" panose="020B0604020202020204" pitchFamily="34" charset="0"/>
              </a:rPr>
              <a:t>Heaven is mentioned in 54 of the 66 books of the Bible. In the book of Matthew alone, Jesus mentions it 70 times. </a:t>
            </a:r>
            <a:endParaRPr lang="en-US" sz="3200" dirty="0"/>
          </a:p>
        </p:txBody>
      </p:sp>
      <p:sp>
        <p:nvSpPr>
          <p:cNvPr id="8" name="TextBox 7">
            <a:extLst>
              <a:ext uri="{FF2B5EF4-FFF2-40B4-BE49-F238E27FC236}">
                <a16:creationId xmlns:a16="http://schemas.microsoft.com/office/drawing/2014/main" id="{C097DB7E-DC5D-9984-A3CA-BE158201667A}"/>
              </a:ext>
            </a:extLst>
          </p:cNvPr>
          <p:cNvSpPr txBox="1"/>
          <p:nvPr/>
        </p:nvSpPr>
        <p:spPr>
          <a:xfrm>
            <a:off x="934061" y="1810403"/>
            <a:ext cx="10323871" cy="3539430"/>
          </a:xfrm>
          <a:prstGeom prst="rect">
            <a:avLst/>
          </a:prstGeom>
          <a:noFill/>
        </p:spPr>
        <p:txBody>
          <a:bodyPr wrap="square">
            <a:spAutoFit/>
          </a:bodyPr>
          <a:lstStyle/>
          <a:p>
            <a:pPr algn="ctr"/>
            <a:r>
              <a:rPr lang="en-US" sz="2800" b="0" i="0" dirty="0">
                <a:solidFill>
                  <a:srgbClr val="0A0A0A"/>
                </a:solidFill>
                <a:effectLst/>
                <a:latin typeface="Open Sans" panose="020B0606030504020204" pitchFamily="34" charset="0"/>
              </a:rPr>
              <a:t>The Bible uses the word heaven </a:t>
            </a:r>
            <a:r>
              <a:rPr lang="en-US" sz="2800" b="0" i="0" u="sng" dirty="0">
                <a:solidFill>
                  <a:srgbClr val="0A0A0A"/>
                </a:solidFill>
                <a:effectLst/>
                <a:latin typeface="Open Sans" panose="020B0606030504020204" pitchFamily="34" charset="0"/>
              </a:rPr>
              <a:t>532 times </a:t>
            </a:r>
            <a:r>
              <a:rPr lang="en-US" sz="2800" b="0" i="0" dirty="0">
                <a:solidFill>
                  <a:srgbClr val="0A0A0A"/>
                </a:solidFill>
                <a:effectLst/>
                <a:latin typeface="Open Sans" panose="020B0606030504020204" pitchFamily="34" charset="0"/>
              </a:rPr>
              <a:t>in the Bible. The Hebrew word for "heaven" is </a:t>
            </a:r>
            <a:r>
              <a:rPr lang="en-US" sz="2800" b="0" i="0" dirty="0" err="1">
                <a:solidFill>
                  <a:srgbClr val="0A0A0A"/>
                </a:solidFill>
                <a:effectLst/>
                <a:latin typeface="Open Sans" panose="020B0606030504020204" pitchFamily="34" charset="0"/>
              </a:rPr>
              <a:t>shamayim</a:t>
            </a:r>
            <a:r>
              <a:rPr lang="en-US" sz="2800" b="0" i="0" dirty="0">
                <a:solidFill>
                  <a:srgbClr val="0A0A0A"/>
                </a:solidFill>
                <a:effectLst/>
                <a:latin typeface="Open Sans" panose="020B0606030504020204" pitchFamily="34" charset="0"/>
              </a:rPr>
              <a:t> and is plural meaning "heights," "elevations." It is found in the first verse of the Bible. "In the beginning, God created the heavens and the earth" and in Gen 2:1 "Thus the heavens and the earth were completed in all their vast array." The phrase "heavens and earth" refers to the whole universe (</a:t>
            </a:r>
            <a:r>
              <a:rPr lang="en-US" sz="2800" b="1" i="0" dirty="0">
                <a:solidFill>
                  <a:srgbClr val="1779BA"/>
                </a:solidFill>
                <a:effectLst/>
                <a:latin typeface="Open Sans" panose="020B0606030504020204" pitchFamily="34" charset="0"/>
              </a:rPr>
              <a:t>Genesis 1:1</a:t>
            </a:r>
            <a:r>
              <a:rPr lang="en-US" sz="2800" b="0" i="0" dirty="0">
                <a:solidFill>
                  <a:srgbClr val="0A0A0A"/>
                </a:solidFill>
                <a:effectLst/>
                <a:latin typeface="Open Sans" panose="020B0606030504020204" pitchFamily="34" charset="0"/>
              </a:rPr>
              <a:t>; </a:t>
            </a:r>
            <a:r>
              <a:rPr lang="en-US" sz="2800" b="1" i="0" dirty="0">
                <a:solidFill>
                  <a:srgbClr val="1779BA"/>
                </a:solidFill>
                <a:effectLst/>
                <a:latin typeface="Open Sans" panose="020B0606030504020204" pitchFamily="34" charset="0"/>
              </a:rPr>
              <a:t>Jeremiah 23:24</a:t>
            </a:r>
            <a:r>
              <a:rPr lang="en-US" sz="2800" b="0" i="0" dirty="0">
                <a:solidFill>
                  <a:srgbClr val="0A0A0A"/>
                </a:solidFill>
                <a:effectLst/>
                <a:latin typeface="Open Sans" panose="020B0606030504020204" pitchFamily="34" charset="0"/>
              </a:rPr>
              <a:t>; </a:t>
            </a:r>
            <a:r>
              <a:rPr lang="en-US" sz="2800" b="1" i="0" dirty="0">
                <a:solidFill>
                  <a:srgbClr val="1779BA"/>
                </a:solidFill>
                <a:effectLst/>
                <a:latin typeface="Open Sans" panose="020B0606030504020204" pitchFamily="34" charset="0"/>
              </a:rPr>
              <a:t>Acts 17:24</a:t>
            </a:r>
            <a:r>
              <a:rPr lang="en-US" sz="2800" b="0" i="0" dirty="0">
                <a:solidFill>
                  <a:srgbClr val="0A0A0A"/>
                </a:solidFill>
                <a:effectLst/>
                <a:latin typeface="Open Sans" panose="020B0606030504020204" pitchFamily="34" charset="0"/>
              </a:rPr>
              <a:t>).</a:t>
            </a:r>
            <a:endParaRPr lang="en-US" sz="2800" dirty="0"/>
          </a:p>
        </p:txBody>
      </p:sp>
    </p:spTree>
    <p:extLst>
      <p:ext uri="{BB962C8B-B14F-4D97-AF65-F5344CB8AC3E}">
        <p14:creationId xmlns:p14="http://schemas.microsoft.com/office/powerpoint/2010/main" val="254146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6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8C7870-6A7D-220A-C9B9-312931A1C0CE}"/>
              </a:ext>
            </a:extLst>
          </p:cNvPr>
          <p:cNvSpPr txBox="1"/>
          <p:nvPr/>
        </p:nvSpPr>
        <p:spPr>
          <a:xfrm>
            <a:off x="875069" y="1739446"/>
            <a:ext cx="10323872" cy="1200329"/>
          </a:xfrm>
          <a:prstGeom prst="rect">
            <a:avLst/>
          </a:prstGeom>
          <a:noFill/>
        </p:spPr>
        <p:txBody>
          <a:bodyPr wrap="square">
            <a:spAutoFit/>
          </a:bodyPr>
          <a:lstStyle/>
          <a:p>
            <a:pPr algn="ctr">
              <a:buNone/>
            </a:pPr>
            <a:r>
              <a:rPr lang="en-US" sz="2400" b="0" i="0" dirty="0">
                <a:solidFill>
                  <a:srgbClr val="0A0A0A"/>
                </a:solidFill>
                <a:effectLst/>
                <a:latin typeface="Open Sans" panose="020B0606030504020204" pitchFamily="34" charset="0"/>
              </a:rPr>
              <a:t>19“Do not store up for yourselves treasures on earth... 20But store up for yourselves treasures in heaven,” </a:t>
            </a:r>
            <a:r>
              <a:rPr lang="en-US" sz="2400" b="1" i="0" dirty="0">
                <a:solidFill>
                  <a:srgbClr val="1779BA"/>
                </a:solidFill>
                <a:effectLst/>
                <a:latin typeface="Open Sans" panose="020B0606030504020204" pitchFamily="34" charset="0"/>
              </a:rPr>
              <a:t>Matthew 6:19-20</a:t>
            </a:r>
            <a:endParaRPr lang="en-US" sz="2400" b="0" i="0" dirty="0">
              <a:solidFill>
                <a:srgbClr val="0A0A0A"/>
              </a:solidFill>
              <a:effectLst/>
              <a:latin typeface="Open Sans" panose="020B0606030504020204" pitchFamily="34" charset="0"/>
            </a:endParaRPr>
          </a:p>
          <a:p>
            <a:pPr algn="ctr">
              <a:buNone/>
            </a:pPr>
            <a:endParaRPr lang="en-US" sz="2400" b="0" i="0" dirty="0">
              <a:solidFill>
                <a:srgbClr val="0A0A0A"/>
              </a:solidFill>
              <a:effectLst/>
              <a:latin typeface="Open Sans" panose="020B0606030504020204" pitchFamily="34" charset="0"/>
            </a:endParaRPr>
          </a:p>
        </p:txBody>
      </p:sp>
      <p:sp>
        <p:nvSpPr>
          <p:cNvPr id="9" name="TextBox 8">
            <a:extLst>
              <a:ext uri="{FF2B5EF4-FFF2-40B4-BE49-F238E27FC236}">
                <a16:creationId xmlns:a16="http://schemas.microsoft.com/office/drawing/2014/main" id="{93A991D8-4EE9-EA73-355F-87F7EB37FE7C}"/>
              </a:ext>
            </a:extLst>
          </p:cNvPr>
          <p:cNvSpPr txBox="1"/>
          <p:nvPr/>
        </p:nvSpPr>
        <p:spPr>
          <a:xfrm>
            <a:off x="467031" y="3283533"/>
            <a:ext cx="11139948" cy="1754326"/>
          </a:xfrm>
          <a:prstGeom prst="rect">
            <a:avLst/>
          </a:prstGeom>
          <a:noFill/>
        </p:spPr>
        <p:txBody>
          <a:bodyPr wrap="square">
            <a:spAutoFit/>
          </a:bodyPr>
          <a:lstStyle/>
          <a:p>
            <a:pPr algn="ctr">
              <a:buNone/>
            </a:pPr>
            <a:r>
              <a:rPr lang="en-US" sz="3600" dirty="0">
                <a:solidFill>
                  <a:srgbClr val="0A0A0A"/>
                </a:solidFill>
                <a:latin typeface="Open Sans" panose="020B0606030504020204" pitchFamily="34" charset="0"/>
              </a:rPr>
              <a:t>A</a:t>
            </a:r>
            <a:r>
              <a:rPr lang="en-US" sz="3600" b="0" i="0" dirty="0">
                <a:solidFill>
                  <a:srgbClr val="0A0A0A"/>
                </a:solidFill>
                <a:effectLst/>
                <a:latin typeface="Open Sans" panose="020B0606030504020204" pitchFamily="34" charset="0"/>
              </a:rPr>
              <a:t>re your possessions a symbol of significance or commodities to be used for eternity?</a:t>
            </a:r>
          </a:p>
          <a:p>
            <a:pPr algn="ctr">
              <a:buNone/>
            </a:pPr>
            <a:endParaRPr lang="en-US" sz="3600" b="0" i="0" dirty="0">
              <a:solidFill>
                <a:srgbClr val="0A0A0A"/>
              </a:solidFill>
              <a:effectLst/>
              <a:latin typeface="Open Sans" panose="020B0606030504020204" pitchFamily="34" charset="0"/>
            </a:endParaRPr>
          </a:p>
        </p:txBody>
      </p:sp>
      <p:sp>
        <p:nvSpPr>
          <p:cNvPr id="11" name="TextBox 10">
            <a:extLst>
              <a:ext uri="{FF2B5EF4-FFF2-40B4-BE49-F238E27FC236}">
                <a16:creationId xmlns:a16="http://schemas.microsoft.com/office/drawing/2014/main" id="{ADB50D28-0DA9-DCE6-74BB-ACC778DDC693}"/>
              </a:ext>
            </a:extLst>
          </p:cNvPr>
          <p:cNvSpPr txBox="1"/>
          <p:nvPr/>
        </p:nvSpPr>
        <p:spPr>
          <a:xfrm>
            <a:off x="580102" y="4919501"/>
            <a:ext cx="10913807" cy="1200329"/>
          </a:xfrm>
          <a:prstGeom prst="rect">
            <a:avLst/>
          </a:prstGeom>
          <a:noFill/>
        </p:spPr>
        <p:txBody>
          <a:bodyPr wrap="square">
            <a:spAutoFit/>
          </a:bodyPr>
          <a:lstStyle/>
          <a:p>
            <a:pPr algn="ctr"/>
            <a:r>
              <a:rPr lang="en-US" sz="3600" dirty="0">
                <a:solidFill>
                  <a:srgbClr val="0A0A0A"/>
                </a:solidFill>
                <a:latin typeface="Open Sans" panose="020B0606030504020204" pitchFamily="34" charset="0"/>
              </a:rPr>
              <a:t>A</a:t>
            </a:r>
            <a:r>
              <a:rPr lang="en-US" sz="3600" b="0" i="0" dirty="0">
                <a:solidFill>
                  <a:srgbClr val="0A0A0A"/>
                </a:solidFill>
                <a:effectLst/>
                <a:latin typeface="Open Sans" panose="020B0606030504020204" pitchFamily="34" charset="0"/>
              </a:rPr>
              <a:t>re they commodities for your own consumption or capital that you invest in eternal gain?</a:t>
            </a:r>
          </a:p>
        </p:txBody>
      </p:sp>
    </p:spTree>
    <p:extLst>
      <p:ext uri="{BB962C8B-B14F-4D97-AF65-F5344CB8AC3E}">
        <p14:creationId xmlns:p14="http://schemas.microsoft.com/office/powerpoint/2010/main" val="136635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80">
                                          <p:stCondLst>
                                            <p:cond delay="0"/>
                                          </p:stCondLst>
                                        </p:cTn>
                                        <p:tgtEl>
                                          <p:spTgt spid="9"/>
                                        </p:tgtEl>
                                      </p:cBhvr>
                                    </p:animEffect>
                                    <p:anim calcmode="lin" valueType="num">
                                      <p:cBhvr>
                                        <p:cTn id="13"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8" dur="26">
                                          <p:stCondLst>
                                            <p:cond delay="650"/>
                                          </p:stCondLst>
                                        </p:cTn>
                                        <p:tgtEl>
                                          <p:spTgt spid="9"/>
                                        </p:tgtEl>
                                      </p:cBhvr>
                                      <p:to x="100000" y="60000"/>
                                    </p:animScale>
                                    <p:animScale>
                                      <p:cBhvr>
                                        <p:cTn id="19" dur="166" decel="50000">
                                          <p:stCondLst>
                                            <p:cond delay="676"/>
                                          </p:stCondLst>
                                        </p:cTn>
                                        <p:tgtEl>
                                          <p:spTgt spid="9"/>
                                        </p:tgtEl>
                                      </p:cBhvr>
                                      <p:to x="100000" y="100000"/>
                                    </p:animScale>
                                    <p:animScale>
                                      <p:cBhvr>
                                        <p:cTn id="20" dur="26">
                                          <p:stCondLst>
                                            <p:cond delay="1312"/>
                                          </p:stCondLst>
                                        </p:cTn>
                                        <p:tgtEl>
                                          <p:spTgt spid="9"/>
                                        </p:tgtEl>
                                      </p:cBhvr>
                                      <p:to x="100000" y="80000"/>
                                    </p:animScale>
                                    <p:animScale>
                                      <p:cBhvr>
                                        <p:cTn id="21" dur="166" decel="50000">
                                          <p:stCondLst>
                                            <p:cond delay="1338"/>
                                          </p:stCondLst>
                                        </p:cTn>
                                        <p:tgtEl>
                                          <p:spTgt spid="9"/>
                                        </p:tgtEl>
                                      </p:cBhvr>
                                      <p:to x="100000" y="100000"/>
                                    </p:animScale>
                                    <p:animScale>
                                      <p:cBhvr>
                                        <p:cTn id="22" dur="26">
                                          <p:stCondLst>
                                            <p:cond delay="1642"/>
                                          </p:stCondLst>
                                        </p:cTn>
                                        <p:tgtEl>
                                          <p:spTgt spid="9"/>
                                        </p:tgtEl>
                                      </p:cBhvr>
                                      <p:to x="100000" y="90000"/>
                                    </p:animScale>
                                    <p:animScale>
                                      <p:cBhvr>
                                        <p:cTn id="23" dur="166" decel="50000">
                                          <p:stCondLst>
                                            <p:cond delay="1668"/>
                                          </p:stCondLst>
                                        </p:cTn>
                                        <p:tgtEl>
                                          <p:spTgt spid="9"/>
                                        </p:tgtEl>
                                      </p:cBhvr>
                                      <p:to x="100000" y="100000"/>
                                    </p:animScale>
                                    <p:animScale>
                                      <p:cBhvr>
                                        <p:cTn id="24" dur="26">
                                          <p:stCondLst>
                                            <p:cond delay="1808"/>
                                          </p:stCondLst>
                                        </p:cTn>
                                        <p:tgtEl>
                                          <p:spTgt spid="9"/>
                                        </p:tgtEl>
                                      </p:cBhvr>
                                      <p:to x="100000" y="95000"/>
                                    </p:animScale>
                                    <p:animScale>
                                      <p:cBhvr>
                                        <p:cTn id="25" dur="166" decel="50000">
                                          <p:stCondLst>
                                            <p:cond delay="1834"/>
                                          </p:stCondLst>
                                        </p:cTn>
                                        <p:tgtEl>
                                          <p:spTgt spid="9"/>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down)">
                                      <p:cBhvr>
                                        <p:cTn id="30" dur="580">
                                          <p:stCondLst>
                                            <p:cond delay="0"/>
                                          </p:stCondLst>
                                        </p:cTn>
                                        <p:tgtEl>
                                          <p:spTgt spid="11"/>
                                        </p:tgtEl>
                                      </p:cBhvr>
                                    </p:animEffect>
                                    <p:anim calcmode="lin" valueType="num">
                                      <p:cBhvr>
                                        <p:cTn id="31"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6" dur="26">
                                          <p:stCondLst>
                                            <p:cond delay="650"/>
                                          </p:stCondLst>
                                        </p:cTn>
                                        <p:tgtEl>
                                          <p:spTgt spid="11"/>
                                        </p:tgtEl>
                                      </p:cBhvr>
                                      <p:to x="100000" y="60000"/>
                                    </p:animScale>
                                    <p:animScale>
                                      <p:cBhvr>
                                        <p:cTn id="37" dur="166" decel="50000">
                                          <p:stCondLst>
                                            <p:cond delay="676"/>
                                          </p:stCondLst>
                                        </p:cTn>
                                        <p:tgtEl>
                                          <p:spTgt spid="11"/>
                                        </p:tgtEl>
                                      </p:cBhvr>
                                      <p:to x="100000" y="100000"/>
                                    </p:animScale>
                                    <p:animScale>
                                      <p:cBhvr>
                                        <p:cTn id="38" dur="26">
                                          <p:stCondLst>
                                            <p:cond delay="1312"/>
                                          </p:stCondLst>
                                        </p:cTn>
                                        <p:tgtEl>
                                          <p:spTgt spid="11"/>
                                        </p:tgtEl>
                                      </p:cBhvr>
                                      <p:to x="100000" y="80000"/>
                                    </p:animScale>
                                    <p:animScale>
                                      <p:cBhvr>
                                        <p:cTn id="39" dur="166" decel="50000">
                                          <p:stCondLst>
                                            <p:cond delay="1338"/>
                                          </p:stCondLst>
                                        </p:cTn>
                                        <p:tgtEl>
                                          <p:spTgt spid="11"/>
                                        </p:tgtEl>
                                      </p:cBhvr>
                                      <p:to x="100000" y="100000"/>
                                    </p:animScale>
                                    <p:animScale>
                                      <p:cBhvr>
                                        <p:cTn id="40" dur="26">
                                          <p:stCondLst>
                                            <p:cond delay="1642"/>
                                          </p:stCondLst>
                                        </p:cTn>
                                        <p:tgtEl>
                                          <p:spTgt spid="11"/>
                                        </p:tgtEl>
                                      </p:cBhvr>
                                      <p:to x="100000" y="90000"/>
                                    </p:animScale>
                                    <p:animScale>
                                      <p:cBhvr>
                                        <p:cTn id="41" dur="166" decel="50000">
                                          <p:stCondLst>
                                            <p:cond delay="1668"/>
                                          </p:stCondLst>
                                        </p:cTn>
                                        <p:tgtEl>
                                          <p:spTgt spid="11"/>
                                        </p:tgtEl>
                                      </p:cBhvr>
                                      <p:to x="100000" y="100000"/>
                                    </p:animScale>
                                    <p:animScale>
                                      <p:cBhvr>
                                        <p:cTn id="42" dur="26">
                                          <p:stCondLst>
                                            <p:cond delay="1808"/>
                                          </p:stCondLst>
                                        </p:cTn>
                                        <p:tgtEl>
                                          <p:spTgt spid="11"/>
                                        </p:tgtEl>
                                      </p:cBhvr>
                                      <p:to x="100000" y="95000"/>
                                    </p:animScale>
                                    <p:animScale>
                                      <p:cBhvr>
                                        <p:cTn id="43"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282E18-C435-DCFF-4BC5-AE23FFE2D3B3}"/>
              </a:ext>
            </a:extLst>
          </p:cNvPr>
          <p:cNvSpPr txBox="1"/>
          <p:nvPr/>
        </p:nvSpPr>
        <p:spPr>
          <a:xfrm>
            <a:off x="353961" y="1603615"/>
            <a:ext cx="11484078" cy="1569660"/>
          </a:xfrm>
          <a:prstGeom prst="rect">
            <a:avLst/>
          </a:prstGeom>
          <a:noFill/>
        </p:spPr>
        <p:txBody>
          <a:bodyPr wrap="square">
            <a:spAutoFit/>
          </a:bodyPr>
          <a:lstStyle/>
          <a:p>
            <a:pPr algn="ctr"/>
            <a:r>
              <a:rPr lang="en-US" sz="3200" b="0" i="0" dirty="0">
                <a:solidFill>
                  <a:srgbClr val="0A0A0A"/>
                </a:solidFill>
                <a:effectLst/>
                <a:latin typeface="Open Sans" panose="020B0606030504020204" pitchFamily="34" charset="0"/>
              </a:rPr>
              <a:t> When my priority is Heaven, my view of those around me </a:t>
            </a:r>
            <a:r>
              <a:rPr lang="en-US" sz="3200" b="0" i="0" u="sng" dirty="0">
                <a:solidFill>
                  <a:srgbClr val="0A0A0A"/>
                </a:solidFill>
                <a:effectLst/>
                <a:latin typeface="Open Sans" panose="020B0606030504020204" pitchFamily="34" charset="0"/>
              </a:rPr>
              <a:t>changes</a:t>
            </a:r>
            <a:r>
              <a:rPr lang="en-US" sz="3200" b="0" i="0" dirty="0">
                <a:solidFill>
                  <a:srgbClr val="0A0A0A"/>
                </a:solidFill>
                <a:effectLst/>
                <a:latin typeface="Open Sans" panose="020B0606030504020204" pitchFamily="34" charset="0"/>
              </a:rPr>
              <a:t>. It is one of the best ways to </a:t>
            </a:r>
            <a:r>
              <a:rPr lang="en-US" sz="3200" b="0" i="0" u="sng" dirty="0">
                <a:solidFill>
                  <a:srgbClr val="0A0A0A"/>
                </a:solidFill>
                <a:effectLst/>
                <a:latin typeface="Open Sans" panose="020B0606030504020204" pitchFamily="34" charset="0"/>
              </a:rPr>
              <a:t>correct a sour attitude </a:t>
            </a:r>
            <a:r>
              <a:rPr lang="en-US" sz="3200" b="0" i="0" dirty="0">
                <a:solidFill>
                  <a:srgbClr val="0A0A0A"/>
                </a:solidFill>
                <a:effectLst/>
                <a:latin typeface="Open Sans" panose="020B0606030504020204" pitchFamily="34" charset="0"/>
              </a:rPr>
              <a:t>and </a:t>
            </a:r>
            <a:r>
              <a:rPr lang="en-US" sz="3200" b="0" i="0" u="sng" dirty="0">
                <a:solidFill>
                  <a:srgbClr val="0A0A0A"/>
                </a:solidFill>
                <a:effectLst/>
                <a:latin typeface="Open Sans" panose="020B0606030504020204" pitchFamily="34" charset="0"/>
              </a:rPr>
              <a:t>destructive behavior</a:t>
            </a:r>
            <a:r>
              <a:rPr lang="en-US" sz="3200" b="0" i="0" dirty="0">
                <a:solidFill>
                  <a:srgbClr val="0A0A0A"/>
                </a:solidFill>
                <a:effectLst/>
                <a:latin typeface="Open Sans" panose="020B0606030504020204" pitchFamily="34" charset="0"/>
              </a:rPr>
              <a:t>.</a:t>
            </a:r>
            <a:endParaRPr lang="en-US" sz="3200" dirty="0"/>
          </a:p>
        </p:txBody>
      </p:sp>
      <p:sp>
        <p:nvSpPr>
          <p:cNvPr id="7" name="TextBox 6">
            <a:extLst>
              <a:ext uri="{FF2B5EF4-FFF2-40B4-BE49-F238E27FC236}">
                <a16:creationId xmlns:a16="http://schemas.microsoft.com/office/drawing/2014/main" id="{D2D24F2A-E25F-5B41-857B-705BA29D5E34}"/>
              </a:ext>
            </a:extLst>
          </p:cNvPr>
          <p:cNvSpPr txBox="1"/>
          <p:nvPr/>
        </p:nvSpPr>
        <p:spPr>
          <a:xfrm>
            <a:off x="353961" y="3684726"/>
            <a:ext cx="11238271" cy="2677656"/>
          </a:xfrm>
          <a:prstGeom prst="rect">
            <a:avLst/>
          </a:prstGeom>
          <a:noFill/>
        </p:spPr>
        <p:txBody>
          <a:bodyPr wrap="square">
            <a:spAutoFit/>
          </a:bodyPr>
          <a:lstStyle/>
          <a:p>
            <a:pPr algn="ctr"/>
            <a:r>
              <a:rPr lang="en-US" sz="2800" b="0" i="0" dirty="0">
                <a:solidFill>
                  <a:srgbClr val="0A0A0A"/>
                </a:solidFill>
                <a:effectLst/>
                <a:latin typeface="Open Sans" panose="020B0606030504020204" pitchFamily="34" charset="0"/>
              </a:rPr>
              <a:t>People are the only thing we will take with us into eternity. Everything else stops at the state line. Everything else stops at the front door. God wants us to see His people like He does, fragile and in need of His daily grace. When eternity guides your conduct toward others, you will no longer see them as inferior objects to be used, abused, manipulated, offended, consumed</a:t>
            </a:r>
            <a:r>
              <a:rPr lang="en-US" sz="2800" dirty="0">
                <a:solidFill>
                  <a:srgbClr val="0A0A0A"/>
                </a:solidFill>
                <a:latin typeface="Open Sans" panose="020B0606030504020204" pitchFamily="34" charset="0"/>
              </a:rPr>
              <a:t> or </a:t>
            </a:r>
            <a:r>
              <a:rPr lang="en-US" sz="2800" b="0" i="0" dirty="0">
                <a:solidFill>
                  <a:srgbClr val="0A0A0A"/>
                </a:solidFill>
                <a:effectLst/>
                <a:latin typeface="Open Sans" panose="020B0606030504020204" pitchFamily="34" charset="0"/>
              </a:rPr>
              <a:t>harassed</a:t>
            </a:r>
            <a:endParaRPr lang="en-US" sz="2800" dirty="0"/>
          </a:p>
        </p:txBody>
      </p:sp>
    </p:spTree>
    <p:extLst>
      <p:ext uri="{BB962C8B-B14F-4D97-AF65-F5344CB8AC3E}">
        <p14:creationId xmlns:p14="http://schemas.microsoft.com/office/powerpoint/2010/main" val="233079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0C2D83-2707-4E3B-9C1D-7C25ADB85C02}"/>
              </a:ext>
            </a:extLst>
          </p:cNvPr>
          <p:cNvSpPr txBox="1"/>
          <p:nvPr/>
        </p:nvSpPr>
        <p:spPr>
          <a:xfrm>
            <a:off x="580103" y="629265"/>
            <a:ext cx="11287432" cy="3108543"/>
          </a:xfrm>
          <a:prstGeom prst="rect">
            <a:avLst/>
          </a:prstGeom>
          <a:noFill/>
        </p:spPr>
        <p:txBody>
          <a:bodyPr wrap="square">
            <a:spAutoFit/>
          </a:bodyPr>
          <a:lstStyle/>
          <a:p>
            <a:pPr algn="ctr">
              <a:buNone/>
            </a:pPr>
            <a:r>
              <a:rPr lang="en-US" sz="2800" b="0" i="0" dirty="0">
                <a:solidFill>
                  <a:srgbClr val="0A0A0A"/>
                </a:solidFill>
                <a:effectLst/>
                <a:latin typeface="Open Sans" panose="020B0606030504020204" pitchFamily="34" charset="0"/>
              </a:rPr>
              <a:t> With Heaven as your final destination, you need precious promises (about suffering).</a:t>
            </a:r>
          </a:p>
          <a:p>
            <a:pPr algn="ctr">
              <a:buNone/>
            </a:pPr>
            <a:endParaRPr lang="en-US" sz="2800" b="0" i="0" dirty="0">
              <a:solidFill>
                <a:srgbClr val="0A0A0A"/>
              </a:solidFill>
              <a:effectLst/>
              <a:latin typeface="Open Sans" panose="020B0606030504020204" pitchFamily="34" charset="0"/>
            </a:endParaRPr>
          </a:p>
          <a:p>
            <a:pPr algn="ctr">
              <a:buNone/>
            </a:pPr>
            <a:r>
              <a:rPr lang="en-US" sz="2800" b="0" i="0" dirty="0">
                <a:solidFill>
                  <a:srgbClr val="0A0A0A"/>
                </a:solidFill>
                <a:effectLst/>
                <a:latin typeface="Open Sans" panose="020B0606030504020204" pitchFamily="34" charset="0"/>
              </a:rPr>
              <a:t>6In this you greatly rejoice, though now for a little while you may have had to suffer grief in all kinds of trials. 7These have come so that your faith… </a:t>
            </a:r>
            <a:r>
              <a:rPr lang="en-US" sz="2800" b="1" i="0" dirty="0">
                <a:solidFill>
                  <a:srgbClr val="1779BA"/>
                </a:solidFill>
                <a:effectLst/>
                <a:latin typeface="Open Sans" panose="020B0606030504020204" pitchFamily="34" charset="0"/>
              </a:rPr>
              <a:t>1 Peter 1:6-7</a:t>
            </a:r>
            <a:endParaRPr lang="en-US" sz="2800" b="0" i="0" dirty="0">
              <a:solidFill>
                <a:srgbClr val="0A0A0A"/>
              </a:solidFill>
              <a:effectLst/>
              <a:latin typeface="Open Sans" panose="020B0606030504020204" pitchFamily="34" charset="0"/>
            </a:endParaRPr>
          </a:p>
          <a:p>
            <a:pPr algn="ctr">
              <a:buNone/>
            </a:pPr>
            <a:endParaRPr lang="en-US" sz="2800" b="0" i="0" dirty="0">
              <a:solidFill>
                <a:srgbClr val="0A0A0A"/>
              </a:solidFill>
              <a:effectLst/>
              <a:latin typeface="Open Sans" panose="020B0606030504020204" pitchFamily="34" charset="0"/>
            </a:endParaRPr>
          </a:p>
        </p:txBody>
      </p:sp>
      <p:sp>
        <p:nvSpPr>
          <p:cNvPr id="7" name="TextBox 6">
            <a:extLst>
              <a:ext uri="{FF2B5EF4-FFF2-40B4-BE49-F238E27FC236}">
                <a16:creationId xmlns:a16="http://schemas.microsoft.com/office/drawing/2014/main" id="{01064155-4085-7848-BD08-7D07681F466B}"/>
              </a:ext>
            </a:extLst>
          </p:cNvPr>
          <p:cNvSpPr txBox="1"/>
          <p:nvPr/>
        </p:nvSpPr>
        <p:spPr>
          <a:xfrm>
            <a:off x="806245" y="4112524"/>
            <a:ext cx="10579510" cy="2246769"/>
          </a:xfrm>
          <a:prstGeom prst="rect">
            <a:avLst/>
          </a:prstGeom>
          <a:noFill/>
        </p:spPr>
        <p:txBody>
          <a:bodyPr wrap="square">
            <a:spAutoFit/>
          </a:bodyPr>
          <a:lstStyle/>
          <a:p>
            <a:pPr algn="ctr">
              <a:buNone/>
            </a:pPr>
            <a:r>
              <a:rPr lang="en-US" sz="2800" b="0" i="0" dirty="0">
                <a:solidFill>
                  <a:srgbClr val="0A0A0A"/>
                </a:solidFill>
                <a:effectLst/>
                <a:latin typeface="Open Sans" panose="020B0606030504020204" pitchFamily="34" charset="0"/>
              </a:rPr>
              <a:t>Put your focus on Heaven and your view of pain and hardship are immediately changed. </a:t>
            </a:r>
          </a:p>
          <a:p>
            <a:pPr algn="ctr">
              <a:buNone/>
            </a:pPr>
            <a:r>
              <a:rPr lang="en-US" sz="2800" b="0" i="0" dirty="0">
                <a:solidFill>
                  <a:srgbClr val="0A0A0A"/>
                </a:solidFill>
                <a:effectLst/>
                <a:latin typeface="Open Sans" panose="020B0606030504020204" pitchFamily="34" charset="0"/>
              </a:rPr>
              <a:t> </a:t>
            </a:r>
            <a:r>
              <a:rPr lang="en-US" sz="2800" b="1" i="0" dirty="0">
                <a:solidFill>
                  <a:srgbClr val="1779BA"/>
                </a:solidFill>
                <a:effectLst/>
                <a:latin typeface="Open Sans" panose="020B0606030504020204" pitchFamily="34" charset="0"/>
              </a:rPr>
              <a:t>2 Corinthians 4:17</a:t>
            </a:r>
            <a:r>
              <a:rPr lang="en-US" sz="2800" b="0" i="0" dirty="0">
                <a:solidFill>
                  <a:srgbClr val="0A0A0A"/>
                </a:solidFill>
                <a:effectLst/>
                <a:latin typeface="Open Sans" panose="020B0606030504020204" pitchFamily="34" charset="0"/>
              </a:rPr>
              <a:t>, “For our light and momentary troubles are achieving for us an eternal glory that far outweighs them all.”</a:t>
            </a:r>
          </a:p>
        </p:txBody>
      </p:sp>
    </p:spTree>
    <p:extLst>
      <p:ext uri="{BB962C8B-B14F-4D97-AF65-F5344CB8AC3E}">
        <p14:creationId xmlns:p14="http://schemas.microsoft.com/office/powerpoint/2010/main" val="7721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76B62D-DE0F-7EA4-3B27-DA5B6B998639}"/>
              </a:ext>
            </a:extLst>
          </p:cNvPr>
          <p:cNvSpPr txBox="1"/>
          <p:nvPr/>
        </p:nvSpPr>
        <p:spPr>
          <a:xfrm>
            <a:off x="-317875" y="5145046"/>
            <a:ext cx="12211665" cy="1041247"/>
          </a:xfrm>
          <a:prstGeom prst="rect">
            <a:avLst/>
          </a:prstGeom>
          <a:noFill/>
        </p:spPr>
        <p:txBody>
          <a:bodyPr wrap="square">
            <a:spAutoFit/>
          </a:bodyPr>
          <a:lstStyle/>
          <a:p>
            <a:pPr marL="0" marR="0" algn="ctr">
              <a:lnSpc>
                <a:spcPct val="115000"/>
              </a:lnSpc>
            </a:pPr>
            <a:r>
              <a:rPr lang="en-US" sz="2800" dirty="0">
                <a:effectLst/>
                <a:latin typeface="Arial" panose="020B0604020202020204" pitchFamily="34" charset="0"/>
                <a:ea typeface="Arial" panose="020B0604020202020204" pitchFamily="34" charset="0"/>
              </a:rPr>
              <a:t>When you get your </a:t>
            </a:r>
            <a:r>
              <a:rPr lang="en-US" sz="2800" u="sng" dirty="0">
                <a:effectLst/>
                <a:latin typeface="Arial" panose="020B0604020202020204" pitchFamily="34" charset="0"/>
                <a:ea typeface="Arial" panose="020B0604020202020204" pitchFamily="34" charset="0"/>
              </a:rPr>
              <a:t>mind on heaven</a:t>
            </a:r>
            <a:r>
              <a:rPr lang="en-US" sz="2800" dirty="0">
                <a:effectLst/>
                <a:latin typeface="Arial" panose="020B0604020202020204" pitchFamily="34" charset="0"/>
                <a:ea typeface="Arial" panose="020B0604020202020204" pitchFamily="34" charset="0"/>
              </a:rPr>
              <a:t>, you will see your</a:t>
            </a:r>
          </a:p>
          <a:p>
            <a:pPr marL="0" marR="0" algn="ctr">
              <a:lnSpc>
                <a:spcPct val="115000"/>
              </a:lnSpc>
            </a:pPr>
            <a:r>
              <a:rPr lang="en-US" sz="2800" dirty="0">
                <a:effectLst/>
                <a:latin typeface="Arial" panose="020B0604020202020204" pitchFamily="34" charset="0"/>
                <a:ea typeface="Arial" panose="020B0604020202020204" pitchFamily="34" charset="0"/>
              </a:rPr>
              <a:t> </a:t>
            </a:r>
            <a:r>
              <a:rPr lang="en-US" sz="2800" u="sng" dirty="0">
                <a:effectLst/>
                <a:latin typeface="Arial" panose="020B0604020202020204" pitchFamily="34" charset="0"/>
                <a:ea typeface="Arial" panose="020B0604020202020204" pitchFamily="34" charset="0"/>
              </a:rPr>
              <a:t>situations on earth </a:t>
            </a:r>
            <a:r>
              <a:rPr lang="en-US" sz="2800" dirty="0">
                <a:effectLst/>
                <a:latin typeface="Arial" panose="020B0604020202020204" pitchFamily="34" charset="0"/>
                <a:ea typeface="Arial" panose="020B0604020202020204" pitchFamily="34" charset="0"/>
              </a:rPr>
              <a:t>in a new light.</a:t>
            </a:r>
          </a:p>
        </p:txBody>
      </p:sp>
      <p:sp>
        <p:nvSpPr>
          <p:cNvPr id="5" name="TextBox 4">
            <a:extLst>
              <a:ext uri="{FF2B5EF4-FFF2-40B4-BE49-F238E27FC236}">
                <a16:creationId xmlns:a16="http://schemas.microsoft.com/office/drawing/2014/main" id="{4A4C226E-1524-95D4-F27D-BB2922224ECA}"/>
              </a:ext>
            </a:extLst>
          </p:cNvPr>
          <p:cNvSpPr txBox="1"/>
          <p:nvPr/>
        </p:nvSpPr>
        <p:spPr>
          <a:xfrm>
            <a:off x="5264363" y="2608270"/>
            <a:ext cx="5849114" cy="2246769"/>
          </a:xfrm>
          <a:prstGeom prst="rect">
            <a:avLst/>
          </a:prstGeom>
          <a:noFill/>
        </p:spPr>
        <p:txBody>
          <a:bodyPr wrap="square">
            <a:spAutoFit/>
          </a:bodyPr>
          <a:lstStyle/>
          <a:p>
            <a:pPr algn="ctr">
              <a:buNone/>
            </a:pPr>
            <a:endParaRPr lang="en-US" sz="2800" b="0" i="0" dirty="0">
              <a:solidFill>
                <a:srgbClr val="0A0A0A"/>
              </a:solidFill>
              <a:effectLst/>
              <a:latin typeface="Open Sans" panose="020B0606030504020204" pitchFamily="34" charset="0"/>
            </a:endParaRPr>
          </a:p>
          <a:p>
            <a:pPr algn="ctr"/>
            <a:r>
              <a:rPr lang="en-US" sz="2800" b="0" i="0" dirty="0">
                <a:solidFill>
                  <a:srgbClr val="0A0A0A"/>
                </a:solidFill>
                <a:effectLst/>
                <a:latin typeface="Open Sans" panose="020B0606030504020204" pitchFamily="34" charset="0"/>
              </a:rPr>
              <a:t>Regardless of how you feel about your difficulties today, there will come a day when you will thank God for your growth.</a:t>
            </a:r>
          </a:p>
        </p:txBody>
      </p:sp>
      <p:sp>
        <p:nvSpPr>
          <p:cNvPr id="6" name="TextBox 5">
            <a:extLst>
              <a:ext uri="{FF2B5EF4-FFF2-40B4-BE49-F238E27FC236}">
                <a16:creationId xmlns:a16="http://schemas.microsoft.com/office/drawing/2014/main" id="{15EE5FC4-2E07-915A-B986-55D004DCF786}"/>
              </a:ext>
            </a:extLst>
          </p:cNvPr>
          <p:cNvSpPr txBox="1"/>
          <p:nvPr/>
        </p:nvSpPr>
        <p:spPr>
          <a:xfrm rot="20155185">
            <a:off x="129147" y="1192479"/>
            <a:ext cx="4702921" cy="830997"/>
          </a:xfrm>
          <a:prstGeom prst="rect">
            <a:avLst/>
          </a:prstGeom>
          <a:noFill/>
        </p:spPr>
        <p:txBody>
          <a:bodyPr wrap="square">
            <a:spAutoFit/>
          </a:bodyPr>
          <a:lstStyle/>
          <a:p>
            <a:pPr algn="ctr">
              <a:buNone/>
            </a:pPr>
            <a:r>
              <a:rPr lang="en-US" sz="2400" b="0" i="0" dirty="0">
                <a:solidFill>
                  <a:srgbClr val="0A0A0A"/>
                </a:solidFill>
                <a:effectLst/>
                <a:latin typeface="Open Sans" panose="020B0606030504020204" pitchFamily="34" charset="0"/>
              </a:rPr>
              <a:t>Whether your pain is chronic or occasional, it is temporary.</a:t>
            </a:r>
          </a:p>
        </p:txBody>
      </p:sp>
      <p:sp>
        <p:nvSpPr>
          <p:cNvPr id="8" name="TextBox 7">
            <a:extLst>
              <a:ext uri="{FF2B5EF4-FFF2-40B4-BE49-F238E27FC236}">
                <a16:creationId xmlns:a16="http://schemas.microsoft.com/office/drawing/2014/main" id="{762D836A-F54B-A21B-1E0F-04A3AC7D7434}"/>
              </a:ext>
            </a:extLst>
          </p:cNvPr>
          <p:cNvSpPr txBox="1"/>
          <p:nvPr/>
        </p:nvSpPr>
        <p:spPr>
          <a:xfrm>
            <a:off x="7455391" y="933268"/>
            <a:ext cx="4171740" cy="1384995"/>
          </a:xfrm>
          <a:prstGeom prst="rect">
            <a:avLst/>
          </a:prstGeom>
          <a:noFill/>
        </p:spPr>
        <p:txBody>
          <a:bodyPr wrap="square">
            <a:spAutoFit/>
          </a:bodyPr>
          <a:lstStyle/>
          <a:p>
            <a:pPr algn="ctr">
              <a:buNone/>
            </a:pPr>
            <a:r>
              <a:rPr lang="en-US" sz="2800" b="0" i="0" dirty="0">
                <a:solidFill>
                  <a:srgbClr val="0A0A0A"/>
                </a:solidFill>
                <a:effectLst/>
                <a:latin typeface="Open Sans" panose="020B0606030504020204" pitchFamily="34" charset="0"/>
              </a:rPr>
              <a:t>Whether your trouble is self-induced or you are a victim, it is temporary.</a:t>
            </a:r>
          </a:p>
        </p:txBody>
      </p:sp>
      <p:sp>
        <p:nvSpPr>
          <p:cNvPr id="10" name="TextBox 9">
            <a:extLst>
              <a:ext uri="{FF2B5EF4-FFF2-40B4-BE49-F238E27FC236}">
                <a16:creationId xmlns:a16="http://schemas.microsoft.com/office/drawing/2014/main" id="{BF91D3D2-B71A-EE0B-73A8-20329CA90861}"/>
              </a:ext>
            </a:extLst>
          </p:cNvPr>
          <p:cNvSpPr txBox="1"/>
          <p:nvPr/>
        </p:nvSpPr>
        <p:spPr>
          <a:xfrm rot="20145483">
            <a:off x="55267" y="2563817"/>
            <a:ext cx="6360606" cy="1200329"/>
          </a:xfrm>
          <a:prstGeom prst="rect">
            <a:avLst/>
          </a:prstGeom>
          <a:noFill/>
        </p:spPr>
        <p:txBody>
          <a:bodyPr wrap="square">
            <a:spAutoFit/>
          </a:bodyPr>
          <a:lstStyle/>
          <a:p>
            <a:pPr algn="ctr">
              <a:buNone/>
            </a:pPr>
            <a:r>
              <a:rPr lang="en-US" sz="2400" b="0" i="0" dirty="0">
                <a:solidFill>
                  <a:srgbClr val="0A0A0A"/>
                </a:solidFill>
                <a:effectLst/>
                <a:latin typeface="Open Sans" panose="020B0606030504020204" pitchFamily="34" charset="0"/>
              </a:rPr>
              <a:t>Whether your hardships are emotional, mental, or physical, they are temporary.</a:t>
            </a:r>
          </a:p>
          <a:p>
            <a:pPr algn="ctr">
              <a:buNone/>
            </a:pPr>
            <a:endParaRPr lang="en-US" sz="2400" b="0" i="0" dirty="0">
              <a:solidFill>
                <a:srgbClr val="0A0A0A"/>
              </a:solidFill>
              <a:effectLst/>
              <a:latin typeface="Open Sans" panose="020B0606030504020204" pitchFamily="34" charset="0"/>
            </a:endParaRPr>
          </a:p>
        </p:txBody>
      </p:sp>
    </p:spTree>
    <p:extLst>
      <p:ext uri="{BB962C8B-B14F-4D97-AF65-F5344CB8AC3E}">
        <p14:creationId xmlns:p14="http://schemas.microsoft.com/office/powerpoint/2010/main" val="252423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down)">
                                      <p:cBhvr>
                                        <p:cTn id="14" dur="580">
                                          <p:stCondLst>
                                            <p:cond delay="0"/>
                                          </p:stCondLst>
                                        </p:cTn>
                                        <p:tgtEl>
                                          <p:spTgt spid="10"/>
                                        </p:tgtEl>
                                      </p:cBhvr>
                                    </p:animEffect>
                                    <p:anim calcmode="lin" valueType="num">
                                      <p:cBhvr>
                                        <p:cTn id="15"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0" dur="26">
                                          <p:stCondLst>
                                            <p:cond delay="650"/>
                                          </p:stCondLst>
                                        </p:cTn>
                                        <p:tgtEl>
                                          <p:spTgt spid="10"/>
                                        </p:tgtEl>
                                      </p:cBhvr>
                                      <p:to x="100000" y="60000"/>
                                    </p:animScale>
                                    <p:animScale>
                                      <p:cBhvr>
                                        <p:cTn id="21" dur="166" decel="50000">
                                          <p:stCondLst>
                                            <p:cond delay="676"/>
                                          </p:stCondLst>
                                        </p:cTn>
                                        <p:tgtEl>
                                          <p:spTgt spid="10"/>
                                        </p:tgtEl>
                                      </p:cBhvr>
                                      <p:to x="100000" y="100000"/>
                                    </p:animScale>
                                    <p:animScale>
                                      <p:cBhvr>
                                        <p:cTn id="22" dur="26">
                                          <p:stCondLst>
                                            <p:cond delay="1312"/>
                                          </p:stCondLst>
                                        </p:cTn>
                                        <p:tgtEl>
                                          <p:spTgt spid="10"/>
                                        </p:tgtEl>
                                      </p:cBhvr>
                                      <p:to x="100000" y="80000"/>
                                    </p:animScale>
                                    <p:animScale>
                                      <p:cBhvr>
                                        <p:cTn id="23" dur="166" decel="50000">
                                          <p:stCondLst>
                                            <p:cond delay="1338"/>
                                          </p:stCondLst>
                                        </p:cTn>
                                        <p:tgtEl>
                                          <p:spTgt spid="10"/>
                                        </p:tgtEl>
                                      </p:cBhvr>
                                      <p:to x="100000" y="100000"/>
                                    </p:animScale>
                                    <p:animScale>
                                      <p:cBhvr>
                                        <p:cTn id="24" dur="26">
                                          <p:stCondLst>
                                            <p:cond delay="1642"/>
                                          </p:stCondLst>
                                        </p:cTn>
                                        <p:tgtEl>
                                          <p:spTgt spid="10"/>
                                        </p:tgtEl>
                                      </p:cBhvr>
                                      <p:to x="100000" y="90000"/>
                                    </p:animScale>
                                    <p:animScale>
                                      <p:cBhvr>
                                        <p:cTn id="25" dur="166" decel="50000">
                                          <p:stCondLst>
                                            <p:cond delay="1668"/>
                                          </p:stCondLst>
                                        </p:cTn>
                                        <p:tgtEl>
                                          <p:spTgt spid="10"/>
                                        </p:tgtEl>
                                      </p:cBhvr>
                                      <p:to x="100000" y="100000"/>
                                    </p:animScale>
                                    <p:animScale>
                                      <p:cBhvr>
                                        <p:cTn id="26" dur="26">
                                          <p:stCondLst>
                                            <p:cond delay="1808"/>
                                          </p:stCondLst>
                                        </p:cTn>
                                        <p:tgtEl>
                                          <p:spTgt spid="10"/>
                                        </p:tgtEl>
                                      </p:cBhvr>
                                      <p:to x="100000" y="95000"/>
                                    </p:animScale>
                                    <p:animScale>
                                      <p:cBhvr>
                                        <p:cTn id="27" dur="166" decel="50000">
                                          <p:stCondLst>
                                            <p:cond delay="1834"/>
                                          </p:stCondLst>
                                        </p:cTn>
                                        <p:tgtEl>
                                          <p:spTgt spid="10"/>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80">
                                          <p:stCondLst>
                                            <p:cond delay="0"/>
                                          </p:stCondLst>
                                        </p:cTn>
                                        <p:tgtEl>
                                          <p:spTgt spid="8"/>
                                        </p:tgtEl>
                                      </p:cBhvr>
                                    </p:animEffect>
                                    <p:anim calcmode="lin" valueType="num">
                                      <p:cBhvr>
                                        <p:cTn id="33"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8" dur="26">
                                          <p:stCondLst>
                                            <p:cond delay="650"/>
                                          </p:stCondLst>
                                        </p:cTn>
                                        <p:tgtEl>
                                          <p:spTgt spid="8"/>
                                        </p:tgtEl>
                                      </p:cBhvr>
                                      <p:to x="100000" y="60000"/>
                                    </p:animScale>
                                    <p:animScale>
                                      <p:cBhvr>
                                        <p:cTn id="39" dur="166" decel="50000">
                                          <p:stCondLst>
                                            <p:cond delay="676"/>
                                          </p:stCondLst>
                                        </p:cTn>
                                        <p:tgtEl>
                                          <p:spTgt spid="8"/>
                                        </p:tgtEl>
                                      </p:cBhvr>
                                      <p:to x="100000" y="100000"/>
                                    </p:animScale>
                                    <p:animScale>
                                      <p:cBhvr>
                                        <p:cTn id="40" dur="26">
                                          <p:stCondLst>
                                            <p:cond delay="1312"/>
                                          </p:stCondLst>
                                        </p:cTn>
                                        <p:tgtEl>
                                          <p:spTgt spid="8"/>
                                        </p:tgtEl>
                                      </p:cBhvr>
                                      <p:to x="100000" y="80000"/>
                                    </p:animScale>
                                    <p:animScale>
                                      <p:cBhvr>
                                        <p:cTn id="41" dur="166" decel="50000">
                                          <p:stCondLst>
                                            <p:cond delay="1338"/>
                                          </p:stCondLst>
                                        </p:cTn>
                                        <p:tgtEl>
                                          <p:spTgt spid="8"/>
                                        </p:tgtEl>
                                      </p:cBhvr>
                                      <p:to x="100000" y="100000"/>
                                    </p:animScale>
                                    <p:animScale>
                                      <p:cBhvr>
                                        <p:cTn id="42" dur="26">
                                          <p:stCondLst>
                                            <p:cond delay="1642"/>
                                          </p:stCondLst>
                                        </p:cTn>
                                        <p:tgtEl>
                                          <p:spTgt spid="8"/>
                                        </p:tgtEl>
                                      </p:cBhvr>
                                      <p:to x="100000" y="90000"/>
                                    </p:animScale>
                                    <p:animScale>
                                      <p:cBhvr>
                                        <p:cTn id="43" dur="166" decel="50000">
                                          <p:stCondLst>
                                            <p:cond delay="1668"/>
                                          </p:stCondLst>
                                        </p:cTn>
                                        <p:tgtEl>
                                          <p:spTgt spid="8"/>
                                        </p:tgtEl>
                                      </p:cBhvr>
                                      <p:to x="100000" y="100000"/>
                                    </p:animScale>
                                    <p:animScale>
                                      <p:cBhvr>
                                        <p:cTn id="44" dur="26">
                                          <p:stCondLst>
                                            <p:cond delay="1808"/>
                                          </p:stCondLst>
                                        </p:cTn>
                                        <p:tgtEl>
                                          <p:spTgt spid="8"/>
                                        </p:tgtEl>
                                      </p:cBhvr>
                                      <p:to x="100000" y="95000"/>
                                    </p:animScale>
                                    <p:animScale>
                                      <p:cBhvr>
                                        <p:cTn id="45" dur="166" decel="50000">
                                          <p:stCondLst>
                                            <p:cond delay="1834"/>
                                          </p:stCondLst>
                                        </p:cTn>
                                        <p:tgtEl>
                                          <p:spTgt spid="8"/>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wipe(down)">
                                      <p:cBhvr>
                                        <p:cTn id="50" dur="580">
                                          <p:stCondLst>
                                            <p:cond delay="0"/>
                                          </p:stCondLst>
                                        </p:cTn>
                                        <p:tgtEl>
                                          <p:spTgt spid="5"/>
                                        </p:tgtEl>
                                      </p:cBhvr>
                                    </p:animEffect>
                                    <p:anim calcmode="lin" valueType="num">
                                      <p:cBhvr>
                                        <p:cTn id="51"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56" dur="26">
                                          <p:stCondLst>
                                            <p:cond delay="650"/>
                                          </p:stCondLst>
                                        </p:cTn>
                                        <p:tgtEl>
                                          <p:spTgt spid="5"/>
                                        </p:tgtEl>
                                      </p:cBhvr>
                                      <p:to x="100000" y="60000"/>
                                    </p:animScale>
                                    <p:animScale>
                                      <p:cBhvr>
                                        <p:cTn id="57" dur="166" decel="50000">
                                          <p:stCondLst>
                                            <p:cond delay="676"/>
                                          </p:stCondLst>
                                        </p:cTn>
                                        <p:tgtEl>
                                          <p:spTgt spid="5"/>
                                        </p:tgtEl>
                                      </p:cBhvr>
                                      <p:to x="100000" y="100000"/>
                                    </p:animScale>
                                    <p:animScale>
                                      <p:cBhvr>
                                        <p:cTn id="58" dur="26">
                                          <p:stCondLst>
                                            <p:cond delay="1312"/>
                                          </p:stCondLst>
                                        </p:cTn>
                                        <p:tgtEl>
                                          <p:spTgt spid="5"/>
                                        </p:tgtEl>
                                      </p:cBhvr>
                                      <p:to x="100000" y="80000"/>
                                    </p:animScale>
                                    <p:animScale>
                                      <p:cBhvr>
                                        <p:cTn id="59" dur="166" decel="50000">
                                          <p:stCondLst>
                                            <p:cond delay="1338"/>
                                          </p:stCondLst>
                                        </p:cTn>
                                        <p:tgtEl>
                                          <p:spTgt spid="5"/>
                                        </p:tgtEl>
                                      </p:cBhvr>
                                      <p:to x="100000" y="100000"/>
                                    </p:animScale>
                                    <p:animScale>
                                      <p:cBhvr>
                                        <p:cTn id="60" dur="26">
                                          <p:stCondLst>
                                            <p:cond delay="1642"/>
                                          </p:stCondLst>
                                        </p:cTn>
                                        <p:tgtEl>
                                          <p:spTgt spid="5"/>
                                        </p:tgtEl>
                                      </p:cBhvr>
                                      <p:to x="100000" y="90000"/>
                                    </p:animScale>
                                    <p:animScale>
                                      <p:cBhvr>
                                        <p:cTn id="61" dur="166" decel="50000">
                                          <p:stCondLst>
                                            <p:cond delay="1668"/>
                                          </p:stCondLst>
                                        </p:cTn>
                                        <p:tgtEl>
                                          <p:spTgt spid="5"/>
                                        </p:tgtEl>
                                      </p:cBhvr>
                                      <p:to x="100000" y="100000"/>
                                    </p:animScale>
                                    <p:animScale>
                                      <p:cBhvr>
                                        <p:cTn id="62" dur="26">
                                          <p:stCondLst>
                                            <p:cond delay="1808"/>
                                          </p:stCondLst>
                                        </p:cTn>
                                        <p:tgtEl>
                                          <p:spTgt spid="5"/>
                                        </p:tgtEl>
                                      </p:cBhvr>
                                      <p:to x="100000" y="95000"/>
                                    </p:animScale>
                                    <p:animScale>
                                      <p:cBhvr>
                                        <p:cTn id="63" dur="166" decel="50000">
                                          <p:stCondLst>
                                            <p:cond delay="1834"/>
                                          </p:stCondLst>
                                        </p:cTn>
                                        <p:tgtEl>
                                          <p:spTgt spid="5"/>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1" presetClass="entr" presetSubtype="1" fill="hold" grpId="0" nodeType="clickEffect">
                                  <p:stCondLst>
                                    <p:cond delay="0"/>
                                  </p:stCondLst>
                                  <p:childTnLst>
                                    <p:set>
                                      <p:cBhvr>
                                        <p:cTn id="67" dur="1" fill="hold">
                                          <p:stCondLst>
                                            <p:cond delay="0"/>
                                          </p:stCondLst>
                                        </p:cTn>
                                        <p:tgtEl>
                                          <p:spTgt spid="3"/>
                                        </p:tgtEl>
                                        <p:attrNameLst>
                                          <p:attrName>style.visibility</p:attrName>
                                        </p:attrNameLst>
                                      </p:cBhvr>
                                      <p:to>
                                        <p:strVal val="visible"/>
                                      </p:to>
                                    </p:set>
                                    <p:animEffect transition="in" filter="wheel(1)">
                                      <p:cBhvr>
                                        <p:cTn id="68"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B97BB4-36E0-E032-27E2-3928140FE953}"/>
              </a:ext>
            </a:extLst>
          </p:cNvPr>
          <p:cNvSpPr txBox="1"/>
          <p:nvPr/>
        </p:nvSpPr>
        <p:spPr>
          <a:xfrm>
            <a:off x="1096296" y="415158"/>
            <a:ext cx="9999407" cy="1569660"/>
          </a:xfrm>
          <a:prstGeom prst="rect">
            <a:avLst/>
          </a:prstGeom>
          <a:noFill/>
        </p:spPr>
        <p:txBody>
          <a:bodyPr wrap="square">
            <a:spAutoFit/>
          </a:bodyPr>
          <a:lstStyle/>
          <a:p>
            <a:pPr algn="ctr"/>
            <a:r>
              <a:rPr lang="en-US" sz="3200" b="0" i="0" dirty="0">
                <a:solidFill>
                  <a:srgbClr val="0A0A0A"/>
                </a:solidFill>
                <a:effectLst/>
                <a:latin typeface="Open Sans" panose="020B0606030504020204" pitchFamily="34" charset="0"/>
              </a:rPr>
              <a:t> English Puritan Pastor and Arthur Richard Baxter 1615-1691 wrote, why are not our hearts continually set on heaven?</a:t>
            </a:r>
            <a:endParaRPr lang="en-US" sz="3200" dirty="0"/>
          </a:p>
        </p:txBody>
      </p:sp>
      <p:sp>
        <p:nvSpPr>
          <p:cNvPr id="5" name="TextBox 4">
            <a:extLst>
              <a:ext uri="{FF2B5EF4-FFF2-40B4-BE49-F238E27FC236}">
                <a16:creationId xmlns:a16="http://schemas.microsoft.com/office/drawing/2014/main" id="{A6C24693-D8D3-85C6-CFD5-F4A2290554B0}"/>
              </a:ext>
            </a:extLst>
          </p:cNvPr>
          <p:cNvSpPr txBox="1"/>
          <p:nvPr/>
        </p:nvSpPr>
        <p:spPr>
          <a:xfrm>
            <a:off x="462117" y="2047534"/>
            <a:ext cx="11484077" cy="954107"/>
          </a:xfrm>
          <a:prstGeom prst="rect">
            <a:avLst/>
          </a:prstGeom>
          <a:noFill/>
        </p:spPr>
        <p:txBody>
          <a:bodyPr wrap="square">
            <a:spAutoFit/>
          </a:bodyPr>
          <a:lstStyle/>
          <a:p>
            <a:pPr algn="ctr">
              <a:buNone/>
            </a:pPr>
            <a:r>
              <a:rPr lang="en-US" sz="2800" b="0" i="0" dirty="0">
                <a:solidFill>
                  <a:srgbClr val="0A0A0A"/>
                </a:solidFill>
                <a:effectLst/>
                <a:latin typeface="Open Sans" panose="020B0606030504020204" pitchFamily="34" charset="0"/>
              </a:rPr>
              <a:t>Baxter goes on to point out four benefits of thinking about heaven.</a:t>
            </a:r>
          </a:p>
          <a:p>
            <a:pPr algn="ctr">
              <a:buNone/>
            </a:pPr>
            <a:endParaRPr lang="en-US" sz="2800" b="0" i="0" dirty="0">
              <a:solidFill>
                <a:srgbClr val="0A0A0A"/>
              </a:solidFill>
              <a:effectLst/>
              <a:latin typeface="Open Sans" panose="020B0606030504020204" pitchFamily="34" charset="0"/>
            </a:endParaRPr>
          </a:p>
        </p:txBody>
      </p:sp>
      <p:sp>
        <p:nvSpPr>
          <p:cNvPr id="7" name="TextBox 6">
            <a:extLst>
              <a:ext uri="{FF2B5EF4-FFF2-40B4-BE49-F238E27FC236}">
                <a16:creationId xmlns:a16="http://schemas.microsoft.com/office/drawing/2014/main" id="{C4F2C80D-2C42-D21A-295F-CE260320DF80}"/>
              </a:ext>
            </a:extLst>
          </p:cNvPr>
          <p:cNvSpPr txBox="1"/>
          <p:nvPr/>
        </p:nvSpPr>
        <p:spPr>
          <a:xfrm>
            <a:off x="619433" y="2920850"/>
            <a:ext cx="11395586" cy="954107"/>
          </a:xfrm>
          <a:prstGeom prst="rect">
            <a:avLst/>
          </a:prstGeom>
          <a:noFill/>
        </p:spPr>
        <p:txBody>
          <a:bodyPr wrap="square">
            <a:spAutoFit/>
          </a:bodyPr>
          <a:lstStyle/>
          <a:p>
            <a:pPr algn="l">
              <a:buNone/>
            </a:pPr>
            <a:r>
              <a:rPr lang="en-US" sz="2800" b="0" i="0" dirty="0">
                <a:solidFill>
                  <a:srgbClr val="0A0A0A"/>
                </a:solidFill>
                <a:effectLst/>
                <a:latin typeface="Open Sans" panose="020B0606030504020204" pitchFamily="34" charset="0"/>
              </a:rPr>
              <a:t>It protects us from temptation because it keeps the heart focused on what pleases God.</a:t>
            </a:r>
          </a:p>
        </p:txBody>
      </p:sp>
      <p:sp>
        <p:nvSpPr>
          <p:cNvPr id="9" name="TextBox 8">
            <a:extLst>
              <a:ext uri="{FF2B5EF4-FFF2-40B4-BE49-F238E27FC236}">
                <a16:creationId xmlns:a16="http://schemas.microsoft.com/office/drawing/2014/main" id="{75BEEA6C-AE9F-6464-3459-BA5B80B92769}"/>
              </a:ext>
            </a:extLst>
          </p:cNvPr>
          <p:cNvSpPr txBox="1"/>
          <p:nvPr/>
        </p:nvSpPr>
        <p:spPr>
          <a:xfrm>
            <a:off x="629264" y="4082706"/>
            <a:ext cx="8268930" cy="523220"/>
          </a:xfrm>
          <a:prstGeom prst="rect">
            <a:avLst/>
          </a:prstGeom>
          <a:noFill/>
        </p:spPr>
        <p:txBody>
          <a:bodyPr wrap="square">
            <a:spAutoFit/>
          </a:bodyPr>
          <a:lstStyle/>
          <a:p>
            <a:pPr algn="l">
              <a:buNone/>
            </a:pPr>
            <a:r>
              <a:rPr lang="en-US" sz="2800" b="0" i="0" dirty="0">
                <a:solidFill>
                  <a:srgbClr val="0A0A0A"/>
                </a:solidFill>
                <a:effectLst/>
                <a:latin typeface="Open Sans" panose="020B0606030504020204" pitchFamily="34" charset="0"/>
              </a:rPr>
              <a:t>It maintains the vigor of the Christian life.</a:t>
            </a:r>
          </a:p>
        </p:txBody>
      </p:sp>
      <p:sp>
        <p:nvSpPr>
          <p:cNvPr id="11" name="TextBox 10">
            <a:extLst>
              <a:ext uri="{FF2B5EF4-FFF2-40B4-BE49-F238E27FC236}">
                <a16:creationId xmlns:a16="http://schemas.microsoft.com/office/drawing/2014/main" id="{B07FC6D5-60F1-A995-BAA4-ACB1E51BDACB}"/>
              </a:ext>
            </a:extLst>
          </p:cNvPr>
          <p:cNvSpPr txBox="1"/>
          <p:nvPr/>
        </p:nvSpPr>
        <p:spPr>
          <a:xfrm>
            <a:off x="629264" y="4750775"/>
            <a:ext cx="11061290" cy="954107"/>
          </a:xfrm>
          <a:prstGeom prst="rect">
            <a:avLst/>
          </a:prstGeom>
          <a:noFill/>
        </p:spPr>
        <p:txBody>
          <a:bodyPr wrap="square">
            <a:spAutoFit/>
          </a:bodyPr>
          <a:lstStyle/>
          <a:p>
            <a:pPr algn="l">
              <a:buNone/>
            </a:pPr>
            <a:r>
              <a:rPr lang="en-US" sz="2800" b="0" i="0" dirty="0">
                <a:solidFill>
                  <a:srgbClr val="0A0A0A"/>
                </a:solidFill>
                <a:effectLst/>
                <a:latin typeface="Open Sans" panose="020B0606030504020204" pitchFamily="34" charset="0"/>
              </a:rPr>
              <a:t>It provides medicine for our afflictions, cheering our spirits and easing our suffering.</a:t>
            </a:r>
          </a:p>
        </p:txBody>
      </p:sp>
      <p:sp>
        <p:nvSpPr>
          <p:cNvPr id="13" name="TextBox 12">
            <a:extLst>
              <a:ext uri="{FF2B5EF4-FFF2-40B4-BE49-F238E27FC236}">
                <a16:creationId xmlns:a16="http://schemas.microsoft.com/office/drawing/2014/main" id="{DDF080FD-6243-6488-5587-94BF097377B7}"/>
              </a:ext>
            </a:extLst>
          </p:cNvPr>
          <p:cNvSpPr txBox="1"/>
          <p:nvPr/>
        </p:nvSpPr>
        <p:spPr>
          <a:xfrm>
            <a:off x="619433" y="6037086"/>
            <a:ext cx="10756491" cy="523220"/>
          </a:xfrm>
          <a:prstGeom prst="rect">
            <a:avLst/>
          </a:prstGeom>
          <a:noFill/>
        </p:spPr>
        <p:txBody>
          <a:bodyPr wrap="square">
            <a:spAutoFit/>
          </a:bodyPr>
          <a:lstStyle/>
          <a:p>
            <a:pPr algn="l"/>
            <a:r>
              <a:rPr lang="en-US" sz="2800" b="0" i="0" dirty="0">
                <a:solidFill>
                  <a:srgbClr val="0A0A0A"/>
                </a:solidFill>
                <a:effectLst/>
                <a:latin typeface="Open Sans" panose="020B0606030504020204" pitchFamily="34" charset="0"/>
              </a:rPr>
              <a:t>It makes us an encouragement to other believers.</a:t>
            </a:r>
            <a:endParaRPr lang="en-US" sz="2800" dirty="0"/>
          </a:p>
        </p:txBody>
      </p:sp>
    </p:spTree>
    <p:extLst>
      <p:ext uri="{BB962C8B-B14F-4D97-AF65-F5344CB8AC3E}">
        <p14:creationId xmlns:p14="http://schemas.microsoft.com/office/powerpoint/2010/main" val="393702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ircle(in)">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ircle(in)">
                                      <p:cBhvr>
                                        <p:cTn id="3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1"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677704-F1FB-DD19-CA50-B14DC3AB14B7}"/>
              </a:ext>
            </a:extLst>
          </p:cNvPr>
          <p:cNvSpPr txBox="1"/>
          <p:nvPr/>
        </p:nvSpPr>
        <p:spPr>
          <a:xfrm>
            <a:off x="181896" y="1701839"/>
            <a:ext cx="11828207" cy="4008341"/>
          </a:xfrm>
          <a:prstGeom prst="rect">
            <a:avLst/>
          </a:prstGeom>
          <a:noFill/>
        </p:spPr>
        <p:txBody>
          <a:bodyPr wrap="square">
            <a:spAutoFit/>
          </a:bodyPr>
          <a:lstStyle/>
          <a:p>
            <a:pPr marL="0" marR="0" algn="ctr">
              <a:lnSpc>
                <a:spcPct val="115000"/>
              </a:lnSpc>
            </a:pPr>
            <a:r>
              <a:rPr lang="en-US" sz="3200" dirty="0">
                <a:effectLst/>
                <a:latin typeface="Arial" panose="020B0604020202020204" pitchFamily="34" charset="0"/>
                <a:ea typeface="Arial" panose="020B0604020202020204" pitchFamily="34" charset="0"/>
              </a:rPr>
              <a:t>CS Lewis wrote, if you read history you will find that the Christians who did most for the present world were just those who thought most of the next. The apostles themselves, who set on foot the conversion of the Roman empire, the great men who built the middle ages, the English evangelicals who abolished the slave trade, all left their marked on earth, precisely because their minds were occupied with heaven.</a:t>
            </a:r>
          </a:p>
        </p:txBody>
      </p:sp>
    </p:spTree>
    <p:extLst>
      <p:ext uri="{BB962C8B-B14F-4D97-AF65-F5344CB8AC3E}">
        <p14:creationId xmlns:p14="http://schemas.microsoft.com/office/powerpoint/2010/main" val="263165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6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25733F-EAD8-FE02-1FD0-0D92C78010E0}"/>
              </a:ext>
            </a:extLst>
          </p:cNvPr>
          <p:cNvSpPr txBox="1"/>
          <p:nvPr/>
        </p:nvSpPr>
        <p:spPr>
          <a:xfrm>
            <a:off x="294969" y="463417"/>
            <a:ext cx="11631560" cy="769441"/>
          </a:xfrm>
          <a:prstGeom prst="rect">
            <a:avLst/>
          </a:prstGeom>
          <a:noFill/>
        </p:spPr>
        <p:txBody>
          <a:bodyPr wrap="square">
            <a:spAutoFit/>
          </a:bodyPr>
          <a:lstStyle/>
          <a:p>
            <a:pPr algn="ctr"/>
            <a:r>
              <a:rPr lang="en-US" sz="4400" dirty="0">
                <a:effectLst/>
                <a:latin typeface="Arial" panose="020B0604020202020204" pitchFamily="34" charset="0"/>
                <a:ea typeface="Arial" panose="020B0604020202020204" pitchFamily="34" charset="0"/>
              </a:rPr>
              <a:t>So how do we increase our desire for Him?</a:t>
            </a:r>
            <a:endParaRPr lang="en-US" sz="4400" dirty="0"/>
          </a:p>
        </p:txBody>
      </p:sp>
      <p:sp>
        <p:nvSpPr>
          <p:cNvPr id="5" name="TextBox 4">
            <a:extLst>
              <a:ext uri="{FF2B5EF4-FFF2-40B4-BE49-F238E27FC236}">
                <a16:creationId xmlns:a16="http://schemas.microsoft.com/office/drawing/2014/main" id="{208ED9E1-68D9-C9ED-1E91-B01EB06FF76E}"/>
              </a:ext>
            </a:extLst>
          </p:cNvPr>
          <p:cNvSpPr txBox="1"/>
          <p:nvPr/>
        </p:nvSpPr>
        <p:spPr>
          <a:xfrm>
            <a:off x="1317522" y="2182469"/>
            <a:ext cx="9842090" cy="584775"/>
          </a:xfrm>
          <a:prstGeom prst="rect">
            <a:avLst/>
          </a:prstGeom>
          <a:noFill/>
        </p:spPr>
        <p:txBody>
          <a:bodyPr wrap="square">
            <a:spAutoFit/>
          </a:bodyPr>
          <a:lstStyle/>
          <a:p>
            <a:r>
              <a:rPr lang="en-US" sz="3200" dirty="0">
                <a:effectLst/>
                <a:latin typeface="Arial" panose="020B0604020202020204" pitchFamily="34" charset="0"/>
                <a:ea typeface="Arial" panose="020B0604020202020204" pitchFamily="34" charset="0"/>
              </a:rPr>
              <a:t>First, we must </a:t>
            </a:r>
            <a:r>
              <a:rPr lang="en-US" sz="3200" u="sng" dirty="0">
                <a:effectLst/>
                <a:latin typeface="Arial" panose="020B0604020202020204" pitchFamily="34" charset="0"/>
                <a:ea typeface="Arial" panose="020B0604020202020204" pitchFamily="34" charset="0"/>
              </a:rPr>
              <a:t>realize</a:t>
            </a:r>
            <a:r>
              <a:rPr lang="en-US" sz="3200" dirty="0">
                <a:effectLst/>
                <a:latin typeface="Arial" panose="020B0604020202020204" pitchFamily="34" charset="0"/>
                <a:ea typeface="Arial" panose="020B0604020202020204" pitchFamily="34" charset="0"/>
              </a:rPr>
              <a:t> that to </a:t>
            </a:r>
            <a:r>
              <a:rPr lang="en-US" sz="3200" u="sng" dirty="0">
                <a:effectLst/>
                <a:latin typeface="Arial" panose="020B0604020202020204" pitchFamily="34" charset="0"/>
                <a:ea typeface="Arial" panose="020B0604020202020204" pitchFamily="34" charset="0"/>
              </a:rPr>
              <a:t>know Him </a:t>
            </a:r>
            <a:r>
              <a:rPr lang="en-US" sz="3200" dirty="0">
                <a:effectLst/>
                <a:latin typeface="Arial" panose="020B0604020202020204" pitchFamily="34" charset="0"/>
                <a:ea typeface="Arial" panose="020B0604020202020204" pitchFamily="34" charset="0"/>
              </a:rPr>
              <a:t>is to </a:t>
            </a:r>
            <a:r>
              <a:rPr lang="en-US" sz="3200" u="sng" dirty="0">
                <a:effectLst/>
                <a:latin typeface="Arial" panose="020B0604020202020204" pitchFamily="34" charset="0"/>
                <a:ea typeface="Arial" panose="020B0604020202020204" pitchFamily="34" charset="0"/>
              </a:rPr>
              <a:t>love Him</a:t>
            </a:r>
            <a:endParaRPr lang="en-US" sz="3200" u="sng" dirty="0"/>
          </a:p>
        </p:txBody>
      </p:sp>
      <p:sp>
        <p:nvSpPr>
          <p:cNvPr id="7" name="TextBox 6">
            <a:extLst>
              <a:ext uri="{FF2B5EF4-FFF2-40B4-BE49-F238E27FC236}">
                <a16:creationId xmlns:a16="http://schemas.microsoft.com/office/drawing/2014/main" id="{4B9F75AA-F74B-80BD-BE84-F061A059B734}"/>
              </a:ext>
            </a:extLst>
          </p:cNvPr>
          <p:cNvSpPr txBox="1"/>
          <p:nvPr/>
        </p:nvSpPr>
        <p:spPr>
          <a:xfrm>
            <a:off x="471947" y="4098131"/>
            <a:ext cx="11080955" cy="1754326"/>
          </a:xfrm>
          <a:prstGeom prst="rect">
            <a:avLst/>
          </a:prstGeom>
          <a:noFill/>
        </p:spPr>
        <p:txBody>
          <a:bodyPr wrap="square">
            <a:spAutoFit/>
          </a:bodyPr>
          <a:lstStyle/>
          <a:p>
            <a:pPr algn="ctr"/>
            <a:r>
              <a:rPr lang="en-US" sz="3600" u="sng" dirty="0">
                <a:latin typeface="Arial" panose="020B0604020202020204" pitchFamily="34" charset="0"/>
                <a:ea typeface="Arial" panose="020B0604020202020204" pitchFamily="34" charset="0"/>
              </a:rPr>
              <a:t>F</a:t>
            </a:r>
            <a:r>
              <a:rPr lang="en-US" sz="3600" u="sng" dirty="0">
                <a:effectLst/>
                <a:latin typeface="Arial" panose="020B0604020202020204" pitchFamily="34" charset="0"/>
                <a:ea typeface="Arial" panose="020B0604020202020204" pitchFamily="34" charset="0"/>
              </a:rPr>
              <a:t>ight to desire Christ </a:t>
            </a:r>
            <a:r>
              <a:rPr lang="en-US" sz="3600" dirty="0">
                <a:effectLst/>
                <a:latin typeface="Arial" panose="020B0604020202020204" pitchFamily="34" charset="0"/>
                <a:ea typeface="Arial" panose="020B0604020202020204" pitchFamily="34" charset="0"/>
              </a:rPr>
              <a:t>above all things</a:t>
            </a:r>
          </a:p>
          <a:p>
            <a:pPr algn="ctr"/>
            <a:r>
              <a:rPr lang="en-US" sz="3600" dirty="0">
                <a:effectLst/>
                <a:latin typeface="Arial" panose="020B0604020202020204" pitchFamily="34" charset="0"/>
                <a:ea typeface="Arial" panose="020B0604020202020204" pitchFamily="34" charset="0"/>
              </a:rPr>
              <a:t> (for your ultimate joy and satisfaction) </a:t>
            </a:r>
          </a:p>
          <a:p>
            <a:pPr algn="ctr"/>
            <a:r>
              <a:rPr lang="en-US" sz="3600" dirty="0">
                <a:effectLst/>
                <a:latin typeface="Arial" panose="020B0604020202020204" pitchFamily="34" charset="0"/>
                <a:ea typeface="Arial" panose="020B0604020202020204" pitchFamily="34" charset="0"/>
              </a:rPr>
              <a:t>is a </a:t>
            </a:r>
            <a:r>
              <a:rPr lang="en-US" sz="3600" u="sng" dirty="0">
                <a:effectLst/>
                <a:latin typeface="Arial" panose="020B0604020202020204" pitchFamily="34" charset="0"/>
                <a:ea typeface="Arial" panose="020B0604020202020204" pitchFamily="34" charset="0"/>
              </a:rPr>
              <a:t>fight to see Him </a:t>
            </a:r>
            <a:r>
              <a:rPr lang="en-US" sz="3600" dirty="0">
                <a:effectLst/>
                <a:latin typeface="Arial" panose="020B0604020202020204" pitchFamily="34" charset="0"/>
                <a:ea typeface="Arial" panose="020B0604020202020204" pitchFamily="34" charset="0"/>
              </a:rPr>
              <a:t>better and more fully. </a:t>
            </a:r>
            <a:endParaRPr lang="en-US" sz="3600" dirty="0"/>
          </a:p>
        </p:txBody>
      </p:sp>
    </p:spTree>
    <p:extLst>
      <p:ext uri="{BB962C8B-B14F-4D97-AF65-F5344CB8AC3E}">
        <p14:creationId xmlns:p14="http://schemas.microsoft.com/office/powerpoint/2010/main" val="33660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12002</TotalTime>
  <Words>1163</Words>
  <Application>Microsoft Office PowerPoint</Application>
  <PresentationFormat>Widescreen</PresentationFormat>
  <Paragraphs>51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Aptos Display</vt:lpstr>
      <vt:lpstr>Arial</vt:lpstr>
      <vt:lpstr>Open Sans</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Credit | Team</dc:creator>
  <cp:lastModifiedBy>Credit | Team</cp:lastModifiedBy>
  <cp:revision>9</cp:revision>
  <dcterms:created xsi:type="dcterms:W3CDTF">2025-04-27T16:51:48Z</dcterms:created>
  <dcterms:modified xsi:type="dcterms:W3CDTF">2025-05-17T23:17:57Z</dcterms:modified>
</cp:coreProperties>
</file>