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73" r:id="rId4"/>
    <p:sldId id="281" r:id="rId5"/>
    <p:sldId id="279" r:id="rId6"/>
    <p:sldId id="276" r:id="rId7"/>
    <p:sldId id="282" r:id="rId8"/>
    <p:sldId id="275" r:id="rId9"/>
    <p:sldId id="266" r:id="rId10"/>
    <p:sldId id="256" r:id="rId11"/>
    <p:sldId id="283"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102" d="100"/>
          <a:sy n="102" d="100"/>
        </p:scale>
        <p:origin x="108"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9/14/2024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9/14/2024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9/14/2024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Psalm%2091%3A1-8&amp;version=NIV#fen-NIV-15397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0467" y="643467"/>
            <a:ext cx="5571066" cy="5571066"/>
          </a:xfrm>
          <a:prstGeom prst="rect">
            <a:avLst/>
          </a:prstGeom>
        </p:spPr>
      </p:pic>
    </p:spTree>
    <p:extLst>
      <p:ext uri="{BB962C8B-B14F-4D97-AF65-F5344CB8AC3E}">
        <p14:creationId xmlns:p14="http://schemas.microsoft.com/office/powerpoint/2010/main" val="11726030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 name="TextBox 2">
            <a:extLst>
              <a:ext uri="{FF2B5EF4-FFF2-40B4-BE49-F238E27FC236}">
                <a16:creationId xmlns:a16="http://schemas.microsoft.com/office/drawing/2014/main" id="{7B61F174-9744-59A6-C7B7-317AC8831CD6}"/>
              </a:ext>
            </a:extLst>
          </p:cNvPr>
          <p:cNvSpPr txBox="1"/>
          <p:nvPr/>
        </p:nvSpPr>
        <p:spPr>
          <a:xfrm>
            <a:off x="2824682" y="2345403"/>
            <a:ext cx="9478978" cy="1743106"/>
          </a:xfrm>
          <a:prstGeom prst="rect">
            <a:avLst/>
          </a:prstGeom>
          <a:noFill/>
        </p:spPr>
        <p:txBody>
          <a:bodyPr wrap="square">
            <a:spAutoFit/>
          </a:bodyPr>
          <a:lstStyle/>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	Psalm 55:23 “Cast your burden on the Lord, and he will sustain you; he will never permit the righteous to be moved.”</a:t>
            </a:r>
          </a:p>
        </p:txBody>
      </p:sp>
      <p:sp>
        <p:nvSpPr>
          <p:cNvPr id="6" name="TextBox 5">
            <a:extLst>
              <a:ext uri="{FF2B5EF4-FFF2-40B4-BE49-F238E27FC236}">
                <a16:creationId xmlns:a16="http://schemas.microsoft.com/office/drawing/2014/main" id="{9A086FA8-C489-3999-7BC5-2E53CB4C2EC4}"/>
              </a:ext>
            </a:extLst>
          </p:cNvPr>
          <p:cNvSpPr txBox="1"/>
          <p:nvPr/>
        </p:nvSpPr>
        <p:spPr>
          <a:xfrm>
            <a:off x="5758004" y="695328"/>
            <a:ext cx="5939073" cy="675249"/>
          </a:xfrm>
          <a:prstGeom prst="rect">
            <a:avLst/>
          </a:prstGeom>
          <a:noFill/>
        </p:spPr>
        <p:txBody>
          <a:bodyPr wrap="square">
            <a:spAutoFit/>
          </a:bodyPr>
          <a:lstStyle/>
          <a:p>
            <a:pPr marL="0" marR="0">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The Lord is my </a:t>
            </a:r>
            <a:r>
              <a:rPr lang="en-US" sz="3600" u="sng" dirty="0">
                <a:solidFill>
                  <a:schemeClr val="bg1"/>
                </a:solidFill>
                <a:effectLst/>
                <a:latin typeface="Arial" panose="020B0604020202020204" pitchFamily="34" charset="0"/>
                <a:ea typeface="Arial" panose="020B0604020202020204" pitchFamily="34" charset="0"/>
              </a:rPr>
              <a:t>Confidence.</a:t>
            </a:r>
          </a:p>
        </p:txBody>
      </p:sp>
      <p:sp>
        <p:nvSpPr>
          <p:cNvPr id="9" name="TextBox 8">
            <a:extLst>
              <a:ext uri="{FF2B5EF4-FFF2-40B4-BE49-F238E27FC236}">
                <a16:creationId xmlns:a16="http://schemas.microsoft.com/office/drawing/2014/main" id="{19BAE678-648D-1515-901E-91A103F1A285}"/>
              </a:ext>
            </a:extLst>
          </p:cNvPr>
          <p:cNvSpPr txBox="1"/>
          <p:nvPr/>
        </p:nvSpPr>
        <p:spPr>
          <a:xfrm>
            <a:off x="262551" y="4542711"/>
            <a:ext cx="9478978" cy="1041247"/>
          </a:xfrm>
          <a:prstGeom prst="rect">
            <a:avLst/>
          </a:prstGeom>
          <a:noFill/>
        </p:spPr>
        <p:txBody>
          <a:bodyPr wrap="square">
            <a:spAutoFit/>
          </a:bodyPr>
          <a:lstStyle/>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Faith is </a:t>
            </a:r>
            <a:r>
              <a:rPr lang="en-US" sz="2800" u="sng" dirty="0">
                <a:solidFill>
                  <a:schemeClr val="bg1"/>
                </a:solidFill>
                <a:effectLst/>
                <a:latin typeface="Arial" panose="020B0604020202020204" pitchFamily="34" charset="0"/>
                <a:ea typeface="Arial" panose="020B0604020202020204" pitchFamily="34" charset="0"/>
              </a:rPr>
              <a:t>confidence</a:t>
            </a:r>
            <a:r>
              <a:rPr lang="en-US" sz="2800" dirty="0">
                <a:solidFill>
                  <a:schemeClr val="bg1"/>
                </a:solidFill>
                <a:effectLst/>
                <a:latin typeface="Arial" panose="020B0604020202020204" pitchFamily="34" charset="0"/>
                <a:ea typeface="Arial" panose="020B0604020202020204" pitchFamily="34" charset="0"/>
              </a:rPr>
              <a:t> in the Rock of our Salvation for what He will </a:t>
            </a:r>
            <a:r>
              <a:rPr lang="en-US" sz="2800" u="sng" dirty="0">
                <a:solidFill>
                  <a:schemeClr val="bg1"/>
                </a:solidFill>
                <a:effectLst/>
                <a:latin typeface="Arial" panose="020B0604020202020204" pitchFamily="34" charset="0"/>
                <a:ea typeface="Arial" panose="020B0604020202020204" pitchFamily="34" charset="0"/>
              </a:rPr>
              <a:t>do for and in us</a:t>
            </a:r>
            <a:r>
              <a:rPr lang="en-US" sz="2800" dirty="0">
                <a:solidFill>
                  <a:schemeClr val="bg1"/>
                </a:solidFill>
                <a:effectLst/>
                <a:latin typeface="Arial" panose="020B0604020202020204" pitchFamily="34" charset="0"/>
                <a:ea typeface="Arial" panose="020B0604020202020204" pitchFamily="34" charset="0"/>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776133-0241-97E6-A6B9-B2001EAC4835}"/>
              </a:ext>
            </a:extLst>
          </p:cNvPr>
          <p:cNvSpPr txBox="1"/>
          <p:nvPr/>
        </p:nvSpPr>
        <p:spPr>
          <a:xfrm>
            <a:off x="569258" y="2669889"/>
            <a:ext cx="4488579" cy="1339469"/>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a:t>
            </a:r>
          </a:p>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(NIV) Psalms 118:8 “It is better to take refuge in the LORD, than to trust in man.” </a:t>
            </a:r>
          </a:p>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a:t>
            </a:r>
          </a:p>
        </p:txBody>
      </p:sp>
      <p:sp>
        <p:nvSpPr>
          <p:cNvPr id="9" name="TextBox 8">
            <a:extLst>
              <a:ext uri="{FF2B5EF4-FFF2-40B4-BE49-F238E27FC236}">
                <a16:creationId xmlns:a16="http://schemas.microsoft.com/office/drawing/2014/main" id="{A7F31C9A-F0D0-24B4-8ED4-6A95340734EF}"/>
              </a:ext>
            </a:extLst>
          </p:cNvPr>
          <p:cNvSpPr txBox="1"/>
          <p:nvPr/>
        </p:nvSpPr>
        <p:spPr>
          <a:xfrm>
            <a:off x="6891859" y="734955"/>
            <a:ext cx="6314792" cy="369332"/>
          </a:xfrm>
          <a:prstGeom prst="rect">
            <a:avLst/>
          </a:prstGeom>
          <a:noFill/>
        </p:spPr>
        <p:txBody>
          <a:bodyPr wrap="square">
            <a:spAutoFit/>
          </a:bodyPr>
          <a:lstStyle/>
          <a:p>
            <a:r>
              <a:rPr lang="en-US" sz="1800" dirty="0">
                <a:solidFill>
                  <a:schemeClr val="bg1"/>
                </a:solidFill>
                <a:effectLst/>
                <a:latin typeface="Arial" panose="020B0604020202020204" pitchFamily="34" charset="0"/>
                <a:ea typeface="Arial" panose="020B0604020202020204" pitchFamily="34" charset="0"/>
              </a:rPr>
              <a:t>What is the shortest chapter in the Bible?</a:t>
            </a:r>
            <a:endParaRPr lang="en-US" dirty="0"/>
          </a:p>
        </p:txBody>
      </p:sp>
      <p:sp>
        <p:nvSpPr>
          <p:cNvPr id="11" name="TextBox 10">
            <a:extLst>
              <a:ext uri="{FF2B5EF4-FFF2-40B4-BE49-F238E27FC236}">
                <a16:creationId xmlns:a16="http://schemas.microsoft.com/office/drawing/2014/main" id="{A1BC9F85-15E2-58DB-A3B5-8F36A03FF559}"/>
              </a:ext>
            </a:extLst>
          </p:cNvPr>
          <p:cNvSpPr txBox="1"/>
          <p:nvPr/>
        </p:nvSpPr>
        <p:spPr>
          <a:xfrm>
            <a:off x="5804058" y="1038609"/>
            <a:ext cx="674483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Psalms 117 </a:t>
            </a:r>
          </a:p>
        </p:txBody>
      </p:sp>
      <p:sp>
        <p:nvSpPr>
          <p:cNvPr id="13" name="TextBox 12">
            <a:extLst>
              <a:ext uri="{FF2B5EF4-FFF2-40B4-BE49-F238E27FC236}">
                <a16:creationId xmlns:a16="http://schemas.microsoft.com/office/drawing/2014/main" id="{EE863A4D-8F4D-0D6A-FC9F-B011100CE57C}"/>
              </a:ext>
            </a:extLst>
          </p:cNvPr>
          <p:cNvSpPr txBox="1"/>
          <p:nvPr/>
        </p:nvSpPr>
        <p:spPr>
          <a:xfrm>
            <a:off x="5970482" y="1810283"/>
            <a:ext cx="674483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What is the longest chapter in the Bible? </a:t>
            </a:r>
          </a:p>
        </p:txBody>
      </p:sp>
      <p:sp>
        <p:nvSpPr>
          <p:cNvPr id="15" name="TextBox 14">
            <a:extLst>
              <a:ext uri="{FF2B5EF4-FFF2-40B4-BE49-F238E27FC236}">
                <a16:creationId xmlns:a16="http://schemas.microsoft.com/office/drawing/2014/main" id="{514A1049-58F1-73F4-477B-95C199AC6103}"/>
              </a:ext>
            </a:extLst>
          </p:cNvPr>
          <p:cNvSpPr txBox="1"/>
          <p:nvPr/>
        </p:nvSpPr>
        <p:spPr>
          <a:xfrm>
            <a:off x="5804058" y="2205504"/>
            <a:ext cx="674483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Psalm 119 </a:t>
            </a:r>
          </a:p>
        </p:txBody>
      </p:sp>
      <p:sp>
        <p:nvSpPr>
          <p:cNvPr id="17" name="TextBox 16">
            <a:extLst>
              <a:ext uri="{FF2B5EF4-FFF2-40B4-BE49-F238E27FC236}">
                <a16:creationId xmlns:a16="http://schemas.microsoft.com/office/drawing/2014/main" id="{619C45BB-58D1-057E-8537-EAC357E501D9}"/>
              </a:ext>
            </a:extLst>
          </p:cNvPr>
          <p:cNvSpPr txBox="1"/>
          <p:nvPr/>
        </p:nvSpPr>
        <p:spPr>
          <a:xfrm>
            <a:off x="5807799" y="2801233"/>
            <a:ext cx="674483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Which chapter is in the center of the Bible? </a:t>
            </a:r>
          </a:p>
        </p:txBody>
      </p:sp>
      <p:sp>
        <p:nvSpPr>
          <p:cNvPr id="19" name="TextBox 18">
            <a:extLst>
              <a:ext uri="{FF2B5EF4-FFF2-40B4-BE49-F238E27FC236}">
                <a16:creationId xmlns:a16="http://schemas.microsoft.com/office/drawing/2014/main" id="{DE00BCFC-0341-C3FD-8A66-E7A32F236BCC}"/>
              </a:ext>
            </a:extLst>
          </p:cNvPr>
          <p:cNvSpPr txBox="1"/>
          <p:nvPr/>
        </p:nvSpPr>
        <p:spPr>
          <a:xfrm>
            <a:off x="5860549" y="3246523"/>
            <a:ext cx="674483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Psalm 118 </a:t>
            </a:r>
          </a:p>
        </p:txBody>
      </p:sp>
      <p:sp>
        <p:nvSpPr>
          <p:cNvPr id="21" name="TextBox 20">
            <a:extLst>
              <a:ext uri="{FF2B5EF4-FFF2-40B4-BE49-F238E27FC236}">
                <a16:creationId xmlns:a16="http://schemas.microsoft.com/office/drawing/2014/main" id="{41009B02-0FBA-15F6-8FE4-03426A024AD5}"/>
              </a:ext>
            </a:extLst>
          </p:cNvPr>
          <p:cNvSpPr txBox="1"/>
          <p:nvPr/>
        </p:nvSpPr>
        <p:spPr>
          <a:xfrm>
            <a:off x="6096000" y="3895706"/>
            <a:ext cx="6047067" cy="702372"/>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There are 594 chapters before Psalm 118 and there are 594 chapters after Psalm 118.</a:t>
            </a:r>
          </a:p>
        </p:txBody>
      </p:sp>
      <p:sp>
        <p:nvSpPr>
          <p:cNvPr id="23" name="TextBox 22">
            <a:extLst>
              <a:ext uri="{FF2B5EF4-FFF2-40B4-BE49-F238E27FC236}">
                <a16:creationId xmlns:a16="http://schemas.microsoft.com/office/drawing/2014/main" id="{0C9097E5-4730-9800-E0A7-B7DC4E6C9A27}"/>
              </a:ext>
            </a:extLst>
          </p:cNvPr>
          <p:cNvSpPr txBox="1"/>
          <p:nvPr/>
        </p:nvSpPr>
        <p:spPr>
          <a:xfrm>
            <a:off x="6048237" y="5196490"/>
            <a:ext cx="6778690" cy="383823"/>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What is the center verse in the Bible?  </a:t>
            </a:r>
          </a:p>
        </p:txBody>
      </p:sp>
      <p:sp>
        <p:nvSpPr>
          <p:cNvPr id="25" name="TextBox 24">
            <a:extLst>
              <a:ext uri="{FF2B5EF4-FFF2-40B4-BE49-F238E27FC236}">
                <a16:creationId xmlns:a16="http://schemas.microsoft.com/office/drawing/2014/main" id="{2F3F063E-5933-6852-A92F-3A3A9976AB8A}"/>
              </a:ext>
            </a:extLst>
          </p:cNvPr>
          <p:cNvSpPr txBox="1"/>
          <p:nvPr/>
        </p:nvSpPr>
        <p:spPr>
          <a:xfrm>
            <a:off x="5970482" y="5643040"/>
            <a:ext cx="6778690" cy="392672"/>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Psalm 118:8</a:t>
            </a:r>
            <a:endParaRPr lang="en-US" dirty="0"/>
          </a:p>
        </p:txBody>
      </p:sp>
      <p:sp>
        <p:nvSpPr>
          <p:cNvPr id="27" name="TextBox 26">
            <a:extLst>
              <a:ext uri="{FF2B5EF4-FFF2-40B4-BE49-F238E27FC236}">
                <a16:creationId xmlns:a16="http://schemas.microsoft.com/office/drawing/2014/main" id="{54AB3996-B0D7-A7A8-2658-2DF9EE24BA9E}"/>
              </a:ext>
            </a:extLst>
          </p:cNvPr>
          <p:cNvSpPr txBox="1"/>
          <p:nvPr/>
        </p:nvSpPr>
        <p:spPr>
          <a:xfrm>
            <a:off x="-177282" y="4665770"/>
            <a:ext cx="6526762" cy="1020921"/>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NKJV translates this verse more accurately when it says:</a:t>
            </a:r>
          </a:p>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 Psalms 118:8, “It is better to trust in the LORD, Than to put confidence in man. “</a:t>
            </a:r>
          </a:p>
        </p:txBody>
      </p:sp>
    </p:spTree>
    <p:extLst>
      <p:ext uri="{BB962C8B-B14F-4D97-AF65-F5344CB8AC3E}">
        <p14:creationId xmlns:p14="http://schemas.microsoft.com/office/powerpoint/2010/main" val="25910780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3" grpId="0"/>
      <p:bldP spid="15" grpId="0"/>
      <p:bldP spid="17" grpId="0"/>
      <p:bldP spid="19" grpId="0"/>
      <p:bldP spid="21" grpId="0"/>
      <p:bldP spid="23" grpId="0"/>
      <p:bldP spid="25"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24CF98-191E-E9EB-E490-643BC5D2FF5A}"/>
              </a:ext>
            </a:extLst>
          </p:cNvPr>
          <p:cNvSpPr txBox="1"/>
          <p:nvPr/>
        </p:nvSpPr>
        <p:spPr>
          <a:xfrm>
            <a:off x="6696146" y="327879"/>
            <a:ext cx="4345664" cy="1015663"/>
          </a:xfrm>
          <a:prstGeom prst="rect">
            <a:avLst/>
          </a:prstGeom>
          <a:noFill/>
        </p:spPr>
        <p:txBody>
          <a:bodyPr wrap="square" rtlCol="0">
            <a:spAutoFit/>
          </a:bodyPr>
          <a:lstStyle/>
          <a:p>
            <a:pPr algn="ctr"/>
            <a:r>
              <a:rPr lang="en-US" sz="6000" dirty="0">
                <a:solidFill>
                  <a:schemeClr val="bg1"/>
                </a:solidFill>
              </a:rPr>
              <a:t>Homework</a:t>
            </a:r>
          </a:p>
        </p:txBody>
      </p:sp>
      <p:sp>
        <p:nvSpPr>
          <p:cNvPr id="3" name="TextBox 2">
            <a:extLst>
              <a:ext uri="{FF2B5EF4-FFF2-40B4-BE49-F238E27FC236}">
                <a16:creationId xmlns:a16="http://schemas.microsoft.com/office/drawing/2014/main" id="{1B0D8017-4518-1105-DBE0-CB5C634F3408}"/>
              </a:ext>
            </a:extLst>
          </p:cNvPr>
          <p:cNvSpPr txBox="1"/>
          <p:nvPr/>
        </p:nvSpPr>
        <p:spPr>
          <a:xfrm>
            <a:off x="5642688" y="1650260"/>
            <a:ext cx="6097554" cy="1384995"/>
          </a:xfrm>
          <a:prstGeom prst="rect">
            <a:avLst/>
          </a:prstGeom>
          <a:noFill/>
        </p:spPr>
        <p:txBody>
          <a:bodyPr wrap="square">
            <a:spAutoFit/>
          </a:bodyPr>
          <a:lstStyle/>
          <a:p>
            <a:pPr algn="ctr"/>
            <a:r>
              <a:rPr lang="en-US" sz="2800" i="0" dirty="0">
                <a:solidFill>
                  <a:schemeClr val="bg1"/>
                </a:solidFill>
                <a:effectLst/>
                <a:latin typeface="Open Sans" panose="020B0606030504020204" pitchFamily="34" charset="0"/>
              </a:rPr>
              <a:t>“The name of the Lord is a strong tower. The righteous run into it and are safe” Proverbs 18:10</a:t>
            </a:r>
            <a:endParaRPr lang="en-US" sz="2800" dirty="0">
              <a:solidFill>
                <a:schemeClr val="bg1"/>
              </a:solidFill>
            </a:endParaRPr>
          </a:p>
        </p:txBody>
      </p:sp>
      <p:sp>
        <p:nvSpPr>
          <p:cNvPr id="5" name="TextBox 4">
            <a:extLst>
              <a:ext uri="{FF2B5EF4-FFF2-40B4-BE49-F238E27FC236}">
                <a16:creationId xmlns:a16="http://schemas.microsoft.com/office/drawing/2014/main" id="{E0862D3F-F4A4-4E70-D77D-C57F6CAA7DE7}"/>
              </a:ext>
            </a:extLst>
          </p:cNvPr>
          <p:cNvSpPr txBox="1"/>
          <p:nvPr/>
        </p:nvSpPr>
        <p:spPr>
          <a:xfrm>
            <a:off x="748393" y="3673456"/>
            <a:ext cx="10695214" cy="2062103"/>
          </a:xfrm>
          <a:prstGeom prst="rect">
            <a:avLst/>
          </a:prstGeom>
          <a:noFill/>
        </p:spPr>
        <p:txBody>
          <a:bodyPr wrap="square" rtlCol="0">
            <a:spAutoFit/>
          </a:bodyPr>
          <a:lstStyle/>
          <a:p>
            <a:pPr algn="ctr"/>
            <a:r>
              <a:rPr lang="en-US" sz="3200" dirty="0">
                <a:solidFill>
                  <a:schemeClr val="bg1"/>
                </a:solidFill>
              </a:rPr>
              <a:t>This week I want you to focus on the  Name! there will be circumstances or situation that will come up this week, take a moment, a pause a  “selah” and call on that name!</a:t>
            </a:r>
          </a:p>
          <a:p>
            <a:pPr algn="ctr"/>
            <a:r>
              <a:rPr lang="en-US" sz="3200" dirty="0">
                <a:solidFill>
                  <a:schemeClr val="bg1"/>
                </a:solidFill>
              </a:rPr>
              <a:t> have the utmost confidence to call on that name!</a:t>
            </a:r>
          </a:p>
        </p:txBody>
      </p:sp>
      <p:sp>
        <p:nvSpPr>
          <p:cNvPr id="6" name="TextBox 5">
            <a:extLst>
              <a:ext uri="{FF2B5EF4-FFF2-40B4-BE49-F238E27FC236}">
                <a16:creationId xmlns:a16="http://schemas.microsoft.com/office/drawing/2014/main" id="{A28ECDFC-AF99-E7DF-AD5B-523204800DAF}"/>
              </a:ext>
            </a:extLst>
          </p:cNvPr>
          <p:cNvSpPr txBox="1"/>
          <p:nvPr/>
        </p:nvSpPr>
        <p:spPr>
          <a:xfrm rot="20034344">
            <a:off x="382556" y="812853"/>
            <a:ext cx="5906277" cy="2215991"/>
          </a:xfrm>
          <a:prstGeom prst="rect">
            <a:avLst/>
          </a:prstGeom>
          <a:noFill/>
        </p:spPr>
        <p:txBody>
          <a:bodyPr wrap="square" rtlCol="0">
            <a:spAutoFit/>
          </a:bodyPr>
          <a:lstStyle/>
          <a:p>
            <a:r>
              <a:rPr lang="en-US" sz="13800" dirty="0">
                <a:solidFill>
                  <a:schemeClr val="bg1"/>
                </a:solidFill>
              </a:rPr>
              <a:t>JESUS</a:t>
            </a:r>
          </a:p>
        </p:txBody>
      </p:sp>
    </p:spTree>
    <p:extLst>
      <p:ext uri="{BB962C8B-B14F-4D97-AF65-F5344CB8AC3E}">
        <p14:creationId xmlns:p14="http://schemas.microsoft.com/office/powerpoint/2010/main" val="576614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2750" fill="hold"/>
                                        <p:tgtEl>
                                          <p:spTgt spid="6"/>
                                        </p:tgtEl>
                                        <p:attrNameLst>
                                          <p:attrName>ppt_w</p:attrName>
                                        </p:attrNameLst>
                                      </p:cBhvr>
                                      <p:tavLst>
                                        <p:tav tm="0">
                                          <p:val>
                                            <p:fltVal val="0"/>
                                          </p:val>
                                        </p:tav>
                                        <p:tav tm="100000">
                                          <p:val>
                                            <p:strVal val="#ppt_w"/>
                                          </p:val>
                                        </p:tav>
                                      </p:tavLst>
                                    </p:anim>
                                    <p:anim calcmode="lin" valueType="num">
                                      <p:cBhvr>
                                        <p:cTn id="29" dur="2750" fill="hold"/>
                                        <p:tgtEl>
                                          <p:spTgt spid="6"/>
                                        </p:tgtEl>
                                        <p:attrNameLst>
                                          <p:attrName>ppt_h</p:attrName>
                                        </p:attrNameLst>
                                      </p:cBhvr>
                                      <p:tavLst>
                                        <p:tav tm="0">
                                          <p:val>
                                            <p:fltVal val="0"/>
                                          </p:val>
                                        </p:tav>
                                        <p:tav tm="100000">
                                          <p:val>
                                            <p:strVal val="#ppt_h"/>
                                          </p:val>
                                        </p:tav>
                                      </p:tavLst>
                                    </p:anim>
                                    <p:anim calcmode="lin" valueType="num">
                                      <p:cBhvr>
                                        <p:cTn id="30" dur="2750" fill="hold"/>
                                        <p:tgtEl>
                                          <p:spTgt spid="6"/>
                                        </p:tgtEl>
                                        <p:attrNameLst>
                                          <p:attrName>style.rotation</p:attrName>
                                        </p:attrNameLst>
                                      </p:cBhvr>
                                      <p:tavLst>
                                        <p:tav tm="0">
                                          <p:val>
                                            <p:fltVal val="90"/>
                                          </p:val>
                                        </p:tav>
                                        <p:tav tm="100000">
                                          <p:val>
                                            <p:fltVal val="0"/>
                                          </p:val>
                                        </p:tav>
                                      </p:tavLst>
                                    </p:anim>
                                    <p:animEffect transition="in" filter="fade">
                                      <p:cBhvr>
                                        <p:cTn id="31" dur="2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066785-BFE8-AAB7-3CB3-E6D52E679EE0}"/>
              </a:ext>
            </a:extLst>
          </p:cNvPr>
          <p:cNvSpPr txBox="1"/>
          <p:nvPr/>
        </p:nvSpPr>
        <p:spPr>
          <a:xfrm>
            <a:off x="1757475" y="2002497"/>
            <a:ext cx="9459884" cy="2393476"/>
          </a:xfrm>
          <a:prstGeom prst="rect">
            <a:avLst/>
          </a:prstGeom>
          <a:noFill/>
        </p:spPr>
        <p:txBody>
          <a:bodyPr wrap="square">
            <a:spAutoFit/>
          </a:bodyPr>
          <a:lstStyle/>
          <a:p>
            <a:pPr marL="0" marR="0" algn="ctr">
              <a:lnSpc>
                <a:spcPct val="115000"/>
              </a:lnSpc>
              <a:spcBef>
                <a:spcPts val="0"/>
              </a:spcBef>
              <a:spcAft>
                <a:spcPts val="1000"/>
              </a:spcAft>
            </a:pPr>
            <a:r>
              <a:rPr lang="en-US" sz="8800" dirty="0">
                <a:solidFill>
                  <a:schemeClr val="bg1"/>
                </a:solidFill>
                <a:effectLst/>
                <a:latin typeface="Baskerville Old Face" panose="02020602080505020303" pitchFamily="18" charset="0"/>
                <a:ea typeface="Calibri" panose="020F0502020204030204" pitchFamily="34" charset="0"/>
                <a:cs typeface="Times New Roman" panose="02020603050405020304" pitchFamily="18" charset="0"/>
              </a:rPr>
              <a:t>Shelter in place!</a:t>
            </a:r>
          </a:p>
          <a:p>
            <a:pPr algn="ctr"/>
            <a:r>
              <a:rPr lang="en-US" sz="4000" dirty="0">
                <a:solidFill>
                  <a:schemeClr val="bg1"/>
                </a:solidFill>
              </a:rPr>
              <a:t>Psalm 91:1-8</a:t>
            </a:r>
          </a:p>
        </p:txBody>
      </p:sp>
      <p:sp>
        <p:nvSpPr>
          <p:cNvPr id="2" name="TextBox 1">
            <a:extLst>
              <a:ext uri="{FF2B5EF4-FFF2-40B4-BE49-F238E27FC236}">
                <a16:creationId xmlns:a16="http://schemas.microsoft.com/office/drawing/2014/main" id="{321060D6-2E20-30C5-2513-00ADDA743626}"/>
              </a:ext>
            </a:extLst>
          </p:cNvPr>
          <p:cNvSpPr txBox="1"/>
          <p:nvPr/>
        </p:nvSpPr>
        <p:spPr>
          <a:xfrm>
            <a:off x="2933931" y="5187636"/>
            <a:ext cx="7106971" cy="769441"/>
          </a:xfrm>
          <a:prstGeom prst="rect">
            <a:avLst/>
          </a:prstGeom>
          <a:noFill/>
        </p:spPr>
        <p:txBody>
          <a:bodyPr wrap="square" rtlCol="0">
            <a:spAutoFit/>
          </a:bodyPr>
          <a:lstStyle/>
          <a:p>
            <a:pPr algn="ctr"/>
            <a:r>
              <a:rPr lang="en-US" sz="4400" dirty="0">
                <a:solidFill>
                  <a:schemeClr val="bg1"/>
                </a:solidFill>
              </a:rPr>
              <a:t>Pastor Richard “Rico” Tubbs</a:t>
            </a:r>
          </a:p>
        </p:txBody>
      </p:sp>
    </p:spTree>
    <p:extLst>
      <p:ext uri="{BB962C8B-B14F-4D97-AF65-F5344CB8AC3E}">
        <p14:creationId xmlns:p14="http://schemas.microsoft.com/office/powerpoint/2010/main" val="1272324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4750"/>
                                        <p:tgtEl>
                                          <p:spTgt spid="3"/>
                                        </p:tgtEl>
                                      </p:cBhvr>
                                    </p:animEffect>
                                    <p:anim calcmode="lin" valueType="num">
                                      <p:cBhvr>
                                        <p:cTn id="8" dur="4750" fill="hold"/>
                                        <p:tgtEl>
                                          <p:spTgt spid="3"/>
                                        </p:tgtEl>
                                        <p:attrNameLst>
                                          <p:attrName>ppt_x</p:attrName>
                                        </p:attrNameLst>
                                      </p:cBhvr>
                                      <p:tavLst>
                                        <p:tav tm="0">
                                          <p:val>
                                            <p:strVal val="#ppt_x"/>
                                          </p:val>
                                        </p:tav>
                                        <p:tav tm="100000">
                                          <p:val>
                                            <p:strVal val="#ppt_x"/>
                                          </p:val>
                                        </p:tav>
                                      </p:tavLst>
                                    </p:anim>
                                    <p:anim calcmode="lin" valueType="num">
                                      <p:cBhvr>
                                        <p:cTn id="9" dur="4750" fill="hold"/>
                                        <p:tgtEl>
                                          <p:spTgt spid="3"/>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714564-F5A8-98D0-44CC-A85D0979DB00}"/>
              </a:ext>
            </a:extLst>
          </p:cNvPr>
          <p:cNvSpPr txBox="1"/>
          <p:nvPr/>
        </p:nvSpPr>
        <p:spPr>
          <a:xfrm>
            <a:off x="4273236" y="0"/>
            <a:ext cx="8274868" cy="6247864"/>
          </a:xfrm>
          <a:prstGeom prst="rect">
            <a:avLst/>
          </a:prstGeom>
          <a:noFill/>
        </p:spPr>
        <p:txBody>
          <a:bodyPr wrap="square">
            <a:spAutoFit/>
          </a:bodyPr>
          <a:lstStyle/>
          <a:p>
            <a:pPr algn="ctr"/>
            <a:r>
              <a:rPr lang="en-US" sz="2000" i="0" dirty="0">
                <a:solidFill>
                  <a:schemeClr val="bg1"/>
                </a:solidFill>
                <a:effectLst/>
                <a:latin typeface="system-ui"/>
              </a:rPr>
              <a:t>Psalm 91</a:t>
            </a:r>
          </a:p>
          <a:p>
            <a:pPr algn="ctr"/>
            <a:r>
              <a:rPr lang="en-US" sz="2000" i="0" baseline="30000" dirty="0">
                <a:solidFill>
                  <a:schemeClr val="bg1"/>
                </a:solidFill>
                <a:effectLst/>
                <a:latin typeface="system-ui"/>
              </a:rPr>
              <a:t>1 </a:t>
            </a:r>
            <a:r>
              <a:rPr lang="en-US" sz="2000" i="0" dirty="0">
                <a:solidFill>
                  <a:schemeClr val="bg1"/>
                </a:solidFill>
                <a:effectLst/>
                <a:latin typeface="system-ui"/>
              </a:rPr>
              <a:t>Whoever dwells in the shelter of the Most High</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will rest in the shadow of the Almighty.</a:t>
            </a:r>
            <a:r>
              <a:rPr lang="en-US" sz="2000" i="0" baseline="30000" dirty="0">
                <a:solidFill>
                  <a:schemeClr val="bg1"/>
                </a:solidFill>
                <a:effectLst/>
                <a:latin typeface="system-ui"/>
              </a:rPr>
              <a:t>[</a:t>
            </a:r>
            <a:r>
              <a:rPr lang="en-US" sz="200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000" i="0" baseline="30000" dirty="0">
                <a:solidFill>
                  <a:schemeClr val="bg1"/>
                </a:solidFill>
                <a:effectLst/>
                <a:latin typeface="system-ui"/>
              </a:rPr>
              <a:t>]</a:t>
            </a:r>
            <a:br>
              <a:rPr lang="en-US" sz="2000" i="0" dirty="0">
                <a:solidFill>
                  <a:schemeClr val="bg1"/>
                </a:solidFill>
                <a:effectLst/>
                <a:latin typeface="system-ui"/>
              </a:rPr>
            </a:br>
            <a:r>
              <a:rPr lang="en-US" sz="2000" i="0" baseline="30000" dirty="0">
                <a:solidFill>
                  <a:schemeClr val="bg1"/>
                </a:solidFill>
                <a:effectLst/>
                <a:latin typeface="system-ui"/>
              </a:rPr>
              <a:t>2 </a:t>
            </a:r>
            <a:r>
              <a:rPr lang="en-US" sz="2000" i="0" dirty="0">
                <a:solidFill>
                  <a:schemeClr val="bg1"/>
                </a:solidFill>
                <a:effectLst/>
                <a:latin typeface="system-ui"/>
              </a:rPr>
              <a:t>I will say of the </a:t>
            </a:r>
            <a:r>
              <a:rPr lang="en-US" sz="2000" i="0" cap="small" dirty="0">
                <a:solidFill>
                  <a:schemeClr val="bg1"/>
                </a:solidFill>
                <a:effectLst/>
                <a:latin typeface="system-ui"/>
              </a:rPr>
              <a:t>Lord</a:t>
            </a:r>
            <a:r>
              <a:rPr lang="en-US" sz="2000" i="0" dirty="0">
                <a:solidFill>
                  <a:schemeClr val="bg1"/>
                </a:solidFill>
                <a:effectLst/>
                <a:latin typeface="system-ui"/>
              </a:rPr>
              <a:t>, “He is my refuge and my fortress,</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my God, in whom I trust.”</a:t>
            </a:r>
          </a:p>
          <a:p>
            <a:pPr algn="ctr"/>
            <a:r>
              <a:rPr lang="en-US" sz="2000" i="0" baseline="30000" dirty="0">
                <a:solidFill>
                  <a:schemeClr val="bg1"/>
                </a:solidFill>
                <a:effectLst/>
                <a:latin typeface="system-ui"/>
              </a:rPr>
              <a:t>3 </a:t>
            </a:r>
            <a:r>
              <a:rPr lang="en-US" sz="2000" i="0" dirty="0">
                <a:solidFill>
                  <a:schemeClr val="bg1"/>
                </a:solidFill>
                <a:effectLst/>
                <a:latin typeface="system-ui"/>
              </a:rPr>
              <a:t>Surely he will save you</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from the fowler’s snare</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and from the deadly pestilence.</a:t>
            </a:r>
            <a:br>
              <a:rPr lang="en-US" sz="2000" i="0" dirty="0">
                <a:solidFill>
                  <a:schemeClr val="bg1"/>
                </a:solidFill>
                <a:effectLst/>
                <a:latin typeface="system-ui"/>
              </a:rPr>
            </a:br>
            <a:r>
              <a:rPr lang="en-US" sz="2000" i="0" baseline="30000" dirty="0">
                <a:solidFill>
                  <a:schemeClr val="bg1"/>
                </a:solidFill>
                <a:effectLst/>
                <a:latin typeface="system-ui"/>
              </a:rPr>
              <a:t>4 </a:t>
            </a:r>
            <a:r>
              <a:rPr lang="en-US" sz="2000" i="0" dirty="0">
                <a:solidFill>
                  <a:schemeClr val="bg1"/>
                </a:solidFill>
                <a:effectLst/>
                <a:latin typeface="system-ui"/>
              </a:rPr>
              <a:t>He will cover you with his feathers,</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and under his wings you will find refuge;</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his faithfulness will be your shield and rampart.</a:t>
            </a:r>
            <a:br>
              <a:rPr lang="en-US" sz="2000" i="0" dirty="0">
                <a:solidFill>
                  <a:schemeClr val="bg1"/>
                </a:solidFill>
                <a:effectLst/>
                <a:latin typeface="system-ui"/>
              </a:rPr>
            </a:br>
            <a:r>
              <a:rPr lang="en-US" sz="2000" i="0" baseline="30000" dirty="0">
                <a:solidFill>
                  <a:schemeClr val="bg1"/>
                </a:solidFill>
                <a:effectLst/>
                <a:latin typeface="system-ui"/>
              </a:rPr>
              <a:t>5 </a:t>
            </a:r>
            <a:r>
              <a:rPr lang="en-US" sz="2000" i="0" dirty="0">
                <a:solidFill>
                  <a:schemeClr val="bg1"/>
                </a:solidFill>
                <a:effectLst/>
                <a:latin typeface="system-ui"/>
              </a:rPr>
              <a:t>You will not fear the terror of night,</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nor the arrow that flies by day,</a:t>
            </a:r>
            <a:br>
              <a:rPr lang="en-US" sz="2000" i="0" dirty="0">
                <a:solidFill>
                  <a:schemeClr val="bg1"/>
                </a:solidFill>
                <a:effectLst/>
                <a:latin typeface="system-ui"/>
              </a:rPr>
            </a:br>
            <a:r>
              <a:rPr lang="en-US" sz="2000" i="0" baseline="30000" dirty="0">
                <a:solidFill>
                  <a:schemeClr val="bg1"/>
                </a:solidFill>
                <a:effectLst/>
                <a:latin typeface="system-ui"/>
              </a:rPr>
              <a:t>6 </a:t>
            </a:r>
            <a:r>
              <a:rPr lang="en-US" sz="2000" i="0" dirty="0">
                <a:solidFill>
                  <a:schemeClr val="bg1"/>
                </a:solidFill>
                <a:effectLst/>
                <a:latin typeface="system-ui"/>
              </a:rPr>
              <a:t>nor the pestilence that stalks in the darkness,</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nor the plague that destroys at midday.</a:t>
            </a:r>
            <a:br>
              <a:rPr lang="en-US" sz="2000" i="0" dirty="0">
                <a:solidFill>
                  <a:schemeClr val="bg1"/>
                </a:solidFill>
                <a:effectLst/>
                <a:latin typeface="system-ui"/>
              </a:rPr>
            </a:br>
            <a:r>
              <a:rPr lang="en-US" sz="2000" i="0" baseline="30000" dirty="0">
                <a:solidFill>
                  <a:schemeClr val="bg1"/>
                </a:solidFill>
                <a:effectLst/>
                <a:latin typeface="system-ui"/>
              </a:rPr>
              <a:t>7 </a:t>
            </a:r>
            <a:r>
              <a:rPr lang="en-US" sz="2000" i="0" dirty="0">
                <a:solidFill>
                  <a:schemeClr val="bg1"/>
                </a:solidFill>
                <a:effectLst/>
                <a:latin typeface="system-ui"/>
              </a:rPr>
              <a:t>A thousand may fall at your side,</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ten thousand at your right hand,</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but it will not come near you.</a:t>
            </a:r>
            <a:br>
              <a:rPr lang="en-US" sz="2000" i="0" dirty="0">
                <a:solidFill>
                  <a:schemeClr val="bg1"/>
                </a:solidFill>
                <a:effectLst/>
                <a:latin typeface="system-ui"/>
              </a:rPr>
            </a:br>
            <a:r>
              <a:rPr lang="en-US" sz="2000" i="0" baseline="30000" dirty="0">
                <a:solidFill>
                  <a:schemeClr val="bg1"/>
                </a:solidFill>
                <a:effectLst/>
                <a:latin typeface="system-ui"/>
              </a:rPr>
              <a:t>8 </a:t>
            </a:r>
            <a:r>
              <a:rPr lang="en-US" sz="2000" i="0" dirty="0">
                <a:solidFill>
                  <a:schemeClr val="bg1"/>
                </a:solidFill>
                <a:effectLst/>
                <a:latin typeface="system-ui"/>
              </a:rPr>
              <a:t>You will only observe with your eyes</a:t>
            </a:r>
            <a:br>
              <a:rPr lang="en-US" sz="2000" i="0" dirty="0">
                <a:solidFill>
                  <a:schemeClr val="bg1"/>
                </a:solidFill>
                <a:effectLst/>
                <a:latin typeface="system-ui"/>
              </a:rPr>
            </a:br>
            <a:r>
              <a:rPr lang="en-US" sz="2000" i="0" dirty="0">
                <a:solidFill>
                  <a:schemeClr val="bg1"/>
                </a:solidFill>
                <a:effectLst/>
                <a:latin typeface="Courier New" panose="02070309020205020404" pitchFamily="49" charset="0"/>
              </a:rPr>
              <a:t>    </a:t>
            </a:r>
            <a:r>
              <a:rPr lang="en-US" sz="2000" i="0" dirty="0">
                <a:solidFill>
                  <a:schemeClr val="bg1"/>
                </a:solidFill>
                <a:effectLst/>
                <a:latin typeface="system-ui"/>
              </a:rPr>
              <a:t>and see the punishment of the wicked.</a:t>
            </a:r>
          </a:p>
        </p:txBody>
      </p:sp>
      <p:sp>
        <p:nvSpPr>
          <p:cNvPr id="5" name="TextBox 4">
            <a:extLst>
              <a:ext uri="{FF2B5EF4-FFF2-40B4-BE49-F238E27FC236}">
                <a16:creationId xmlns:a16="http://schemas.microsoft.com/office/drawing/2014/main" id="{CFAED802-81FC-0A2D-9BC1-C4C1AFA73884}"/>
              </a:ext>
            </a:extLst>
          </p:cNvPr>
          <p:cNvSpPr txBox="1"/>
          <p:nvPr/>
        </p:nvSpPr>
        <p:spPr>
          <a:xfrm>
            <a:off x="298763" y="3227548"/>
            <a:ext cx="5540723" cy="2554545"/>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Psalm 91</a:t>
            </a:r>
          </a:p>
          <a:p>
            <a:pPr algn="ctr"/>
            <a:r>
              <a:rPr lang="en-US" sz="3200" dirty="0">
                <a:solidFill>
                  <a:schemeClr val="bg1"/>
                </a:solidFill>
                <a:latin typeface="Arial" panose="020B0604020202020204" pitchFamily="34" charset="0"/>
                <a:ea typeface="Arial" panose="020B0604020202020204" pitchFamily="34" charset="0"/>
              </a:rPr>
              <a:t>I</a:t>
            </a:r>
            <a:r>
              <a:rPr lang="en-US" sz="3200" dirty="0">
                <a:solidFill>
                  <a:schemeClr val="bg1"/>
                </a:solidFill>
                <a:effectLst/>
                <a:latin typeface="Arial" panose="020B0604020202020204" pitchFamily="34" charset="0"/>
                <a:ea typeface="Arial" panose="020B0604020202020204" pitchFamily="34" charset="0"/>
              </a:rPr>
              <a:t>s an expression of the child of God’s confidence in God’s protection and deliverance. </a:t>
            </a:r>
            <a:br>
              <a:rPr lang="en-US" sz="3200" dirty="0">
                <a:solidFill>
                  <a:schemeClr val="bg1"/>
                </a:solidFill>
                <a:effectLst/>
                <a:latin typeface="Arial" panose="020B0604020202020204" pitchFamily="34" charset="0"/>
                <a:ea typeface="Arial" panose="020B0604020202020204" pitchFamily="34" charset="0"/>
              </a:rPr>
            </a:br>
            <a:endParaRPr lang="en-US" sz="3200" dirty="0">
              <a:solidFill>
                <a:schemeClr val="bg1"/>
              </a:solidFill>
            </a:endParaRPr>
          </a:p>
        </p:txBody>
      </p:sp>
    </p:spTree>
    <p:extLst>
      <p:ext uri="{BB962C8B-B14F-4D97-AF65-F5344CB8AC3E}">
        <p14:creationId xmlns:p14="http://schemas.microsoft.com/office/powerpoint/2010/main" val="1523876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870">
                                          <p:stCondLst>
                                            <p:cond delay="0"/>
                                          </p:stCondLst>
                                        </p:cTn>
                                        <p:tgtEl>
                                          <p:spTgt spid="5"/>
                                        </p:tgtEl>
                                      </p:cBhvr>
                                    </p:animEffect>
                                    <p:anim calcmode="lin" valueType="num">
                                      <p:cBhvr>
                                        <p:cTn id="13" dur="2733"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996"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996" tmFilter="0, 0; 0.125,0.2665; 0.25,0.4; 0.375,0.465; 0.5,0.5;  0.625,0.535; 0.75,0.6; 0.875,0.7335; 1,1">
                                          <p:stCondLst>
                                            <p:cond delay="996"/>
                                          </p:stCondLst>
                                        </p:cTn>
                                        <p:tgtEl>
                                          <p:spTgt spid="5"/>
                                        </p:tgtEl>
                                        <p:attrNameLst>
                                          <p:attrName>ppt_y</p:attrName>
                                        </p:attrNameLst>
                                      </p:cBhvr>
                                      <p:tavLst>
                                        <p:tav tm="0" fmla="#ppt_y-sin(pi*$)/9">
                                          <p:val>
                                            <p:fltVal val="0"/>
                                          </p:val>
                                        </p:tav>
                                        <p:tav tm="100000">
                                          <p:val>
                                            <p:fltVal val="1"/>
                                          </p:val>
                                        </p:tav>
                                      </p:tavLst>
                                    </p:anim>
                                    <p:anim calcmode="lin" valueType="num">
                                      <p:cBhvr>
                                        <p:cTn id="16" dur="498" tmFilter="0, 0; 0.125,0.2665; 0.25,0.4; 0.375,0.465; 0.5,0.5;  0.625,0.535; 0.75,0.6; 0.875,0.7335; 1,1">
                                          <p:stCondLst>
                                            <p:cond delay="1986"/>
                                          </p:stCondLst>
                                        </p:cTn>
                                        <p:tgtEl>
                                          <p:spTgt spid="5"/>
                                        </p:tgtEl>
                                        <p:attrNameLst>
                                          <p:attrName>ppt_y</p:attrName>
                                        </p:attrNameLst>
                                      </p:cBhvr>
                                      <p:tavLst>
                                        <p:tav tm="0" fmla="#ppt_y-sin(pi*$)/27">
                                          <p:val>
                                            <p:fltVal val="0"/>
                                          </p:val>
                                        </p:tav>
                                        <p:tav tm="100000">
                                          <p:val>
                                            <p:fltVal val="1"/>
                                          </p:val>
                                        </p:tav>
                                      </p:tavLst>
                                    </p:anim>
                                    <p:anim calcmode="lin" valueType="num">
                                      <p:cBhvr>
                                        <p:cTn id="17" dur="246" tmFilter="0, 0; 0.125,0.2665; 0.25,0.4; 0.375,0.465; 0.5,0.5;  0.625,0.535; 0.75,0.6; 0.875,0.7335; 1,1">
                                          <p:stCondLst>
                                            <p:cond delay="2484"/>
                                          </p:stCondLst>
                                        </p:cTn>
                                        <p:tgtEl>
                                          <p:spTgt spid="5"/>
                                        </p:tgtEl>
                                        <p:attrNameLst>
                                          <p:attrName>ppt_y</p:attrName>
                                        </p:attrNameLst>
                                      </p:cBhvr>
                                      <p:tavLst>
                                        <p:tav tm="0" fmla="#ppt_y-sin(pi*$)/81">
                                          <p:val>
                                            <p:fltVal val="0"/>
                                          </p:val>
                                        </p:tav>
                                        <p:tav tm="100000">
                                          <p:val>
                                            <p:fltVal val="1"/>
                                          </p:val>
                                        </p:tav>
                                      </p:tavLst>
                                    </p:anim>
                                    <p:animScale>
                                      <p:cBhvr>
                                        <p:cTn id="18" dur="39">
                                          <p:stCondLst>
                                            <p:cond delay="975"/>
                                          </p:stCondLst>
                                        </p:cTn>
                                        <p:tgtEl>
                                          <p:spTgt spid="5"/>
                                        </p:tgtEl>
                                      </p:cBhvr>
                                      <p:to x="100000" y="60000"/>
                                    </p:animScale>
                                    <p:animScale>
                                      <p:cBhvr>
                                        <p:cTn id="19" dur="249" decel="50000">
                                          <p:stCondLst>
                                            <p:cond delay="1014"/>
                                          </p:stCondLst>
                                        </p:cTn>
                                        <p:tgtEl>
                                          <p:spTgt spid="5"/>
                                        </p:tgtEl>
                                      </p:cBhvr>
                                      <p:to x="100000" y="100000"/>
                                    </p:animScale>
                                    <p:animScale>
                                      <p:cBhvr>
                                        <p:cTn id="20" dur="39">
                                          <p:stCondLst>
                                            <p:cond delay="1968"/>
                                          </p:stCondLst>
                                        </p:cTn>
                                        <p:tgtEl>
                                          <p:spTgt spid="5"/>
                                        </p:tgtEl>
                                      </p:cBhvr>
                                      <p:to x="100000" y="80000"/>
                                    </p:animScale>
                                    <p:animScale>
                                      <p:cBhvr>
                                        <p:cTn id="21" dur="249" decel="50000">
                                          <p:stCondLst>
                                            <p:cond delay="2007"/>
                                          </p:stCondLst>
                                        </p:cTn>
                                        <p:tgtEl>
                                          <p:spTgt spid="5"/>
                                        </p:tgtEl>
                                      </p:cBhvr>
                                      <p:to x="100000" y="100000"/>
                                    </p:animScale>
                                    <p:animScale>
                                      <p:cBhvr>
                                        <p:cTn id="22" dur="39">
                                          <p:stCondLst>
                                            <p:cond delay="2463"/>
                                          </p:stCondLst>
                                        </p:cTn>
                                        <p:tgtEl>
                                          <p:spTgt spid="5"/>
                                        </p:tgtEl>
                                      </p:cBhvr>
                                      <p:to x="100000" y="90000"/>
                                    </p:animScale>
                                    <p:animScale>
                                      <p:cBhvr>
                                        <p:cTn id="23" dur="249" decel="50000">
                                          <p:stCondLst>
                                            <p:cond delay="2502"/>
                                          </p:stCondLst>
                                        </p:cTn>
                                        <p:tgtEl>
                                          <p:spTgt spid="5"/>
                                        </p:tgtEl>
                                      </p:cBhvr>
                                      <p:to x="100000" y="100000"/>
                                    </p:animScale>
                                    <p:animScale>
                                      <p:cBhvr>
                                        <p:cTn id="24" dur="39">
                                          <p:stCondLst>
                                            <p:cond delay="2712"/>
                                          </p:stCondLst>
                                        </p:cTn>
                                        <p:tgtEl>
                                          <p:spTgt spid="5"/>
                                        </p:tgtEl>
                                      </p:cBhvr>
                                      <p:to x="100000" y="95000"/>
                                    </p:animScale>
                                    <p:animScale>
                                      <p:cBhvr>
                                        <p:cTn id="25" dur="249" decel="50000">
                                          <p:stCondLst>
                                            <p:cond delay="2751"/>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545131-F50F-61F3-7E21-596D723A1E04}"/>
              </a:ext>
            </a:extLst>
          </p:cNvPr>
          <p:cNvSpPr txBox="1"/>
          <p:nvPr/>
        </p:nvSpPr>
        <p:spPr>
          <a:xfrm>
            <a:off x="5845630" y="381922"/>
            <a:ext cx="6097554" cy="675249"/>
          </a:xfrm>
          <a:prstGeom prst="rect">
            <a:avLst/>
          </a:prstGeom>
          <a:noFill/>
        </p:spPr>
        <p:txBody>
          <a:bodyPr wrap="square">
            <a:spAutoFit/>
          </a:bodyPr>
          <a:lstStyle/>
          <a:p>
            <a:pPr marL="0" marR="0" algn="ctr">
              <a:lnSpc>
                <a:spcPct val="115000"/>
              </a:lnSpc>
              <a:spcBef>
                <a:spcPts val="0"/>
              </a:spcBef>
              <a:spcAft>
                <a:spcPts val="0"/>
              </a:spcAft>
            </a:pPr>
            <a:r>
              <a:rPr lang="en-US" sz="3600" dirty="0">
                <a:solidFill>
                  <a:schemeClr val="bg1"/>
                </a:solidFill>
                <a:effectLst/>
                <a:latin typeface="Arial" panose="020B0604020202020204" pitchFamily="34" charset="0"/>
                <a:ea typeface="Arial" panose="020B0604020202020204" pitchFamily="34" charset="0"/>
              </a:rPr>
              <a:t>The Lord is my </a:t>
            </a:r>
            <a:r>
              <a:rPr lang="en-US" sz="3600" u="sng" dirty="0">
                <a:solidFill>
                  <a:schemeClr val="bg1"/>
                </a:solidFill>
                <a:effectLst/>
                <a:latin typeface="Arial" panose="020B0604020202020204" pitchFamily="34" charset="0"/>
                <a:ea typeface="Arial" panose="020B0604020202020204" pitchFamily="34" charset="0"/>
              </a:rPr>
              <a:t>Protector.</a:t>
            </a:r>
          </a:p>
        </p:txBody>
      </p:sp>
      <p:sp>
        <p:nvSpPr>
          <p:cNvPr id="5" name="TextBox 4">
            <a:extLst>
              <a:ext uri="{FF2B5EF4-FFF2-40B4-BE49-F238E27FC236}">
                <a16:creationId xmlns:a16="http://schemas.microsoft.com/office/drawing/2014/main" id="{696ADEC5-6C30-35F9-137A-04BB86BEC126}"/>
              </a:ext>
            </a:extLst>
          </p:cNvPr>
          <p:cNvSpPr txBox="1"/>
          <p:nvPr/>
        </p:nvSpPr>
        <p:spPr>
          <a:xfrm>
            <a:off x="793102" y="5288515"/>
            <a:ext cx="11016343" cy="702372"/>
          </a:xfrm>
          <a:prstGeom prst="rect">
            <a:avLst/>
          </a:prstGeom>
          <a:noFill/>
        </p:spPr>
        <p:txBody>
          <a:bodyPr wrap="square">
            <a:spAutoFit/>
          </a:bodyPr>
          <a:lstStyle/>
          <a:p>
            <a:pPr marL="0" marR="0" algn="ctr">
              <a:lnSpc>
                <a:spcPct val="115000"/>
              </a:lnSpc>
              <a:spcBef>
                <a:spcPts val="0"/>
              </a:spcBef>
              <a:spcAft>
                <a:spcPts val="0"/>
              </a:spcAft>
            </a:pPr>
            <a:r>
              <a:rPr lang="en-US" sz="1800" dirty="0">
                <a:solidFill>
                  <a:schemeClr val="bg1"/>
                </a:solidFill>
                <a:effectLst/>
                <a:latin typeface="Arial" panose="020B0604020202020204" pitchFamily="34" charset="0"/>
                <a:ea typeface="Arial" panose="020B0604020202020204" pitchFamily="34" charset="0"/>
              </a:rPr>
              <a:t>1 John 5:18 “We know that everyone who has been born of God does not keep on sinning, but he who was born of God protects him, and the evil one does not touch him.”</a:t>
            </a:r>
          </a:p>
        </p:txBody>
      </p:sp>
      <p:sp>
        <p:nvSpPr>
          <p:cNvPr id="7" name="TextBox 6">
            <a:extLst>
              <a:ext uri="{FF2B5EF4-FFF2-40B4-BE49-F238E27FC236}">
                <a16:creationId xmlns:a16="http://schemas.microsoft.com/office/drawing/2014/main" id="{B8443A6C-2CDF-9F8A-E11A-58075DEC9014}"/>
              </a:ext>
            </a:extLst>
          </p:cNvPr>
          <p:cNvSpPr txBox="1"/>
          <p:nvPr/>
        </p:nvSpPr>
        <p:spPr>
          <a:xfrm>
            <a:off x="1175657" y="2396585"/>
            <a:ext cx="11016343" cy="830997"/>
          </a:xfrm>
          <a:prstGeom prst="rect">
            <a:avLst/>
          </a:prstGeom>
          <a:noFill/>
        </p:spPr>
        <p:txBody>
          <a:bodyPr wrap="square">
            <a:spAutoFit/>
          </a:bodyPr>
          <a:lstStyle/>
          <a:p>
            <a:pPr algn="ctr"/>
            <a:r>
              <a:rPr lang="en-US" sz="2400" b="0" i="0" dirty="0">
                <a:solidFill>
                  <a:schemeClr val="bg1"/>
                </a:solidFill>
                <a:effectLst/>
                <a:latin typeface="Open Sans" panose="020B0606030504020204" pitchFamily="34" charset="0"/>
              </a:rPr>
              <a:t>Instead of plugging in to the fullness of Gods power, ability, might and authority. We </a:t>
            </a:r>
            <a:r>
              <a:rPr lang="en-US" sz="2400" b="0" i="0" u="sng" dirty="0">
                <a:solidFill>
                  <a:schemeClr val="bg1"/>
                </a:solidFill>
                <a:effectLst/>
                <a:latin typeface="Open Sans" panose="020B0606030504020204" pitchFamily="34" charset="0"/>
              </a:rPr>
              <a:t>use a surge protector.</a:t>
            </a:r>
          </a:p>
        </p:txBody>
      </p:sp>
      <p:sp>
        <p:nvSpPr>
          <p:cNvPr id="9" name="TextBox 8">
            <a:extLst>
              <a:ext uri="{FF2B5EF4-FFF2-40B4-BE49-F238E27FC236}">
                <a16:creationId xmlns:a16="http://schemas.microsoft.com/office/drawing/2014/main" id="{A2084235-7B2A-A445-56CE-05126FAAEEDD}"/>
              </a:ext>
            </a:extLst>
          </p:cNvPr>
          <p:cNvSpPr txBox="1"/>
          <p:nvPr/>
        </p:nvSpPr>
        <p:spPr>
          <a:xfrm>
            <a:off x="248816" y="3557990"/>
            <a:ext cx="11694368" cy="1323439"/>
          </a:xfrm>
          <a:prstGeom prst="rect">
            <a:avLst/>
          </a:prstGeom>
          <a:noFill/>
        </p:spPr>
        <p:txBody>
          <a:bodyPr wrap="square">
            <a:spAutoFit/>
          </a:bodyPr>
          <a:lstStyle/>
          <a:p>
            <a:pPr algn="ctr"/>
            <a:r>
              <a:rPr lang="en-US" sz="2000" b="0" i="0" dirty="0">
                <a:solidFill>
                  <a:schemeClr val="bg1"/>
                </a:solidFill>
                <a:effectLst/>
                <a:latin typeface="Open Sans" panose="020B0606030504020204" pitchFamily="34" charset="0"/>
              </a:rPr>
              <a:t>Therefor being content in an </a:t>
            </a:r>
            <a:r>
              <a:rPr lang="en-US" sz="2000" b="0" i="0" u="sng" dirty="0">
                <a:solidFill>
                  <a:schemeClr val="bg1"/>
                </a:solidFill>
                <a:effectLst/>
                <a:latin typeface="Open Sans" panose="020B0606030504020204" pitchFamily="34" charset="0"/>
              </a:rPr>
              <a:t>atmosphere of comfort (lukewarmness) </a:t>
            </a:r>
            <a:r>
              <a:rPr lang="en-US" sz="2000" b="0" i="0" dirty="0">
                <a:solidFill>
                  <a:schemeClr val="bg1"/>
                </a:solidFill>
                <a:effectLst/>
                <a:latin typeface="Open Sans" panose="020B0606030504020204" pitchFamily="34" charset="0"/>
              </a:rPr>
              <a:t>we truly deny Christ by having a form of Godliness denying the power there of.</a:t>
            </a:r>
          </a:p>
          <a:p>
            <a:pPr algn="ctr"/>
            <a:endParaRPr lang="en-US" sz="2000" b="0" i="0" dirty="0">
              <a:solidFill>
                <a:schemeClr val="bg1"/>
              </a:solidFill>
              <a:effectLst/>
              <a:latin typeface="Open Sans" panose="020B0606030504020204" pitchFamily="34" charset="0"/>
            </a:endParaRPr>
          </a:p>
          <a:p>
            <a:pPr algn="ctr"/>
            <a:r>
              <a:rPr lang="en-US" sz="2000" b="0" i="0" dirty="0">
                <a:solidFill>
                  <a:schemeClr val="bg1"/>
                </a:solidFill>
                <a:effectLst/>
                <a:latin typeface="Open Sans" panose="020B0606030504020204" pitchFamily="34" charset="0"/>
              </a:rPr>
              <a:t>We don’t allow Christ to </a:t>
            </a:r>
            <a:r>
              <a:rPr lang="en-US" sz="2000" b="0" i="0" u="sng" dirty="0">
                <a:solidFill>
                  <a:schemeClr val="bg1"/>
                </a:solidFill>
                <a:effectLst/>
                <a:latin typeface="Open Sans" panose="020B0606030504020204" pitchFamily="34" charset="0"/>
              </a:rPr>
              <a:t>be His all an all in us</a:t>
            </a:r>
            <a:r>
              <a:rPr lang="en-US" sz="2000" b="0" i="0" dirty="0">
                <a:solidFill>
                  <a:schemeClr val="bg1"/>
                </a:solidFill>
                <a:effectLst/>
                <a:latin typeface="Open Sans" panose="020B0606030504020204" pitchFamily="34" charset="0"/>
              </a:rPr>
              <a:t>.</a:t>
            </a:r>
          </a:p>
        </p:txBody>
      </p:sp>
    </p:spTree>
    <p:extLst>
      <p:ext uri="{BB962C8B-B14F-4D97-AF65-F5344CB8AC3E}">
        <p14:creationId xmlns:p14="http://schemas.microsoft.com/office/powerpoint/2010/main" val="23826829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68F8E0-6167-CC71-0927-4D8B9528B12E}"/>
              </a:ext>
            </a:extLst>
          </p:cNvPr>
          <p:cNvSpPr txBox="1"/>
          <p:nvPr/>
        </p:nvSpPr>
        <p:spPr>
          <a:xfrm>
            <a:off x="7061703" y="2381983"/>
            <a:ext cx="4445253" cy="4014369"/>
          </a:xfrm>
          <a:prstGeom prst="rect">
            <a:avLst/>
          </a:prstGeom>
          <a:noFill/>
        </p:spPr>
        <p:txBody>
          <a:bodyPr wrap="square">
            <a:spAutoFit/>
          </a:bodyPr>
          <a:lstStyle/>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	Psalm 5:11</a:t>
            </a:r>
          </a:p>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 “But let all who take refuge in you rejoice; let them ever sing for joy, and spread your protection over them, that those who love your name may exult in you.”</a:t>
            </a:r>
          </a:p>
        </p:txBody>
      </p:sp>
      <p:sp>
        <p:nvSpPr>
          <p:cNvPr id="7" name="TextBox 6">
            <a:extLst>
              <a:ext uri="{FF2B5EF4-FFF2-40B4-BE49-F238E27FC236}">
                <a16:creationId xmlns:a16="http://schemas.microsoft.com/office/drawing/2014/main" id="{3F79938B-7F04-0A82-0F84-A64448C6CB1A}"/>
              </a:ext>
            </a:extLst>
          </p:cNvPr>
          <p:cNvSpPr txBox="1"/>
          <p:nvPr/>
        </p:nvSpPr>
        <p:spPr>
          <a:xfrm>
            <a:off x="468517" y="3813407"/>
            <a:ext cx="6097508" cy="1330364"/>
          </a:xfrm>
          <a:prstGeom prst="rect">
            <a:avLst/>
          </a:prstGeom>
          <a:noFill/>
        </p:spPr>
        <p:txBody>
          <a:bodyPr wrap="square">
            <a:spAutoFit/>
          </a:bodyPr>
          <a:lstStyle/>
          <a:p>
            <a:pPr marL="0" marR="0" algn="ctr">
              <a:lnSpc>
                <a:spcPct val="115000"/>
              </a:lnSpc>
              <a:spcBef>
                <a:spcPts val="0"/>
              </a:spcBef>
              <a:spcAft>
                <a:spcPts val="0"/>
              </a:spcAft>
            </a:pPr>
            <a:r>
              <a:rPr lang="en-US" sz="2400" dirty="0">
                <a:solidFill>
                  <a:schemeClr val="bg1"/>
                </a:solidFill>
                <a:effectLst/>
                <a:latin typeface="Arial" panose="020B0604020202020204" pitchFamily="34" charset="0"/>
                <a:ea typeface="Arial" panose="020B0604020202020204" pitchFamily="34" charset="0"/>
              </a:rPr>
              <a:t>Proverbs 18:10 “The name of the Lord is a strong tower; the righteous man runs into it and is safe.”</a:t>
            </a:r>
          </a:p>
        </p:txBody>
      </p:sp>
      <p:sp>
        <p:nvSpPr>
          <p:cNvPr id="3" name="TextBox 2">
            <a:extLst>
              <a:ext uri="{FF2B5EF4-FFF2-40B4-BE49-F238E27FC236}">
                <a16:creationId xmlns:a16="http://schemas.microsoft.com/office/drawing/2014/main" id="{E05DCE8E-105D-B2C0-C2E7-1C256B35BDA5}"/>
              </a:ext>
            </a:extLst>
          </p:cNvPr>
          <p:cNvSpPr txBox="1"/>
          <p:nvPr/>
        </p:nvSpPr>
        <p:spPr>
          <a:xfrm>
            <a:off x="5758997" y="461648"/>
            <a:ext cx="6097554" cy="1447897"/>
          </a:xfrm>
          <a:prstGeom prst="rect">
            <a:avLst/>
          </a:prstGeom>
          <a:noFill/>
        </p:spPr>
        <p:txBody>
          <a:bodyPr wrap="square">
            <a:spAutoFit/>
          </a:bodyPr>
          <a:lstStyle/>
          <a:p>
            <a:pPr marL="0" marR="0" algn="ctr">
              <a:lnSpc>
                <a:spcPct val="115000"/>
              </a:lnSpc>
              <a:spcBef>
                <a:spcPts val="0"/>
              </a:spcBef>
              <a:spcAft>
                <a:spcPts val="0"/>
              </a:spcAft>
            </a:pPr>
            <a:r>
              <a:rPr lang="en-US" sz="4000" dirty="0">
                <a:solidFill>
                  <a:schemeClr val="bg1"/>
                </a:solidFill>
                <a:effectLst/>
                <a:latin typeface="Arial" panose="020B0604020202020204" pitchFamily="34" charset="0"/>
                <a:ea typeface="Arial" panose="020B0604020202020204" pitchFamily="34" charset="0"/>
              </a:rPr>
              <a:t>The Lord is my </a:t>
            </a:r>
          </a:p>
          <a:p>
            <a:pPr marL="0" marR="0" algn="ctr">
              <a:lnSpc>
                <a:spcPct val="115000"/>
              </a:lnSpc>
              <a:spcBef>
                <a:spcPts val="0"/>
              </a:spcBef>
              <a:spcAft>
                <a:spcPts val="0"/>
              </a:spcAft>
            </a:pPr>
            <a:r>
              <a:rPr lang="en-US" sz="4000" u="sng" dirty="0">
                <a:solidFill>
                  <a:schemeClr val="bg1"/>
                </a:solidFill>
                <a:effectLst/>
                <a:latin typeface="Arial" panose="020B0604020202020204" pitchFamily="34" charset="0"/>
                <a:ea typeface="Arial" panose="020B0604020202020204" pitchFamily="34" charset="0"/>
              </a:rPr>
              <a:t>Place of Safety.</a:t>
            </a:r>
          </a:p>
        </p:txBody>
      </p:sp>
    </p:spTree>
    <p:extLst>
      <p:ext uri="{BB962C8B-B14F-4D97-AF65-F5344CB8AC3E}">
        <p14:creationId xmlns:p14="http://schemas.microsoft.com/office/powerpoint/2010/main" val="1760847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1020C0-89AF-1CF5-DA02-83F242C9B95F}"/>
              </a:ext>
            </a:extLst>
          </p:cNvPr>
          <p:cNvSpPr txBox="1"/>
          <p:nvPr/>
        </p:nvSpPr>
        <p:spPr>
          <a:xfrm>
            <a:off x="5029200" y="1065389"/>
            <a:ext cx="7315200" cy="869533"/>
          </a:xfrm>
          <a:prstGeom prst="rect">
            <a:avLst/>
          </a:prstGeom>
          <a:noFill/>
        </p:spPr>
        <p:txBody>
          <a:bodyPr wrap="square">
            <a:spAutoFit/>
          </a:bodyPr>
          <a:lstStyle/>
          <a:p>
            <a:pPr marL="0" marR="0">
              <a:lnSpc>
                <a:spcPct val="115000"/>
              </a:lnSpc>
              <a:spcBef>
                <a:spcPts val="0"/>
              </a:spcBef>
              <a:spcAft>
                <a:spcPts val="0"/>
              </a:spcAft>
            </a:pPr>
            <a:r>
              <a:rPr lang="en-US" sz="4800" dirty="0">
                <a:solidFill>
                  <a:schemeClr val="bg1"/>
                </a:solidFill>
                <a:effectLst/>
                <a:latin typeface="Arial" panose="020B0604020202020204" pitchFamily="34" charset="0"/>
                <a:ea typeface="Arial" panose="020B0604020202020204" pitchFamily="34" charset="0"/>
              </a:rPr>
              <a:t>The Lord is my </a:t>
            </a:r>
            <a:r>
              <a:rPr lang="en-US" sz="4800" u="sng" dirty="0">
                <a:solidFill>
                  <a:schemeClr val="bg1"/>
                </a:solidFill>
                <a:effectLst/>
                <a:latin typeface="Arial" panose="020B0604020202020204" pitchFamily="34" charset="0"/>
                <a:ea typeface="Arial" panose="020B0604020202020204" pitchFamily="34" charset="0"/>
              </a:rPr>
              <a:t>Deliverer</a:t>
            </a:r>
          </a:p>
        </p:txBody>
      </p:sp>
      <p:sp>
        <p:nvSpPr>
          <p:cNvPr id="8" name="TextBox 7">
            <a:extLst>
              <a:ext uri="{FF2B5EF4-FFF2-40B4-BE49-F238E27FC236}">
                <a16:creationId xmlns:a16="http://schemas.microsoft.com/office/drawing/2014/main" id="{1CDA8507-595C-9326-0A70-813AC547220E}"/>
              </a:ext>
            </a:extLst>
          </p:cNvPr>
          <p:cNvSpPr txBox="1"/>
          <p:nvPr/>
        </p:nvSpPr>
        <p:spPr>
          <a:xfrm>
            <a:off x="642936" y="2427300"/>
            <a:ext cx="11182350" cy="1743106"/>
          </a:xfrm>
          <a:prstGeom prst="rect">
            <a:avLst/>
          </a:prstGeom>
          <a:noFill/>
        </p:spPr>
        <p:txBody>
          <a:bodyPr wrap="square">
            <a:spAutoFit/>
          </a:bodyPr>
          <a:lstStyle/>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Psalm 34:17 </a:t>
            </a:r>
          </a:p>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“When the righteous cry for help, the Lord hears and delivers them out of all their troubles”</a:t>
            </a:r>
          </a:p>
        </p:txBody>
      </p:sp>
      <p:sp>
        <p:nvSpPr>
          <p:cNvPr id="10" name="TextBox 9">
            <a:extLst>
              <a:ext uri="{FF2B5EF4-FFF2-40B4-BE49-F238E27FC236}">
                <a16:creationId xmlns:a16="http://schemas.microsoft.com/office/drawing/2014/main" id="{C3BD1F1C-64EE-F78D-A189-44CE8B3D65BA}"/>
              </a:ext>
            </a:extLst>
          </p:cNvPr>
          <p:cNvSpPr txBox="1"/>
          <p:nvPr/>
        </p:nvSpPr>
        <p:spPr>
          <a:xfrm>
            <a:off x="781048" y="4418341"/>
            <a:ext cx="10906125" cy="1569660"/>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As believers, you and I have no </a:t>
            </a:r>
            <a:r>
              <a:rPr lang="en-US" sz="3200" u="sng" dirty="0">
                <a:solidFill>
                  <a:schemeClr val="bg1"/>
                </a:solidFill>
                <a:effectLst/>
                <a:latin typeface="Arial" panose="020B0604020202020204" pitchFamily="34" charset="0"/>
                <a:ea typeface="Arial" panose="020B0604020202020204" pitchFamily="34" charset="0"/>
              </a:rPr>
              <a:t>grounds for fear</a:t>
            </a:r>
            <a:r>
              <a:rPr lang="en-US" sz="3200" dirty="0">
                <a:solidFill>
                  <a:schemeClr val="bg1"/>
                </a:solidFill>
                <a:effectLst/>
                <a:latin typeface="Arial" panose="020B0604020202020204" pitchFamily="34" charset="0"/>
                <a:ea typeface="Arial" panose="020B0604020202020204" pitchFamily="34" charset="0"/>
              </a:rPr>
              <a:t>, or any reason to be </a:t>
            </a:r>
            <a:r>
              <a:rPr lang="en-US" sz="3200" u="sng" dirty="0">
                <a:solidFill>
                  <a:schemeClr val="bg1"/>
                </a:solidFill>
                <a:effectLst/>
                <a:latin typeface="Arial" panose="020B0604020202020204" pitchFamily="34" charset="0"/>
                <a:ea typeface="Arial" panose="020B0604020202020204" pitchFamily="34" charset="0"/>
              </a:rPr>
              <a:t>dejected</a:t>
            </a:r>
            <a:r>
              <a:rPr lang="en-US" sz="3200" dirty="0">
                <a:solidFill>
                  <a:schemeClr val="bg1"/>
                </a:solidFill>
                <a:effectLst/>
                <a:latin typeface="Arial" panose="020B0604020202020204" pitchFamily="34" charset="0"/>
                <a:ea typeface="Arial" panose="020B0604020202020204" pitchFamily="34" charset="0"/>
              </a:rPr>
              <a:t>. No conflicts or predicaments should </a:t>
            </a:r>
            <a:r>
              <a:rPr lang="en-US" sz="3200" u="sng" dirty="0">
                <a:solidFill>
                  <a:schemeClr val="bg1"/>
                </a:solidFill>
                <a:effectLst/>
                <a:latin typeface="Arial" panose="020B0604020202020204" pitchFamily="34" charset="0"/>
                <a:ea typeface="Arial" panose="020B0604020202020204" pitchFamily="34" charset="0"/>
              </a:rPr>
              <a:t>crush us</a:t>
            </a:r>
            <a:r>
              <a:rPr lang="en-US" sz="3200" dirty="0">
                <a:solidFill>
                  <a:schemeClr val="bg1"/>
                </a:solidFill>
                <a:effectLst/>
                <a:latin typeface="Arial" panose="020B0604020202020204" pitchFamily="34" charset="0"/>
                <a:ea typeface="Arial" panose="020B0604020202020204" pitchFamily="34" charset="0"/>
              </a:rPr>
              <a:t>, as long as we can </a:t>
            </a:r>
            <a:r>
              <a:rPr lang="en-US" sz="3200" u="sng" dirty="0">
                <a:solidFill>
                  <a:schemeClr val="bg1"/>
                </a:solidFill>
                <a:effectLst/>
                <a:latin typeface="Arial" panose="020B0604020202020204" pitchFamily="34" charset="0"/>
                <a:ea typeface="Arial" panose="020B0604020202020204" pitchFamily="34" charset="0"/>
              </a:rPr>
              <a:t>draw close </a:t>
            </a:r>
            <a:r>
              <a:rPr lang="en-US" sz="3200" dirty="0">
                <a:solidFill>
                  <a:schemeClr val="bg1"/>
                </a:solidFill>
                <a:effectLst/>
                <a:latin typeface="Arial" panose="020B0604020202020204" pitchFamily="34" charset="0"/>
                <a:ea typeface="Arial" panose="020B0604020202020204" pitchFamily="34" charset="0"/>
              </a:rPr>
              <a:t>to God</a:t>
            </a:r>
            <a:endParaRPr lang="en-US" sz="3200" dirty="0">
              <a:solidFill>
                <a:schemeClr val="bg1"/>
              </a:solidFill>
            </a:endParaRPr>
          </a:p>
        </p:txBody>
      </p:sp>
    </p:spTree>
    <p:extLst>
      <p:ext uri="{BB962C8B-B14F-4D97-AF65-F5344CB8AC3E}">
        <p14:creationId xmlns:p14="http://schemas.microsoft.com/office/powerpoint/2010/main" val="39424838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6DBA44-8B88-636F-2C73-28C86EACE5CC}"/>
              </a:ext>
            </a:extLst>
          </p:cNvPr>
          <p:cNvSpPr txBox="1"/>
          <p:nvPr/>
        </p:nvSpPr>
        <p:spPr>
          <a:xfrm>
            <a:off x="504825" y="553276"/>
            <a:ext cx="11182350" cy="2875724"/>
          </a:xfrm>
          <a:prstGeom prst="rect">
            <a:avLst/>
          </a:prstGeom>
          <a:noFill/>
        </p:spPr>
        <p:txBody>
          <a:bodyPr wrap="square">
            <a:spAutoFit/>
          </a:bodyPr>
          <a:lstStyle/>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1 Corinthians 10:13 “No temptation has overtaken you that is not common to man. God is faithful, and he will not let you be tempted beyond your ability, but with the temptation he will also provide the way of escape, that you may be able to endure it.”</a:t>
            </a:r>
          </a:p>
        </p:txBody>
      </p:sp>
      <p:sp>
        <p:nvSpPr>
          <p:cNvPr id="5" name="TextBox 4">
            <a:extLst>
              <a:ext uri="{FF2B5EF4-FFF2-40B4-BE49-F238E27FC236}">
                <a16:creationId xmlns:a16="http://schemas.microsoft.com/office/drawing/2014/main" id="{1EAFD6A4-BD86-E287-2233-2AA578AD725B}"/>
              </a:ext>
            </a:extLst>
          </p:cNvPr>
          <p:cNvSpPr txBox="1"/>
          <p:nvPr/>
        </p:nvSpPr>
        <p:spPr>
          <a:xfrm>
            <a:off x="1708936" y="3970922"/>
            <a:ext cx="9210675" cy="2032288"/>
          </a:xfrm>
          <a:prstGeom prst="rect">
            <a:avLst/>
          </a:prstGeom>
          <a:noFill/>
        </p:spPr>
        <p:txBody>
          <a:bodyPr wrap="square">
            <a:spAutoFit/>
          </a:bodyPr>
          <a:lstStyle/>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No rut is so deep you can’t leave it.</a:t>
            </a:r>
          </a:p>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No dream is so lost you can’t retrieve it.</a:t>
            </a:r>
          </a:p>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No pain is so great you can’t endure it.</a:t>
            </a:r>
          </a:p>
          <a:p>
            <a:pPr marL="0" marR="0" algn="ctr">
              <a:lnSpc>
                <a:spcPct val="115000"/>
              </a:lnSpc>
              <a:spcBef>
                <a:spcPts val="0"/>
              </a:spcBef>
              <a:spcAft>
                <a:spcPts val="0"/>
              </a:spcAft>
            </a:pPr>
            <a:r>
              <a:rPr lang="en-US" sz="2800" dirty="0">
                <a:solidFill>
                  <a:schemeClr val="bg1"/>
                </a:solidFill>
                <a:effectLst/>
                <a:latin typeface="Arial" panose="020B0604020202020204" pitchFamily="34" charset="0"/>
                <a:ea typeface="Arial" panose="020B0604020202020204" pitchFamily="34" charset="0"/>
              </a:rPr>
              <a:t>No sin is so bad God can’t cure it. --Gerald Mann</a:t>
            </a:r>
          </a:p>
        </p:txBody>
      </p:sp>
    </p:spTree>
    <p:extLst>
      <p:ext uri="{BB962C8B-B14F-4D97-AF65-F5344CB8AC3E}">
        <p14:creationId xmlns:p14="http://schemas.microsoft.com/office/powerpoint/2010/main" val="243032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5150E8-2CB3-7098-8460-459616B725E8}"/>
              </a:ext>
            </a:extLst>
          </p:cNvPr>
          <p:cNvSpPr txBox="1"/>
          <p:nvPr/>
        </p:nvSpPr>
        <p:spPr>
          <a:xfrm>
            <a:off x="6566719" y="439337"/>
            <a:ext cx="5402424" cy="646331"/>
          </a:xfrm>
          <a:prstGeom prst="rect">
            <a:avLst/>
          </a:prstGeom>
          <a:noFill/>
        </p:spPr>
        <p:txBody>
          <a:bodyPr wrap="square">
            <a:spAutoFit/>
          </a:bodyPr>
          <a:lstStyle/>
          <a:p>
            <a:pPr algn="ctr"/>
            <a:r>
              <a:rPr lang="en-US" sz="3600" dirty="0">
                <a:solidFill>
                  <a:schemeClr val="bg1"/>
                </a:solidFill>
              </a:rPr>
              <a:t>The Lord is My </a:t>
            </a:r>
            <a:r>
              <a:rPr lang="en-US" sz="3600" u="sng" dirty="0">
                <a:solidFill>
                  <a:schemeClr val="bg1"/>
                </a:solidFill>
              </a:rPr>
              <a:t>Shelter</a:t>
            </a:r>
            <a:endParaRPr lang="en-US" sz="6000" u="sng" dirty="0">
              <a:solidFill>
                <a:schemeClr val="bg1"/>
              </a:solidFill>
            </a:endParaRPr>
          </a:p>
        </p:txBody>
      </p:sp>
      <p:sp>
        <p:nvSpPr>
          <p:cNvPr id="4" name="TextBox 3">
            <a:extLst>
              <a:ext uri="{FF2B5EF4-FFF2-40B4-BE49-F238E27FC236}">
                <a16:creationId xmlns:a16="http://schemas.microsoft.com/office/drawing/2014/main" id="{C061A5FF-E114-C21F-FC9E-7C1E9AE34506}"/>
              </a:ext>
            </a:extLst>
          </p:cNvPr>
          <p:cNvSpPr txBox="1"/>
          <p:nvPr/>
        </p:nvSpPr>
        <p:spPr>
          <a:xfrm>
            <a:off x="991770" y="5444074"/>
            <a:ext cx="10534261" cy="480901"/>
          </a:xfrm>
          <a:prstGeom prst="rect">
            <a:avLst/>
          </a:prstGeom>
          <a:noFill/>
        </p:spPr>
        <p:txBody>
          <a:bodyPr wrap="square">
            <a:spAutoFit/>
          </a:bodyPr>
          <a:lstStyle/>
          <a:p>
            <a:pPr marL="0" marR="0">
              <a:lnSpc>
                <a:spcPct val="115000"/>
              </a:lnSpc>
              <a:spcBef>
                <a:spcPts val="0"/>
              </a:spcBef>
              <a:spcAft>
                <a:spcPts val="0"/>
              </a:spcAft>
            </a:pPr>
            <a:r>
              <a:rPr lang="en-US" sz="2400" dirty="0">
                <a:solidFill>
                  <a:schemeClr val="bg1"/>
                </a:solidFill>
                <a:effectLst/>
                <a:latin typeface="Arial" panose="020B0604020202020204" pitchFamily="34" charset="0"/>
                <a:ea typeface="Arial" panose="020B0604020202020204" pitchFamily="34" charset="0"/>
              </a:rPr>
              <a:t>Psalm 119:114 “You are my hiding place and my shield; I hope in Your word.</a:t>
            </a:r>
          </a:p>
        </p:txBody>
      </p:sp>
      <p:sp>
        <p:nvSpPr>
          <p:cNvPr id="5" name="TextBox 4">
            <a:extLst>
              <a:ext uri="{FF2B5EF4-FFF2-40B4-BE49-F238E27FC236}">
                <a16:creationId xmlns:a16="http://schemas.microsoft.com/office/drawing/2014/main" id="{ECDB4693-9C7B-B626-BAFB-638D2EC41E13}"/>
              </a:ext>
            </a:extLst>
          </p:cNvPr>
          <p:cNvSpPr txBox="1"/>
          <p:nvPr/>
        </p:nvSpPr>
        <p:spPr>
          <a:xfrm>
            <a:off x="7061703" y="1442261"/>
            <a:ext cx="4753069" cy="1015663"/>
          </a:xfrm>
          <a:prstGeom prst="rect">
            <a:avLst/>
          </a:prstGeom>
          <a:noFill/>
        </p:spPr>
        <p:txBody>
          <a:bodyPr wrap="square">
            <a:spAutoFit/>
          </a:bodyPr>
          <a:lstStyle/>
          <a:p>
            <a:pPr algn="ctr"/>
            <a:r>
              <a:rPr lang="en-US" sz="2000" b="0" i="0" dirty="0">
                <a:solidFill>
                  <a:schemeClr val="bg1"/>
                </a:solidFill>
                <a:effectLst/>
                <a:latin typeface="Open Sans" panose="020B0606030504020204" pitchFamily="34" charset="0"/>
              </a:rPr>
              <a:t>GOD IS SPOKEN OF SEVEN TIMES IN THE BOOK OF PSALMS AS A HIDING PLACE.</a:t>
            </a:r>
            <a:endParaRPr lang="en-US" sz="2000" dirty="0">
              <a:solidFill>
                <a:schemeClr val="bg1"/>
              </a:solidFill>
            </a:endParaRPr>
          </a:p>
        </p:txBody>
      </p:sp>
      <p:sp>
        <p:nvSpPr>
          <p:cNvPr id="7" name="TextBox 6">
            <a:extLst>
              <a:ext uri="{FF2B5EF4-FFF2-40B4-BE49-F238E27FC236}">
                <a16:creationId xmlns:a16="http://schemas.microsoft.com/office/drawing/2014/main" id="{F3474418-DDDD-2F40-74D7-DE6587403AC2}"/>
              </a:ext>
            </a:extLst>
          </p:cNvPr>
          <p:cNvSpPr txBox="1"/>
          <p:nvPr/>
        </p:nvSpPr>
        <p:spPr>
          <a:xfrm>
            <a:off x="516048" y="2969598"/>
            <a:ext cx="11181029" cy="830997"/>
          </a:xfrm>
          <a:prstGeom prst="rect">
            <a:avLst/>
          </a:prstGeom>
          <a:noFill/>
        </p:spPr>
        <p:txBody>
          <a:bodyPr wrap="square">
            <a:spAutoFit/>
          </a:bodyPr>
          <a:lstStyle/>
          <a:p>
            <a:r>
              <a:rPr lang="en-US" sz="2400" b="0" i="0" dirty="0">
                <a:solidFill>
                  <a:schemeClr val="bg1"/>
                </a:solidFill>
                <a:effectLst/>
                <a:latin typeface="Open Sans" panose="020B0606030504020204" pitchFamily="34" charset="0"/>
              </a:rPr>
              <a:t>The word “dwells” or “dwelling” means “to stay, to remain permanently.” And the place where God wants us to stay is “in the shelter of the Most High.”</a:t>
            </a:r>
            <a:endParaRPr lang="en-US" sz="2400" dirty="0">
              <a:solidFill>
                <a:schemeClr val="bg1"/>
              </a:solidFill>
            </a:endParaRPr>
          </a:p>
        </p:txBody>
      </p:sp>
      <p:sp>
        <p:nvSpPr>
          <p:cNvPr id="9" name="TextBox 8">
            <a:extLst>
              <a:ext uri="{FF2B5EF4-FFF2-40B4-BE49-F238E27FC236}">
                <a16:creationId xmlns:a16="http://schemas.microsoft.com/office/drawing/2014/main" id="{0804DC40-00CB-CE36-E644-30A5A6D55F1C}"/>
              </a:ext>
            </a:extLst>
          </p:cNvPr>
          <p:cNvSpPr txBox="1"/>
          <p:nvPr/>
        </p:nvSpPr>
        <p:spPr>
          <a:xfrm>
            <a:off x="606583" y="4299169"/>
            <a:ext cx="11362560" cy="707886"/>
          </a:xfrm>
          <a:prstGeom prst="rect">
            <a:avLst/>
          </a:prstGeom>
          <a:noFill/>
        </p:spPr>
        <p:txBody>
          <a:bodyPr wrap="square">
            <a:spAutoFit/>
          </a:bodyPr>
          <a:lstStyle/>
          <a:p>
            <a:r>
              <a:rPr lang="en-US" sz="2000" b="0" i="0" dirty="0">
                <a:solidFill>
                  <a:schemeClr val="bg1"/>
                </a:solidFill>
                <a:effectLst/>
                <a:latin typeface="Open Sans" panose="020B0606030504020204" pitchFamily="34" charset="0"/>
              </a:rPr>
              <a:t>Moses says, “It doesn’t matter whether it’s at night or during the day. It doesn’t matter whether it is something small or something big – God will protect us if we ‘dwell in the shelter…’</a:t>
            </a:r>
            <a:endParaRPr lang="en-US" sz="2000" dirty="0">
              <a:solidFill>
                <a:schemeClr val="bg1"/>
              </a:solidFill>
            </a:endParaRPr>
          </a:p>
        </p:txBody>
      </p:sp>
    </p:spTree>
    <p:extLst>
      <p:ext uri="{BB962C8B-B14F-4D97-AF65-F5344CB8AC3E}">
        <p14:creationId xmlns:p14="http://schemas.microsoft.com/office/powerpoint/2010/main" val="3627191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FFA523-B73E-05C7-0A6C-27097D3575F0}"/>
              </a:ext>
            </a:extLst>
          </p:cNvPr>
          <p:cNvSpPr txBox="1"/>
          <p:nvPr/>
        </p:nvSpPr>
        <p:spPr>
          <a:xfrm>
            <a:off x="304800" y="2159490"/>
            <a:ext cx="11887200" cy="1743106"/>
          </a:xfrm>
          <a:prstGeom prst="rect">
            <a:avLst/>
          </a:prstGeom>
          <a:noFill/>
        </p:spPr>
        <p:txBody>
          <a:bodyPr wrap="square">
            <a:spAutoFit/>
          </a:bodyPr>
          <a:lstStyle/>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 </a:t>
            </a:r>
          </a:p>
          <a:p>
            <a:pPr marL="0" marR="0" algn="ctr">
              <a:lnSpc>
                <a:spcPct val="115000"/>
              </a:lnSpc>
              <a:spcBef>
                <a:spcPts val="0"/>
              </a:spcBef>
              <a:spcAft>
                <a:spcPts val="0"/>
              </a:spcAft>
            </a:pPr>
            <a:r>
              <a:rPr lang="en-US" sz="3200" dirty="0">
                <a:solidFill>
                  <a:schemeClr val="bg1"/>
                </a:solidFill>
                <a:effectLst/>
                <a:latin typeface="Arial" panose="020B0604020202020204" pitchFamily="34" charset="0"/>
                <a:ea typeface="Arial" panose="020B0604020202020204" pitchFamily="34" charset="0"/>
              </a:rPr>
              <a:t>Peace that Jesus gives is not the </a:t>
            </a:r>
            <a:r>
              <a:rPr lang="en-US" sz="3200" u="sng" dirty="0">
                <a:solidFill>
                  <a:schemeClr val="bg1"/>
                </a:solidFill>
                <a:effectLst/>
                <a:latin typeface="Arial" panose="020B0604020202020204" pitchFamily="34" charset="0"/>
                <a:ea typeface="Arial" panose="020B0604020202020204" pitchFamily="34" charset="0"/>
              </a:rPr>
              <a:t>absence of trouble</a:t>
            </a:r>
            <a:r>
              <a:rPr lang="en-US" sz="3200" dirty="0">
                <a:solidFill>
                  <a:schemeClr val="bg1"/>
                </a:solidFill>
                <a:effectLst/>
                <a:latin typeface="Arial" panose="020B0604020202020204" pitchFamily="34" charset="0"/>
                <a:ea typeface="Arial" panose="020B0604020202020204" pitchFamily="34" charset="0"/>
              </a:rPr>
              <a:t>, but is rather the confidence that He is there with </a:t>
            </a:r>
            <a:r>
              <a:rPr lang="en-US" sz="3200" u="sng" dirty="0">
                <a:solidFill>
                  <a:schemeClr val="bg1"/>
                </a:solidFill>
                <a:effectLst/>
                <a:latin typeface="Arial" panose="020B0604020202020204" pitchFamily="34" charset="0"/>
                <a:ea typeface="Arial" panose="020B0604020202020204" pitchFamily="34" charset="0"/>
              </a:rPr>
              <a:t>you always</a:t>
            </a:r>
            <a:r>
              <a:rPr lang="en-US" sz="3200" dirty="0">
                <a:solidFill>
                  <a:schemeClr val="bg1"/>
                </a:solidFill>
                <a:effectLst/>
                <a:latin typeface="Arial" panose="020B0604020202020204" pitchFamily="34" charset="0"/>
                <a:ea typeface="Arial" panose="020B0604020202020204" pitchFamily="34" charset="0"/>
              </a:rPr>
              <a:t>.</a:t>
            </a:r>
          </a:p>
        </p:txBody>
      </p:sp>
      <p:sp>
        <p:nvSpPr>
          <p:cNvPr id="7" name="TextBox 6">
            <a:extLst>
              <a:ext uri="{FF2B5EF4-FFF2-40B4-BE49-F238E27FC236}">
                <a16:creationId xmlns:a16="http://schemas.microsoft.com/office/drawing/2014/main" id="{E00BC05B-ACC5-B0E3-AD69-9923BD077AB8}"/>
              </a:ext>
            </a:extLst>
          </p:cNvPr>
          <p:cNvSpPr txBox="1"/>
          <p:nvPr/>
        </p:nvSpPr>
        <p:spPr>
          <a:xfrm>
            <a:off x="6097555" y="1322228"/>
            <a:ext cx="6097554" cy="646331"/>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The Lord is my </a:t>
            </a:r>
            <a:r>
              <a:rPr lang="en-US" sz="3600" u="sng" dirty="0">
                <a:solidFill>
                  <a:schemeClr val="bg1"/>
                </a:solidFill>
                <a:effectLst/>
                <a:latin typeface="Arial" panose="020B0604020202020204" pitchFamily="34" charset="0"/>
                <a:ea typeface="Arial" panose="020B0604020202020204" pitchFamily="34" charset="0"/>
              </a:rPr>
              <a:t>Peace</a:t>
            </a:r>
            <a:endParaRPr lang="en-US" sz="3600" u="sng" dirty="0">
              <a:solidFill>
                <a:schemeClr val="bg1"/>
              </a:solidFill>
            </a:endParaRPr>
          </a:p>
        </p:txBody>
      </p:sp>
      <p:sp>
        <p:nvSpPr>
          <p:cNvPr id="10" name="TextBox 9">
            <a:extLst>
              <a:ext uri="{FF2B5EF4-FFF2-40B4-BE49-F238E27FC236}">
                <a16:creationId xmlns:a16="http://schemas.microsoft.com/office/drawing/2014/main" id="{D123516E-D119-594F-1301-2CBFF7580802}"/>
              </a:ext>
            </a:extLst>
          </p:cNvPr>
          <p:cNvSpPr txBox="1"/>
          <p:nvPr/>
        </p:nvSpPr>
        <p:spPr>
          <a:xfrm>
            <a:off x="503021" y="4509987"/>
            <a:ext cx="10804849" cy="1330364"/>
          </a:xfrm>
          <a:prstGeom prst="rect">
            <a:avLst/>
          </a:prstGeom>
          <a:noFill/>
        </p:spPr>
        <p:txBody>
          <a:bodyPr wrap="square">
            <a:spAutoFit/>
          </a:bodyPr>
          <a:lstStyle/>
          <a:p>
            <a:pPr marL="0" marR="0" algn="ctr">
              <a:lnSpc>
                <a:spcPct val="115000"/>
              </a:lnSpc>
              <a:spcBef>
                <a:spcPts val="0"/>
              </a:spcBef>
              <a:spcAft>
                <a:spcPts val="0"/>
              </a:spcAft>
            </a:pPr>
            <a:r>
              <a:rPr lang="en-US" sz="2400" dirty="0">
                <a:solidFill>
                  <a:schemeClr val="bg1"/>
                </a:solidFill>
                <a:effectLst/>
                <a:latin typeface="Arial" panose="020B0604020202020204" pitchFamily="34" charset="0"/>
                <a:ea typeface="Arial" panose="020B0604020202020204" pitchFamily="34" charset="0"/>
              </a:rPr>
              <a:t>Isaiah 26:3-4 “You keep him in perfect peace whose mind is stayed on you, because he trusts in you. Trust in the Lord forever, for the Lord God is an everlasting rock.”</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540</TotalTime>
  <Words>994</Words>
  <Application>Microsoft Office PowerPoint</Application>
  <PresentationFormat>Widescreen</PresentationFormat>
  <Paragraphs>59</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Baskerville Old Face</vt:lpstr>
      <vt:lpstr>Courier New</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13</cp:revision>
  <dcterms:created xsi:type="dcterms:W3CDTF">2024-04-06T14:56:38Z</dcterms:created>
  <dcterms:modified xsi:type="dcterms:W3CDTF">2024-09-14T20:39:57Z</dcterms:modified>
</cp:coreProperties>
</file>