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6" r:id="rId6"/>
    <p:sldId id="262" r:id="rId7"/>
    <p:sldId id="263" r:id="rId8"/>
    <p:sldId id="267" r:id="rId9"/>
    <p:sldId id="264" r:id="rId10"/>
    <p:sldId id="265" r:id="rId11"/>
    <p:sldId id="268" r:id="rId12"/>
    <p:sldId id="269" r:id="rId13"/>
    <p:sldId id="271" r:id="rId14"/>
    <p:sldId id="272" r:id="rId15"/>
    <p:sldId id="273" r:id="rId16"/>
    <p:sldId id="270"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00" d="100"/>
          <a:sy n="100" d="100"/>
        </p:scale>
        <p:origin x="43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D129-F7FA-76B3-6125-051CF6763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B454B7-6023-776A-5F33-C47CD29952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681BAC-8362-3FD0-5DF7-21A42C9B9895}"/>
              </a:ext>
            </a:extLst>
          </p:cNvPr>
          <p:cNvSpPr>
            <a:spLocks noGrp="1"/>
          </p:cNvSpPr>
          <p:nvPr>
            <p:ph type="dt" sz="half" idx="10"/>
          </p:nvPr>
        </p:nvSpPr>
        <p:spPr/>
        <p:txBody>
          <a:bodyPr/>
          <a:lstStyle/>
          <a:p>
            <a:fld id="{0FA37BEA-FA5E-48D7-A60F-509C396EB435}" type="datetimeFigureOut">
              <a:rPr lang="en-US" smtClean="0"/>
              <a:t>6/14/2025</a:t>
            </a:fld>
            <a:endParaRPr lang="en-US"/>
          </a:p>
        </p:txBody>
      </p:sp>
      <p:sp>
        <p:nvSpPr>
          <p:cNvPr id="5" name="Footer Placeholder 4">
            <a:extLst>
              <a:ext uri="{FF2B5EF4-FFF2-40B4-BE49-F238E27FC236}">
                <a16:creationId xmlns:a16="http://schemas.microsoft.com/office/drawing/2014/main" id="{B67C01B3-B450-C190-9EC9-7FDE9AF3E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27365-02CC-A670-FCF9-BF550FED0E61}"/>
              </a:ext>
            </a:extLst>
          </p:cNvPr>
          <p:cNvSpPr>
            <a:spLocks noGrp="1"/>
          </p:cNvSpPr>
          <p:nvPr>
            <p:ph type="sldNum" sz="quarter" idx="12"/>
          </p:nvPr>
        </p:nvSpPr>
        <p:spPr/>
        <p:txBody>
          <a:bodyPr/>
          <a:lstStyle/>
          <a:p>
            <a:fld id="{37AEE5E4-88B6-498B-8E2C-8C72C3879480}" type="slidenum">
              <a:rPr lang="en-US" smtClean="0"/>
              <a:t>‹#›</a:t>
            </a:fld>
            <a:endParaRPr lang="en-US"/>
          </a:p>
        </p:txBody>
      </p:sp>
    </p:spTree>
    <p:extLst>
      <p:ext uri="{BB962C8B-B14F-4D97-AF65-F5344CB8AC3E}">
        <p14:creationId xmlns:p14="http://schemas.microsoft.com/office/powerpoint/2010/main" val="397554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4A5-717E-C721-77E8-D321094F28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53CC21-978C-1593-B0FB-BC4070FD73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8FAFD-9DD6-5CD3-2B77-2AE85E7979D2}"/>
              </a:ext>
            </a:extLst>
          </p:cNvPr>
          <p:cNvSpPr>
            <a:spLocks noGrp="1"/>
          </p:cNvSpPr>
          <p:nvPr>
            <p:ph type="dt" sz="half" idx="10"/>
          </p:nvPr>
        </p:nvSpPr>
        <p:spPr/>
        <p:txBody>
          <a:bodyPr/>
          <a:lstStyle/>
          <a:p>
            <a:fld id="{0FA37BEA-FA5E-48D7-A60F-509C396EB435}" type="datetimeFigureOut">
              <a:rPr lang="en-US" smtClean="0"/>
              <a:t>6/14/2025</a:t>
            </a:fld>
            <a:endParaRPr lang="en-US"/>
          </a:p>
        </p:txBody>
      </p:sp>
      <p:sp>
        <p:nvSpPr>
          <p:cNvPr id="5" name="Footer Placeholder 4">
            <a:extLst>
              <a:ext uri="{FF2B5EF4-FFF2-40B4-BE49-F238E27FC236}">
                <a16:creationId xmlns:a16="http://schemas.microsoft.com/office/drawing/2014/main" id="{74E07506-C953-A370-E87A-9AD92AAF4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94A89-8C6D-F858-DB6A-2262368D1F13}"/>
              </a:ext>
            </a:extLst>
          </p:cNvPr>
          <p:cNvSpPr>
            <a:spLocks noGrp="1"/>
          </p:cNvSpPr>
          <p:nvPr>
            <p:ph type="sldNum" sz="quarter" idx="12"/>
          </p:nvPr>
        </p:nvSpPr>
        <p:spPr/>
        <p:txBody>
          <a:bodyPr/>
          <a:lstStyle/>
          <a:p>
            <a:fld id="{37AEE5E4-88B6-498B-8E2C-8C72C3879480}" type="slidenum">
              <a:rPr lang="en-US" smtClean="0"/>
              <a:t>‹#›</a:t>
            </a:fld>
            <a:endParaRPr lang="en-US"/>
          </a:p>
        </p:txBody>
      </p:sp>
    </p:spTree>
    <p:extLst>
      <p:ext uri="{BB962C8B-B14F-4D97-AF65-F5344CB8AC3E}">
        <p14:creationId xmlns:p14="http://schemas.microsoft.com/office/powerpoint/2010/main" val="228330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F679EB-DE40-AF61-05BE-B85B7A14AC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33060A-AF3D-8AE5-0D39-8D2249B1F7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FB368-3A79-039D-F042-D1292EA60BFB}"/>
              </a:ext>
            </a:extLst>
          </p:cNvPr>
          <p:cNvSpPr>
            <a:spLocks noGrp="1"/>
          </p:cNvSpPr>
          <p:nvPr>
            <p:ph type="dt" sz="half" idx="10"/>
          </p:nvPr>
        </p:nvSpPr>
        <p:spPr/>
        <p:txBody>
          <a:bodyPr/>
          <a:lstStyle/>
          <a:p>
            <a:fld id="{0FA37BEA-FA5E-48D7-A60F-509C396EB435}" type="datetimeFigureOut">
              <a:rPr lang="en-US" smtClean="0"/>
              <a:t>6/14/2025</a:t>
            </a:fld>
            <a:endParaRPr lang="en-US"/>
          </a:p>
        </p:txBody>
      </p:sp>
      <p:sp>
        <p:nvSpPr>
          <p:cNvPr id="5" name="Footer Placeholder 4">
            <a:extLst>
              <a:ext uri="{FF2B5EF4-FFF2-40B4-BE49-F238E27FC236}">
                <a16:creationId xmlns:a16="http://schemas.microsoft.com/office/drawing/2014/main" id="{207ADFAB-704C-29F7-9D61-24B9C07E9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FE731-6048-3FE7-48A9-125AE38F28FE}"/>
              </a:ext>
            </a:extLst>
          </p:cNvPr>
          <p:cNvSpPr>
            <a:spLocks noGrp="1"/>
          </p:cNvSpPr>
          <p:nvPr>
            <p:ph type="sldNum" sz="quarter" idx="12"/>
          </p:nvPr>
        </p:nvSpPr>
        <p:spPr/>
        <p:txBody>
          <a:bodyPr/>
          <a:lstStyle/>
          <a:p>
            <a:fld id="{37AEE5E4-88B6-498B-8E2C-8C72C3879480}" type="slidenum">
              <a:rPr lang="en-US" smtClean="0"/>
              <a:t>‹#›</a:t>
            </a:fld>
            <a:endParaRPr lang="en-US"/>
          </a:p>
        </p:txBody>
      </p:sp>
    </p:spTree>
    <p:extLst>
      <p:ext uri="{BB962C8B-B14F-4D97-AF65-F5344CB8AC3E}">
        <p14:creationId xmlns:p14="http://schemas.microsoft.com/office/powerpoint/2010/main" val="6348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476D-AFDD-50C8-D748-C1B726BB6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E9317-7DE2-0EED-80FB-7CD0F4B614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A8AE0-9B5E-6EBB-B159-A064CFA6362A}"/>
              </a:ext>
            </a:extLst>
          </p:cNvPr>
          <p:cNvSpPr>
            <a:spLocks noGrp="1"/>
          </p:cNvSpPr>
          <p:nvPr>
            <p:ph type="dt" sz="half" idx="10"/>
          </p:nvPr>
        </p:nvSpPr>
        <p:spPr/>
        <p:txBody>
          <a:bodyPr/>
          <a:lstStyle/>
          <a:p>
            <a:fld id="{0FA37BEA-FA5E-48D7-A60F-509C396EB435}" type="datetimeFigureOut">
              <a:rPr lang="en-US" smtClean="0"/>
              <a:t>6/14/2025</a:t>
            </a:fld>
            <a:endParaRPr lang="en-US"/>
          </a:p>
        </p:txBody>
      </p:sp>
      <p:sp>
        <p:nvSpPr>
          <p:cNvPr id="5" name="Footer Placeholder 4">
            <a:extLst>
              <a:ext uri="{FF2B5EF4-FFF2-40B4-BE49-F238E27FC236}">
                <a16:creationId xmlns:a16="http://schemas.microsoft.com/office/drawing/2014/main" id="{9336C825-5E3C-7B26-813A-0361DAFE0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ACF5-0C47-C2C1-75F4-1EABE8DE57C6}"/>
              </a:ext>
            </a:extLst>
          </p:cNvPr>
          <p:cNvSpPr>
            <a:spLocks noGrp="1"/>
          </p:cNvSpPr>
          <p:nvPr>
            <p:ph type="sldNum" sz="quarter" idx="12"/>
          </p:nvPr>
        </p:nvSpPr>
        <p:spPr/>
        <p:txBody>
          <a:bodyPr/>
          <a:lstStyle/>
          <a:p>
            <a:fld id="{37AEE5E4-88B6-498B-8E2C-8C72C3879480}" type="slidenum">
              <a:rPr lang="en-US" smtClean="0"/>
              <a:t>‹#›</a:t>
            </a:fld>
            <a:endParaRPr lang="en-US"/>
          </a:p>
        </p:txBody>
      </p:sp>
    </p:spTree>
    <p:extLst>
      <p:ext uri="{BB962C8B-B14F-4D97-AF65-F5344CB8AC3E}">
        <p14:creationId xmlns:p14="http://schemas.microsoft.com/office/powerpoint/2010/main" val="408356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E8A7-8635-9CDD-2B8E-0E78E02F78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2504A6-699B-C190-0AC3-C61A496BEB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58E6D-05F2-7097-FC85-B59939DF2DD5}"/>
              </a:ext>
            </a:extLst>
          </p:cNvPr>
          <p:cNvSpPr>
            <a:spLocks noGrp="1"/>
          </p:cNvSpPr>
          <p:nvPr>
            <p:ph type="dt" sz="half" idx="10"/>
          </p:nvPr>
        </p:nvSpPr>
        <p:spPr/>
        <p:txBody>
          <a:bodyPr/>
          <a:lstStyle/>
          <a:p>
            <a:fld id="{0FA37BEA-FA5E-48D7-A60F-509C396EB435}" type="datetimeFigureOut">
              <a:rPr lang="en-US" smtClean="0"/>
              <a:t>6/14/2025</a:t>
            </a:fld>
            <a:endParaRPr lang="en-US"/>
          </a:p>
        </p:txBody>
      </p:sp>
      <p:sp>
        <p:nvSpPr>
          <p:cNvPr id="5" name="Footer Placeholder 4">
            <a:extLst>
              <a:ext uri="{FF2B5EF4-FFF2-40B4-BE49-F238E27FC236}">
                <a16:creationId xmlns:a16="http://schemas.microsoft.com/office/drawing/2014/main" id="{C6AF9D91-28D8-EC50-C1C0-F1F05D28D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92A4D-20A9-C377-8900-116195D10A9D}"/>
              </a:ext>
            </a:extLst>
          </p:cNvPr>
          <p:cNvSpPr>
            <a:spLocks noGrp="1"/>
          </p:cNvSpPr>
          <p:nvPr>
            <p:ph type="sldNum" sz="quarter" idx="12"/>
          </p:nvPr>
        </p:nvSpPr>
        <p:spPr/>
        <p:txBody>
          <a:bodyPr/>
          <a:lstStyle/>
          <a:p>
            <a:fld id="{37AEE5E4-88B6-498B-8E2C-8C72C3879480}" type="slidenum">
              <a:rPr lang="en-US" smtClean="0"/>
              <a:t>‹#›</a:t>
            </a:fld>
            <a:endParaRPr lang="en-US"/>
          </a:p>
        </p:txBody>
      </p:sp>
    </p:spTree>
    <p:extLst>
      <p:ext uri="{BB962C8B-B14F-4D97-AF65-F5344CB8AC3E}">
        <p14:creationId xmlns:p14="http://schemas.microsoft.com/office/powerpoint/2010/main" val="205129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A4A1-D07D-67C6-C051-D80D6C7B1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37747-F526-39E0-D5E8-7D14EC2FBC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A87972-8C17-EABF-932B-DC7E27222E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6CEDE2-44C7-A488-579E-85165CB73701}"/>
              </a:ext>
            </a:extLst>
          </p:cNvPr>
          <p:cNvSpPr>
            <a:spLocks noGrp="1"/>
          </p:cNvSpPr>
          <p:nvPr>
            <p:ph type="dt" sz="half" idx="10"/>
          </p:nvPr>
        </p:nvSpPr>
        <p:spPr/>
        <p:txBody>
          <a:bodyPr/>
          <a:lstStyle/>
          <a:p>
            <a:fld id="{0FA37BEA-FA5E-48D7-A60F-509C396EB435}" type="datetimeFigureOut">
              <a:rPr lang="en-US" smtClean="0"/>
              <a:t>6/14/2025</a:t>
            </a:fld>
            <a:endParaRPr lang="en-US"/>
          </a:p>
        </p:txBody>
      </p:sp>
      <p:sp>
        <p:nvSpPr>
          <p:cNvPr id="6" name="Footer Placeholder 5">
            <a:extLst>
              <a:ext uri="{FF2B5EF4-FFF2-40B4-BE49-F238E27FC236}">
                <a16:creationId xmlns:a16="http://schemas.microsoft.com/office/drawing/2014/main" id="{0A30ADE8-3CDB-AA6E-293D-EFCD090E7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4A7615-D84C-C62C-7E76-3DA3359AA5FA}"/>
              </a:ext>
            </a:extLst>
          </p:cNvPr>
          <p:cNvSpPr>
            <a:spLocks noGrp="1"/>
          </p:cNvSpPr>
          <p:nvPr>
            <p:ph type="sldNum" sz="quarter" idx="12"/>
          </p:nvPr>
        </p:nvSpPr>
        <p:spPr/>
        <p:txBody>
          <a:bodyPr/>
          <a:lstStyle/>
          <a:p>
            <a:fld id="{37AEE5E4-88B6-498B-8E2C-8C72C3879480}" type="slidenum">
              <a:rPr lang="en-US" smtClean="0"/>
              <a:t>‹#›</a:t>
            </a:fld>
            <a:endParaRPr lang="en-US"/>
          </a:p>
        </p:txBody>
      </p:sp>
    </p:spTree>
    <p:extLst>
      <p:ext uri="{BB962C8B-B14F-4D97-AF65-F5344CB8AC3E}">
        <p14:creationId xmlns:p14="http://schemas.microsoft.com/office/powerpoint/2010/main" val="27256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2805-0194-3961-4420-6CCE202F44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95AE6-C42A-7075-85CD-80F35AAA5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53618-5706-6166-EA4F-DB04C08B48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4AF26-35D4-9EEF-BCC5-488A3F850E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ED2ECC-EF98-51E1-D081-7FDC1A0CDB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5F42ED-DD71-FB10-096C-4BEC85A89527}"/>
              </a:ext>
            </a:extLst>
          </p:cNvPr>
          <p:cNvSpPr>
            <a:spLocks noGrp="1"/>
          </p:cNvSpPr>
          <p:nvPr>
            <p:ph type="dt" sz="half" idx="10"/>
          </p:nvPr>
        </p:nvSpPr>
        <p:spPr/>
        <p:txBody>
          <a:bodyPr/>
          <a:lstStyle/>
          <a:p>
            <a:fld id="{0FA37BEA-FA5E-48D7-A60F-509C396EB435}" type="datetimeFigureOut">
              <a:rPr lang="en-US" smtClean="0"/>
              <a:t>6/14/2025</a:t>
            </a:fld>
            <a:endParaRPr lang="en-US"/>
          </a:p>
        </p:txBody>
      </p:sp>
      <p:sp>
        <p:nvSpPr>
          <p:cNvPr id="8" name="Footer Placeholder 7">
            <a:extLst>
              <a:ext uri="{FF2B5EF4-FFF2-40B4-BE49-F238E27FC236}">
                <a16:creationId xmlns:a16="http://schemas.microsoft.com/office/drawing/2014/main" id="{E43E70BB-A849-E304-D8AE-67E3B7B0B8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4E805E-8B08-5E83-52CD-44E8A1FF367F}"/>
              </a:ext>
            </a:extLst>
          </p:cNvPr>
          <p:cNvSpPr>
            <a:spLocks noGrp="1"/>
          </p:cNvSpPr>
          <p:nvPr>
            <p:ph type="sldNum" sz="quarter" idx="12"/>
          </p:nvPr>
        </p:nvSpPr>
        <p:spPr/>
        <p:txBody>
          <a:bodyPr/>
          <a:lstStyle/>
          <a:p>
            <a:fld id="{37AEE5E4-88B6-498B-8E2C-8C72C3879480}" type="slidenum">
              <a:rPr lang="en-US" smtClean="0"/>
              <a:t>‹#›</a:t>
            </a:fld>
            <a:endParaRPr lang="en-US"/>
          </a:p>
        </p:txBody>
      </p:sp>
    </p:spTree>
    <p:extLst>
      <p:ext uri="{BB962C8B-B14F-4D97-AF65-F5344CB8AC3E}">
        <p14:creationId xmlns:p14="http://schemas.microsoft.com/office/powerpoint/2010/main" val="29816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2267-146D-134A-9E94-3BEFB0A67D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328B6-40A9-1F52-AD1F-BEF13DD66824}"/>
              </a:ext>
            </a:extLst>
          </p:cNvPr>
          <p:cNvSpPr>
            <a:spLocks noGrp="1"/>
          </p:cNvSpPr>
          <p:nvPr>
            <p:ph type="dt" sz="half" idx="10"/>
          </p:nvPr>
        </p:nvSpPr>
        <p:spPr/>
        <p:txBody>
          <a:bodyPr/>
          <a:lstStyle/>
          <a:p>
            <a:fld id="{0FA37BEA-FA5E-48D7-A60F-509C396EB435}" type="datetimeFigureOut">
              <a:rPr lang="en-US" smtClean="0"/>
              <a:t>6/14/2025</a:t>
            </a:fld>
            <a:endParaRPr lang="en-US"/>
          </a:p>
        </p:txBody>
      </p:sp>
      <p:sp>
        <p:nvSpPr>
          <p:cNvPr id="4" name="Footer Placeholder 3">
            <a:extLst>
              <a:ext uri="{FF2B5EF4-FFF2-40B4-BE49-F238E27FC236}">
                <a16:creationId xmlns:a16="http://schemas.microsoft.com/office/drawing/2014/main" id="{4C5A6144-646D-0675-1A14-BE067132E3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21AEAF-E06D-2D43-2984-8B6DCB788BD8}"/>
              </a:ext>
            </a:extLst>
          </p:cNvPr>
          <p:cNvSpPr>
            <a:spLocks noGrp="1"/>
          </p:cNvSpPr>
          <p:nvPr>
            <p:ph type="sldNum" sz="quarter" idx="12"/>
          </p:nvPr>
        </p:nvSpPr>
        <p:spPr/>
        <p:txBody>
          <a:bodyPr/>
          <a:lstStyle/>
          <a:p>
            <a:fld id="{37AEE5E4-88B6-498B-8E2C-8C72C3879480}" type="slidenum">
              <a:rPr lang="en-US" smtClean="0"/>
              <a:t>‹#›</a:t>
            </a:fld>
            <a:endParaRPr lang="en-US"/>
          </a:p>
        </p:txBody>
      </p:sp>
    </p:spTree>
    <p:extLst>
      <p:ext uri="{BB962C8B-B14F-4D97-AF65-F5344CB8AC3E}">
        <p14:creationId xmlns:p14="http://schemas.microsoft.com/office/powerpoint/2010/main" val="408434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B504-5D6E-3B61-3766-408886D58FC0}"/>
              </a:ext>
            </a:extLst>
          </p:cNvPr>
          <p:cNvSpPr>
            <a:spLocks noGrp="1"/>
          </p:cNvSpPr>
          <p:nvPr>
            <p:ph type="dt" sz="half" idx="10"/>
          </p:nvPr>
        </p:nvSpPr>
        <p:spPr/>
        <p:txBody>
          <a:bodyPr/>
          <a:lstStyle/>
          <a:p>
            <a:fld id="{0FA37BEA-FA5E-48D7-A60F-509C396EB435}" type="datetimeFigureOut">
              <a:rPr lang="en-US" smtClean="0"/>
              <a:t>6/14/2025</a:t>
            </a:fld>
            <a:endParaRPr lang="en-US"/>
          </a:p>
        </p:txBody>
      </p:sp>
      <p:sp>
        <p:nvSpPr>
          <p:cNvPr id="3" name="Footer Placeholder 2">
            <a:extLst>
              <a:ext uri="{FF2B5EF4-FFF2-40B4-BE49-F238E27FC236}">
                <a16:creationId xmlns:a16="http://schemas.microsoft.com/office/drawing/2014/main" id="{CE95866C-D9FA-9D1C-7433-1F4AE9AFB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E7DFEE-64A8-FBB5-199C-13D870ECB5B5}"/>
              </a:ext>
            </a:extLst>
          </p:cNvPr>
          <p:cNvSpPr>
            <a:spLocks noGrp="1"/>
          </p:cNvSpPr>
          <p:nvPr>
            <p:ph type="sldNum" sz="quarter" idx="12"/>
          </p:nvPr>
        </p:nvSpPr>
        <p:spPr/>
        <p:txBody>
          <a:bodyPr/>
          <a:lstStyle/>
          <a:p>
            <a:fld id="{37AEE5E4-88B6-498B-8E2C-8C72C3879480}" type="slidenum">
              <a:rPr lang="en-US" smtClean="0"/>
              <a:t>‹#›</a:t>
            </a:fld>
            <a:endParaRPr lang="en-US"/>
          </a:p>
        </p:txBody>
      </p:sp>
    </p:spTree>
    <p:extLst>
      <p:ext uri="{BB962C8B-B14F-4D97-AF65-F5344CB8AC3E}">
        <p14:creationId xmlns:p14="http://schemas.microsoft.com/office/powerpoint/2010/main" val="220778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8522-7824-CF4B-571A-BD3D350B3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871EE-9ED7-DD03-05FA-33EAA7228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972D34-7715-25BC-B691-DBFE60948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8D147-3F56-7854-D5CD-D8AAFCD5722C}"/>
              </a:ext>
            </a:extLst>
          </p:cNvPr>
          <p:cNvSpPr>
            <a:spLocks noGrp="1"/>
          </p:cNvSpPr>
          <p:nvPr>
            <p:ph type="dt" sz="half" idx="10"/>
          </p:nvPr>
        </p:nvSpPr>
        <p:spPr/>
        <p:txBody>
          <a:bodyPr/>
          <a:lstStyle/>
          <a:p>
            <a:fld id="{0FA37BEA-FA5E-48D7-A60F-509C396EB435}" type="datetimeFigureOut">
              <a:rPr lang="en-US" smtClean="0"/>
              <a:t>6/14/2025</a:t>
            </a:fld>
            <a:endParaRPr lang="en-US"/>
          </a:p>
        </p:txBody>
      </p:sp>
      <p:sp>
        <p:nvSpPr>
          <p:cNvPr id="6" name="Footer Placeholder 5">
            <a:extLst>
              <a:ext uri="{FF2B5EF4-FFF2-40B4-BE49-F238E27FC236}">
                <a16:creationId xmlns:a16="http://schemas.microsoft.com/office/drawing/2014/main" id="{05F13892-0E4A-C01B-1038-C0ABBAD95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0577E-399E-A98B-6755-98C0FE19E48C}"/>
              </a:ext>
            </a:extLst>
          </p:cNvPr>
          <p:cNvSpPr>
            <a:spLocks noGrp="1"/>
          </p:cNvSpPr>
          <p:nvPr>
            <p:ph type="sldNum" sz="quarter" idx="12"/>
          </p:nvPr>
        </p:nvSpPr>
        <p:spPr/>
        <p:txBody>
          <a:bodyPr/>
          <a:lstStyle/>
          <a:p>
            <a:fld id="{37AEE5E4-88B6-498B-8E2C-8C72C3879480}" type="slidenum">
              <a:rPr lang="en-US" smtClean="0"/>
              <a:t>‹#›</a:t>
            </a:fld>
            <a:endParaRPr lang="en-US"/>
          </a:p>
        </p:txBody>
      </p:sp>
    </p:spTree>
    <p:extLst>
      <p:ext uri="{BB962C8B-B14F-4D97-AF65-F5344CB8AC3E}">
        <p14:creationId xmlns:p14="http://schemas.microsoft.com/office/powerpoint/2010/main" val="3856092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F936-6480-D8AD-38C4-D6C166169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B8B7CC-0755-DD8E-C4D9-AD18D4F9B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9F18B6-AA02-4A87-7F80-2E609CDE8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E34A3-834F-3B7D-13E1-C687EAC20737}"/>
              </a:ext>
            </a:extLst>
          </p:cNvPr>
          <p:cNvSpPr>
            <a:spLocks noGrp="1"/>
          </p:cNvSpPr>
          <p:nvPr>
            <p:ph type="dt" sz="half" idx="10"/>
          </p:nvPr>
        </p:nvSpPr>
        <p:spPr/>
        <p:txBody>
          <a:bodyPr/>
          <a:lstStyle/>
          <a:p>
            <a:fld id="{0FA37BEA-FA5E-48D7-A60F-509C396EB435}" type="datetimeFigureOut">
              <a:rPr lang="en-US" smtClean="0"/>
              <a:t>6/14/2025</a:t>
            </a:fld>
            <a:endParaRPr lang="en-US"/>
          </a:p>
        </p:txBody>
      </p:sp>
      <p:sp>
        <p:nvSpPr>
          <p:cNvPr id="6" name="Footer Placeholder 5">
            <a:extLst>
              <a:ext uri="{FF2B5EF4-FFF2-40B4-BE49-F238E27FC236}">
                <a16:creationId xmlns:a16="http://schemas.microsoft.com/office/drawing/2014/main" id="{B7F754D4-4EAE-E7E1-BC25-0838A13EE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757F4-2E7B-5AC6-9756-EE71CF011D63}"/>
              </a:ext>
            </a:extLst>
          </p:cNvPr>
          <p:cNvSpPr>
            <a:spLocks noGrp="1"/>
          </p:cNvSpPr>
          <p:nvPr>
            <p:ph type="sldNum" sz="quarter" idx="12"/>
          </p:nvPr>
        </p:nvSpPr>
        <p:spPr/>
        <p:txBody>
          <a:bodyPr/>
          <a:lstStyle/>
          <a:p>
            <a:fld id="{37AEE5E4-88B6-498B-8E2C-8C72C3879480}" type="slidenum">
              <a:rPr lang="en-US" smtClean="0"/>
              <a:t>‹#›</a:t>
            </a:fld>
            <a:endParaRPr lang="en-US"/>
          </a:p>
        </p:txBody>
      </p:sp>
    </p:spTree>
    <p:extLst>
      <p:ext uri="{BB962C8B-B14F-4D97-AF65-F5344CB8AC3E}">
        <p14:creationId xmlns:p14="http://schemas.microsoft.com/office/powerpoint/2010/main" val="1443907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8972C-0735-186B-B97F-AF250DCCE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C8769-A826-BCCF-DB29-2FBEF1A18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7549F-23C9-F681-76BB-4619957B2F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A37BEA-FA5E-48D7-A60F-509C396EB435}" type="datetimeFigureOut">
              <a:rPr lang="en-US" smtClean="0"/>
              <a:t>6/14/2025</a:t>
            </a:fld>
            <a:endParaRPr lang="en-US"/>
          </a:p>
        </p:txBody>
      </p:sp>
      <p:sp>
        <p:nvSpPr>
          <p:cNvPr id="5" name="Footer Placeholder 4">
            <a:extLst>
              <a:ext uri="{FF2B5EF4-FFF2-40B4-BE49-F238E27FC236}">
                <a16:creationId xmlns:a16="http://schemas.microsoft.com/office/drawing/2014/main" id="{DD05CEDC-2FFC-46A6-4843-415394C7C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17C5399-756C-50F9-E67A-6E99F3A21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AEE5E4-88B6-498B-8E2C-8C72C3879480}" type="slidenum">
              <a:rPr lang="en-US" smtClean="0"/>
              <a:t>‹#›</a:t>
            </a:fld>
            <a:endParaRPr lang="en-US"/>
          </a:p>
        </p:txBody>
      </p:sp>
    </p:spTree>
    <p:extLst>
      <p:ext uri="{BB962C8B-B14F-4D97-AF65-F5344CB8AC3E}">
        <p14:creationId xmlns:p14="http://schemas.microsoft.com/office/powerpoint/2010/main" val="3965037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Ecclesiastes%203&amp;version=NIV#fen-NIV-17371a"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82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A19A1-7522-37AB-504F-27EDC1B885D3}"/>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8CF84488-0A3B-A441-5DED-F0F94574C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25"/>
            <a:ext cx="12192000" cy="6858000"/>
          </a:xfrm>
          <a:prstGeom prst="rect">
            <a:avLst/>
          </a:prstGeom>
        </p:spPr>
      </p:pic>
      <p:sp>
        <p:nvSpPr>
          <p:cNvPr id="4" name="TextBox 3">
            <a:extLst>
              <a:ext uri="{FF2B5EF4-FFF2-40B4-BE49-F238E27FC236}">
                <a16:creationId xmlns:a16="http://schemas.microsoft.com/office/drawing/2014/main" id="{E573B1A9-7FB4-6137-1B01-8CA50C14877A}"/>
              </a:ext>
            </a:extLst>
          </p:cNvPr>
          <p:cNvSpPr txBox="1"/>
          <p:nvPr/>
        </p:nvSpPr>
        <p:spPr>
          <a:xfrm>
            <a:off x="2084243" y="161925"/>
            <a:ext cx="8174182" cy="820674"/>
          </a:xfrm>
          <a:prstGeom prst="rect">
            <a:avLst/>
          </a:prstGeom>
          <a:noFill/>
        </p:spPr>
        <p:txBody>
          <a:bodyPr wrap="square">
            <a:spAutoFit/>
          </a:bodyPr>
          <a:lstStyle/>
          <a:p>
            <a:pPr marR="0" lvl="0" algn="ctr">
              <a:lnSpc>
                <a:spcPct val="150000"/>
              </a:lnSpc>
              <a:spcBef>
                <a:spcPts val="1800"/>
              </a:spcBef>
              <a:spcAft>
                <a:spcPts val="600"/>
              </a:spcAft>
            </a:pPr>
            <a:r>
              <a:rPr lang="en-US" sz="3600" b="1" u="none" strike="noStrike" dirty="0">
                <a:effectLst/>
                <a:latin typeface="Arial" panose="020B0604020202020204" pitchFamily="34" charset="0"/>
              </a:rPr>
              <a:t>Appreciating the Beauty of Change</a:t>
            </a:r>
          </a:p>
        </p:txBody>
      </p:sp>
      <p:sp>
        <p:nvSpPr>
          <p:cNvPr id="6" name="TextBox 5">
            <a:extLst>
              <a:ext uri="{FF2B5EF4-FFF2-40B4-BE49-F238E27FC236}">
                <a16:creationId xmlns:a16="http://schemas.microsoft.com/office/drawing/2014/main" id="{940642BC-C668-B32F-BD8D-136408D0E38D}"/>
              </a:ext>
            </a:extLst>
          </p:cNvPr>
          <p:cNvSpPr txBox="1"/>
          <p:nvPr/>
        </p:nvSpPr>
        <p:spPr>
          <a:xfrm>
            <a:off x="518391" y="1391291"/>
            <a:ext cx="11591636" cy="1569660"/>
          </a:xfrm>
          <a:prstGeom prst="rect">
            <a:avLst/>
          </a:prstGeom>
          <a:noFill/>
        </p:spPr>
        <p:txBody>
          <a:bodyPr wrap="square">
            <a:spAutoFit/>
          </a:bodyPr>
          <a:lstStyle/>
          <a:p>
            <a:pPr algn="ctr"/>
            <a:r>
              <a:rPr lang="en-US" sz="3200" b="1" dirty="0">
                <a:effectLst/>
                <a:latin typeface="Helvetica Neue"/>
                <a:ea typeface="Helvetica Neue"/>
                <a:cs typeface="Helvetica Neue"/>
              </a:rPr>
              <a:t>The </a:t>
            </a:r>
            <a:r>
              <a:rPr lang="en-US" sz="3200" b="1" u="sng" dirty="0">
                <a:effectLst/>
                <a:latin typeface="Helvetica Neue"/>
                <a:ea typeface="Helvetica Neue"/>
                <a:cs typeface="Helvetica Neue"/>
              </a:rPr>
              <a:t>beauty in change </a:t>
            </a:r>
            <a:r>
              <a:rPr lang="en-US" sz="3200" b="1" dirty="0">
                <a:effectLst/>
                <a:latin typeface="Helvetica Neue"/>
                <a:ea typeface="Helvetica Neue"/>
                <a:cs typeface="Helvetica Neue"/>
              </a:rPr>
              <a:t>is often </a:t>
            </a:r>
            <a:r>
              <a:rPr lang="en-US" sz="3200" b="1" u="sng" dirty="0">
                <a:effectLst/>
                <a:latin typeface="Helvetica Neue"/>
                <a:ea typeface="Helvetica Neue"/>
                <a:cs typeface="Helvetica Neue"/>
              </a:rPr>
              <a:t>overlooked</a:t>
            </a:r>
            <a:r>
              <a:rPr lang="en-US" sz="3200" b="1" dirty="0">
                <a:effectLst/>
                <a:latin typeface="Helvetica Neue"/>
                <a:ea typeface="Helvetica Neue"/>
                <a:cs typeface="Helvetica Neue"/>
              </a:rPr>
              <a:t>. </a:t>
            </a:r>
            <a:r>
              <a:rPr lang="en-US" sz="3200" dirty="0">
                <a:effectLst/>
                <a:latin typeface="Helvetica Neue"/>
                <a:ea typeface="Helvetica Neue"/>
                <a:cs typeface="Helvetica Neue"/>
              </a:rPr>
              <a:t>We're so caught up in the whirlwind of transition that we forget to </a:t>
            </a:r>
            <a:r>
              <a:rPr lang="en-US" sz="3200" u="sng" dirty="0">
                <a:effectLst/>
                <a:latin typeface="Helvetica Neue"/>
                <a:ea typeface="Helvetica Neue"/>
                <a:cs typeface="Helvetica Neue"/>
              </a:rPr>
              <a:t>pause</a:t>
            </a:r>
            <a:r>
              <a:rPr lang="en-US" sz="3200" dirty="0">
                <a:effectLst/>
                <a:latin typeface="Helvetica Neue"/>
                <a:ea typeface="Helvetica Neue"/>
                <a:cs typeface="Helvetica Neue"/>
              </a:rPr>
              <a:t>, to breathe, to </a:t>
            </a:r>
            <a:r>
              <a:rPr lang="en-US" sz="3200" u="sng" dirty="0">
                <a:effectLst/>
                <a:latin typeface="Helvetica Neue"/>
                <a:ea typeface="Helvetica Neue"/>
                <a:cs typeface="Helvetica Neue"/>
              </a:rPr>
              <a:t>appreciate the unfolding beauty</a:t>
            </a:r>
            <a:r>
              <a:rPr lang="en-US" sz="3200" dirty="0">
                <a:effectLst/>
                <a:latin typeface="Helvetica Neue"/>
                <a:ea typeface="Helvetica Neue"/>
                <a:cs typeface="Helvetica Neue"/>
              </a:rPr>
              <a:t>. </a:t>
            </a:r>
            <a:endParaRPr lang="en-US" sz="3200" dirty="0"/>
          </a:p>
        </p:txBody>
      </p:sp>
      <p:sp>
        <p:nvSpPr>
          <p:cNvPr id="7" name="TextBox 6">
            <a:extLst>
              <a:ext uri="{FF2B5EF4-FFF2-40B4-BE49-F238E27FC236}">
                <a16:creationId xmlns:a16="http://schemas.microsoft.com/office/drawing/2014/main" id="{34EBA531-0922-D009-71D5-15FE7E4A1AA5}"/>
              </a:ext>
            </a:extLst>
          </p:cNvPr>
          <p:cNvSpPr txBox="1"/>
          <p:nvPr/>
        </p:nvSpPr>
        <p:spPr>
          <a:xfrm>
            <a:off x="360218" y="3369644"/>
            <a:ext cx="11268364" cy="3046988"/>
          </a:xfrm>
          <a:prstGeom prst="rect">
            <a:avLst/>
          </a:prstGeom>
          <a:noFill/>
        </p:spPr>
        <p:txBody>
          <a:bodyPr wrap="square">
            <a:spAutoFit/>
          </a:bodyPr>
          <a:lstStyle/>
          <a:p>
            <a:pPr algn="ctr"/>
            <a:r>
              <a:rPr lang="en-US" sz="3200" b="1" dirty="0">
                <a:effectLst/>
                <a:latin typeface="Helvetica Neue"/>
                <a:ea typeface="Helvetica Neue"/>
                <a:cs typeface="Helvetica Neue"/>
              </a:rPr>
              <a:t>The beauty of change from a different perspective. </a:t>
            </a:r>
            <a:r>
              <a:rPr lang="en-US" sz="3200" dirty="0">
                <a:effectLst/>
                <a:latin typeface="Helvetica Neue"/>
                <a:ea typeface="Helvetica Neue"/>
                <a:cs typeface="Helvetica Neue"/>
              </a:rPr>
              <a:t>Change, in its essence, is a process of becoming. It's about shedding the old and embracing the new. It's about growth, transformation, and evolution. When we look at it this way, we see that change is not something to be feared or resisted. Instead, it's something to be welcomed, to be embraced</a:t>
            </a:r>
            <a:endParaRPr lang="en-US" sz="3200" dirty="0"/>
          </a:p>
        </p:txBody>
      </p:sp>
    </p:spTree>
    <p:extLst>
      <p:ext uri="{BB962C8B-B14F-4D97-AF65-F5344CB8AC3E}">
        <p14:creationId xmlns:p14="http://schemas.microsoft.com/office/powerpoint/2010/main" val="16173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8B222-E965-5211-3684-840E61EE72C0}"/>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38D83AFF-E62D-AFE3-51ED-E2D93DBFE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1AC988E-70AB-C36C-2E09-82A44E3C9A3C}"/>
              </a:ext>
            </a:extLst>
          </p:cNvPr>
          <p:cNvSpPr txBox="1"/>
          <p:nvPr/>
        </p:nvSpPr>
        <p:spPr>
          <a:xfrm>
            <a:off x="1537854" y="561441"/>
            <a:ext cx="9116291" cy="739754"/>
          </a:xfrm>
          <a:prstGeom prst="rect">
            <a:avLst/>
          </a:prstGeom>
          <a:noFill/>
        </p:spPr>
        <p:txBody>
          <a:bodyPr wrap="square">
            <a:spAutoFit/>
          </a:bodyPr>
          <a:lstStyle/>
          <a:p>
            <a:pPr marR="0" lvl="0" algn="ctr">
              <a:lnSpc>
                <a:spcPct val="150000"/>
              </a:lnSpc>
              <a:spcBef>
                <a:spcPts val="1800"/>
              </a:spcBef>
              <a:spcAft>
                <a:spcPts val="600"/>
              </a:spcAft>
            </a:pPr>
            <a:r>
              <a:rPr lang="en-US" sz="3200" b="1" u="none" strike="noStrike" dirty="0">
                <a:effectLst/>
                <a:latin typeface="Arial" panose="020B0604020202020204" pitchFamily="34" charset="0"/>
              </a:rPr>
              <a:t>Understanding God's Appointed Time</a:t>
            </a:r>
          </a:p>
        </p:txBody>
      </p:sp>
      <p:sp>
        <p:nvSpPr>
          <p:cNvPr id="6" name="TextBox 5">
            <a:extLst>
              <a:ext uri="{FF2B5EF4-FFF2-40B4-BE49-F238E27FC236}">
                <a16:creationId xmlns:a16="http://schemas.microsoft.com/office/drawing/2014/main" id="{23883290-AC8D-E53D-F17A-B48830DBAE03}"/>
              </a:ext>
            </a:extLst>
          </p:cNvPr>
          <p:cNvSpPr txBox="1"/>
          <p:nvPr/>
        </p:nvSpPr>
        <p:spPr>
          <a:xfrm>
            <a:off x="665019" y="1862636"/>
            <a:ext cx="10954326" cy="4433073"/>
          </a:xfrm>
          <a:prstGeom prst="rect">
            <a:avLst/>
          </a:prstGeom>
          <a:noFill/>
        </p:spPr>
        <p:txBody>
          <a:bodyPr wrap="square">
            <a:spAutoFit/>
          </a:bodyPr>
          <a:lstStyle/>
          <a:p>
            <a:pPr marL="0" marR="0" algn="ctr">
              <a:lnSpc>
                <a:spcPct val="150000"/>
              </a:lnSpc>
            </a:pPr>
            <a:r>
              <a:rPr lang="en-US" sz="3200" b="1" dirty="0">
                <a:effectLst/>
                <a:latin typeface="Helvetica Neue"/>
                <a:ea typeface="Helvetica Neue"/>
                <a:cs typeface="Helvetica Neue"/>
              </a:rPr>
              <a:t>Appointed Time. </a:t>
            </a:r>
            <a:r>
              <a:rPr lang="en-US" sz="3200" dirty="0">
                <a:effectLst/>
                <a:latin typeface="Helvetica Neue"/>
                <a:ea typeface="Helvetica Neue"/>
                <a:cs typeface="Helvetica Neue"/>
              </a:rPr>
              <a:t>The Hebrew word </a:t>
            </a:r>
            <a:r>
              <a:rPr lang="en-US" sz="3200" u="sng" dirty="0">
                <a:effectLst/>
                <a:latin typeface="Helvetica Neue"/>
                <a:ea typeface="Helvetica Neue"/>
                <a:cs typeface="Helvetica Neue"/>
              </a:rPr>
              <a:t>'</a:t>
            </a:r>
            <a:r>
              <a:rPr lang="en-US" sz="3200" u="sng" dirty="0" err="1">
                <a:effectLst/>
                <a:latin typeface="Helvetica Neue"/>
                <a:ea typeface="Helvetica Neue"/>
                <a:cs typeface="Helvetica Neue"/>
              </a:rPr>
              <a:t>moed</a:t>
            </a:r>
            <a:r>
              <a:rPr lang="en-US" sz="3200" u="sng" dirty="0">
                <a:effectLst/>
                <a:latin typeface="Helvetica Neue"/>
                <a:ea typeface="Helvetica Neue"/>
                <a:cs typeface="Helvetica Neue"/>
              </a:rPr>
              <a:t>'</a:t>
            </a:r>
            <a:r>
              <a:rPr lang="en-US" sz="3200" dirty="0">
                <a:effectLst/>
                <a:latin typeface="Helvetica Neue"/>
                <a:ea typeface="Helvetica Neue"/>
                <a:cs typeface="Helvetica Neue"/>
              </a:rPr>
              <a:t> is often translated as </a:t>
            </a:r>
            <a:r>
              <a:rPr lang="en-US" sz="3200" u="sng" dirty="0">
                <a:effectLst/>
                <a:latin typeface="Helvetica Neue"/>
                <a:ea typeface="Helvetica Neue"/>
                <a:cs typeface="Helvetica Neue"/>
              </a:rPr>
              <a:t>'appointed time' </a:t>
            </a:r>
            <a:r>
              <a:rPr lang="en-US" sz="3200" dirty="0">
                <a:effectLst/>
                <a:latin typeface="Helvetica Neue"/>
                <a:ea typeface="Helvetica Neue"/>
                <a:cs typeface="Helvetica Neue"/>
              </a:rPr>
              <a:t>in the Bible. This word carries a sense of divine scheduling, of God's perfect timing. It's not just about a point on a calendar or a tick on a clock. It's about a moment that has been set aside by God for a specific purpose. </a:t>
            </a:r>
            <a:endParaRPr lang="en-US" sz="2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0280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13BDC-4951-23D4-932C-F22EE59F861A}"/>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11BAF077-3F25-3486-66DA-1C64B759D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953"/>
            <a:ext cx="12192000" cy="6858000"/>
          </a:xfrm>
          <a:prstGeom prst="rect">
            <a:avLst/>
          </a:prstGeom>
        </p:spPr>
      </p:pic>
      <p:sp>
        <p:nvSpPr>
          <p:cNvPr id="5" name="TextBox 4">
            <a:extLst>
              <a:ext uri="{FF2B5EF4-FFF2-40B4-BE49-F238E27FC236}">
                <a16:creationId xmlns:a16="http://schemas.microsoft.com/office/drawing/2014/main" id="{E9EC3890-86BE-7BF6-F739-0F9FDB380022}"/>
              </a:ext>
            </a:extLst>
          </p:cNvPr>
          <p:cNvSpPr txBox="1"/>
          <p:nvPr/>
        </p:nvSpPr>
        <p:spPr>
          <a:xfrm>
            <a:off x="361660" y="1473110"/>
            <a:ext cx="11111345" cy="3477875"/>
          </a:xfrm>
          <a:prstGeom prst="rect">
            <a:avLst/>
          </a:prstGeom>
          <a:noFill/>
        </p:spPr>
        <p:txBody>
          <a:bodyPr wrap="square">
            <a:spAutoFit/>
          </a:bodyPr>
          <a:lstStyle/>
          <a:p>
            <a:pPr algn="ctr"/>
            <a:r>
              <a:rPr lang="en-US" sz="4400" b="1" dirty="0">
                <a:effectLst/>
                <a:latin typeface="Helvetica Neue"/>
                <a:ea typeface="Helvetica Neue"/>
                <a:cs typeface="Helvetica Neue"/>
              </a:rPr>
              <a:t>God establishes seasons. </a:t>
            </a:r>
            <a:r>
              <a:rPr lang="en-US" sz="4400" dirty="0">
                <a:effectLst/>
                <a:latin typeface="Helvetica Neue"/>
                <a:ea typeface="Helvetica Neue"/>
                <a:cs typeface="Helvetica Neue"/>
              </a:rPr>
              <a:t>In the book of Genesis, we see God setting up the celestial bodies to mark out seasons and times. These are not just physical phenomena, but spiritual markers. </a:t>
            </a:r>
            <a:endParaRPr lang="en-US" sz="4400" dirty="0"/>
          </a:p>
        </p:txBody>
      </p:sp>
    </p:spTree>
    <p:extLst>
      <p:ext uri="{BB962C8B-B14F-4D97-AF65-F5344CB8AC3E}">
        <p14:creationId xmlns:p14="http://schemas.microsoft.com/office/powerpoint/2010/main" val="96761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A7271-E409-F63D-B9A9-BBA2E7D16BFE}"/>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F5C4A02C-1DB8-E854-94C0-CFF424A39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15A24CD-3583-D4F9-4C25-28AC629A405C}"/>
              </a:ext>
            </a:extLst>
          </p:cNvPr>
          <p:cNvSpPr txBox="1"/>
          <p:nvPr/>
        </p:nvSpPr>
        <p:spPr>
          <a:xfrm>
            <a:off x="591127" y="428135"/>
            <a:ext cx="11268364" cy="3244158"/>
          </a:xfrm>
          <a:prstGeom prst="rect">
            <a:avLst/>
          </a:prstGeom>
          <a:noFill/>
        </p:spPr>
        <p:txBody>
          <a:bodyPr wrap="square">
            <a:spAutoFit/>
          </a:bodyPr>
          <a:lstStyle/>
          <a:p>
            <a:pPr marL="0" marR="0" algn="ctr">
              <a:lnSpc>
                <a:spcPct val="150000"/>
              </a:lnSpc>
            </a:pPr>
            <a:r>
              <a:rPr lang="en-US" sz="2800" b="1" dirty="0">
                <a:effectLst/>
                <a:latin typeface="Helvetica Neue"/>
                <a:ea typeface="Helvetica Neue"/>
                <a:cs typeface="Helvetica Neue"/>
              </a:rPr>
              <a:t>Every change is part of God’s plan. </a:t>
            </a:r>
            <a:r>
              <a:rPr lang="en-US" sz="2800" dirty="0">
                <a:effectLst/>
                <a:latin typeface="Helvetica Neue"/>
                <a:ea typeface="Helvetica Neue"/>
                <a:cs typeface="Helvetica Neue"/>
              </a:rPr>
              <a:t>This understanding of '</a:t>
            </a:r>
            <a:r>
              <a:rPr lang="en-US" sz="2800" dirty="0" err="1">
                <a:effectLst/>
                <a:latin typeface="Helvetica Neue"/>
                <a:ea typeface="Helvetica Neue"/>
                <a:cs typeface="Helvetica Neue"/>
              </a:rPr>
              <a:t>moed</a:t>
            </a:r>
            <a:r>
              <a:rPr lang="en-US" sz="2800" dirty="0">
                <a:effectLst/>
                <a:latin typeface="Helvetica Neue"/>
                <a:ea typeface="Helvetica Neue"/>
                <a:cs typeface="Helvetica Neue"/>
              </a:rPr>
              <a:t>' helps us to see that every season in our lives, every change we go through, is part of God's plan. It's not just about the physical changes we can see, but about the spiritual changes that are taking place within us. </a:t>
            </a:r>
            <a:endParaRPr lang="en-US" sz="2000" dirty="0">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066DD0F9-F5C1-D9F4-F674-F13E76773552}"/>
              </a:ext>
            </a:extLst>
          </p:cNvPr>
          <p:cNvSpPr txBox="1"/>
          <p:nvPr/>
        </p:nvSpPr>
        <p:spPr>
          <a:xfrm>
            <a:off x="890587" y="3987874"/>
            <a:ext cx="10410825" cy="2554545"/>
          </a:xfrm>
          <a:prstGeom prst="rect">
            <a:avLst/>
          </a:prstGeom>
          <a:noFill/>
        </p:spPr>
        <p:txBody>
          <a:bodyPr wrap="square">
            <a:spAutoFit/>
          </a:bodyPr>
          <a:lstStyle/>
          <a:p>
            <a:pPr algn="ctr"/>
            <a:r>
              <a:rPr lang="en-US" sz="3200" dirty="0">
                <a:effectLst/>
                <a:latin typeface="Helvetica Neue"/>
                <a:ea typeface="Helvetica Neue"/>
                <a:cs typeface="Helvetica Neue"/>
              </a:rPr>
              <a:t>As we embrace a new season, we are not just moving from one stage of life to another. We are stepping into a divinely appointed time, a '</a:t>
            </a:r>
            <a:r>
              <a:rPr lang="en-US" sz="3200" dirty="0" err="1">
                <a:effectLst/>
                <a:latin typeface="Helvetica Neue"/>
                <a:ea typeface="Helvetica Neue"/>
                <a:cs typeface="Helvetica Neue"/>
              </a:rPr>
              <a:t>moed</a:t>
            </a:r>
            <a:r>
              <a:rPr lang="en-US" sz="3200" dirty="0">
                <a:effectLst/>
                <a:latin typeface="Helvetica Neue"/>
                <a:ea typeface="Helvetica Neue"/>
                <a:cs typeface="Helvetica Neue"/>
              </a:rPr>
              <a:t>'. This is a time that God has set aside for us to grow, to learn, to change, and to become more like Him.</a:t>
            </a:r>
            <a:endParaRPr lang="en-US" sz="3200" dirty="0"/>
          </a:p>
        </p:txBody>
      </p:sp>
    </p:spTree>
    <p:extLst>
      <p:ext uri="{BB962C8B-B14F-4D97-AF65-F5344CB8AC3E}">
        <p14:creationId xmlns:p14="http://schemas.microsoft.com/office/powerpoint/2010/main" val="123059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CD3B9-0DB0-9857-3FBE-F58EA16B22DB}"/>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AE6B040C-84EF-CC15-EA94-3689D9DCC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48352F0-27C6-D3EC-2E30-7118311F40AD}"/>
              </a:ext>
            </a:extLst>
          </p:cNvPr>
          <p:cNvSpPr txBox="1"/>
          <p:nvPr/>
        </p:nvSpPr>
        <p:spPr>
          <a:xfrm>
            <a:off x="886689" y="540619"/>
            <a:ext cx="10935855" cy="2246769"/>
          </a:xfrm>
          <a:prstGeom prst="rect">
            <a:avLst/>
          </a:prstGeom>
          <a:noFill/>
        </p:spPr>
        <p:txBody>
          <a:bodyPr wrap="square">
            <a:spAutoFit/>
          </a:bodyPr>
          <a:lstStyle/>
          <a:p>
            <a:r>
              <a:rPr lang="en-US" sz="2800" b="1" dirty="0">
                <a:effectLst/>
                <a:latin typeface="Helvetica Neue"/>
                <a:ea typeface="Helvetica Neue"/>
                <a:cs typeface="Helvetica Neue"/>
              </a:rPr>
              <a:t>C.S. Lewis quote. </a:t>
            </a:r>
            <a:r>
              <a:rPr lang="en-US" sz="2800" dirty="0">
                <a:effectLst/>
                <a:latin typeface="Helvetica Neue"/>
                <a:ea typeface="Helvetica Neue"/>
                <a:cs typeface="Helvetica Neue"/>
              </a:rPr>
              <a:t>The respected Christian author, C.S. Lewis, once said, "The great thing, if one can, is to stop regarding all the unpleasant things as interruptions of one's 'own', or 'real' life. The truth is of course that what one calls the interruptions are precisely one's real life -- the life God is sending one day by day." </a:t>
            </a:r>
            <a:endParaRPr lang="en-US" sz="2800" dirty="0"/>
          </a:p>
        </p:txBody>
      </p:sp>
      <p:sp>
        <p:nvSpPr>
          <p:cNvPr id="6" name="TextBox 5">
            <a:extLst>
              <a:ext uri="{FF2B5EF4-FFF2-40B4-BE49-F238E27FC236}">
                <a16:creationId xmlns:a16="http://schemas.microsoft.com/office/drawing/2014/main" id="{11CF8FDC-3F0C-5C37-6C14-E6C93CF2D52A}"/>
              </a:ext>
            </a:extLst>
          </p:cNvPr>
          <p:cNvSpPr txBox="1"/>
          <p:nvPr/>
        </p:nvSpPr>
        <p:spPr>
          <a:xfrm>
            <a:off x="988290" y="3429000"/>
            <a:ext cx="10086109" cy="2597827"/>
          </a:xfrm>
          <a:prstGeom prst="rect">
            <a:avLst/>
          </a:prstGeom>
          <a:noFill/>
        </p:spPr>
        <p:txBody>
          <a:bodyPr wrap="square">
            <a:spAutoFit/>
          </a:bodyPr>
          <a:lstStyle/>
          <a:p>
            <a:pPr marL="0" marR="0" algn="ctr">
              <a:lnSpc>
                <a:spcPct val="150000"/>
              </a:lnSpc>
            </a:pPr>
            <a:r>
              <a:rPr lang="en-US" sz="2800" dirty="0">
                <a:latin typeface="Helvetica Neue"/>
                <a:ea typeface="Helvetica Neue"/>
                <a:cs typeface="Helvetica Neue"/>
              </a:rPr>
              <a:t>This </a:t>
            </a:r>
            <a:r>
              <a:rPr lang="en-US" sz="2800" dirty="0">
                <a:effectLst/>
                <a:latin typeface="Helvetica Neue"/>
                <a:ea typeface="Helvetica Neue"/>
                <a:cs typeface="Helvetica Neue"/>
              </a:rPr>
              <a:t>reminds us that every moment, every change, every 'interruption' is part of our real life, the life that God has planned for us. It's not an </a:t>
            </a:r>
            <a:r>
              <a:rPr lang="en-US" sz="2800" u="sng" dirty="0">
                <a:effectLst/>
                <a:latin typeface="Helvetica Neue"/>
                <a:ea typeface="Helvetica Neue"/>
                <a:cs typeface="Helvetica Neue"/>
              </a:rPr>
              <a:t>obstacle to our plans</a:t>
            </a:r>
            <a:r>
              <a:rPr lang="en-US" sz="2800" dirty="0">
                <a:effectLst/>
                <a:latin typeface="Helvetica Neue"/>
                <a:ea typeface="Helvetica Neue"/>
                <a:cs typeface="Helvetica Neue"/>
              </a:rPr>
              <a:t>, but an </a:t>
            </a:r>
            <a:r>
              <a:rPr lang="en-US" sz="2800" u="sng" dirty="0">
                <a:effectLst/>
                <a:latin typeface="Helvetica Neue"/>
                <a:ea typeface="Helvetica Neue"/>
                <a:cs typeface="Helvetica Neue"/>
              </a:rPr>
              <a:t>opportunity </a:t>
            </a:r>
            <a:r>
              <a:rPr lang="en-US" sz="2800" dirty="0">
                <a:effectLst/>
                <a:latin typeface="Helvetica Neue"/>
                <a:ea typeface="Helvetica Neue"/>
                <a:cs typeface="Helvetica Neue"/>
              </a:rPr>
              <a:t>for us to experience God's </a:t>
            </a:r>
            <a:r>
              <a:rPr lang="en-US" sz="2800" u="sng" dirty="0">
                <a:effectLst/>
                <a:latin typeface="Helvetica Neue"/>
                <a:ea typeface="Helvetica Neue"/>
                <a:cs typeface="Helvetica Neue"/>
              </a:rPr>
              <a:t>love,</a:t>
            </a:r>
            <a:r>
              <a:rPr lang="en-US" sz="2800" dirty="0">
                <a:effectLst/>
                <a:latin typeface="Helvetica Neue"/>
                <a:ea typeface="Helvetica Neue"/>
                <a:cs typeface="Helvetica Neue"/>
              </a:rPr>
              <a:t> </a:t>
            </a:r>
            <a:r>
              <a:rPr lang="en-US" sz="2800" u="sng" dirty="0">
                <a:effectLst/>
                <a:latin typeface="Helvetica Neue"/>
                <a:ea typeface="Helvetica Neue"/>
                <a:cs typeface="Helvetica Neue"/>
              </a:rPr>
              <a:t>grace</a:t>
            </a:r>
            <a:r>
              <a:rPr lang="en-US" sz="2800" dirty="0">
                <a:effectLst/>
                <a:latin typeface="Helvetica Neue"/>
                <a:ea typeface="Helvetica Neue"/>
                <a:cs typeface="Helvetica Neue"/>
              </a:rPr>
              <a:t>, and </a:t>
            </a:r>
            <a:r>
              <a:rPr lang="en-US" sz="2800" u="sng" dirty="0">
                <a:effectLst/>
                <a:latin typeface="Helvetica Neue"/>
                <a:ea typeface="Helvetica Neue"/>
                <a:cs typeface="Helvetica Neue"/>
              </a:rPr>
              <a:t>power</a:t>
            </a:r>
            <a:r>
              <a:rPr lang="en-US" sz="2800" dirty="0">
                <a:effectLst/>
                <a:latin typeface="Helvetica Neue"/>
                <a:ea typeface="Helvetica Neue"/>
                <a:cs typeface="Helvetica Neue"/>
              </a:rPr>
              <a:t>.</a:t>
            </a:r>
            <a:endParaRPr lang="en-US"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2069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3FBBC-B015-6600-B992-491C81D5EA7A}"/>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906FDC5F-AB55-8EF3-1DFD-6EC4649DC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0B3A7BE-C0AF-8D78-D4B1-AFDE3697A322}"/>
              </a:ext>
            </a:extLst>
          </p:cNvPr>
          <p:cNvSpPr txBox="1"/>
          <p:nvPr/>
        </p:nvSpPr>
        <p:spPr>
          <a:xfrm>
            <a:off x="1366982" y="692727"/>
            <a:ext cx="9458036" cy="2308324"/>
          </a:xfrm>
          <a:prstGeom prst="rect">
            <a:avLst/>
          </a:prstGeom>
          <a:noFill/>
        </p:spPr>
        <p:txBody>
          <a:bodyPr wrap="square" rtlCol="0">
            <a:spAutoFit/>
          </a:bodyPr>
          <a:lstStyle/>
          <a:p>
            <a:pPr algn="ctr"/>
            <a:r>
              <a:rPr lang="en-US" sz="3600" dirty="0"/>
              <a:t>When we become spiritually flexible, faith acts as our trusty umbrella, shielding us from potential storms, while we remain open to new ideas and experiences that God presents</a:t>
            </a:r>
          </a:p>
        </p:txBody>
      </p:sp>
      <p:sp>
        <p:nvSpPr>
          <p:cNvPr id="4" name="TextBox 3">
            <a:extLst>
              <a:ext uri="{FF2B5EF4-FFF2-40B4-BE49-F238E27FC236}">
                <a16:creationId xmlns:a16="http://schemas.microsoft.com/office/drawing/2014/main" id="{D1850B25-8941-12A6-079C-65D97D291E45}"/>
              </a:ext>
            </a:extLst>
          </p:cNvPr>
          <p:cNvSpPr txBox="1"/>
          <p:nvPr/>
        </p:nvSpPr>
        <p:spPr>
          <a:xfrm>
            <a:off x="1487055" y="4052362"/>
            <a:ext cx="8986982" cy="1754326"/>
          </a:xfrm>
          <a:prstGeom prst="rect">
            <a:avLst/>
          </a:prstGeom>
          <a:noFill/>
        </p:spPr>
        <p:txBody>
          <a:bodyPr wrap="square">
            <a:spAutoFit/>
          </a:bodyPr>
          <a:lstStyle/>
          <a:p>
            <a:pPr algn="ctr"/>
            <a:r>
              <a:rPr lang="en-US" sz="3600" dirty="0">
                <a:latin typeface="Helvetica Neue"/>
                <a:ea typeface="Helvetica Neue"/>
                <a:cs typeface="Helvetica Neue"/>
              </a:rPr>
              <a:t>E</a:t>
            </a:r>
            <a:r>
              <a:rPr lang="en-US" sz="3600" dirty="0">
                <a:effectLst/>
                <a:latin typeface="Helvetica Neue"/>
                <a:ea typeface="Helvetica Neue"/>
                <a:cs typeface="Helvetica Neue"/>
              </a:rPr>
              <a:t>very moment, every change has a purpose. And not just any purpose, but a divine purpose. </a:t>
            </a:r>
            <a:endParaRPr lang="en-US" sz="3600" dirty="0"/>
          </a:p>
        </p:txBody>
      </p:sp>
    </p:spTree>
    <p:extLst>
      <p:ext uri="{BB962C8B-B14F-4D97-AF65-F5344CB8AC3E}">
        <p14:creationId xmlns:p14="http://schemas.microsoft.com/office/powerpoint/2010/main" val="404542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B4DE-F23E-AD97-8F30-23949B76BB25}"/>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615F9FF1-12AE-B9DB-E9BC-4BFB0A947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D4C524E-2BC9-B3E6-C000-05DBA64FF037}"/>
              </a:ext>
            </a:extLst>
          </p:cNvPr>
          <p:cNvSpPr txBox="1"/>
          <p:nvPr/>
        </p:nvSpPr>
        <p:spPr>
          <a:xfrm>
            <a:off x="184727" y="1157669"/>
            <a:ext cx="11822546" cy="3890489"/>
          </a:xfrm>
          <a:prstGeom prst="rect">
            <a:avLst/>
          </a:prstGeom>
          <a:noFill/>
        </p:spPr>
        <p:txBody>
          <a:bodyPr wrap="square">
            <a:spAutoFit/>
          </a:bodyPr>
          <a:lstStyle/>
          <a:p>
            <a:pPr marL="0" marR="0" algn="ctr">
              <a:lnSpc>
                <a:spcPct val="150000"/>
              </a:lnSpc>
            </a:pPr>
            <a:r>
              <a:rPr lang="en-US" sz="2800" dirty="0">
                <a:effectLst/>
                <a:latin typeface="Helvetica Neue"/>
                <a:ea typeface="Helvetica Neue"/>
                <a:cs typeface="Helvetica Neue"/>
              </a:rPr>
              <a:t>Embracing a new season is not always easy, but it is always worth it. It is an opportunity to grow, to learn, to appreciate, and to trust. It is an opportunity to see God's hand at work in our lives, and to draw closer to Him. So let's embrace each new season with open hearts and open minds, trusting in God's plan, appreciating the beauty, learning from the challenges, and trusting in His timing.</a:t>
            </a:r>
            <a:endParaRPr lang="en-US"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65186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9AD55-C92B-80A3-447E-B346690B8713}"/>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7CC9D910-F82C-917C-80F3-B5911F460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8A42B5A-5C0C-9203-90C2-A2B810F2ED42}"/>
              </a:ext>
            </a:extLst>
          </p:cNvPr>
          <p:cNvSpPr txBox="1"/>
          <p:nvPr/>
        </p:nvSpPr>
        <p:spPr>
          <a:xfrm>
            <a:off x="415636" y="1815236"/>
            <a:ext cx="11360727" cy="4401205"/>
          </a:xfrm>
          <a:prstGeom prst="rect">
            <a:avLst/>
          </a:prstGeom>
          <a:noFill/>
        </p:spPr>
        <p:txBody>
          <a:bodyPr wrap="square">
            <a:spAutoFit/>
          </a:bodyPr>
          <a:lstStyle/>
          <a:p>
            <a:pPr algn="ctr"/>
            <a:r>
              <a:rPr lang="en-US" sz="4000" dirty="0">
                <a:effectLst/>
                <a:latin typeface="Helvetica Neue"/>
                <a:ea typeface="Helvetica Neue"/>
                <a:cs typeface="Helvetica Neue"/>
              </a:rPr>
              <a:t>As we go about our daily lives this week, let's keep this in mind. Let's look for God's '</a:t>
            </a:r>
            <a:r>
              <a:rPr lang="en-US" sz="4000" dirty="0" err="1">
                <a:effectLst/>
                <a:latin typeface="Helvetica Neue"/>
                <a:ea typeface="Helvetica Neue"/>
                <a:cs typeface="Helvetica Neue"/>
              </a:rPr>
              <a:t>moed</a:t>
            </a:r>
            <a:r>
              <a:rPr lang="en-US" sz="4000" dirty="0">
                <a:effectLst/>
                <a:latin typeface="Helvetica Neue"/>
                <a:ea typeface="Helvetica Neue"/>
                <a:cs typeface="Helvetica Neue"/>
              </a:rPr>
              <a:t>' in every season, in every change, in every moment. Let's embrace the new season with faith, with hope, and with love. And let's trust in God's perfect timing, knowing that He makes everything beautiful in its time. </a:t>
            </a:r>
            <a:endParaRPr lang="en-US" sz="4000" dirty="0"/>
          </a:p>
        </p:txBody>
      </p:sp>
      <p:sp>
        <p:nvSpPr>
          <p:cNvPr id="5" name="TextBox 4">
            <a:extLst>
              <a:ext uri="{FF2B5EF4-FFF2-40B4-BE49-F238E27FC236}">
                <a16:creationId xmlns:a16="http://schemas.microsoft.com/office/drawing/2014/main" id="{D1C93F68-4BA3-9A92-2B65-488926B42B68}"/>
              </a:ext>
            </a:extLst>
          </p:cNvPr>
          <p:cNvSpPr txBox="1"/>
          <p:nvPr/>
        </p:nvSpPr>
        <p:spPr>
          <a:xfrm>
            <a:off x="3306618" y="397164"/>
            <a:ext cx="5938982" cy="1107996"/>
          </a:xfrm>
          <a:prstGeom prst="rect">
            <a:avLst/>
          </a:prstGeom>
          <a:noFill/>
        </p:spPr>
        <p:txBody>
          <a:bodyPr wrap="square" rtlCol="0">
            <a:spAutoFit/>
          </a:bodyPr>
          <a:lstStyle/>
          <a:p>
            <a:pPr algn="ctr"/>
            <a:r>
              <a:rPr lang="en-US" sz="6600" dirty="0"/>
              <a:t>Homework </a:t>
            </a:r>
          </a:p>
        </p:txBody>
      </p:sp>
    </p:spTree>
    <p:extLst>
      <p:ext uri="{BB962C8B-B14F-4D97-AF65-F5344CB8AC3E}">
        <p14:creationId xmlns:p14="http://schemas.microsoft.com/office/powerpoint/2010/main" val="397419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21423A-107D-1C77-D4EA-A8E4C331445E}"/>
              </a:ext>
            </a:extLst>
          </p:cNvPr>
          <p:cNvSpPr txBox="1"/>
          <p:nvPr/>
        </p:nvSpPr>
        <p:spPr>
          <a:xfrm>
            <a:off x="1108365" y="5790915"/>
            <a:ext cx="9818254" cy="830997"/>
          </a:xfrm>
          <a:prstGeom prst="rect">
            <a:avLst/>
          </a:prstGeom>
          <a:noFill/>
        </p:spPr>
        <p:txBody>
          <a:bodyPr wrap="square" rtlCol="0">
            <a:spAutoFit/>
          </a:bodyPr>
          <a:lstStyle/>
          <a:p>
            <a:pPr algn="ctr"/>
            <a:r>
              <a:rPr lang="en-US" sz="4800" dirty="0"/>
              <a:t>Embracing New Seasons with Faith</a:t>
            </a:r>
          </a:p>
        </p:txBody>
      </p:sp>
    </p:spTree>
    <p:extLst>
      <p:ext uri="{BB962C8B-B14F-4D97-AF65-F5344CB8AC3E}">
        <p14:creationId xmlns:p14="http://schemas.microsoft.com/office/powerpoint/2010/main" val="254037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A9A88055-C64C-DBC4-030F-BBACBDA24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B517E98-DB97-B93F-7DD3-DE487EF1D200}"/>
              </a:ext>
            </a:extLst>
          </p:cNvPr>
          <p:cNvSpPr txBox="1"/>
          <p:nvPr/>
        </p:nvSpPr>
        <p:spPr>
          <a:xfrm>
            <a:off x="1182254" y="151179"/>
            <a:ext cx="8793018" cy="6555641"/>
          </a:xfrm>
          <a:prstGeom prst="rect">
            <a:avLst/>
          </a:prstGeom>
          <a:noFill/>
        </p:spPr>
        <p:txBody>
          <a:bodyPr wrap="square">
            <a:spAutoFit/>
          </a:bodyPr>
          <a:lstStyle/>
          <a:p>
            <a:pPr algn="ctr"/>
            <a:r>
              <a:rPr lang="en-US" sz="2400" dirty="0"/>
              <a:t>Ecclesiastes 3:1-13</a:t>
            </a:r>
          </a:p>
          <a:p>
            <a:pPr algn="ctr"/>
            <a:r>
              <a:rPr lang="en-US" b="1" dirty="0"/>
              <a:t> 1</a:t>
            </a:r>
            <a:r>
              <a:rPr lang="en-US" dirty="0"/>
              <a:t>There is a time for everything,</a:t>
            </a:r>
            <a:br>
              <a:rPr lang="en-US" dirty="0"/>
            </a:br>
            <a:r>
              <a:rPr lang="en-US" dirty="0"/>
              <a:t>    and a season for every activity under the heavens:</a:t>
            </a:r>
          </a:p>
          <a:p>
            <a:pPr algn="ctr"/>
            <a:r>
              <a:rPr lang="en-US" b="1" baseline="30000" dirty="0"/>
              <a:t>2 </a:t>
            </a:r>
            <a:r>
              <a:rPr lang="en-US" dirty="0"/>
              <a:t>    a time to be born and a time to die,</a:t>
            </a:r>
            <a:br>
              <a:rPr lang="en-US" dirty="0"/>
            </a:br>
            <a:r>
              <a:rPr lang="en-US" dirty="0"/>
              <a:t>    a time to plant and a time to uproot,</a:t>
            </a:r>
            <a:br>
              <a:rPr lang="en-US" dirty="0"/>
            </a:br>
            <a:r>
              <a:rPr lang="en-US" b="1" baseline="30000" dirty="0"/>
              <a:t>3 </a:t>
            </a:r>
            <a:r>
              <a:rPr lang="en-US" dirty="0"/>
              <a:t>    a time to kill and a time to heal,</a:t>
            </a:r>
            <a:br>
              <a:rPr lang="en-US" dirty="0"/>
            </a:br>
            <a:r>
              <a:rPr lang="en-US" dirty="0"/>
              <a:t>    a time to tear down and a time to build,</a:t>
            </a:r>
            <a:br>
              <a:rPr lang="en-US" dirty="0"/>
            </a:br>
            <a:r>
              <a:rPr lang="en-US" b="1" baseline="30000" dirty="0"/>
              <a:t>4 </a:t>
            </a:r>
            <a:r>
              <a:rPr lang="en-US" dirty="0"/>
              <a:t>    a time to weep and a time to laugh,</a:t>
            </a:r>
            <a:br>
              <a:rPr lang="en-US" dirty="0"/>
            </a:br>
            <a:r>
              <a:rPr lang="en-US" dirty="0"/>
              <a:t>    a time to mourn and a time to dance,</a:t>
            </a:r>
            <a:br>
              <a:rPr lang="en-US" dirty="0"/>
            </a:br>
            <a:r>
              <a:rPr lang="en-US" b="1" baseline="30000" dirty="0"/>
              <a:t>5 </a:t>
            </a:r>
            <a:r>
              <a:rPr lang="en-US" dirty="0"/>
              <a:t>    a time to scatter stones and a time to gather them,</a:t>
            </a:r>
            <a:br>
              <a:rPr lang="en-US" dirty="0"/>
            </a:br>
            <a:r>
              <a:rPr lang="en-US" dirty="0"/>
              <a:t>    a time to embrace and a time to refrain from embracing,</a:t>
            </a:r>
            <a:br>
              <a:rPr lang="en-US" dirty="0"/>
            </a:br>
            <a:r>
              <a:rPr lang="en-US" b="1" baseline="30000" dirty="0"/>
              <a:t>6 </a:t>
            </a:r>
            <a:r>
              <a:rPr lang="en-US" dirty="0"/>
              <a:t>    a time to search and a time to give up,</a:t>
            </a:r>
            <a:br>
              <a:rPr lang="en-US" dirty="0"/>
            </a:br>
            <a:r>
              <a:rPr lang="en-US" dirty="0"/>
              <a:t>    a time to keep and a time to throw away,</a:t>
            </a:r>
            <a:br>
              <a:rPr lang="en-US" dirty="0"/>
            </a:br>
            <a:r>
              <a:rPr lang="en-US" b="1" baseline="30000" dirty="0"/>
              <a:t>7 </a:t>
            </a:r>
            <a:r>
              <a:rPr lang="en-US" dirty="0"/>
              <a:t>    a time to tear and a time to mend,</a:t>
            </a:r>
            <a:br>
              <a:rPr lang="en-US" dirty="0"/>
            </a:br>
            <a:r>
              <a:rPr lang="en-US" dirty="0"/>
              <a:t>    a time to be silent and a time to speak,</a:t>
            </a:r>
            <a:br>
              <a:rPr lang="en-US" dirty="0"/>
            </a:br>
            <a:r>
              <a:rPr lang="en-US" b="1" baseline="30000" dirty="0"/>
              <a:t>8 </a:t>
            </a:r>
            <a:r>
              <a:rPr lang="en-US" dirty="0"/>
              <a:t>    a time to love and a time to hate,</a:t>
            </a:r>
            <a:br>
              <a:rPr lang="en-US" dirty="0"/>
            </a:br>
            <a:r>
              <a:rPr lang="en-US" dirty="0"/>
              <a:t>    a time for war and a time for peace.</a:t>
            </a:r>
          </a:p>
          <a:p>
            <a:pPr algn="ctr"/>
            <a:r>
              <a:rPr lang="en-US" b="1" baseline="30000" dirty="0"/>
              <a:t>9 </a:t>
            </a:r>
            <a:r>
              <a:rPr lang="en-US" dirty="0"/>
              <a:t>What do workers gain from their toil? </a:t>
            </a:r>
            <a:r>
              <a:rPr lang="en-US" b="1" baseline="30000" dirty="0"/>
              <a:t>10 </a:t>
            </a:r>
            <a:r>
              <a:rPr lang="en-US" dirty="0"/>
              <a:t>I have seen the burden God has laid on the human race. </a:t>
            </a:r>
            <a:r>
              <a:rPr lang="en-US" b="1" baseline="30000" dirty="0"/>
              <a:t>11 </a:t>
            </a:r>
            <a:r>
              <a:rPr lang="en-US" dirty="0"/>
              <a:t>He has made everything beautiful in its time. He has also set eternity in the human heart; yet</a:t>
            </a:r>
            <a:r>
              <a:rPr lang="en-US" baseline="30000" dirty="0"/>
              <a:t>[</a:t>
            </a:r>
            <a:r>
              <a:rPr lang="en-US" baseline="30000" dirty="0">
                <a:hlinkClick r:id="rId3" tooltip="See footnote a"/>
              </a:rPr>
              <a:t>a</a:t>
            </a:r>
            <a:r>
              <a:rPr lang="en-US" baseline="30000" dirty="0"/>
              <a:t>]</a:t>
            </a:r>
            <a:r>
              <a:rPr lang="en-US" dirty="0"/>
              <a:t> no one can fathom what God has done from beginning to end. </a:t>
            </a:r>
            <a:r>
              <a:rPr lang="en-US" b="1" baseline="30000" dirty="0"/>
              <a:t>12 </a:t>
            </a:r>
            <a:r>
              <a:rPr lang="en-US" dirty="0"/>
              <a:t>I know that there is nothing better for people than to be happy and to do good while they live. </a:t>
            </a:r>
            <a:r>
              <a:rPr lang="en-US" b="1" baseline="30000" dirty="0"/>
              <a:t>13 </a:t>
            </a:r>
            <a:r>
              <a:rPr lang="en-US" dirty="0"/>
              <a:t>That each of them may eat and drink, and find satisfaction in all their toil—this is the gift of God. </a:t>
            </a:r>
          </a:p>
        </p:txBody>
      </p:sp>
    </p:spTree>
    <p:extLst>
      <p:ext uri="{BB962C8B-B14F-4D97-AF65-F5344CB8AC3E}">
        <p14:creationId xmlns:p14="http://schemas.microsoft.com/office/powerpoint/2010/main" val="274390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8A864-052D-3C7B-5E1D-E31DE899B6D9}"/>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A5045004-D973-EBCD-C8C2-418B430CE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B511C01-47BF-9FFA-26B0-DE57CCD4E47D}"/>
              </a:ext>
            </a:extLst>
          </p:cNvPr>
          <p:cNvSpPr txBox="1"/>
          <p:nvPr/>
        </p:nvSpPr>
        <p:spPr>
          <a:xfrm>
            <a:off x="1430163" y="4665444"/>
            <a:ext cx="9202366" cy="1938992"/>
          </a:xfrm>
          <a:prstGeom prst="rect">
            <a:avLst/>
          </a:prstGeom>
          <a:noFill/>
        </p:spPr>
        <p:txBody>
          <a:bodyPr wrap="square" rtlCol="0">
            <a:spAutoFit/>
          </a:bodyPr>
          <a:lstStyle/>
          <a:p>
            <a:pPr algn="ctr"/>
            <a:r>
              <a:rPr lang="en-US" sz="4000" u="sng" dirty="0"/>
              <a:t>Embracing</a:t>
            </a:r>
            <a:r>
              <a:rPr lang="en-US" sz="4000" dirty="0"/>
              <a:t> a new season with </a:t>
            </a:r>
            <a:r>
              <a:rPr lang="en-US" sz="4000" u="sng" dirty="0"/>
              <a:t>faith </a:t>
            </a:r>
            <a:r>
              <a:rPr lang="en-US" sz="4000" dirty="0"/>
              <a:t>encourages us to not tip-toe but take that </a:t>
            </a:r>
            <a:r>
              <a:rPr lang="en-US" sz="4000" u="sng" dirty="0"/>
              <a:t>leap of faith</a:t>
            </a:r>
            <a:r>
              <a:rPr lang="en-US" sz="4000" dirty="0"/>
              <a:t>!</a:t>
            </a:r>
          </a:p>
        </p:txBody>
      </p:sp>
      <p:sp>
        <p:nvSpPr>
          <p:cNvPr id="5" name="TextBox 4">
            <a:extLst>
              <a:ext uri="{FF2B5EF4-FFF2-40B4-BE49-F238E27FC236}">
                <a16:creationId xmlns:a16="http://schemas.microsoft.com/office/drawing/2014/main" id="{BA03FDB3-BDE9-F319-6FBD-F6388806AF33}"/>
              </a:ext>
            </a:extLst>
          </p:cNvPr>
          <p:cNvSpPr txBox="1"/>
          <p:nvPr/>
        </p:nvSpPr>
        <p:spPr>
          <a:xfrm>
            <a:off x="1163783" y="570477"/>
            <a:ext cx="9735126" cy="3244158"/>
          </a:xfrm>
          <a:prstGeom prst="rect">
            <a:avLst/>
          </a:prstGeom>
          <a:noFill/>
        </p:spPr>
        <p:txBody>
          <a:bodyPr wrap="square">
            <a:spAutoFit/>
          </a:bodyPr>
          <a:lstStyle/>
          <a:p>
            <a:pPr marL="0" marR="0">
              <a:lnSpc>
                <a:spcPct val="150000"/>
              </a:lnSpc>
            </a:pPr>
            <a:r>
              <a:rPr lang="en-US" sz="2800" b="1" dirty="0">
                <a:effectLst/>
                <a:latin typeface="Helvetica Neue"/>
                <a:ea typeface="Helvetica Neue"/>
                <a:cs typeface="Helvetica Neue"/>
              </a:rPr>
              <a:t>Quote: </a:t>
            </a:r>
            <a:r>
              <a:rPr lang="en-US" sz="2800" dirty="0">
                <a:effectLst/>
                <a:latin typeface="Helvetica Neue"/>
                <a:ea typeface="Helvetica Neue"/>
                <a:cs typeface="Helvetica Neue"/>
              </a:rPr>
              <a:t>Nature is God’s first missionary. Where there is no Bible there are sparkling stars. Where there are no preachers, there are Spring times. If a person has nothing but nature, then nature is enough to reveal something about God. —Max Lucado</a:t>
            </a:r>
            <a:endParaRPr lang="en-US"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6867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8FD1F-0AFC-2D5A-03D0-5B6C2E823899}"/>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5C447503-8808-46FB-054F-085D78357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9B6A3BC-71E6-A473-E87E-753E45908BD8}"/>
              </a:ext>
            </a:extLst>
          </p:cNvPr>
          <p:cNvSpPr txBox="1"/>
          <p:nvPr/>
        </p:nvSpPr>
        <p:spPr>
          <a:xfrm>
            <a:off x="249382" y="81977"/>
            <a:ext cx="11748654" cy="6475812"/>
          </a:xfrm>
          <a:prstGeom prst="rect">
            <a:avLst/>
          </a:prstGeom>
          <a:noFill/>
        </p:spPr>
        <p:txBody>
          <a:bodyPr wrap="square">
            <a:spAutoFit/>
          </a:bodyPr>
          <a:lstStyle/>
          <a:p>
            <a:pPr marL="0" marR="0" algn="ctr">
              <a:lnSpc>
                <a:spcPct val="150000"/>
              </a:lnSpc>
            </a:pPr>
            <a:r>
              <a:rPr lang="en-US" sz="2800" dirty="0">
                <a:effectLst/>
                <a:latin typeface="Helvetica Neue"/>
                <a:ea typeface="Helvetica Neue"/>
                <a:cs typeface="Helvetica Neue"/>
              </a:rPr>
              <a:t>The original Hebrew word for 'season' in Ecclesiastes 3:1 is </a:t>
            </a:r>
            <a:r>
              <a:rPr lang="en-US" sz="2800" u="sng" dirty="0">
                <a:effectLst/>
                <a:latin typeface="Helvetica Neue"/>
                <a:ea typeface="Helvetica Neue"/>
                <a:cs typeface="Helvetica Neue"/>
              </a:rPr>
              <a:t>'</a:t>
            </a:r>
            <a:r>
              <a:rPr lang="en-US" sz="2800" u="sng" dirty="0" err="1">
                <a:effectLst/>
                <a:latin typeface="Helvetica Neue"/>
                <a:ea typeface="Helvetica Neue"/>
                <a:cs typeface="Helvetica Neue"/>
              </a:rPr>
              <a:t>zeman</a:t>
            </a:r>
            <a:r>
              <a:rPr lang="en-US" sz="2800" u="sng" dirty="0">
                <a:effectLst/>
                <a:latin typeface="Helvetica Neue"/>
                <a:ea typeface="Helvetica Neue"/>
                <a:cs typeface="Helvetica Neue"/>
              </a:rPr>
              <a:t>.' </a:t>
            </a:r>
            <a:r>
              <a:rPr lang="en-US" sz="2800" dirty="0">
                <a:effectLst/>
                <a:latin typeface="Helvetica Neue"/>
                <a:ea typeface="Helvetica Neue"/>
                <a:cs typeface="Helvetica Neue"/>
              </a:rPr>
              <a:t>This word is used in several other passages in the Old Testament. In Daniel 2:16, Daniel asks for '</a:t>
            </a:r>
            <a:r>
              <a:rPr lang="en-US" sz="2800" dirty="0" err="1">
                <a:effectLst/>
                <a:latin typeface="Helvetica Neue"/>
                <a:ea typeface="Helvetica Neue"/>
                <a:cs typeface="Helvetica Neue"/>
              </a:rPr>
              <a:t>zeman</a:t>
            </a:r>
            <a:r>
              <a:rPr lang="en-US" sz="2800" dirty="0">
                <a:effectLst/>
                <a:latin typeface="Helvetica Neue"/>
                <a:ea typeface="Helvetica Neue"/>
                <a:cs typeface="Helvetica Neue"/>
              </a:rPr>
              <a:t>' from the king to interpret his dream. In Esther 9:27, the Jews establish a '</a:t>
            </a:r>
            <a:r>
              <a:rPr lang="en-US" sz="2800" dirty="0" err="1">
                <a:effectLst/>
                <a:latin typeface="Helvetica Neue"/>
                <a:ea typeface="Helvetica Neue"/>
                <a:cs typeface="Helvetica Neue"/>
              </a:rPr>
              <a:t>zeman</a:t>
            </a:r>
            <a:r>
              <a:rPr lang="en-US" sz="2800" dirty="0">
                <a:effectLst/>
                <a:latin typeface="Helvetica Neue"/>
                <a:ea typeface="Helvetica Neue"/>
                <a:cs typeface="Helvetica Neue"/>
              </a:rPr>
              <a:t>' as a time of remembrance. In each of these instances, '</a:t>
            </a:r>
            <a:r>
              <a:rPr lang="en-US" sz="2800" dirty="0" err="1">
                <a:effectLst/>
                <a:latin typeface="Helvetica Neue"/>
                <a:ea typeface="Helvetica Neue"/>
                <a:cs typeface="Helvetica Neue"/>
              </a:rPr>
              <a:t>zeman</a:t>
            </a:r>
            <a:r>
              <a:rPr lang="en-US" sz="2800" dirty="0">
                <a:effectLst/>
                <a:latin typeface="Helvetica Neue"/>
                <a:ea typeface="Helvetica Neue"/>
                <a:cs typeface="Helvetica Neue"/>
              </a:rPr>
              <a:t>' </a:t>
            </a:r>
            <a:r>
              <a:rPr lang="en-US" sz="2800" u="sng" dirty="0">
                <a:effectLst/>
                <a:latin typeface="Helvetica Neue"/>
                <a:ea typeface="Helvetica Neue"/>
                <a:cs typeface="Helvetica Neue"/>
              </a:rPr>
              <a:t>signifies a divinely appointed time</a:t>
            </a:r>
            <a:r>
              <a:rPr lang="en-US" sz="2800" dirty="0">
                <a:effectLst/>
                <a:latin typeface="Helvetica Neue"/>
                <a:ea typeface="Helvetica Neue"/>
                <a:cs typeface="Helvetica Neue"/>
              </a:rPr>
              <a:t>. This understanding of '</a:t>
            </a:r>
            <a:r>
              <a:rPr lang="en-US" sz="2800" dirty="0" err="1">
                <a:effectLst/>
                <a:latin typeface="Helvetica Neue"/>
                <a:ea typeface="Helvetica Neue"/>
                <a:cs typeface="Helvetica Neue"/>
              </a:rPr>
              <a:t>zeman</a:t>
            </a:r>
            <a:r>
              <a:rPr lang="en-US" sz="2800" dirty="0">
                <a:effectLst/>
                <a:latin typeface="Helvetica Neue"/>
                <a:ea typeface="Helvetica Neue"/>
                <a:cs typeface="Helvetica Neue"/>
              </a:rPr>
              <a:t>' as a divinely appointed time adds depth to our understanding of Ecclesiastes 3:1. It's not just about a time for every purpose, but a divinely appointed time. This brings us to the realization that change, in its various forms, is not random or chaotic. It's part of a divine plan, a plan that is beautiful in its time. </a:t>
            </a:r>
            <a:endParaRPr lang="en-US"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033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EC213-81A3-23FA-E8DB-21B553439114}"/>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1B51CE35-A621-AE88-EA48-B311CB9D5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8AF1640-081F-04C1-E38E-915437A2E603}"/>
              </a:ext>
            </a:extLst>
          </p:cNvPr>
          <p:cNvSpPr txBox="1"/>
          <p:nvPr/>
        </p:nvSpPr>
        <p:spPr>
          <a:xfrm>
            <a:off x="1995055" y="496787"/>
            <a:ext cx="7601527" cy="982513"/>
          </a:xfrm>
          <a:prstGeom prst="rect">
            <a:avLst/>
          </a:prstGeom>
          <a:noFill/>
        </p:spPr>
        <p:txBody>
          <a:bodyPr wrap="square">
            <a:spAutoFit/>
          </a:bodyPr>
          <a:lstStyle/>
          <a:p>
            <a:pPr marR="0" lvl="0" algn="ctr">
              <a:lnSpc>
                <a:spcPct val="150000"/>
              </a:lnSpc>
              <a:spcBef>
                <a:spcPts val="1800"/>
              </a:spcBef>
              <a:spcAft>
                <a:spcPts val="600"/>
              </a:spcAft>
            </a:pPr>
            <a:r>
              <a:rPr lang="en-US" sz="4400" b="1" u="none" strike="noStrike" dirty="0">
                <a:effectLst/>
                <a:latin typeface="Arial" panose="020B0604020202020204" pitchFamily="34" charset="0"/>
              </a:rPr>
              <a:t>Embracing a New Season</a:t>
            </a:r>
          </a:p>
        </p:txBody>
      </p:sp>
      <p:sp>
        <p:nvSpPr>
          <p:cNvPr id="6" name="TextBox 5">
            <a:extLst>
              <a:ext uri="{FF2B5EF4-FFF2-40B4-BE49-F238E27FC236}">
                <a16:creationId xmlns:a16="http://schemas.microsoft.com/office/drawing/2014/main" id="{677582DD-6D94-57EE-74A8-5EEFBD277495}"/>
              </a:ext>
            </a:extLst>
          </p:cNvPr>
          <p:cNvSpPr txBox="1"/>
          <p:nvPr/>
        </p:nvSpPr>
        <p:spPr>
          <a:xfrm>
            <a:off x="110837" y="2046006"/>
            <a:ext cx="10852727" cy="1569660"/>
          </a:xfrm>
          <a:prstGeom prst="rect">
            <a:avLst/>
          </a:prstGeom>
          <a:noFill/>
        </p:spPr>
        <p:txBody>
          <a:bodyPr wrap="square">
            <a:spAutoFit/>
          </a:bodyPr>
          <a:lstStyle/>
          <a:p>
            <a:pPr algn="ctr"/>
            <a:r>
              <a:rPr lang="en-US" sz="3200" b="1" u="sng" dirty="0">
                <a:effectLst/>
                <a:latin typeface="Helvetica Neue"/>
                <a:ea typeface="Helvetica Neue"/>
                <a:cs typeface="Helvetica Neue"/>
              </a:rPr>
              <a:t>Seasons bring change</a:t>
            </a:r>
            <a:r>
              <a:rPr lang="en-US" sz="3200" b="1" dirty="0">
                <a:effectLst/>
                <a:latin typeface="Helvetica Neue"/>
                <a:ea typeface="Helvetica Neue"/>
                <a:cs typeface="Helvetica Neue"/>
              </a:rPr>
              <a:t>. </a:t>
            </a:r>
            <a:r>
              <a:rPr lang="en-US" sz="3200" dirty="0">
                <a:effectLst/>
                <a:latin typeface="Helvetica Neue"/>
                <a:ea typeface="Helvetica Neue"/>
                <a:cs typeface="Helvetica Neue"/>
              </a:rPr>
              <a:t>Just as the seasons of the year bring change, so do the seasons of our lives. Each season of life brings its own unique beauty and challenges. </a:t>
            </a:r>
            <a:endParaRPr lang="en-US" sz="3200" dirty="0"/>
          </a:p>
        </p:txBody>
      </p:sp>
      <p:sp>
        <p:nvSpPr>
          <p:cNvPr id="8" name="TextBox 7">
            <a:extLst>
              <a:ext uri="{FF2B5EF4-FFF2-40B4-BE49-F238E27FC236}">
                <a16:creationId xmlns:a16="http://schemas.microsoft.com/office/drawing/2014/main" id="{24DF638E-A54B-905E-ECB2-912D6D33022F}"/>
              </a:ext>
            </a:extLst>
          </p:cNvPr>
          <p:cNvSpPr txBox="1"/>
          <p:nvPr/>
        </p:nvSpPr>
        <p:spPr>
          <a:xfrm>
            <a:off x="443345" y="4452003"/>
            <a:ext cx="11157528" cy="1569660"/>
          </a:xfrm>
          <a:prstGeom prst="rect">
            <a:avLst/>
          </a:prstGeom>
          <a:noFill/>
        </p:spPr>
        <p:txBody>
          <a:bodyPr wrap="square">
            <a:spAutoFit/>
          </a:bodyPr>
          <a:lstStyle/>
          <a:p>
            <a:r>
              <a:rPr lang="en-US" sz="3200" b="1" dirty="0">
                <a:effectLst/>
                <a:latin typeface="Helvetica Neue"/>
                <a:ea typeface="Helvetica Neue"/>
                <a:cs typeface="Helvetica Neue"/>
              </a:rPr>
              <a:t>Transition. </a:t>
            </a:r>
            <a:r>
              <a:rPr lang="en-US" sz="3200" dirty="0">
                <a:effectLst/>
                <a:latin typeface="Helvetica Neue"/>
                <a:ea typeface="Helvetica Neue"/>
                <a:cs typeface="Helvetica Neue"/>
              </a:rPr>
              <a:t>Seasons are not </a:t>
            </a:r>
            <a:r>
              <a:rPr lang="en-US" sz="3200" u="sng" dirty="0">
                <a:effectLst/>
                <a:latin typeface="Helvetica Neue"/>
                <a:ea typeface="Helvetica Neue"/>
                <a:cs typeface="Helvetica Neue"/>
              </a:rPr>
              <a:t>random </a:t>
            </a:r>
            <a:r>
              <a:rPr lang="en-US" sz="3200" dirty="0">
                <a:effectLst/>
                <a:latin typeface="Helvetica Neue"/>
                <a:ea typeface="Helvetica Neue"/>
                <a:cs typeface="Helvetica Neue"/>
              </a:rPr>
              <a:t>or </a:t>
            </a:r>
            <a:r>
              <a:rPr lang="en-US" sz="3200" u="sng" dirty="0">
                <a:effectLst/>
                <a:latin typeface="Helvetica Neue"/>
                <a:ea typeface="Helvetica Neue"/>
                <a:cs typeface="Helvetica Neue"/>
              </a:rPr>
              <a:t>meaningless</a:t>
            </a:r>
            <a:r>
              <a:rPr lang="en-US" sz="3200" dirty="0">
                <a:effectLst/>
                <a:latin typeface="Helvetica Neue"/>
                <a:ea typeface="Helvetica Neue"/>
                <a:cs typeface="Helvetica Neue"/>
              </a:rPr>
              <a:t>. They are designed to help us </a:t>
            </a:r>
            <a:r>
              <a:rPr lang="en-US" sz="3200" u="sng" dirty="0">
                <a:effectLst/>
                <a:latin typeface="Helvetica Neue"/>
                <a:ea typeface="Helvetica Neue"/>
                <a:cs typeface="Helvetica Neue"/>
              </a:rPr>
              <a:t>grow</a:t>
            </a:r>
            <a:r>
              <a:rPr lang="en-US" sz="3200" dirty="0">
                <a:effectLst/>
                <a:latin typeface="Helvetica Neue"/>
                <a:ea typeface="Helvetica Neue"/>
                <a:cs typeface="Helvetica Neue"/>
              </a:rPr>
              <a:t> and </a:t>
            </a:r>
            <a:r>
              <a:rPr lang="en-US" sz="3200" u="sng" dirty="0">
                <a:effectLst/>
                <a:latin typeface="Helvetica Neue"/>
                <a:ea typeface="Helvetica Neue"/>
                <a:cs typeface="Helvetica Neue"/>
              </a:rPr>
              <a:t>mature</a:t>
            </a:r>
            <a:r>
              <a:rPr lang="en-US" sz="3200" dirty="0">
                <a:effectLst/>
                <a:latin typeface="Helvetica Neue"/>
                <a:ea typeface="Helvetica Neue"/>
                <a:cs typeface="Helvetica Neue"/>
              </a:rPr>
              <a:t>, to </a:t>
            </a:r>
            <a:r>
              <a:rPr lang="en-US" sz="3200" u="sng" dirty="0">
                <a:effectLst/>
                <a:latin typeface="Helvetica Neue"/>
                <a:ea typeface="Helvetica Neue"/>
                <a:cs typeface="Helvetica Neue"/>
              </a:rPr>
              <a:t>teach</a:t>
            </a:r>
            <a:r>
              <a:rPr lang="en-US" sz="3200" dirty="0">
                <a:effectLst/>
                <a:latin typeface="Helvetica Neue"/>
                <a:ea typeface="Helvetica Neue"/>
                <a:cs typeface="Helvetica Neue"/>
              </a:rPr>
              <a:t> us about ourselves and the world, and to bring us </a:t>
            </a:r>
            <a:r>
              <a:rPr lang="en-US" sz="3200" u="sng" dirty="0">
                <a:effectLst/>
                <a:latin typeface="Helvetica Neue"/>
                <a:ea typeface="Helvetica Neue"/>
                <a:cs typeface="Helvetica Neue"/>
              </a:rPr>
              <a:t>closer to God</a:t>
            </a:r>
            <a:r>
              <a:rPr lang="en-US" sz="3200" dirty="0">
                <a:effectLst/>
                <a:latin typeface="Helvetica Neue"/>
                <a:ea typeface="Helvetica Neue"/>
                <a:cs typeface="Helvetica Neue"/>
              </a:rPr>
              <a:t>.</a:t>
            </a:r>
            <a:endParaRPr lang="en-US" sz="3200" dirty="0"/>
          </a:p>
        </p:txBody>
      </p:sp>
    </p:spTree>
    <p:extLst>
      <p:ext uri="{BB962C8B-B14F-4D97-AF65-F5344CB8AC3E}">
        <p14:creationId xmlns:p14="http://schemas.microsoft.com/office/powerpoint/2010/main" val="233695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ADD57-774D-BF63-E65F-FF3E192D49CC}"/>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FD33E237-BD9C-1E9B-E6A7-0E7AB8513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180"/>
            <a:ext cx="12192000" cy="6858000"/>
          </a:xfrm>
          <a:prstGeom prst="rect">
            <a:avLst/>
          </a:prstGeom>
        </p:spPr>
      </p:pic>
      <p:sp>
        <p:nvSpPr>
          <p:cNvPr id="4" name="TextBox 3">
            <a:extLst>
              <a:ext uri="{FF2B5EF4-FFF2-40B4-BE49-F238E27FC236}">
                <a16:creationId xmlns:a16="http://schemas.microsoft.com/office/drawing/2014/main" id="{8BCA13C1-9256-105C-E543-0538271F1C6A}"/>
              </a:ext>
            </a:extLst>
          </p:cNvPr>
          <p:cNvSpPr txBox="1"/>
          <p:nvPr/>
        </p:nvSpPr>
        <p:spPr>
          <a:xfrm>
            <a:off x="129309" y="420498"/>
            <a:ext cx="11600873" cy="2862322"/>
          </a:xfrm>
          <a:prstGeom prst="rect">
            <a:avLst/>
          </a:prstGeom>
          <a:noFill/>
        </p:spPr>
        <p:txBody>
          <a:bodyPr wrap="square">
            <a:spAutoFit/>
          </a:bodyPr>
          <a:lstStyle/>
          <a:p>
            <a:pPr algn="ctr"/>
            <a:r>
              <a:rPr lang="en-US" sz="3600" b="1" dirty="0">
                <a:effectLst/>
                <a:latin typeface="Helvetica Neue"/>
                <a:ea typeface="Helvetica Neue"/>
                <a:cs typeface="Helvetica Neue"/>
              </a:rPr>
              <a:t>Recognize that seasons are part of God's plan. </a:t>
            </a:r>
            <a:r>
              <a:rPr lang="en-US" sz="3600" dirty="0">
                <a:effectLst/>
                <a:latin typeface="Helvetica Neue"/>
                <a:ea typeface="Helvetica Neue"/>
                <a:cs typeface="Helvetica Neue"/>
              </a:rPr>
              <a:t>This can be difficult, especially when the new season brings challenges or hardships. But we can </a:t>
            </a:r>
            <a:r>
              <a:rPr lang="en-US" sz="3600" u="sng" dirty="0">
                <a:effectLst/>
                <a:latin typeface="Helvetica Neue"/>
                <a:ea typeface="Helvetica Neue"/>
                <a:cs typeface="Helvetica Neue"/>
              </a:rPr>
              <a:t>take comfort </a:t>
            </a:r>
            <a:r>
              <a:rPr lang="en-US" sz="3600" dirty="0">
                <a:effectLst/>
                <a:latin typeface="Helvetica Neue"/>
                <a:ea typeface="Helvetica Neue"/>
                <a:cs typeface="Helvetica Neue"/>
              </a:rPr>
              <a:t>in knowing that God has a </a:t>
            </a:r>
            <a:r>
              <a:rPr lang="en-US" sz="3600" u="sng" dirty="0">
                <a:effectLst/>
                <a:latin typeface="Helvetica Neue"/>
                <a:ea typeface="Helvetica Neue"/>
                <a:cs typeface="Helvetica Neue"/>
              </a:rPr>
              <a:t>purpose for every season </a:t>
            </a:r>
            <a:r>
              <a:rPr lang="en-US" sz="3600" dirty="0">
                <a:effectLst/>
                <a:latin typeface="Helvetica Neue"/>
                <a:ea typeface="Helvetica Neue"/>
                <a:cs typeface="Helvetica Neue"/>
              </a:rPr>
              <a:t>of our lives. </a:t>
            </a:r>
            <a:endParaRPr lang="en-US" sz="3600" dirty="0"/>
          </a:p>
        </p:txBody>
      </p:sp>
      <p:sp>
        <p:nvSpPr>
          <p:cNvPr id="6" name="TextBox 5">
            <a:extLst>
              <a:ext uri="{FF2B5EF4-FFF2-40B4-BE49-F238E27FC236}">
                <a16:creationId xmlns:a16="http://schemas.microsoft.com/office/drawing/2014/main" id="{4238C180-3D29-F663-A883-0EBAB3BEF744}"/>
              </a:ext>
            </a:extLst>
          </p:cNvPr>
          <p:cNvSpPr txBox="1"/>
          <p:nvPr/>
        </p:nvSpPr>
        <p:spPr>
          <a:xfrm>
            <a:off x="350981" y="4050297"/>
            <a:ext cx="11157527" cy="1569660"/>
          </a:xfrm>
          <a:prstGeom prst="rect">
            <a:avLst/>
          </a:prstGeom>
          <a:noFill/>
        </p:spPr>
        <p:txBody>
          <a:bodyPr wrap="square">
            <a:spAutoFit/>
          </a:bodyPr>
          <a:lstStyle/>
          <a:p>
            <a:pPr algn="ctr"/>
            <a:r>
              <a:rPr lang="en-US" sz="3200" b="1" dirty="0">
                <a:effectLst/>
                <a:latin typeface="Helvetica Neue"/>
                <a:ea typeface="Helvetica Neue"/>
                <a:cs typeface="Helvetica Neue"/>
              </a:rPr>
              <a:t>Appreciate its unique beauty. </a:t>
            </a:r>
            <a:r>
              <a:rPr lang="en-US" sz="3200" dirty="0">
                <a:effectLst/>
                <a:latin typeface="Helvetica Neue"/>
                <a:ea typeface="Helvetica Neue"/>
                <a:cs typeface="Helvetica Neue"/>
              </a:rPr>
              <a:t>If we look </a:t>
            </a:r>
            <a:r>
              <a:rPr lang="en-US" sz="3200" u="sng" dirty="0">
                <a:effectLst/>
                <a:latin typeface="Helvetica Neue"/>
                <a:ea typeface="Helvetica Neue"/>
                <a:cs typeface="Helvetica Neue"/>
              </a:rPr>
              <a:t>closely</a:t>
            </a:r>
            <a:r>
              <a:rPr lang="en-US" sz="3200" dirty="0">
                <a:effectLst/>
                <a:latin typeface="Helvetica Neue"/>
                <a:ea typeface="Helvetica Neue"/>
                <a:cs typeface="Helvetica Neue"/>
              </a:rPr>
              <a:t>, we can find </a:t>
            </a:r>
            <a:r>
              <a:rPr lang="en-US" sz="3200" u="sng" dirty="0">
                <a:effectLst/>
                <a:latin typeface="Helvetica Neue"/>
                <a:ea typeface="Helvetica Neue"/>
                <a:cs typeface="Helvetica Neue"/>
              </a:rPr>
              <a:t>beauty</a:t>
            </a:r>
            <a:r>
              <a:rPr lang="en-US" sz="3200" dirty="0">
                <a:effectLst/>
                <a:latin typeface="Helvetica Neue"/>
                <a:ea typeface="Helvetica Neue"/>
                <a:cs typeface="Helvetica Neue"/>
              </a:rPr>
              <a:t> in every </a:t>
            </a:r>
            <a:r>
              <a:rPr lang="en-US" sz="3200" u="sng" dirty="0">
                <a:effectLst/>
                <a:latin typeface="Helvetica Neue"/>
                <a:ea typeface="Helvetica Neue"/>
                <a:cs typeface="Helvetica Neue"/>
              </a:rPr>
              <a:t>season of life</a:t>
            </a:r>
            <a:r>
              <a:rPr lang="en-US" sz="3200" dirty="0">
                <a:effectLst/>
                <a:latin typeface="Helvetica Neue"/>
                <a:ea typeface="Helvetica Neue"/>
                <a:cs typeface="Helvetica Neue"/>
              </a:rPr>
              <a:t>. We can find </a:t>
            </a:r>
            <a:r>
              <a:rPr lang="en-US" sz="3200" u="sng" dirty="0">
                <a:effectLst/>
                <a:latin typeface="Helvetica Neue"/>
                <a:ea typeface="Helvetica Neue"/>
                <a:cs typeface="Helvetica Neue"/>
              </a:rPr>
              <a:t>joy</a:t>
            </a:r>
            <a:r>
              <a:rPr lang="en-US" sz="3200" dirty="0">
                <a:effectLst/>
                <a:latin typeface="Helvetica Neue"/>
                <a:ea typeface="Helvetica Neue"/>
                <a:cs typeface="Helvetica Neue"/>
              </a:rPr>
              <a:t> in the </a:t>
            </a:r>
            <a:r>
              <a:rPr lang="en-US" sz="3200" u="sng" dirty="0">
                <a:effectLst/>
                <a:latin typeface="Helvetica Neue"/>
                <a:ea typeface="Helvetica Neue"/>
                <a:cs typeface="Helvetica Neue"/>
              </a:rPr>
              <a:t>simple things</a:t>
            </a:r>
            <a:endParaRPr lang="en-US" sz="3200" u="sng" dirty="0"/>
          </a:p>
        </p:txBody>
      </p:sp>
    </p:spTree>
    <p:extLst>
      <p:ext uri="{BB962C8B-B14F-4D97-AF65-F5344CB8AC3E}">
        <p14:creationId xmlns:p14="http://schemas.microsoft.com/office/powerpoint/2010/main" val="404129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5FC8-C269-4E36-C494-C8B735215165}"/>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4E0CB320-206A-0785-38FB-3E8FA6B72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2E07521-BC12-8C8C-F6A7-CFBE0889A0E8}"/>
              </a:ext>
            </a:extLst>
          </p:cNvPr>
          <p:cNvSpPr txBox="1"/>
          <p:nvPr/>
        </p:nvSpPr>
        <p:spPr>
          <a:xfrm>
            <a:off x="3306618" y="397164"/>
            <a:ext cx="5938982" cy="1107996"/>
          </a:xfrm>
          <a:prstGeom prst="rect">
            <a:avLst/>
          </a:prstGeom>
          <a:noFill/>
        </p:spPr>
        <p:txBody>
          <a:bodyPr wrap="square" rtlCol="0">
            <a:spAutoFit/>
          </a:bodyPr>
          <a:lstStyle/>
          <a:p>
            <a:pPr algn="ctr"/>
            <a:r>
              <a:rPr lang="en-US" sz="6600" dirty="0"/>
              <a:t>Homework </a:t>
            </a:r>
          </a:p>
        </p:txBody>
      </p:sp>
    </p:spTree>
    <p:extLst>
      <p:ext uri="{BB962C8B-B14F-4D97-AF65-F5344CB8AC3E}">
        <p14:creationId xmlns:p14="http://schemas.microsoft.com/office/powerpoint/2010/main" val="31709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B4BB2-69A5-4551-C6C9-B2F07897A8E1}"/>
            </a:ext>
          </a:extLst>
        </p:cNvPr>
        <p:cNvGrpSpPr/>
        <p:nvPr/>
      </p:nvGrpSpPr>
      <p:grpSpPr>
        <a:xfrm>
          <a:off x="0" y="0"/>
          <a:ext cx="0" cy="0"/>
          <a:chOff x="0" y="0"/>
          <a:chExt cx="0" cy="0"/>
        </a:xfrm>
      </p:grpSpPr>
      <p:pic>
        <p:nvPicPr>
          <p:cNvPr id="3" name="Picture 2" descr="A close-up of a beige surface&#10;&#10;AI-generated content may be incorrect.">
            <a:extLst>
              <a:ext uri="{FF2B5EF4-FFF2-40B4-BE49-F238E27FC236}">
                <a16:creationId xmlns:a16="http://schemas.microsoft.com/office/drawing/2014/main" id="{6BBBA3F3-C248-A69C-E9E1-8FF402F90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58B44C-6982-614A-0F5B-3A9037DD68EF}"/>
              </a:ext>
            </a:extLst>
          </p:cNvPr>
          <p:cNvSpPr txBox="1"/>
          <p:nvPr/>
        </p:nvSpPr>
        <p:spPr>
          <a:xfrm>
            <a:off x="350982" y="642126"/>
            <a:ext cx="11490036" cy="2062103"/>
          </a:xfrm>
          <a:prstGeom prst="rect">
            <a:avLst/>
          </a:prstGeom>
          <a:noFill/>
        </p:spPr>
        <p:txBody>
          <a:bodyPr wrap="square">
            <a:spAutoFit/>
          </a:bodyPr>
          <a:lstStyle/>
          <a:p>
            <a:pPr algn="ctr"/>
            <a:r>
              <a:rPr lang="en-US" sz="3200" b="1" dirty="0">
                <a:effectLst/>
                <a:latin typeface="Helvetica Neue"/>
                <a:ea typeface="Helvetica Neue"/>
                <a:cs typeface="Helvetica Neue"/>
              </a:rPr>
              <a:t>Learn from its challenges. </a:t>
            </a:r>
            <a:r>
              <a:rPr lang="en-US" sz="3200" dirty="0">
                <a:effectLst/>
                <a:latin typeface="Helvetica Neue"/>
                <a:ea typeface="Helvetica Neue"/>
                <a:cs typeface="Helvetica Neue"/>
              </a:rPr>
              <a:t>This is perhaps the most difficult part of embracing a new season, but it is also the most rewarding. The </a:t>
            </a:r>
            <a:r>
              <a:rPr lang="en-US" sz="3200" u="sng" dirty="0">
                <a:effectLst/>
                <a:latin typeface="Helvetica Neue"/>
                <a:ea typeface="Helvetica Neue"/>
                <a:cs typeface="Helvetica Neue"/>
              </a:rPr>
              <a:t>challenges</a:t>
            </a:r>
            <a:r>
              <a:rPr lang="en-US" sz="3200" dirty="0">
                <a:effectLst/>
                <a:latin typeface="Helvetica Neue"/>
                <a:ea typeface="Helvetica Neue"/>
                <a:cs typeface="Helvetica Neue"/>
              </a:rPr>
              <a:t> we face in each season of life are not </a:t>
            </a:r>
            <a:r>
              <a:rPr lang="en-US" sz="3200" u="sng" dirty="0">
                <a:effectLst/>
                <a:latin typeface="Helvetica Neue"/>
                <a:ea typeface="Helvetica Neue"/>
                <a:cs typeface="Helvetica Neue"/>
              </a:rPr>
              <a:t>meant to break us</a:t>
            </a:r>
            <a:r>
              <a:rPr lang="en-US" sz="3200" dirty="0">
                <a:effectLst/>
                <a:latin typeface="Helvetica Neue"/>
                <a:ea typeface="Helvetica Neue"/>
                <a:cs typeface="Helvetica Neue"/>
              </a:rPr>
              <a:t>, but to </a:t>
            </a:r>
            <a:r>
              <a:rPr lang="en-US" sz="3200" u="sng" dirty="0">
                <a:effectLst/>
                <a:latin typeface="Helvetica Neue"/>
                <a:ea typeface="Helvetica Neue"/>
                <a:cs typeface="Helvetica Neue"/>
              </a:rPr>
              <a:t>make us stronger</a:t>
            </a:r>
            <a:r>
              <a:rPr lang="en-US" sz="3200" dirty="0">
                <a:effectLst/>
                <a:latin typeface="Helvetica Neue"/>
                <a:ea typeface="Helvetica Neue"/>
                <a:cs typeface="Helvetica Neue"/>
              </a:rPr>
              <a:t>. </a:t>
            </a:r>
            <a:endParaRPr lang="en-US" sz="3200" dirty="0"/>
          </a:p>
        </p:txBody>
      </p:sp>
      <p:sp>
        <p:nvSpPr>
          <p:cNvPr id="6" name="TextBox 5">
            <a:extLst>
              <a:ext uri="{FF2B5EF4-FFF2-40B4-BE49-F238E27FC236}">
                <a16:creationId xmlns:a16="http://schemas.microsoft.com/office/drawing/2014/main" id="{122F0BF0-EA53-00D7-D216-0B34AF02BDAA}"/>
              </a:ext>
            </a:extLst>
          </p:cNvPr>
          <p:cNvSpPr txBox="1"/>
          <p:nvPr/>
        </p:nvSpPr>
        <p:spPr>
          <a:xfrm>
            <a:off x="665018" y="3902563"/>
            <a:ext cx="11333018" cy="2062103"/>
          </a:xfrm>
          <a:prstGeom prst="rect">
            <a:avLst/>
          </a:prstGeom>
          <a:noFill/>
        </p:spPr>
        <p:txBody>
          <a:bodyPr wrap="square">
            <a:spAutoFit/>
          </a:bodyPr>
          <a:lstStyle/>
          <a:p>
            <a:pPr algn="ctr"/>
            <a:r>
              <a:rPr lang="en-US" sz="3200" b="1" dirty="0">
                <a:effectLst/>
                <a:latin typeface="Helvetica Neue"/>
                <a:ea typeface="Helvetica Neue"/>
                <a:cs typeface="Helvetica Neue"/>
              </a:rPr>
              <a:t>Trust in God's timing. </a:t>
            </a:r>
            <a:r>
              <a:rPr lang="en-US" sz="3200" dirty="0">
                <a:effectLst/>
                <a:latin typeface="Helvetica Neue"/>
                <a:ea typeface="Helvetica Neue"/>
                <a:cs typeface="Helvetica Neue"/>
              </a:rPr>
              <a:t>Let’s be honest, waiting for God to work in our lives can be exhausting, especially when it feels like the season is lasting too long or not long enough. But we can trust that God knows what He is doing. </a:t>
            </a:r>
            <a:endParaRPr lang="en-US" sz="3200" dirty="0"/>
          </a:p>
        </p:txBody>
      </p:sp>
    </p:spTree>
    <p:extLst>
      <p:ext uri="{BB962C8B-B14F-4D97-AF65-F5344CB8AC3E}">
        <p14:creationId xmlns:p14="http://schemas.microsoft.com/office/powerpoint/2010/main" val="57346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125</TotalTime>
  <Words>1431</Words>
  <Application>Microsoft Office PowerPoint</Application>
  <PresentationFormat>Widescreen</PresentationFormat>
  <Paragraphs>31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Credit | Team</dc:creator>
  <cp:lastModifiedBy>Credit | Team</cp:lastModifiedBy>
  <cp:revision>1</cp:revision>
  <dcterms:created xsi:type="dcterms:W3CDTF">2025-06-14T14:21:50Z</dcterms:created>
  <dcterms:modified xsi:type="dcterms:W3CDTF">2025-06-14T16:27:48Z</dcterms:modified>
</cp:coreProperties>
</file>