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0" r:id="rId3"/>
    <p:sldId id="258" r:id="rId4"/>
    <p:sldId id="259" r:id="rId5"/>
    <p:sldId id="269" r:id="rId6"/>
    <p:sldId id="260" r:id="rId7"/>
    <p:sldId id="261" r:id="rId8"/>
    <p:sldId id="262" r:id="rId9"/>
    <p:sldId id="264" r:id="rId10"/>
    <p:sldId id="265" r:id="rId11"/>
    <p:sldId id="266" r:id="rId12"/>
    <p:sldId id="267" r:id="rId13"/>
    <p:sldId id="268" r:id="rId14"/>
    <p:sldId id="271" r:id="rId15"/>
    <p:sldId id="272" r:id="rId16"/>
    <p:sldId id="263" r:id="rId17"/>
    <p:sldId id="273" r:id="rId18"/>
    <p:sldId id="274" r:id="rId19"/>
    <p:sldId id="275" r:id="rId20"/>
    <p:sldId id="276" r:id="rId21"/>
    <p:sldId id="277" r:id="rId22"/>
    <p:sldId id="27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3216072-2158-4C51-800F-BA1365CF92D6}" v="90" dt="2025-11-22T17:17:52.3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7" d="100"/>
          <a:sy n="97" d="100"/>
        </p:scale>
        <p:origin x="1110" y="30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20B93-735F-3072-D8DD-7B9A0510B2D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44E0F7E-A544-5A65-22D6-95FA4AC48A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F7AC5AC-ADBC-3B66-9176-BE2AE3DACDBC}"/>
              </a:ext>
            </a:extLst>
          </p:cNvPr>
          <p:cNvSpPr>
            <a:spLocks noGrp="1"/>
          </p:cNvSpPr>
          <p:nvPr>
            <p:ph type="dt" sz="half" idx="10"/>
          </p:nvPr>
        </p:nvSpPr>
        <p:spPr/>
        <p:txBody>
          <a:bodyPr/>
          <a:lstStyle/>
          <a:p>
            <a:fld id="{9F8A2483-CAAE-4F22-98DD-5C88F8BC2C8A}" type="datetimeFigureOut">
              <a:rPr lang="en-US" smtClean="0"/>
              <a:t>11/22/2025</a:t>
            </a:fld>
            <a:endParaRPr lang="en-US"/>
          </a:p>
        </p:txBody>
      </p:sp>
      <p:sp>
        <p:nvSpPr>
          <p:cNvPr id="5" name="Footer Placeholder 4">
            <a:extLst>
              <a:ext uri="{FF2B5EF4-FFF2-40B4-BE49-F238E27FC236}">
                <a16:creationId xmlns:a16="http://schemas.microsoft.com/office/drawing/2014/main" id="{5E514E4B-E532-4C6D-EF94-BDC05C0BF0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520794-E75A-F706-99E6-BF39E58F2770}"/>
              </a:ext>
            </a:extLst>
          </p:cNvPr>
          <p:cNvSpPr>
            <a:spLocks noGrp="1"/>
          </p:cNvSpPr>
          <p:nvPr>
            <p:ph type="sldNum" sz="quarter" idx="12"/>
          </p:nvPr>
        </p:nvSpPr>
        <p:spPr/>
        <p:txBody>
          <a:bodyPr/>
          <a:lstStyle/>
          <a:p>
            <a:fld id="{C4BE739B-7034-4A1D-941B-36BE28200337}" type="slidenum">
              <a:rPr lang="en-US" smtClean="0"/>
              <a:t>‹#›</a:t>
            </a:fld>
            <a:endParaRPr lang="en-US"/>
          </a:p>
        </p:txBody>
      </p:sp>
    </p:spTree>
    <p:extLst>
      <p:ext uri="{BB962C8B-B14F-4D97-AF65-F5344CB8AC3E}">
        <p14:creationId xmlns:p14="http://schemas.microsoft.com/office/powerpoint/2010/main" val="3078564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BECB2-9EC0-5DEC-5395-B415B5D0294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B027309-192D-E68B-F4C5-FEBFA158EC4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2A79F2-4124-2498-2829-0141AB7D8816}"/>
              </a:ext>
            </a:extLst>
          </p:cNvPr>
          <p:cNvSpPr>
            <a:spLocks noGrp="1"/>
          </p:cNvSpPr>
          <p:nvPr>
            <p:ph type="dt" sz="half" idx="10"/>
          </p:nvPr>
        </p:nvSpPr>
        <p:spPr/>
        <p:txBody>
          <a:bodyPr/>
          <a:lstStyle/>
          <a:p>
            <a:fld id="{9F8A2483-CAAE-4F22-98DD-5C88F8BC2C8A}" type="datetimeFigureOut">
              <a:rPr lang="en-US" smtClean="0"/>
              <a:t>11/22/2025</a:t>
            </a:fld>
            <a:endParaRPr lang="en-US"/>
          </a:p>
        </p:txBody>
      </p:sp>
      <p:sp>
        <p:nvSpPr>
          <p:cNvPr id="5" name="Footer Placeholder 4">
            <a:extLst>
              <a:ext uri="{FF2B5EF4-FFF2-40B4-BE49-F238E27FC236}">
                <a16:creationId xmlns:a16="http://schemas.microsoft.com/office/drawing/2014/main" id="{63A96444-F25A-C66F-F6EA-0905A950D6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77D328-0295-05D4-D47C-0C12A7021EA4}"/>
              </a:ext>
            </a:extLst>
          </p:cNvPr>
          <p:cNvSpPr>
            <a:spLocks noGrp="1"/>
          </p:cNvSpPr>
          <p:nvPr>
            <p:ph type="sldNum" sz="quarter" idx="12"/>
          </p:nvPr>
        </p:nvSpPr>
        <p:spPr/>
        <p:txBody>
          <a:bodyPr/>
          <a:lstStyle/>
          <a:p>
            <a:fld id="{C4BE739B-7034-4A1D-941B-36BE28200337}" type="slidenum">
              <a:rPr lang="en-US" smtClean="0"/>
              <a:t>‹#›</a:t>
            </a:fld>
            <a:endParaRPr lang="en-US"/>
          </a:p>
        </p:txBody>
      </p:sp>
    </p:spTree>
    <p:extLst>
      <p:ext uri="{BB962C8B-B14F-4D97-AF65-F5344CB8AC3E}">
        <p14:creationId xmlns:p14="http://schemas.microsoft.com/office/powerpoint/2010/main" val="41138686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F799164-11E2-5246-0F14-CEF41B8E398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DE09736-498E-018B-603B-3B28D7ABD7C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6737DB-E62C-CA28-AA50-0639DD0D9790}"/>
              </a:ext>
            </a:extLst>
          </p:cNvPr>
          <p:cNvSpPr>
            <a:spLocks noGrp="1"/>
          </p:cNvSpPr>
          <p:nvPr>
            <p:ph type="dt" sz="half" idx="10"/>
          </p:nvPr>
        </p:nvSpPr>
        <p:spPr/>
        <p:txBody>
          <a:bodyPr/>
          <a:lstStyle/>
          <a:p>
            <a:fld id="{9F8A2483-CAAE-4F22-98DD-5C88F8BC2C8A}" type="datetimeFigureOut">
              <a:rPr lang="en-US" smtClean="0"/>
              <a:t>11/22/2025</a:t>
            </a:fld>
            <a:endParaRPr lang="en-US"/>
          </a:p>
        </p:txBody>
      </p:sp>
      <p:sp>
        <p:nvSpPr>
          <p:cNvPr id="5" name="Footer Placeholder 4">
            <a:extLst>
              <a:ext uri="{FF2B5EF4-FFF2-40B4-BE49-F238E27FC236}">
                <a16:creationId xmlns:a16="http://schemas.microsoft.com/office/drawing/2014/main" id="{3A169A4B-A5EF-1CF2-0C51-F6C1C1C090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4BE8B9-A3C5-E2D0-F243-3675BD2B3583}"/>
              </a:ext>
            </a:extLst>
          </p:cNvPr>
          <p:cNvSpPr>
            <a:spLocks noGrp="1"/>
          </p:cNvSpPr>
          <p:nvPr>
            <p:ph type="sldNum" sz="quarter" idx="12"/>
          </p:nvPr>
        </p:nvSpPr>
        <p:spPr/>
        <p:txBody>
          <a:bodyPr/>
          <a:lstStyle/>
          <a:p>
            <a:fld id="{C4BE739B-7034-4A1D-941B-36BE28200337}" type="slidenum">
              <a:rPr lang="en-US" smtClean="0"/>
              <a:t>‹#›</a:t>
            </a:fld>
            <a:endParaRPr lang="en-US"/>
          </a:p>
        </p:txBody>
      </p:sp>
    </p:spTree>
    <p:extLst>
      <p:ext uri="{BB962C8B-B14F-4D97-AF65-F5344CB8AC3E}">
        <p14:creationId xmlns:p14="http://schemas.microsoft.com/office/powerpoint/2010/main" val="800615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1C4DB-8D2A-58F7-A998-E70C787A5E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905B9CA-8FEE-A409-8594-66ED02E1E06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3A3609-CD2E-783D-E155-678C9611AE13}"/>
              </a:ext>
            </a:extLst>
          </p:cNvPr>
          <p:cNvSpPr>
            <a:spLocks noGrp="1"/>
          </p:cNvSpPr>
          <p:nvPr>
            <p:ph type="dt" sz="half" idx="10"/>
          </p:nvPr>
        </p:nvSpPr>
        <p:spPr/>
        <p:txBody>
          <a:bodyPr/>
          <a:lstStyle/>
          <a:p>
            <a:fld id="{9F8A2483-CAAE-4F22-98DD-5C88F8BC2C8A}" type="datetimeFigureOut">
              <a:rPr lang="en-US" smtClean="0"/>
              <a:t>11/22/2025</a:t>
            </a:fld>
            <a:endParaRPr lang="en-US"/>
          </a:p>
        </p:txBody>
      </p:sp>
      <p:sp>
        <p:nvSpPr>
          <p:cNvPr id="5" name="Footer Placeholder 4">
            <a:extLst>
              <a:ext uri="{FF2B5EF4-FFF2-40B4-BE49-F238E27FC236}">
                <a16:creationId xmlns:a16="http://schemas.microsoft.com/office/drawing/2014/main" id="{9FBC4C05-A8C0-C45C-F020-D7FDA1CF3D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2673BA-747F-BB73-F675-B290BC5BAA54}"/>
              </a:ext>
            </a:extLst>
          </p:cNvPr>
          <p:cNvSpPr>
            <a:spLocks noGrp="1"/>
          </p:cNvSpPr>
          <p:nvPr>
            <p:ph type="sldNum" sz="quarter" idx="12"/>
          </p:nvPr>
        </p:nvSpPr>
        <p:spPr/>
        <p:txBody>
          <a:bodyPr/>
          <a:lstStyle/>
          <a:p>
            <a:fld id="{C4BE739B-7034-4A1D-941B-36BE28200337}" type="slidenum">
              <a:rPr lang="en-US" smtClean="0"/>
              <a:t>‹#›</a:t>
            </a:fld>
            <a:endParaRPr lang="en-US"/>
          </a:p>
        </p:txBody>
      </p:sp>
    </p:spTree>
    <p:extLst>
      <p:ext uri="{BB962C8B-B14F-4D97-AF65-F5344CB8AC3E}">
        <p14:creationId xmlns:p14="http://schemas.microsoft.com/office/powerpoint/2010/main" val="2298346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33BD5-2313-0A51-2BEA-B14E38D7A92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EAD9543-DB62-1161-C3C0-1CF7750E0A6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3D7FF8F-A59E-EC4B-A261-6D258F69E385}"/>
              </a:ext>
            </a:extLst>
          </p:cNvPr>
          <p:cNvSpPr>
            <a:spLocks noGrp="1"/>
          </p:cNvSpPr>
          <p:nvPr>
            <p:ph type="dt" sz="half" idx="10"/>
          </p:nvPr>
        </p:nvSpPr>
        <p:spPr/>
        <p:txBody>
          <a:bodyPr/>
          <a:lstStyle/>
          <a:p>
            <a:fld id="{9F8A2483-CAAE-4F22-98DD-5C88F8BC2C8A}" type="datetimeFigureOut">
              <a:rPr lang="en-US" smtClean="0"/>
              <a:t>11/22/2025</a:t>
            </a:fld>
            <a:endParaRPr lang="en-US"/>
          </a:p>
        </p:txBody>
      </p:sp>
      <p:sp>
        <p:nvSpPr>
          <p:cNvPr id="5" name="Footer Placeholder 4">
            <a:extLst>
              <a:ext uri="{FF2B5EF4-FFF2-40B4-BE49-F238E27FC236}">
                <a16:creationId xmlns:a16="http://schemas.microsoft.com/office/drawing/2014/main" id="{E1D187D4-ABA1-2E64-A844-A8D8AA7945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3EFA47-811D-8E9A-1DF3-B969BC0591F0}"/>
              </a:ext>
            </a:extLst>
          </p:cNvPr>
          <p:cNvSpPr>
            <a:spLocks noGrp="1"/>
          </p:cNvSpPr>
          <p:nvPr>
            <p:ph type="sldNum" sz="quarter" idx="12"/>
          </p:nvPr>
        </p:nvSpPr>
        <p:spPr/>
        <p:txBody>
          <a:bodyPr/>
          <a:lstStyle/>
          <a:p>
            <a:fld id="{C4BE739B-7034-4A1D-941B-36BE28200337}" type="slidenum">
              <a:rPr lang="en-US" smtClean="0"/>
              <a:t>‹#›</a:t>
            </a:fld>
            <a:endParaRPr lang="en-US"/>
          </a:p>
        </p:txBody>
      </p:sp>
    </p:spTree>
    <p:extLst>
      <p:ext uri="{BB962C8B-B14F-4D97-AF65-F5344CB8AC3E}">
        <p14:creationId xmlns:p14="http://schemas.microsoft.com/office/powerpoint/2010/main" val="1444952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D74B9-8260-CD42-1798-E2C19CC3A9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5E4219-8C3A-EC27-30E7-DC555AE8343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6B19F50-1376-15DD-3BBB-DED1EED6762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DECC95D-8299-CEEA-D948-2951C7F55770}"/>
              </a:ext>
            </a:extLst>
          </p:cNvPr>
          <p:cNvSpPr>
            <a:spLocks noGrp="1"/>
          </p:cNvSpPr>
          <p:nvPr>
            <p:ph type="dt" sz="half" idx="10"/>
          </p:nvPr>
        </p:nvSpPr>
        <p:spPr/>
        <p:txBody>
          <a:bodyPr/>
          <a:lstStyle/>
          <a:p>
            <a:fld id="{9F8A2483-CAAE-4F22-98DD-5C88F8BC2C8A}" type="datetimeFigureOut">
              <a:rPr lang="en-US" smtClean="0"/>
              <a:t>11/22/2025</a:t>
            </a:fld>
            <a:endParaRPr lang="en-US"/>
          </a:p>
        </p:txBody>
      </p:sp>
      <p:sp>
        <p:nvSpPr>
          <p:cNvPr id="6" name="Footer Placeholder 5">
            <a:extLst>
              <a:ext uri="{FF2B5EF4-FFF2-40B4-BE49-F238E27FC236}">
                <a16:creationId xmlns:a16="http://schemas.microsoft.com/office/drawing/2014/main" id="{6047D96A-5121-D551-8E81-2CA56EC3E4E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8B1C55A-D74B-5279-35C8-7672C30F4C78}"/>
              </a:ext>
            </a:extLst>
          </p:cNvPr>
          <p:cNvSpPr>
            <a:spLocks noGrp="1"/>
          </p:cNvSpPr>
          <p:nvPr>
            <p:ph type="sldNum" sz="quarter" idx="12"/>
          </p:nvPr>
        </p:nvSpPr>
        <p:spPr/>
        <p:txBody>
          <a:bodyPr/>
          <a:lstStyle/>
          <a:p>
            <a:fld id="{C4BE739B-7034-4A1D-941B-36BE28200337}" type="slidenum">
              <a:rPr lang="en-US" smtClean="0"/>
              <a:t>‹#›</a:t>
            </a:fld>
            <a:endParaRPr lang="en-US"/>
          </a:p>
        </p:txBody>
      </p:sp>
    </p:spTree>
    <p:extLst>
      <p:ext uri="{BB962C8B-B14F-4D97-AF65-F5344CB8AC3E}">
        <p14:creationId xmlns:p14="http://schemas.microsoft.com/office/powerpoint/2010/main" val="2842340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AA9A5-7319-178D-7653-D9C1C64434E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2E515E4-483D-B2F3-13CC-C6E650CDD2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F01AC86-A3F0-BE68-EA15-CA8F74220C9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058B985-9B75-837F-283A-D889371D31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026523C-91A6-D325-4BCA-4E4FF9041F7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4D0FBAD-9291-FC19-475A-9F26809D51F9}"/>
              </a:ext>
            </a:extLst>
          </p:cNvPr>
          <p:cNvSpPr>
            <a:spLocks noGrp="1"/>
          </p:cNvSpPr>
          <p:nvPr>
            <p:ph type="dt" sz="half" idx="10"/>
          </p:nvPr>
        </p:nvSpPr>
        <p:spPr/>
        <p:txBody>
          <a:bodyPr/>
          <a:lstStyle/>
          <a:p>
            <a:fld id="{9F8A2483-CAAE-4F22-98DD-5C88F8BC2C8A}" type="datetimeFigureOut">
              <a:rPr lang="en-US" smtClean="0"/>
              <a:t>11/22/2025</a:t>
            </a:fld>
            <a:endParaRPr lang="en-US"/>
          </a:p>
        </p:txBody>
      </p:sp>
      <p:sp>
        <p:nvSpPr>
          <p:cNvPr id="8" name="Footer Placeholder 7">
            <a:extLst>
              <a:ext uri="{FF2B5EF4-FFF2-40B4-BE49-F238E27FC236}">
                <a16:creationId xmlns:a16="http://schemas.microsoft.com/office/drawing/2014/main" id="{ADE4597A-EC1B-0497-A762-BF2057AF503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3DA6BDD-2A9E-8510-419F-D9F159AFD24E}"/>
              </a:ext>
            </a:extLst>
          </p:cNvPr>
          <p:cNvSpPr>
            <a:spLocks noGrp="1"/>
          </p:cNvSpPr>
          <p:nvPr>
            <p:ph type="sldNum" sz="quarter" idx="12"/>
          </p:nvPr>
        </p:nvSpPr>
        <p:spPr/>
        <p:txBody>
          <a:bodyPr/>
          <a:lstStyle/>
          <a:p>
            <a:fld id="{C4BE739B-7034-4A1D-941B-36BE28200337}" type="slidenum">
              <a:rPr lang="en-US" smtClean="0"/>
              <a:t>‹#›</a:t>
            </a:fld>
            <a:endParaRPr lang="en-US"/>
          </a:p>
        </p:txBody>
      </p:sp>
    </p:spTree>
    <p:extLst>
      <p:ext uri="{BB962C8B-B14F-4D97-AF65-F5344CB8AC3E}">
        <p14:creationId xmlns:p14="http://schemas.microsoft.com/office/powerpoint/2010/main" val="3616534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6EDC8-BC33-12DE-4FCE-E6A6834759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8208E6B-EA2E-AECA-8875-A87F7921D8AF}"/>
              </a:ext>
            </a:extLst>
          </p:cNvPr>
          <p:cNvSpPr>
            <a:spLocks noGrp="1"/>
          </p:cNvSpPr>
          <p:nvPr>
            <p:ph type="dt" sz="half" idx="10"/>
          </p:nvPr>
        </p:nvSpPr>
        <p:spPr/>
        <p:txBody>
          <a:bodyPr/>
          <a:lstStyle/>
          <a:p>
            <a:fld id="{9F8A2483-CAAE-4F22-98DD-5C88F8BC2C8A}" type="datetimeFigureOut">
              <a:rPr lang="en-US" smtClean="0"/>
              <a:t>11/22/2025</a:t>
            </a:fld>
            <a:endParaRPr lang="en-US"/>
          </a:p>
        </p:txBody>
      </p:sp>
      <p:sp>
        <p:nvSpPr>
          <p:cNvPr id="4" name="Footer Placeholder 3">
            <a:extLst>
              <a:ext uri="{FF2B5EF4-FFF2-40B4-BE49-F238E27FC236}">
                <a16:creationId xmlns:a16="http://schemas.microsoft.com/office/drawing/2014/main" id="{6DA32C82-DC06-6E9F-D997-F9597D8BE79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9AA3D4B-ACAA-FDED-D0DD-707F948B6243}"/>
              </a:ext>
            </a:extLst>
          </p:cNvPr>
          <p:cNvSpPr>
            <a:spLocks noGrp="1"/>
          </p:cNvSpPr>
          <p:nvPr>
            <p:ph type="sldNum" sz="quarter" idx="12"/>
          </p:nvPr>
        </p:nvSpPr>
        <p:spPr/>
        <p:txBody>
          <a:bodyPr/>
          <a:lstStyle/>
          <a:p>
            <a:fld id="{C4BE739B-7034-4A1D-941B-36BE28200337}" type="slidenum">
              <a:rPr lang="en-US" smtClean="0"/>
              <a:t>‹#›</a:t>
            </a:fld>
            <a:endParaRPr lang="en-US"/>
          </a:p>
        </p:txBody>
      </p:sp>
    </p:spTree>
    <p:extLst>
      <p:ext uri="{BB962C8B-B14F-4D97-AF65-F5344CB8AC3E}">
        <p14:creationId xmlns:p14="http://schemas.microsoft.com/office/powerpoint/2010/main" val="30530800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E3D34F-2E14-CF19-F2A0-426339A6313C}"/>
              </a:ext>
            </a:extLst>
          </p:cNvPr>
          <p:cNvSpPr>
            <a:spLocks noGrp="1"/>
          </p:cNvSpPr>
          <p:nvPr>
            <p:ph type="dt" sz="half" idx="10"/>
          </p:nvPr>
        </p:nvSpPr>
        <p:spPr/>
        <p:txBody>
          <a:bodyPr/>
          <a:lstStyle/>
          <a:p>
            <a:fld id="{9F8A2483-CAAE-4F22-98DD-5C88F8BC2C8A}" type="datetimeFigureOut">
              <a:rPr lang="en-US" smtClean="0"/>
              <a:t>11/22/2025</a:t>
            </a:fld>
            <a:endParaRPr lang="en-US"/>
          </a:p>
        </p:txBody>
      </p:sp>
      <p:sp>
        <p:nvSpPr>
          <p:cNvPr id="3" name="Footer Placeholder 2">
            <a:extLst>
              <a:ext uri="{FF2B5EF4-FFF2-40B4-BE49-F238E27FC236}">
                <a16:creationId xmlns:a16="http://schemas.microsoft.com/office/drawing/2014/main" id="{99E15417-C1F7-9622-02AA-BD118D406AF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CCECB1C-431D-B151-39A3-BBBE4E46C491}"/>
              </a:ext>
            </a:extLst>
          </p:cNvPr>
          <p:cNvSpPr>
            <a:spLocks noGrp="1"/>
          </p:cNvSpPr>
          <p:nvPr>
            <p:ph type="sldNum" sz="quarter" idx="12"/>
          </p:nvPr>
        </p:nvSpPr>
        <p:spPr/>
        <p:txBody>
          <a:bodyPr/>
          <a:lstStyle/>
          <a:p>
            <a:fld id="{C4BE739B-7034-4A1D-941B-36BE28200337}" type="slidenum">
              <a:rPr lang="en-US" smtClean="0"/>
              <a:t>‹#›</a:t>
            </a:fld>
            <a:endParaRPr lang="en-US"/>
          </a:p>
        </p:txBody>
      </p:sp>
    </p:spTree>
    <p:extLst>
      <p:ext uri="{BB962C8B-B14F-4D97-AF65-F5344CB8AC3E}">
        <p14:creationId xmlns:p14="http://schemas.microsoft.com/office/powerpoint/2010/main" val="1606125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76730-65A7-9456-AC44-6A03F780F54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9471C82-B1BD-B20A-1CEB-2F8F4DA586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800A540-E12B-907D-F385-F868A235C4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E50595C-EB40-A3B0-737F-E737D809E688}"/>
              </a:ext>
            </a:extLst>
          </p:cNvPr>
          <p:cNvSpPr>
            <a:spLocks noGrp="1"/>
          </p:cNvSpPr>
          <p:nvPr>
            <p:ph type="dt" sz="half" idx="10"/>
          </p:nvPr>
        </p:nvSpPr>
        <p:spPr/>
        <p:txBody>
          <a:bodyPr/>
          <a:lstStyle/>
          <a:p>
            <a:fld id="{9F8A2483-CAAE-4F22-98DD-5C88F8BC2C8A}" type="datetimeFigureOut">
              <a:rPr lang="en-US" smtClean="0"/>
              <a:t>11/22/2025</a:t>
            </a:fld>
            <a:endParaRPr lang="en-US"/>
          </a:p>
        </p:txBody>
      </p:sp>
      <p:sp>
        <p:nvSpPr>
          <p:cNvPr id="6" name="Footer Placeholder 5">
            <a:extLst>
              <a:ext uri="{FF2B5EF4-FFF2-40B4-BE49-F238E27FC236}">
                <a16:creationId xmlns:a16="http://schemas.microsoft.com/office/drawing/2014/main" id="{9990A954-F6FF-3E6E-1F96-480C115F0E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21DF0DD-A155-0651-7C0C-CA3371B0749D}"/>
              </a:ext>
            </a:extLst>
          </p:cNvPr>
          <p:cNvSpPr>
            <a:spLocks noGrp="1"/>
          </p:cNvSpPr>
          <p:nvPr>
            <p:ph type="sldNum" sz="quarter" idx="12"/>
          </p:nvPr>
        </p:nvSpPr>
        <p:spPr/>
        <p:txBody>
          <a:bodyPr/>
          <a:lstStyle/>
          <a:p>
            <a:fld id="{C4BE739B-7034-4A1D-941B-36BE28200337}" type="slidenum">
              <a:rPr lang="en-US" smtClean="0"/>
              <a:t>‹#›</a:t>
            </a:fld>
            <a:endParaRPr lang="en-US"/>
          </a:p>
        </p:txBody>
      </p:sp>
    </p:spTree>
    <p:extLst>
      <p:ext uri="{BB962C8B-B14F-4D97-AF65-F5344CB8AC3E}">
        <p14:creationId xmlns:p14="http://schemas.microsoft.com/office/powerpoint/2010/main" val="2248367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BE737-CABA-1BA5-135C-9F47E85FD2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3BE578E-1DC9-2E00-808F-8A971B9FCF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A50E34B-7E6E-0FFD-0E2C-9CB27EC284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3A52A4F-157E-6472-FBBB-40BE74357C8F}"/>
              </a:ext>
            </a:extLst>
          </p:cNvPr>
          <p:cNvSpPr>
            <a:spLocks noGrp="1"/>
          </p:cNvSpPr>
          <p:nvPr>
            <p:ph type="dt" sz="half" idx="10"/>
          </p:nvPr>
        </p:nvSpPr>
        <p:spPr/>
        <p:txBody>
          <a:bodyPr/>
          <a:lstStyle/>
          <a:p>
            <a:fld id="{9F8A2483-CAAE-4F22-98DD-5C88F8BC2C8A}" type="datetimeFigureOut">
              <a:rPr lang="en-US" smtClean="0"/>
              <a:t>11/22/2025</a:t>
            </a:fld>
            <a:endParaRPr lang="en-US"/>
          </a:p>
        </p:txBody>
      </p:sp>
      <p:sp>
        <p:nvSpPr>
          <p:cNvPr id="6" name="Footer Placeholder 5">
            <a:extLst>
              <a:ext uri="{FF2B5EF4-FFF2-40B4-BE49-F238E27FC236}">
                <a16:creationId xmlns:a16="http://schemas.microsoft.com/office/drawing/2014/main" id="{2374EED6-CB54-4737-968A-415882EDD1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AAE31E-2A2B-5202-9F09-E95594C19A70}"/>
              </a:ext>
            </a:extLst>
          </p:cNvPr>
          <p:cNvSpPr>
            <a:spLocks noGrp="1"/>
          </p:cNvSpPr>
          <p:nvPr>
            <p:ph type="sldNum" sz="quarter" idx="12"/>
          </p:nvPr>
        </p:nvSpPr>
        <p:spPr/>
        <p:txBody>
          <a:bodyPr/>
          <a:lstStyle/>
          <a:p>
            <a:fld id="{C4BE739B-7034-4A1D-941B-36BE28200337}" type="slidenum">
              <a:rPr lang="en-US" smtClean="0"/>
              <a:t>‹#›</a:t>
            </a:fld>
            <a:endParaRPr lang="en-US"/>
          </a:p>
        </p:txBody>
      </p:sp>
    </p:spTree>
    <p:extLst>
      <p:ext uri="{BB962C8B-B14F-4D97-AF65-F5344CB8AC3E}">
        <p14:creationId xmlns:p14="http://schemas.microsoft.com/office/powerpoint/2010/main" val="2017859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93DB0A3-331E-539D-2B91-0A5D8AC1A4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4B4ABAE-17C2-DC52-5688-5FF782F8D03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08F1B6-5409-1EA8-6A4E-8CA99795E7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F8A2483-CAAE-4F22-98DD-5C88F8BC2C8A}" type="datetimeFigureOut">
              <a:rPr lang="en-US" smtClean="0"/>
              <a:t>11/22/2025</a:t>
            </a:fld>
            <a:endParaRPr lang="en-US"/>
          </a:p>
        </p:txBody>
      </p:sp>
      <p:sp>
        <p:nvSpPr>
          <p:cNvPr id="5" name="Footer Placeholder 4">
            <a:extLst>
              <a:ext uri="{FF2B5EF4-FFF2-40B4-BE49-F238E27FC236}">
                <a16:creationId xmlns:a16="http://schemas.microsoft.com/office/drawing/2014/main" id="{CAF55618-C4AD-901C-A8CC-A59358F431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3E9EA91-AC5F-8111-95CF-13BDF23B564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4BE739B-7034-4A1D-941B-36BE28200337}" type="slidenum">
              <a:rPr lang="en-US" smtClean="0"/>
              <a:t>‹#›</a:t>
            </a:fld>
            <a:endParaRPr lang="en-US"/>
          </a:p>
        </p:txBody>
      </p:sp>
    </p:spTree>
    <p:extLst>
      <p:ext uri="{BB962C8B-B14F-4D97-AF65-F5344CB8AC3E}">
        <p14:creationId xmlns:p14="http://schemas.microsoft.com/office/powerpoint/2010/main" val="11633505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E53296A-6BBF-84FB-C4CD-7FA0B35A0D6C}"/>
              </a:ext>
            </a:extLst>
          </p:cNvPr>
          <p:cNvSpPr txBox="1"/>
          <p:nvPr/>
        </p:nvSpPr>
        <p:spPr>
          <a:xfrm>
            <a:off x="-540774" y="894735"/>
            <a:ext cx="8062451" cy="2308324"/>
          </a:xfrm>
          <a:prstGeom prst="rect">
            <a:avLst/>
          </a:prstGeom>
          <a:noFill/>
        </p:spPr>
        <p:txBody>
          <a:bodyPr wrap="square" rtlCol="0">
            <a:spAutoFit/>
          </a:bodyPr>
          <a:lstStyle/>
          <a:p>
            <a:pPr algn="ctr"/>
            <a:r>
              <a:rPr lang="en-US" sz="7200" dirty="0"/>
              <a:t>The Savior Syndrome</a:t>
            </a:r>
          </a:p>
        </p:txBody>
      </p:sp>
      <p:sp>
        <p:nvSpPr>
          <p:cNvPr id="3" name="TextBox 2">
            <a:extLst>
              <a:ext uri="{FF2B5EF4-FFF2-40B4-BE49-F238E27FC236}">
                <a16:creationId xmlns:a16="http://schemas.microsoft.com/office/drawing/2014/main" id="{1870D360-DE21-1B8B-D079-0D2E5F7B645E}"/>
              </a:ext>
            </a:extLst>
          </p:cNvPr>
          <p:cNvSpPr txBox="1"/>
          <p:nvPr/>
        </p:nvSpPr>
        <p:spPr>
          <a:xfrm>
            <a:off x="2492477" y="5073446"/>
            <a:ext cx="7207045" cy="707886"/>
          </a:xfrm>
          <a:prstGeom prst="rect">
            <a:avLst/>
          </a:prstGeom>
          <a:noFill/>
        </p:spPr>
        <p:txBody>
          <a:bodyPr wrap="square" rtlCol="0">
            <a:spAutoFit/>
          </a:bodyPr>
          <a:lstStyle/>
          <a:p>
            <a:pPr algn="ctr"/>
            <a:r>
              <a:rPr lang="en-US" sz="4000" dirty="0"/>
              <a:t>Pastor Richard  “Rico” Tubbs</a:t>
            </a:r>
          </a:p>
        </p:txBody>
      </p:sp>
    </p:spTree>
    <p:extLst>
      <p:ext uri="{BB962C8B-B14F-4D97-AF65-F5344CB8AC3E}">
        <p14:creationId xmlns:p14="http://schemas.microsoft.com/office/powerpoint/2010/main" val="3236967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1AAC21D-9F2E-5030-B80D-D638422A111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040502C-1EDB-3B0C-6021-D26DF64B4EA0}"/>
              </a:ext>
            </a:extLst>
          </p:cNvPr>
          <p:cNvSpPr txBox="1"/>
          <p:nvPr/>
        </p:nvSpPr>
        <p:spPr>
          <a:xfrm>
            <a:off x="334297" y="211344"/>
            <a:ext cx="11523406" cy="5632311"/>
          </a:xfrm>
          <a:prstGeom prst="rect">
            <a:avLst/>
          </a:prstGeom>
          <a:noFill/>
        </p:spPr>
        <p:txBody>
          <a:bodyPr wrap="square">
            <a:spAutoFit/>
          </a:bodyPr>
          <a:lstStyle/>
          <a:p>
            <a:pPr algn="ctr">
              <a:spcBef>
                <a:spcPts val="1200"/>
              </a:spcBef>
              <a:spcAft>
                <a:spcPts val="1200"/>
              </a:spcAft>
            </a:pPr>
            <a:r>
              <a:rPr lang="en-US" sz="3600" b="1" i="0" dirty="0">
                <a:solidFill>
                  <a:srgbClr val="0A0A0A"/>
                </a:solidFill>
                <a:effectLst/>
                <a:latin typeface="Google Sans"/>
              </a:rPr>
              <a:t>Moses:</a:t>
            </a:r>
            <a:r>
              <a:rPr lang="en-US" sz="3600" b="0" i="0" dirty="0">
                <a:solidFill>
                  <a:srgbClr val="0A0A0A"/>
                </a:solidFill>
                <a:effectLst/>
                <a:latin typeface="Google Sans"/>
              </a:rPr>
              <a:t> Early in his life, Moses witnessed an Egyptian beating a Hebrew slave and killed the Egyptian, hiding the body. The next day, when he tried to intervene in a dispute between two Hebrews, one challenged his authority, asking if he intended to kill him as he did the Egyptian. This impulsive act could be seen as an early, self-appointed attempt to "save" his people through his own strength, before his true calling by God at the burning bush where he then becomes a "reluctant leader," recognizing his own inadequacies (e.g., his speech problem).</a:t>
            </a:r>
          </a:p>
        </p:txBody>
      </p:sp>
    </p:spTree>
    <p:extLst>
      <p:ext uri="{BB962C8B-B14F-4D97-AF65-F5344CB8AC3E}">
        <p14:creationId xmlns:p14="http://schemas.microsoft.com/office/powerpoint/2010/main" val="956836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3303CD6A-7F7A-00A2-3D80-07A95C6DE7B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3C6256D-FA3A-F699-FF68-864CA37F10FB}"/>
              </a:ext>
            </a:extLst>
          </p:cNvPr>
          <p:cNvSpPr txBox="1"/>
          <p:nvPr/>
        </p:nvSpPr>
        <p:spPr>
          <a:xfrm>
            <a:off x="983225" y="1108197"/>
            <a:ext cx="10225549" cy="3416320"/>
          </a:xfrm>
          <a:prstGeom prst="rect">
            <a:avLst/>
          </a:prstGeom>
          <a:noFill/>
        </p:spPr>
        <p:txBody>
          <a:bodyPr wrap="square">
            <a:spAutoFit/>
          </a:bodyPr>
          <a:lstStyle/>
          <a:p>
            <a:pPr algn="l">
              <a:spcBef>
                <a:spcPts val="1200"/>
              </a:spcBef>
              <a:spcAft>
                <a:spcPts val="1200"/>
              </a:spcAft>
            </a:pPr>
            <a:r>
              <a:rPr lang="en-US" sz="3600" b="1" i="0" dirty="0">
                <a:solidFill>
                  <a:srgbClr val="0A0A0A"/>
                </a:solidFill>
                <a:effectLst/>
                <a:latin typeface="Google Sans"/>
              </a:rPr>
              <a:t>Jonah:</a:t>
            </a:r>
            <a:r>
              <a:rPr lang="en-US" sz="3600" b="0" i="0" dirty="0">
                <a:solidFill>
                  <a:srgbClr val="0A0A0A"/>
                </a:solidFill>
                <a:effectLst/>
                <a:latin typeface="Google Sans"/>
              </a:rPr>
              <a:t> Jonah ran from God's command to preach to the people of Nineveh. His reluctance stemmed from his own preconceived notions of who deserved saving, suggesting a human-centered judgment that contrasts with God's universal mercy. This shows a desire for personal control over the "savior" narrative.</a:t>
            </a:r>
          </a:p>
        </p:txBody>
      </p:sp>
    </p:spTree>
    <p:extLst>
      <p:ext uri="{BB962C8B-B14F-4D97-AF65-F5344CB8AC3E}">
        <p14:creationId xmlns:p14="http://schemas.microsoft.com/office/powerpoint/2010/main" val="2896115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6D75881F-E1B8-9E74-BFBE-F3CF1723C87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ED948A9-F84A-4205-2422-503431741F71}"/>
              </a:ext>
            </a:extLst>
          </p:cNvPr>
          <p:cNvSpPr txBox="1"/>
          <p:nvPr/>
        </p:nvSpPr>
        <p:spPr>
          <a:xfrm>
            <a:off x="1361768" y="892644"/>
            <a:ext cx="9468464" cy="4524315"/>
          </a:xfrm>
          <a:prstGeom prst="rect">
            <a:avLst/>
          </a:prstGeom>
          <a:noFill/>
        </p:spPr>
        <p:txBody>
          <a:bodyPr wrap="square">
            <a:spAutoFit/>
          </a:bodyPr>
          <a:lstStyle/>
          <a:p>
            <a:pPr algn="ctr"/>
            <a:r>
              <a:rPr lang="en-US" sz="3600" b="1" i="0" dirty="0">
                <a:solidFill>
                  <a:srgbClr val="0A0A0A"/>
                </a:solidFill>
                <a:effectLst/>
                <a:latin typeface="Google Sans"/>
              </a:rPr>
              <a:t>Peter:</a:t>
            </a:r>
            <a:r>
              <a:rPr lang="en-US" sz="3600" b="0" i="0" dirty="0">
                <a:solidFill>
                  <a:srgbClr val="0A0A0A"/>
                </a:solidFill>
                <a:effectLst/>
                <a:latin typeface="Google Sans"/>
              </a:rPr>
              <a:t> Peter often acted on impulse, even attempting to correct Jesus about his impending death (Matthew 16:22), for which Jesus rebuked him. His later denial of Christ three times shows his own human weakness despite his early confidence, reinforcing the idea that human effort alone cannot achieve the ultimate "salvation".</a:t>
            </a:r>
            <a:endParaRPr lang="en-US" sz="3600" dirty="0"/>
          </a:p>
        </p:txBody>
      </p:sp>
    </p:spTree>
    <p:extLst>
      <p:ext uri="{BB962C8B-B14F-4D97-AF65-F5344CB8AC3E}">
        <p14:creationId xmlns:p14="http://schemas.microsoft.com/office/powerpoint/2010/main" val="3270344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1C2211A-595C-57A3-217F-7A13316A17B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9C97A1F-4AE1-66C4-6033-5A7DEA816BF0}"/>
              </a:ext>
            </a:extLst>
          </p:cNvPr>
          <p:cNvSpPr txBox="1"/>
          <p:nvPr/>
        </p:nvSpPr>
        <p:spPr>
          <a:xfrm>
            <a:off x="648929" y="728038"/>
            <a:ext cx="10363200" cy="4708981"/>
          </a:xfrm>
          <a:prstGeom prst="rect">
            <a:avLst/>
          </a:prstGeom>
          <a:noFill/>
        </p:spPr>
        <p:txBody>
          <a:bodyPr wrap="square">
            <a:spAutoFit/>
          </a:bodyPr>
          <a:lstStyle/>
          <a:p>
            <a:pPr algn="ctr"/>
            <a:r>
              <a:rPr lang="en-US" sz="6000" b="0" i="0" dirty="0">
                <a:solidFill>
                  <a:srgbClr val="0A0A0A"/>
                </a:solidFill>
                <a:effectLst/>
                <a:latin typeface="Google Sans"/>
              </a:rPr>
              <a:t>Ultimately, the Bible teaches that all humans are flawed and in need of redemption, and only God is capable of being the true and perfect Savior.</a:t>
            </a:r>
            <a:endParaRPr lang="en-US" sz="6000" dirty="0"/>
          </a:p>
        </p:txBody>
      </p:sp>
    </p:spTree>
    <p:extLst>
      <p:ext uri="{BB962C8B-B14F-4D97-AF65-F5344CB8AC3E}">
        <p14:creationId xmlns:p14="http://schemas.microsoft.com/office/powerpoint/2010/main" val="2237370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75BB69EE-B6BC-AE6C-0BE0-86213757B23C}"/>
            </a:ext>
          </a:extLst>
        </p:cNvPr>
        <p:cNvGrpSpPr/>
        <p:nvPr/>
      </p:nvGrpSpPr>
      <p:grpSpPr>
        <a:xfrm>
          <a:off x="0" y="0"/>
          <a:ext cx="0" cy="0"/>
          <a:chOff x="0" y="0"/>
          <a:chExt cx="0" cy="0"/>
        </a:xfrm>
      </p:grpSpPr>
      <p:sp>
        <p:nvSpPr>
          <p:cNvPr id="11" name="TextBox 10">
            <a:extLst>
              <a:ext uri="{FF2B5EF4-FFF2-40B4-BE49-F238E27FC236}">
                <a16:creationId xmlns:a16="http://schemas.microsoft.com/office/drawing/2014/main" id="{FCDFE8F4-08F9-DF52-109F-BEBA37901AE1}"/>
              </a:ext>
            </a:extLst>
          </p:cNvPr>
          <p:cNvSpPr txBox="1"/>
          <p:nvPr/>
        </p:nvSpPr>
        <p:spPr>
          <a:xfrm>
            <a:off x="580103" y="973588"/>
            <a:ext cx="10569678" cy="2800767"/>
          </a:xfrm>
          <a:prstGeom prst="rect">
            <a:avLst/>
          </a:prstGeom>
          <a:noFill/>
        </p:spPr>
        <p:txBody>
          <a:bodyPr wrap="square">
            <a:spAutoFit/>
          </a:bodyPr>
          <a:lstStyle/>
          <a:p>
            <a:pPr algn="l">
              <a:spcBef>
                <a:spcPts val="750"/>
              </a:spcBef>
              <a:spcAft>
                <a:spcPts val="900"/>
              </a:spcAft>
            </a:pPr>
            <a:r>
              <a:rPr lang="en-US" sz="4400" b="1" i="0" u="sng" dirty="0">
                <a:solidFill>
                  <a:srgbClr val="0A0A0A"/>
                </a:solidFill>
                <a:effectLst/>
                <a:latin typeface="Google Sans"/>
              </a:rPr>
              <a:t>Humility over ambition</a:t>
            </a:r>
            <a:r>
              <a:rPr lang="en-US" sz="4400" b="1" i="0" dirty="0">
                <a:solidFill>
                  <a:srgbClr val="0A0A0A"/>
                </a:solidFill>
                <a:effectLst/>
                <a:latin typeface="Google Sans"/>
              </a:rPr>
              <a:t>:</a:t>
            </a:r>
            <a:r>
              <a:rPr lang="en-US" sz="4400" b="0" i="0" dirty="0">
                <a:solidFill>
                  <a:srgbClr val="0A0A0A"/>
                </a:solidFill>
                <a:effectLst/>
                <a:latin typeface="Google Sans"/>
              </a:rPr>
              <a:t> Instead of acting out of a desire for personal gain or recognition, believers are urged to be humble and not to have "vain conceit".</a:t>
            </a:r>
          </a:p>
        </p:txBody>
      </p:sp>
    </p:spTree>
    <p:extLst>
      <p:ext uri="{BB962C8B-B14F-4D97-AF65-F5344CB8AC3E}">
        <p14:creationId xmlns:p14="http://schemas.microsoft.com/office/powerpoint/2010/main" val="3167100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heel(1)">
                                      <p:cBhvr>
                                        <p:cTn id="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AB21326-CFD2-0EB0-AA74-BCBDDBFAF32B}"/>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BE281380-E00D-CA1A-88ED-1301652F69C9}"/>
              </a:ext>
            </a:extLst>
          </p:cNvPr>
          <p:cNvSpPr txBox="1"/>
          <p:nvPr/>
        </p:nvSpPr>
        <p:spPr>
          <a:xfrm>
            <a:off x="324464" y="147934"/>
            <a:ext cx="10844979" cy="646331"/>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1" i="0" u="none" strike="noStrike" cap="none" normalizeH="0" baseline="0" dirty="0">
                <a:ln>
                  <a:noFill/>
                </a:ln>
                <a:solidFill>
                  <a:srgbClr val="0A0A0A"/>
                </a:solidFill>
                <a:effectLst/>
                <a:latin typeface="Google Sans"/>
              </a:rPr>
              <a:t>Overcoming the Savior Complex</a:t>
            </a:r>
            <a:endParaRPr kumimoji="0" lang="en-US" altLang="en-US" b="0" i="0" u="none" strike="noStrike" cap="none" normalizeH="0" baseline="0" dirty="0">
              <a:ln>
                <a:noFill/>
              </a:ln>
              <a:solidFill>
                <a:schemeClr val="tx1"/>
              </a:solidFill>
              <a:effectLst/>
            </a:endParaRPr>
          </a:p>
        </p:txBody>
      </p:sp>
      <p:sp>
        <p:nvSpPr>
          <p:cNvPr id="8" name="TextBox 7">
            <a:extLst>
              <a:ext uri="{FF2B5EF4-FFF2-40B4-BE49-F238E27FC236}">
                <a16:creationId xmlns:a16="http://schemas.microsoft.com/office/drawing/2014/main" id="{AFA41243-E72C-9DE2-4232-5AF356678C40}"/>
              </a:ext>
            </a:extLst>
          </p:cNvPr>
          <p:cNvSpPr txBox="1"/>
          <p:nvPr/>
        </p:nvSpPr>
        <p:spPr>
          <a:xfrm>
            <a:off x="324464" y="2788653"/>
            <a:ext cx="11316930" cy="1077218"/>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tabLst/>
            </a:pPr>
            <a:r>
              <a:rPr kumimoji="0" lang="en-US" altLang="en-US" sz="3200" b="1" i="0" u="sng" strike="noStrike" cap="none" normalizeH="0" baseline="0" dirty="0">
                <a:ln>
                  <a:noFill/>
                </a:ln>
                <a:solidFill>
                  <a:srgbClr val="0A0A0A"/>
                </a:solidFill>
                <a:effectLst/>
                <a:latin typeface="Google Sans"/>
              </a:rPr>
              <a:t>Develop awareness</a:t>
            </a:r>
            <a:r>
              <a:rPr kumimoji="0" lang="en-US" altLang="en-US" sz="3200" b="0" i="0" u="none" strike="noStrike" cap="none" normalizeH="0" baseline="0" dirty="0">
                <a:ln>
                  <a:noFill/>
                </a:ln>
                <a:solidFill>
                  <a:srgbClr val="0A0A0A"/>
                </a:solidFill>
                <a:effectLst/>
                <a:latin typeface="Google Sans"/>
              </a:rPr>
              <a:t>: Notice the urge to jump in and "fix" things and understand the motivations behind it.</a:t>
            </a:r>
          </a:p>
        </p:txBody>
      </p:sp>
      <p:sp>
        <p:nvSpPr>
          <p:cNvPr id="10" name="TextBox 9">
            <a:extLst>
              <a:ext uri="{FF2B5EF4-FFF2-40B4-BE49-F238E27FC236}">
                <a16:creationId xmlns:a16="http://schemas.microsoft.com/office/drawing/2014/main" id="{D6230BFF-E40E-EF9E-E400-36D07CF4F7A2}"/>
              </a:ext>
            </a:extLst>
          </p:cNvPr>
          <p:cNvSpPr txBox="1"/>
          <p:nvPr/>
        </p:nvSpPr>
        <p:spPr>
          <a:xfrm>
            <a:off x="324464" y="4461387"/>
            <a:ext cx="11110452" cy="1569660"/>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tabLst/>
            </a:pPr>
            <a:r>
              <a:rPr kumimoji="0" lang="en-US" altLang="en-US" sz="3200" b="1" i="0" u="sng" strike="noStrike" cap="none" normalizeH="0" baseline="0" dirty="0">
                <a:ln>
                  <a:noFill/>
                </a:ln>
                <a:solidFill>
                  <a:srgbClr val="0A0A0A"/>
                </a:solidFill>
                <a:effectLst/>
                <a:latin typeface="Google Sans"/>
              </a:rPr>
              <a:t>Practice active listening</a:t>
            </a:r>
            <a:r>
              <a:rPr kumimoji="0" lang="en-US" altLang="en-US" sz="3200" b="0" i="0" u="none" strike="noStrike" cap="none" normalizeH="0" baseline="0" dirty="0">
                <a:ln>
                  <a:noFill/>
                </a:ln>
                <a:solidFill>
                  <a:srgbClr val="0A0A0A"/>
                </a:solidFill>
                <a:effectLst/>
                <a:latin typeface="Google Sans"/>
              </a:rPr>
              <a:t>: Instead of offering solutions immediately, simply listen and offer empathy. Wait until you are explicitly asked for help.</a:t>
            </a:r>
          </a:p>
        </p:txBody>
      </p:sp>
      <p:sp>
        <p:nvSpPr>
          <p:cNvPr id="12" name="TextBox 11">
            <a:extLst>
              <a:ext uri="{FF2B5EF4-FFF2-40B4-BE49-F238E27FC236}">
                <a16:creationId xmlns:a16="http://schemas.microsoft.com/office/drawing/2014/main" id="{1EC354AE-4E1A-4583-1082-0276929B60C3}"/>
              </a:ext>
            </a:extLst>
          </p:cNvPr>
          <p:cNvSpPr txBox="1"/>
          <p:nvPr/>
        </p:nvSpPr>
        <p:spPr>
          <a:xfrm>
            <a:off x="707923" y="1059735"/>
            <a:ext cx="10461520" cy="954107"/>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rgbClr val="0A0A0A"/>
                </a:solidFill>
                <a:effectLst/>
                <a:latin typeface="Google Sans"/>
              </a:rPr>
              <a:t>Breaking this pattern </a:t>
            </a:r>
            <a:r>
              <a:rPr kumimoji="0" lang="en-US" altLang="en-US" sz="2800" b="0" i="0" u="sng" strike="noStrike" cap="none" normalizeH="0" baseline="0" dirty="0">
                <a:ln>
                  <a:noFill/>
                </a:ln>
                <a:solidFill>
                  <a:srgbClr val="0A0A0A"/>
                </a:solidFill>
                <a:effectLst/>
                <a:latin typeface="Google Sans"/>
              </a:rPr>
              <a:t>requires intentional effort </a:t>
            </a:r>
            <a:r>
              <a:rPr kumimoji="0" lang="en-US" altLang="en-US" sz="2800" b="0" i="0" u="none" strike="noStrike" cap="none" normalizeH="0" baseline="0" dirty="0">
                <a:ln>
                  <a:noFill/>
                </a:ln>
                <a:solidFill>
                  <a:srgbClr val="0A0A0A"/>
                </a:solidFill>
                <a:effectLst/>
                <a:latin typeface="Google Sans"/>
              </a:rPr>
              <a:t>and a shift in </a:t>
            </a:r>
            <a:r>
              <a:rPr kumimoji="0" lang="en-US" altLang="en-US" sz="2800" b="0" i="0" u="sng" strike="noStrike" cap="none" normalizeH="0" baseline="0" dirty="0">
                <a:ln>
                  <a:noFill/>
                </a:ln>
                <a:solidFill>
                  <a:srgbClr val="0A0A0A"/>
                </a:solidFill>
                <a:effectLst/>
                <a:latin typeface="Google Sans"/>
              </a:rPr>
              <a:t>perspective</a:t>
            </a:r>
            <a:endParaRPr lang="en-US" sz="2800" u="sng" dirty="0"/>
          </a:p>
        </p:txBody>
      </p:sp>
    </p:spTree>
    <p:extLst>
      <p:ext uri="{BB962C8B-B14F-4D97-AF65-F5344CB8AC3E}">
        <p14:creationId xmlns:p14="http://schemas.microsoft.com/office/powerpoint/2010/main" val="592807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circle(in)">
                                      <p:cBhvr>
                                        <p:cTn id="12" dur="20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heel(1)">
                                      <p:cBhvr>
                                        <p:cTn id="17" dur="20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circle(in)">
                                      <p:cBhvr>
                                        <p:cTn id="22"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p:bldP spid="12"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31741A8A-1381-A9DC-5C44-3077A217089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C1FFA13-20DA-D0F3-174D-E25415CF4B04}"/>
              </a:ext>
            </a:extLst>
          </p:cNvPr>
          <p:cNvSpPr txBox="1"/>
          <p:nvPr/>
        </p:nvSpPr>
        <p:spPr>
          <a:xfrm>
            <a:off x="562275" y="494998"/>
            <a:ext cx="10711543" cy="2123658"/>
          </a:xfrm>
          <a:prstGeom prst="rect">
            <a:avLst/>
          </a:prstGeom>
          <a:noFill/>
        </p:spPr>
        <p:txBody>
          <a:bodyPr wrap="square">
            <a:spAutoFit/>
          </a:bodyPr>
          <a:lstStyle/>
          <a:p>
            <a:pPr algn="ctr">
              <a:spcBef>
                <a:spcPts val="1200"/>
              </a:spcBef>
              <a:spcAft>
                <a:spcPts val="1200"/>
              </a:spcAft>
            </a:pPr>
            <a:r>
              <a:rPr lang="en-US" sz="4400" b="1" i="0" u="sng" dirty="0">
                <a:solidFill>
                  <a:srgbClr val="0A0A0A"/>
                </a:solidFill>
                <a:effectLst/>
                <a:latin typeface="Google Sans"/>
              </a:rPr>
              <a:t>Acknowledging Shared Brokenness</a:t>
            </a:r>
            <a:r>
              <a:rPr lang="en-US" sz="4400" b="0" i="0" dirty="0">
                <a:solidFill>
                  <a:srgbClr val="0A0A0A"/>
                </a:solidFill>
                <a:effectLst/>
                <a:latin typeface="Google Sans"/>
              </a:rPr>
              <a:t>: A person avoids a "savior complex" by acknowledging their own need for a Savior. </a:t>
            </a:r>
          </a:p>
        </p:txBody>
      </p:sp>
      <p:sp>
        <p:nvSpPr>
          <p:cNvPr id="3" name="TextBox 2">
            <a:extLst>
              <a:ext uri="{FF2B5EF4-FFF2-40B4-BE49-F238E27FC236}">
                <a16:creationId xmlns:a16="http://schemas.microsoft.com/office/drawing/2014/main" id="{69DAC0A3-C584-E012-CBF0-BD734922EA52}"/>
              </a:ext>
            </a:extLst>
          </p:cNvPr>
          <p:cNvSpPr txBox="1"/>
          <p:nvPr/>
        </p:nvSpPr>
        <p:spPr>
          <a:xfrm>
            <a:off x="717755" y="3195087"/>
            <a:ext cx="11149781" cy="3477875"/>
          </a:xfrm>
          <a:prstGeom prst="rect">
            <a:avLst/>
          </a:prstGeom>
          <a:noFill/>
        </p:spPr>
        <p:txBody>
          <a:bodyPr wrap="square">
            <a:spAutoFit/>
          </a:bodyPr>
          <a:lstStyle/>
          <a:p>
            <a:pPr algn="ctr"/>
            <a:r>
              <a:rPr lang="en-US" sz="4400" b="0" i="0" dirty="0">
                <a:solidFill>
                  <a:srgbClr val="0A0A0A"/>
                </a:solidFill>
                <a:effectLst/>
                <a:latin typeface="Google Sans"/>
              </a:rPr>
              <a:t>The understanding that "all have sinned" (Romans 3:23) means the person serving is on equal footing with the person being served – both are "fellow image-bearers" who need God's grace.</a:t>
            </a:r>
            <a:endParaRPr lang="en-US" sz="4400" dirty="0"/>
          </a:p>
        </p:txBody>
      </p:sp>
    </p:spTree>
    <p:extLst>
      <p:ext uri="{BB962C8B-B14F-4D97-AF65-F5344CB8AC3E}">
        <p14:creationId xmlns:p14="http://schemas.microsoft.com/office/powerpoint/2010/main" val="1661443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5070EAB4-2DEC-BDEE-0B3D-F0F018FF7D4A}"/>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D3F1FA4-92C1-0514-7567-B09A9396A285}"/>
              </a:ext>
            </a:extLst>
          </p:cNvPr>
          <p:cNvSpPr txBox="1"/>
          <p:nvPr/>
        </p:nvSpPr>
        <p:spPr>
          <a:xfrm>
            <a:off x="245807" y="3897448"/>
            <a:ext cx="11700386" cy="1077218"/>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tabLst/>
            </a:pPr>
            <a:r>
              <a:rPr kumimoji="0" lang="en-US" altLang="en-US" sz="3200" b="1" i="0" u="sng" strike="noStrike" cap="none" normalizeH="0" baseline="0" dirty="0">
                <a:ln>
                  <a:noFill/>
                </a:ln>
                <a:solidFill>
                  <a:srgbClr val="0A0A0A"/>
                </a:solidFill>
                <a:effectLst/>
                <a:latin typeface="Google Sans"/>
              </a:rPr>
              <a:t>Focus on self-care</a:t>
            </a:r>
            <a:r>
              <a:rPr kumimoji="0" lang="en-US" altLang="en-US" sz="3200" b="0" i="0" u="none" strike="noStrike" cap="none" normalizeH="0" baseline="0" dirty="0">
                <a:ln>
                  <a:noFill/>
                </a:ln>
                <a:solidFill>
                  <a:srgbClr val="0A0A0A"/>
                </a:solidFill>
                <a:effectLst/>
                <a:latin typeface="Google Sans"/>
              </a:rPr>
              <a:t>: Prioritize your own needs and well-being. Engage in activities that build your self-worth outside of helping others.</a:t>
            </a:r>
          </a:p>
        </p:txBody>
      </p:sp>
      <p:sp>
        <p:nvSpPr>
          <p:cNvPr id="3" name="TextBox 2">
            <a:extLst>
              <a:ext uri="{FF2B5EF4-FFF2-40B4-BE49-F238E27FC236}">
                <a16:creationId xmlns:a16="http://schemas.microsoft.com/office/drawing/2014/main" id="{AC95E456-1232-C322-2BD0-2784D1F360EA}"/>
              </a:ext>
            </a:extLst>
          </p:cNvPr>
          <p:cNvSpPr txBox="1"/>
          <p:nvPr/>
        </p:nvSpPr>
        <p:spPr>
          <a:xfrm>
            <a:off x="599767" y="1142487"/>
            <a:ext cx="11277600" cy="1569660"/>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tabLst/>
            </a:pPr>
            <a:r>
              <a:rPr kumimoji="0" lang="en-US" altLang="en-US" sz="3200" b="1" i="0" u="sng" strike="noStrike" cap="none" normalizeH="0" baseline="0" dirty="0">
                <a:ln>
                  <a:noFill/>
                </a:ln>
                <a:solidFill>
                  <a:srgbClr val="0A0A0A"/>
                </a:solidFill>
                <a:effectLst/>
                <a:latin typeface="Google Sans"/>
              </a:rPr>
              <a:t>Set healthy boundaries</a:t>
            </a:r>
            <a:r>
              <a:rPr kumimoji="0" lang="en-US" altLang="en-US" sz="3200" b="0" i="0" u="none" strike="noStrike" cap="none" normalizeH="0" baseline="0" dirty="0">
                <a:ln>
                  <a:noFill/>
                </a:ln>
                <a:solidFill>
                  <a:srgbClr val="0A0A0A"/>
                </a:solidFill>
                <a:effectLst/>
                <a:latin typeface="Google Sans"/>
              </a:rPr>
              <a:t>: Learn to say "no" and recognize that you are only responsible for your own actions and choices, not those of others.</a:t>
            </a:r>
          </a:p>
        </p:txBody>
      </p:sp>
    </p:spTree>
    <p:extLst>
      <p:ext uri="{BB962C8B-B14F-4D97-AF65-F5344CB8AC3E}">
        <p14:creationId xmlns:p14="http://schemas.microsoft.com/office/powerpoint/2010/main" val="802752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1)">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21922E0-78CC-0DD7-3EC6-97230CCD9CA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0EB57F0-2CAC-697A-6C13-15DF577F0269}"/>
              </a:ext>
            </a:extLst>
          </p:cNvPr>
          <p:cNvSpPr txBox="1"/>
          <p:nvPr/>
        </p:nvSpPr>
        <p:spPr>
          <a:xfrm>
            <a:off x="2979174" y="580103"/>
            <a:ext cx="5181600" cy="1015663"/>
          </a:xfrm>
          <a:prstGeom prst="rect">
            <a:avLst/>
          </a:prstGeom>
          <a:noFill/>
        </p:spPr>
        <p:txBody>
          <a:bodyPr wrap="square" rtlCol="0">
            <a:spAutoFit/>
          </a:bodyPr>
          <a:lstStyle/>
          <a:p>
            <a:pPr algn="ctr"/>
            <a:r>
              <a:rPr lang="en-US" sz="6000" dirty="0"/>
              <a:t>Homework </a:t>
            </a:r>
          </a:p>
        </p:txBody>
      </p:sp>
      <p:sp>
        <p:nvSpPr>
          <p:cNvPr id="4" name="TextBox 3">
            <a:extLst>
              <a:ext uri="{FF2B5EF4-FFF2-40B4-BE49-F238E27FC236}">
                <a16:creationId xmlns:a16="http://schemas.microsoft.com/office/drawing/2014/main" id="{72B5EC9D-0BC0-CEC0-C388-E8932ADADBA9}"/>
              </a:ext>
            </a:extLst>
          </p:cNvPr>
          <p:cNvSpPr txBox="1"/>
          <p:nvPr/>
        </p:nvSpPr>
        <p:spPr>
          <a:xfrm>
            <a:off x="560439" y="2046409"/>
            <a:ext cx="10854813" cy="2123658"/>
          </a:xfrm>
          <a:prstGeom prst="rect">
            <a:avLst/>
          </a:prstGeom>
          <a:noFill/>
        </p:spPr>
        <p:txBody>
          <a:bodyPr wrap="square">
            <a:spAutoFit/>
          </a:bodyPr>
          <a:lstStyle/>
          <a:p>
            <a:r>
              <a:rPr lang="en-US" sz="4400" b="0" i="0" dirty="0">
                <a:solidFill>
                  <a:srgbClr val="0A0A0A"/>
                </a:solidFill>
                <a:effectLst/>
                <a:latin typeface="Google Sans"/>
              </a:rPr>
              <a:t>This week: Take time alone to understand your own emotions, desires, and personal values, which have likely been neglected.</a:t>
            </a:r>
            <a:endParaRPr lang="en-US" sz="4400" dirty="0"/>
          </a:p>
        </p:txBody>
      </p:sp>
      <p:sp>
        <p:nvSpPr>
          <p:cNvPr id="6" name="TextBox 5">
            <a:extLst>
              <a:ext uri="{FF2B5EF4-FFF2-40B4-BE49-F238E27FC236}">
                <a16:creationId xmlns:a16="http://schemas.microsoft.com/office/drawing/2014/main" id="{1052B614-1A79-F16F-60A9-53BE5EDF2AA7}"/>
              </a:ext>
            </a:extLst>
          </p:cNvPr>
          <p:cNvSpPr txBox="1"/>
          <p:nvPr/>
        </p:nvSpPr>
        <p:spPr>
          <a:xfrm>
            <a:off x="285135" y="4697935"/>
            <a:ext cx="11906865" cy="1938992"/>
          </a:xfrm>
          <a:prstGeom prst="rect">
            <a:avLst/>
          </a:prstGeom>
          <a:noFill/>
        </p:spPr>
        <p:txBody>
          <a:bodyPr wrap="square">
            <a:spAutoFit/>
          </a:bodyPr>
          <a:lstStyle/>
          <a:p>
            <a:pPr algn="ctr"/>
            <a:r>
              <a:rPr lang="en-US" sz="4000" b="0" i="0" dirty="0">
                <a:solidFill>
                  <a:srgbClr val="0A0A0A"/>
                </a:solidFill>
                <a:effectLst/>
                <a:latin typeface="Google Sans"/>
              </a:rPr>
              <a:t>Honestly assess the underlying reasons for helping others. Is it for their well-being, or for a sense of purpose and validation?</a:t>
            </a:r>
            <a:endParaRPr lang="en-US" sz="4000" dirty="0"/>
          </a:p>
        </p:txBody>
      </p:sp>
    </p:spTree>
    <p:extLst>
      <p:ext uri="{BB962C8B-B14F-4D97-AF65-F5344CB8AC3E}">
        <p14:creationId xmlns:p14="http://schemas.microsoft.com/office/powerpoint/2010/main" val="3319627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heel(1)">
                                      <p:cBhvr>
                                        <p:cTn id="15" dur="20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 calcmode="lin" valueType="num">
                                      <p:cBhvr>
                                        <p:cTn id="20" dur="1000" fill="hold"/>
                                        <p:tgtEl>
                                          <p:spTgt spid="6"/>
                                        </p:tgtEl>
                                        <p:attrNameLst>
                                          <p:attrName>ppt_w</p:attrName>
                                        </p:attrNameLst>
                                      </p:cBhvr>
                                      <p:tavLst>
                                        <p:tav tm="0">
                                          <p:val>
                                            <p:fltVal val="0"/>
                                          </p:val>
                                        </p:tav>
                                        <p:tav tm="100000">
                                          <p:val>
                                            <p:strVal val="#ppt_w"/>
                                          </p:val>
                                        </p:tav>
                                      </p:tavLst>
                                    </p:anim>
                                    <p:anim calcmode="lin" valueType="num">
                                      <p:cBhvr>
                                        <p:cTn id="21" dur="1000" fill="hold"/>
                                        <p:tgtEl>
                                          <p:spTgt spid="6"/>
                                        </p:tgtEl>
                                        <p:attrNameLst>
                                          <p:attrName>ppt_h</p:attrName>
                                        </p:attrNameLst>
                                      </p:cBhvr>
                                      <p:tavLst>
                                        <p:tav tm="0">
                                          <p:val>
                                            <p:fltVal val="0"/>
                                          </p:val>
                                        </p:tav>
                                        <p:tav tm="100000">
                                          <p:val>
                                            <p:strVal val="#ppt_h"/>
                                          </p:val>
                                        </p:tav>
                                      </p:tavLst>
                                    </p:anim>
                                    <p:anim calcmode="lin" valueType="num">
                                      <p:cBhvr>
                                        <p:cTn id="22" dur="1000" fill="hold"/>
                                        <p:tgtEl>
                                          <p:spTgt spid="6"/>
                                        </p:tgtEl>
                                        <p:attrNameLst>
                                          <p:attrName>style.rotation</p:attrName>
                                        </p:attrNameLst>
                                      </p:cBhvr>
                                      <p:tavLst>
                                        <p:tav tm="0">
                                          <p:val>
                                            <p:fltVal val="90"/>
                                          </p:val>
                                        </p:tav>
                                        <p:tav tm="100000">
                                          <p:val>
                                            <p:fltVal val="0"/>
                                          </p:val>
                                        </p:tav>
                                      </p:tavLst>
                                    </p:anim>
                                    <p:animEffect transition="in" filter="fade">
                                      <p:cBhvr>
                                        <p:cTn id="23"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E616BD64-2489-51B0-69A8-FF9B0D18773F}"/>
            </a:ext>
          </a:extLst>
        </p:cNvPr>
        <p:cNvGrpSpPr/>
        <p:nvPr/>
      </p:nvGrpSpPr>
      <p:grpSpPr>
        <a:xfrm>
          <a:off x="0" y="0"/>
          <a:ext cx="0" cy="0"/>
          <a:chOff x="0" y="0"/>
          <a:chExt cx="0" cy="0"/>
        </a:xfrm>
      </p:grpSpPr>
    </p:spTree>
    <p:extLst>
      <p:ext uri="{BB962C8B-B14F-4D97-AF65-F5344CB8AC3E}">
        <p14:creationId xmlns:p14="http://schemas.microsoft.com/office/powerpoint/2010/main" val="5953375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9677AE9-908B-94FF-027A-9AEAE38E229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491C9B1-777F-0CF5-01B0-EF3012529A7F}"/>
              </a:ext>
            </a:extLst>
          </p:cNvPr>
          <p:cNvSpPr txBox="1"/>
          <p:nvPr/>
        </p:nvSpPr>
        <p:spPr>
          <a:xfrm>
            <a:off x="2595716" y="690405"/>
            <a:ext cx="6096000" cy="646331"/>
          </a:xfrm>
          <a:prstGeom prst="rect">
            <a:avLst/>
          </a:prstGeom>
          <a:noFill/>
        </p:spPr>
        <p:txBody>
          <a:bodyPr wrap="square">
            <a:spAutoFit/>
          </a:bodyPr>
          <a:lstStyle/>
          <a:p>
            <a:pPr algn="ctr"/>
            <a:r>
              <a:rPr lang="en-US" sz="3600" b="1" i="0" dirty="0">
                <a:solidFill>
                  <a:srgbClr val="0A0A0A"/>
                </a:solidFill>
                <a:effectLst/>
                <a:latin typeface="Google Sans"/>
              </a:rPr>
              <a:t>Philippians 2:3–4</a:t>
            </a:r>
            <a:endParaRPr lang="en-US" sz="3600" dirty="0"/>
          </a:p>
        </p:txBody>
      </p:sp>
      <p:sp>
        <p:nvSpPr>
          <p:cNvPr id="5" name="TextBox 4">
            <a:extLst>
              <a:ext uri="{FF2B5EF4-FFF2-40B4-BE49-F238E27FC236}">
                <a16:creationId xmlns:a16="http://schemas.microsoft.com/office/drawing/2014/main" id="{08635308-B068-59CC-76DF-45C5289FBE82}"/>
              </a:ext>
            </a:extLst>
          </p:cNvPr>
          <p:cNvSpPr txBox="1"/>
          <p:nvPr/>
        </p:nvSpPr>
        <p:spPr>
          <a:xfrm>
            <a:off x="560439" y="5090036"/>
            <a:ext cx="10353367" cy="1323439"/>
          </a:xfrm>
          <a:prstGeom prst="rect">
            <a:avLst/>
          </a:prstGeom>
          <a:noFill/>
        </p:spPr>
        <p:txBody>
          <a:bodyPr wrap="square">
            <a:spAutoFit/>
          </a:bodyPr>
          <a:lstStyle/>
          <a:p>
            <a:pPr algn="ctr"/>
            <a:r>
              <a:rPr lang="en-US" sz="4000" b="0" i="0" dirty="0">
                <a:solidFill>
                  <a:srgbClr val="0A0A0A"/>
                </a:solidFill>
                <a:effectLst/>
                <a:latin typeface="Google Sans"/>
              </a:rPr>
              <a:t>Provides a roadmap for humble service, warning against self-serving motives in helping others.</a:t>
            </a:r>
            <a:endParaRPr lang="en-US" sz="4000" dirty="0"/>
          </a:p>
        </p:txBody>
      </p:sp>
      <p:sp>
        <p:nvSpPr>
          <p:cNvPr id="4" name="TextBox 3">
            <a:extLst>
              <a:ext uri="{FF2B5EF4-FFF2-40B4-BE49-F238E27FC236}">
                <a16:creationId xmlns:a16="http://schemas.microsoft.com/office/drawing/2014/main" id="{4C90EB28-CF46-3270-3252-3264566B2F28}"/>
              </a:ext>
            </a:extLst>
          </p:cNvPr>
          <p:cNvSpPr txBox="1"/>
          <p:nvPr/>
        </p:nvSpPr>
        <p:spPr>
          <a:xfrm>
            <a:off x="707923" y="1740443"/>
            <a:ext cx="10205883" cy="2308324"/>
          </a:xfrm>
          <a:prstGeom prst="rect">
            <a:avLst/>
          </a:prstGeom>
          <a:noFill/>
        </p:spPr>
        <p:txBody>
          <a:bodyPr wrap="square">
            <a:spAutoFit/>
          </a:bodyPr>
          <a:lstStyle/>
          <a:p>
            <a:pPr algn="ctr">
              <a:spcBef>
                <a:spcPts val="3750"/>
              </a:spcBef>
              <a:buNone/>
            </a:pPr>
            <a:r>
              <a:rPr lang="en-US" sz="3600" b="1" i="0" baseline="30000" dirty="0">
                <a:solidFill>
                  <a:srgbClr val="000000"/>
                </a:solidFill>
                <a:effectLst/>
                <a:latin typeface="system-ui"/>
              </a:rPr>
              <a:t>3 </a:t>
            </a:r>
            <a:r>
              <a:rPr lang="en-US" sz="3600" b="0" i="0" dirty="0">
                <a:solidFill>
                  <a:srgbClr val="000000"/>
                </a:solidFill>
                <a:effectLst/>
                <a:latin typeface="system-ui"/>
              </a:rPr>
              <a:t>Do nothing out of selfish ambition or vain conceit. Rather, in humility value others above yourselves, </a:t>
            </a:r>
            <a:r>
              <a:rPr lang="en-US" sz="3600" b="1" i="0" baseline="30000" dirty="0">
                <a:solidFill>
                  <a:srgbClr val="000000"/>
                </a:solidFill>
                <a:effectLst/>
                <a:latin typeface="system-ui"/>
              </a:rPr>
              <a:t>4 </a:t>
            </a:r>
            <a:r>
              <a:rPr lang="en-US" sz="3600" b="0" i="0" dirty="0">
                <a:solidFill>
                  <a:srgbClr val="000000"/>
                </a:solidFill>
                <a:effectLst/>
                <a:latin typeface="system-ui"/>
              </a:rPr>
              <a:t>not looking to your own interests but each of you to the interests of the others.</a:t>
            </a:r>
          </a:p>
        </p:txBody>
      </p:sp>
    </p:spTree>
    <p:extLst>
      <p:ext uri="{BB962C8B-B14F-4D97-AF65-F5344CB8AC3E}">
        <p14:creationId xmlns:p14="http://schemas.microsoft.com/office/powerpoint/2010/main" val="3429529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heel(1)">
                                      <p:cBhvr>
                                        <p:cTn id="1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BF018B1-6391-7A93-2888-2D8D9F9D0A8A}"/>
            </a:ext>
          </a:extLst>
        </p:cNvPr>
        <p:cNvGrpSpPr/>
        <p:nvPr/>
      </p:nvGrpSpPr>
      <p:grpSpPr>
        <a:xfrm>
          <a:off x="0" y="0"/>
          <a:ext cx="0" cy="0"/>
          <a:chOff x="0" y="0"/>
          <a:chExt cx="0" cy="0"/>
        </a:xfrm>
      </p:grpSpPr>
    </p:spTree>
    <p:extLst>
      <p:ext uri="{BB962C8B-B14F-4D97-AF65-F5344CB8AC3E}">
        <p14:creationId xmlns:p14="http://schemas.microsoft.com/office/powerpoint/2010/main" val="40469605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79D8BAC-F1FA-4B91-1C01-C7C9B985F4BC}"/>
            </a:ext>
          </a:extLst>
        </p:cNvPr>
        <p:cNvGrpSpPr/>
        <p:nvPr/>
      </p:nvGrpSpPr>
      <p:grpSpPr>
        <a:xfrm>
          <a:off x="0" y="0"/>
          <a:ext cx="0" cy="0"/>
          <a:chOff x="0" y="0"/>
          <a:chExt cx="0" cy="0"/>
        </a:xfrm>
      </p:grpSpPr>
    </p:spTree>
    <p:extLst>
      <p:ext uri="{BB962C8B-B14F-4D97-AF65-F5344CB8AC3E}">
        <p14:creationId xmlns:p14="http://schemas.microsoft.com/office/powerpoint/2010/main" val="13537366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52C170DB-C71A-FA6A-E74F-E47467DF1994}"/>
            </a:ext>
          </a:extLst>
        </p:cNvPr>
        <p:cNvGrpSpPr/>
        <p:nvPr/>
      </p:nvGrpSpPr>
      <p:grpSpPr>
        <a:xfrm>
          <a:off x="0" y="0"/>
          <a:ext cx="0" cy="0"/>
          <a:chOff x="0" y="0"/>
          <a:chExt cx="0" cy="0"/>
        </a:xfrm>
      </p:grpSpPr>
    </p:spTree>
    <p:extLst>
      <p:ext uri="{BB962C8B-B14F-4D97-AF65-F5344CB8AC3E}">
        <p14:creationId xmlns:p14="http://schemas.microsoft.com/office/powerpoint/2010/main" val="1361455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CE60A64-AE85-C0E1-3B39-469D7DB54132}"/>
              </a:ext>
            </a:extLst>
          </p:cNvPr>
          <p:cNvSpPr txBox="1"/>
          <p:nvPr/>
        </p:nvSpPr>
        <p:spPr>
          <a:xfrm>
            <a:off x="1160206" y="983677"/>
            <a:ext cx="9448799" cy="5632311"/>
          </a:xfrm>
          <a:prstGeom prst="rect">
            <a:avLst/>
          </a:prstGeom>
          <a:noFill/>
        </p:spPr>
        <p:txBody>
          <a:bodyPr wrap="square">
            <a:spAutoFit/>
          </a:bodyPr>
          <a:lstStyle/>
          <a:p>
            <a:pPr algn="ctr"/>
            <a:r>
              <a:rPr lang="en-US" sz="6000" dirty="0">
                <a:solidFill>
                  <a:srgbClr val="0A0A0A"/>
                </a:solidFill>
                <a:latin typeface="Google Sans"/>
              </a:rPr>
              <a:t>A</a:t>
            </a:r>
            <a:r>
              <a:rPr lang="en-US" sz="6000" b="0" i="0" dirty="0">
                <a:solidFill>
                  <a:srgbClr val="0A0A0A"/>
                </a:solidFill>
                <a:effectLst/>
                <a:latin typeface="Google Sans"/>
              </a:rPr>
              <a:t> psychological construct where an individual has a compulsive need to help others, often to the detriment of their own well-being. </a:t>
            </a:r>
            <a:endParaRPr lang="en-US" sz="6000" dirty="0"/>
          </a:p>
        </p:txBody>
      </p:sp>
    </p:spTree>
    <p:extLst>
      <p:ext uri="{BB962C8B-B14F-4D97-AF65-F5344CB8AC3E}">
        <p14:creationId xmlns:p14="http://schemas.microsoft.com/office/powerpoint/2010/main" val="4004287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02E7D095-BF8C-A89B-F07F-17D6B9C304D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725FA3B-6831-70A1-5D39-1D967EC75EF1}"/>
              </a:ext>
            </a:extLst>
          </p:cNvPr>
          <p:cNvSpPr txBox="1"/>
          <p:nvPr/>
        </p:nvSpPr>
        <p:spPr>
          <a:xfrm>
            <a:off x="1445342" y="1052503"/>
            <a:ext cx="8790039" cy="4247317"/>
          </a:xfrm>
          <a:prstGeom prst="rect">
            <a:avLst/>
          </a:prstGeom>
          <a:noFill/>
        </p:spPr>
        <p:txBody>
          <a:bodyPr wrap="square">
            <a:spAutoFit/>
          </a:bodyPr>
          <a:lstStyle/>
          <a:p>
            <a:pPr algn="ctr"/>
            <a:r>
              <a:rPr lang="en-US" sz="5400" b="0" i="0" dirty="0">
                <a:solidFill>
                  <a:srgbClr val="0A0A0A"/>
                </a:solidFill>
                <a:effectLst/>
                <a:latin typeface="Google Sans"/>
              </a:rPr>
              <a:t>This behavior stems from a belief that their purpose is to fix other people's problems and their self-worth is tied to being a "savior". </a:t>
            </a:r>
            <a:endParaRPr lang="en-US" sz="5400" dirty="0"/>
          </a:p>
        </p:txBody>
      </p:sp>
    </p:spTree>
    <p:extLst>
      <p:ext uri="{BB962C8B-B14F-4D97-AF65-F5344CB8AC3E}">
        <p14:creationId xmlns:p14="http://schemas.microsoft.com/office/powerpoint/2010/main" val="1086800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ED091C8-30BD-4E98-6E2B-9E516790DDE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8DE3EBE-8A0A-3B54-AE1A-A93FDDBFD98E}"/>
              </a:ext>
            </a:extLst>
          </p:cNvPr>
          <p:cNvSpPr txBox="1"/>
          <p:nvPr/>
        </p:nvSpPr>
        <p:spPr>
          <a:xfrm>
            <a:off x="1002891" y="777200"/>
            <a:ext cx="9704437" cy="4247317"/>
          </a:xfrm>
          <a:prstGeom prst="rect">
            <a:avLst/>
          </a:prstGeom>
          <a:noFill/>
        </p:spPr>
        <p:txBody>
          <a:bodyPr wrap="square">
            <a:spAutoFit/>
          </a:bodyPr>
          <a:lstStyle/>
          <a:p>
            <a:pPr algn="ctr"/>
            <a:r>
              <a:rPr lang="en-US" sz="5400" b="0" i="0" dirty="0">
                <a:solidFill>
                  <a:srgbClr val="0A0A0A"/>
                </a:solidFill>
                <a:effectLst/>
                <a:latin typeface="Google Sans"/>
              </a:rPr>
              <a:t>The biblical perspective emphasizes serving others with humility, while the psychological complex is rooted in pride and personal need for validation. </a:t>
            </a:r>
            <a:endParaRPr lang="en-US" sz="5400" dirty="0"/>
          </a:p>
        </p:txBody>
      </p:sp>
    </p:spTree>
    <p:extLst>
      <p:ext uri="{BB962C8B-B14F-4D97-AF65-F5344CB8AC3E}">
        <p14:creationId xmlns:p14="http://schemas.microsoft.com/office/powerpoint/2010/main" val="536472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56314B1-52CE-5832-EDA8-D28223EB430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9996DC7-7DA0-D073-32B3-D16A6571579E}"/>
              </a:ext>
            </a:extLst>
          </p:cNvPr>
          <p:cNvSpPr txBox="1"/>
          <p:nvPr/>
        </p:nvSpPr>
        <p:spPr>
          <a:xfrm>
            <a:off x="1592826" y="983677"/>
            <a:ext cx="9468464" cy="4247317"/>
          </a:xfrm>
          <a:prstGeom prst="rect">
            <a:avLst/>
          </a:prstGeom>
          <a:noFill/>
        </p:spPr>
        <p:txBody>
          <a:bodyPr wrap="square">
            <a:spAutoFit/>
          </a:bodyPr>
          <a:lstStyle/>
          <a:p>
            <a:pPr algn="ctr"/>
            <a:r>
              <a:rPr lang="en-US" sz="5400" b="0" i="0" dirty="0">
                <a:solidFill>
                  <a:srgbClr val="0A0A0A"/>
                </a:solidFill>
                <a:effectLst/>
                <a:latin typeface="Google Sans"/>
              </a:rPr>
              <a:t>This includes neglecting one's own needs, being unable to say no, and being attracted to people who are "wounded" or in distress.</a:t>
            </a:r>
            <a:endParaRPr lang="en-US" sz="5400" dirty="0"/>
          </a:p>
        </p:txBody>
      </p:sp>
    </p:spTree>
    <p:extLst>
      <p:ext uri="{BB962C8B-B14F-4D97-AF65-F5344CB8AC3E}">
        <p14:creationId xmlns:p14="http://schemas.microsoft.com/office/powerpoint/2010/main" val="3202816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72127B6B-79A1-9D2E-3D02-1A157660873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FBB1908-E1CB-0117-3A6E-FA739ED897E0}"/>
              </a:ext>
            </a:extLst>
          </p:cNvPr>
          <p:cNvSpPr txBox="1"/>
          <p:nvPr/>
        </p:nvSpPr>
        <p:spPr>
          <a:xfrm>
            <a:off x="550607" y="509273"/>
            <a:ext cx="10382864" cy="1754326"/>
          </a:xfrm>
          <a:prstGeom prst="rect">
            <a:avLst/>
          </a:prstGeom>
          <a:noFill/>
        </p:spPr>
        <p:txBody>
          <a:bodyPr wrap="square">
            <a:spAutoFit/>
          </a:bodyPr>
          <a:lstStyle/>
          <a:p>
            <a:pPr algn="l">
              <a:spcBef>
                <a:spcPts val="750"/>
              </a:spcBef>
              <a:spcAft>
                <a:spcPts val="600"/>
              </a:spcAft>
            </a:pPr>
            <a:r>
              <a:rPr lang="en-US" sz="3600" b="1" i="0" u="sng" dirty="0">
                <a:solidFill>
                  <a:srgbClr val="0A0A0A"/>
                </a:solidFill>
                <a:effectLst/>
                <a:latin typeface="Google Sans"/>
              </a:rPr>
              <a:t>Neglecting personal needs</a:t>
            </a:r>
            <a:r>
              <a:rPr lang="en-US" sz="3600" b="1" i="0" dirty="0">
                <a:solidFill>
                  <a:srgbClr val="0A0A0A"/>
                </a:solidFill>
                <a:effectLst/>
                <a:latin typeface="Google Sans"/>
              </a:rPr>
              <a:t>:</a:t>
            </a:r>
            <a:r>
              <a:rPr lang="en-US" sz="3600" b="0" i="0" dirty="0">
                <a:solidFill>
                  <a:srgbClr val="0A0A0A"/>
                </a:solidFill>
                <a:effectLst/>
                <a:latin typeface="Google Sans"/>
              </a:rPr>
              <a:t>  The individual prioritizes the needs of others, leading to self-sacrifice and emotional exhaustion. </a:t>
            </a:r>
          </a:p>
        </p:txBody>
      </p:sp>
      <p:sp>
        <p:nvSpPr>
          <p:cNvPr id="7" name="TextBox 6">
            <a:extLst>
              <a:ext uri="{FF2B5EF4-FFF2-40B4-BE49-F238E27FC236}">
                <a16:creationId xmlns:a16="http://schemas.microsoft.com/office/drawing/2014/main" id="{BB55E1F0-84A8-A6FD-8CFB-A2491C9A8FDB}"/>
              </a:ext>
            </a:extLst>
          </p:cNvPr>
          <p:cNvSpPr txBox="1"/>
          <p:nvPr/>
        </p:nvSpPr>
        <p:spPr>
          <a:xfrm>
            <a:off x="550607" y="2704322"/>
            <a:ext cx="11120283" cy="1754326"/>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tabLst/>
            </a:pPr>
            <a:r>
              <a:rPr lang="en-US" altLang="en-US" sz="3600" b="1" u="sng" dirty="0"/>
              <a:t>Fixing problems</a:t>
            </a:r>
            <a:r>
              <a:rPr lang="en-US" altLang="en-US" sz="3600" dirty="0"/>
              <a:t>: </a:t>
            </a:r>
            <a:r>
              <a:rPr kumimoji="0" lang="en-US" altLang="en-US" sz="3600" b="0" i="0" u="none" strike="noStrike" cap="none" normalizeH="0" baseline="0" dirty="0">
                <a:ln>
                  <a:noFill/>
                </a:ln>
                <a:solidFill>
                  <a:srgbClr val="0A0A0A"/>
                </a:solidFill>
                <a:effectLst/>
                <a:latin typeface="Google Sans"/>
              </a:rPr>
              <a:t>There is a compulsion to "save" people by fixing their problems, even when the person doesn't want or need help. </a:t>
            </a:r>
          </a:p>
        </p:txBody>
      </p:sp>
      <p:sp>
        <p:nvSpPr>
          <p:cNvPr id="10" name="TextBox 9">
            <a:extLst>
              <a:ext uri="{FF2B5EF4-FFF2-40B4-BE49-F238E27FC236}">
                <a16:creationId xmlns:a16="http://schemas.microsoft.com/office/drawing/2014/main" id="{1647F287-8F78-455F-4B08-90D1B70630F0}"/>
              </a:ext>
            </a:extLst>
          </p:cNvPr>
          <p:cNvSpPr txBox="1"/>
          <p:nvPr/>
        </p:nvSpPr>
        <p:spPr>
          <a:xfrm>
            <a:off x="550607" y="4220198"/>
            <a:ext cx="11261689" cy="2308324"/>
          </a:xfrm>
          <a:prstGeom prst="rect">
            <a:avLst/>
          </a:prstGeom>
          <a:noFill/>
        </p:spPr>
        <p:txBody>
          <a:bodyPr wrap="square">
            <a:spAutoFit/>
          </a:bodyPr>
          <a:lstStyle/>
          <a:p>
            <a:pPr marR="0" lvl="0" algn="l" defTabSz="914400" rtl="0" eaLnBrk="0" fontAlgn="base" latinLnBrk="0" hangingPunct="0">
              <a:lnSpc>
                <a:spcPct val="100000"/>
              </a:lnSpc>
              <a:spcBef>
                <a:spcPct val="0"/>
              </a:spcBef>
              <a:spcAft>
                <a:spcPct val="0"/>
              </a:spcAft>
              <a:buClrTx/>
              <a:buSzTx/>
              <a:tabLst/>
            </a:pPr>
            <a:endParaRPr lang="en-US" altLang="en-US" sz="3600" dirty="0"/>
          </a:p>
          <a:p>
            <a:pPr marL="0" marR="0" lvl="0" indent="0" algn="l" defTabSz="914400" rtl="0" eaLnBrk="0" fontAlgn="base" latinLnBrk="0" hangingPunct="0">
              <a:lnSpc>
                <a:spcPct val="100000"/>
              </a:lnSpc>
              <a:spcBef>
                <a:spcPct val="0"/>
              </a:spcBef>
              <a:spcAft>
                <a:spcPct val="0"/>
              </a:spcAft>
              <a:buClrTx/>
              <a:buSzTx/>
              <a:tabLst/>
            </a:pPr>
            <a:r>
              <a:rPr lang="en-US" altLang="en-US" sz="3600" b="1" u="sng" dirty="0"/>
              <a:t>Seeking validation</a:t>
            </a:r>
            <a:r>
              <a:rPr lang="en-US" altLang="en-US" sz="3600" b="1" dirty="0"/>
              <a:t>: </a:t>
            </a:r>
            <a:r>
              <a:rPr lang="en-US" altLang="en-US" sz="3600" dirty="0"/>
              <a:t>The need for help is driven by a need for gratitude and recognition, as the individual's self-worth is tied to being helpful. </a:t>
            </a:r>
          </a:p>
        </p:txBody>
      </p:sp>
    </p:spTree>
    <p:extLst>
      <p:ext uri="{BB962C8B-B14F-4D97-AF65-F5344CB8AC3E}">
        <p14:creationId xmlns:p14="http://schemas.microsoft.com/office/powerpoint/2010/main" val="2864996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circle(in)">
                                      <p:cBhvr>
                                        <p:cTn id="1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09718178-A69E-E0EF-A230-71B03462D67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FD075F2-5995-99D4-2014-BC8AAD0C7B4D}"/>
              </a:ext>
            </a:extLst>
          </p:cNvPr>
          <p:cNvSpPr txBox="1"/>
          <p:nvPr/>
        </p:nvSpPr>
        <p:spPr>
          <a:xfrm>
            <a:off x="321764" y="393039"/>
            <a:ext cx="11689582" cy="2800767"/>
          </a:xfrm>
          <a:prstGeom prst="rect">
            <a:avLst/>
          </a:prstGeom>
          <a:noFill/>
        </p:spPr>
        <p:txBody>
          <a:bodyPr wrap="square">
            <a:spAutoFit/>
          </a:bodyPr>
          <a:lstStyle/>
          <a:p>
            <a:pPr algn="l">
              <a:spcBef>
                <a:spcPts val="1200"/>
              </a:spcBef>
              <a:spcAft>
                <a:spcPts val="1200"/>
              </a:spcAft>
            </a:pPr>
            <a:r>
              <a:rPr lang="en-US" sz="4400" b="1" i="0" u="sng" dirty="0">
                <a:solidFill>
                  <a:srgbClr val="0A0A0A"/>
                </a:solidFill>
                <a:effectLst/>
                <a:latin typeface="Google Sans"/>
              </a:rPr>
              <a:t>The Model of Humility</a:t>
            </a:r>
            <a:r>
              <a:rPr lang="en-US" sz="4400" b="0" i="0" dirty="0">
                <a:solidFill>
                  <a:srgbClr val="0A0A0A"/>
                </a:solidFill>
                <a:effectLst/>
                <a:latin typeface="Google Sans"/>
              </a:rPr>
              <a:t>: Philippians 2:5–8 is often cited as a key passage, detailing how Christ "emptied himself, by taking the form of a servant" despite being God. </a:t>
            </a:r>
          </a:p>
        </p:txBody>
      </p:sp>
      <p:sp>
        <p:nvSpPr>
          <p:cNvPr id="3" name="TextBox 2">
            <a:extLst>
              <a:ext uri="{FF2B5EF4-FFF2-40B4-BE49-F238E27FC236}">
                <a16:creationId xmlns:a16="http://schemas.microsoft.com/office/drawing/2014/main" id="{1D26D1F5-82D2-25C1-172F-5E059DE493DA}"/>
              </a:ext>
            </a:extLst>
          </p:cNvPr>
          <p:cNvSpPr txBox="1"/>
          <p:nvPr/>
        </p:nvSpPr>
        <p:spPr>
          <a:xfrm>
            <a:off x="437914" y="3990219"/>
            <a:ext cx="11457281" cy="1938992"/>
          </a:xfrm>
          <a:prstGeom prst="rect">
            <a:avLst/>
          </a:prstGeom>
          <a:noFill/>
        </p:spPr>
        <p:txBody>
          <a:bodyPr wrap="square">
            <a:spAutoFit/>
          </a:bodyPr>
          <a:lstStyle/>
          <a:p>
            <a:pPr algn="ctr"/>
            <a:r>
              <a:rPr lang="en-US" sz="4000" b="0" i="0" dirty="0">
                <a:solidFill>
                  <a:srgbClr val="0A0A0A"/>
                </a:solidFill>
                <a:effectLst/>
                <a:latin typeface="Google Sans"/>
              </a:rPr>
              <a:t>This is the model for Christian behavior: serving out of love and humility, not a desire for personal glory or a sense of superiority.</a:t>
            </a:r>
            <a:endParaRPr lang="en-US" sz="4000" dirty="0"/>
          </a:p>
        </p:txBody>
      </p:sp>
    </p:spTree>
    <p:extLst>
      <p:ext uri="{BB962C8B-B14F-4D97-AF65-F5344CB8AC3E}">
        <p14:creationId xmlns:p14="http://schemas.microsoft.com/office/powerpoint/2010/main" val="1660500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75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53128F7E-D2C4-7CFE-0453-A0B7E5CF58D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9D9A155-9E12-E4AA-007B-D542C1907E57}"/>
              </a:ext>
            </a:extLst>
          </p:cNvPr>
          <p:cNvSpPr txBox="1"/>
          <p:nvPr/>
        </p:nvSpPr>
        <p:spPr>
          <a:xfrm>
            <a:off x="599768" y="757084"/>
            <a:ext cx="10550013" cy="2554545"/>
          </a:xfrm>
          <a:prstGeom prst="rect">
            <a:avLst/>
          </a:prstGeom>
          <a:noFill/>
        </p:spPr>
        <p:txBody>
          <a:bodyPr wrap="square">
            <a:spAutoFit/>
          </a:bodyPr>
          <a:lstStyle/>
          <a:p>
            <a:pPr algn="ctr">
              <a:spcBef>
                <a:spcPts val="1200"/>
              </a:spcBef>
              <a:spcAft>
                <a:spcPts val="1200"/>
              </a:spcAft>
            </a:pPr>
            <a:r>
              <a:rPr lang="en-US" sz="4000" b="1" i="0" u="sng" dirty="0">
                <a:solidFill>
                  <a:srgbClr val="0A0A0A"/>
                </a:solidFill>
                <a:effectLst/>
                <a:latin typeface="Google Sans"/>
              </a:rPr>
              <a:t>Serving as a Response to Grace</a:t>
            </a:r>
            <a:r>
              <a:rPr lang="en-US" sz="4000" b="0" i="0" dirty="0">
                <a:solidFill>
                  <a:srgbClr val="0A0A0A"/>
                </a:solidFill>
                <a:effectLst/>
                <a:latin typeface="Google Sans"/>
              </a:rPr>
              <a:t>: In the biblical view, good works and service are a result of salvation, not a means to achieve it or to feel self-worth. </a:t>
            </a:r>
          </a:p>
        </p:txBody>
      </p:sp>
      <p:sp>
        <p:nvSpPr>
          <p:cNvPr id="4" name="TextBox 3">
            <a:extLst>
              <a:ext uri="{FF2B5EF4-FFF2-40B4-BE49-F238E27FC236}">
                <a16:creationId xmlns:a16="http://schemas.microsoft.com/office/drawing/2014/main" id="{C05B4A24-181F-A67A-EFF4-2BF2E7F526F5}"/>
              </a:ext>
            </a:extLst>
          </p:cNvPr>
          <p:cNvSpPr txBox="1"/>
          <p:nvPr/>
        </p:nvSpPr>
        <p:spPr>
          <a:xfrm>
            <a:off x="889819" y="3753465"/>
            <a:ext cx="10412361" cy="2554545"/>
          </a:xfrm>
          <a:prstGeom prst="rect">
            <a:avLst/>
          </a:prstGeom>
          <a:noFill/>
        </p:spPr>
        <p:txBody>
          <a:bodyPr wrap="square">
            <a:spAutoFit/>
          </a:bodyPr>
          <a:lstStyle/>
          <a:p>
            <a:pPr algn="ctr"/>
            <a:r>
              <a:rPr lang="en-US" sz="4000" b="0" i="0" dirty="0">
                <a:solidFill>
                  <a:srgbClr val="0A0A0A"/>
                </a:solidFill>
                <a:effectLst/>
                <a:latin typeface="Google Sans"/>
              </a:rPr>
              <a:t>Christians are "created in Christ Jesus for good works" (Ephesians 2:10), but this is a fruit of their faith, not an attempt to become the hero of the story. </a:t>
            </a:r>
            <a:endParaRPr lang="en-US" sz="4000" dirty="0"/>
          </a:p>
        </p:txBody>
      </p:sp>
    </p:spTree>
    <p:extLst>
      <p:ext uri="{BB962C8B-B14F-4D97-AF65-F5344CB8AC3E}">
        <p14:creationId xmlns:p14="http://schemas.microsoft.com/office/powerpoint/2010/main" val="3394566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1000" fill="hold"/>
                                        <p:tgtEl>
                                          <p:spTgt spid="4"/>
                                        </p:tgtEl>
                                        <p:attrNameLst>
                                          <p:attrName>ppt_w</p:attrName>
                                        </p:attrNameLst>
                                      </p:cBhvr>
                                      <p:tavLst>
                                        <p:tav tm="0">
                                          <p:val>
                                            <p:fltVal val="0"/>
                                          </p:val>
                                        </p:tav>
                                        <p:tav tm="100000">
                                          <p:val>
                                            <p:strVal val="#ppt_w"/>
                                          </p:val>
                                        </p:tav>
                                      </p:tavLst>
                                    </p:anim>
                                    <p:anim calcmode="lin" valueType="num">
                                      <p:cBhvr>
                                        <p:cTn id="13" dur="1000" fill="hold"/>
                                        <p:tgtEl>
                                          <p:spTgt spid="4"/>
                                        </p:tgtEl>
                                        <p:attrNameLst>
                                          <p:attrName>ppt_h</p:attrName>
                                        </p:attrNameLst>
                                      </p:cBhvr>
                                      <p:tavLst>
                                        <p:tav tm="0">
                                          <p:val>
                                            <p:fltVal val="0"/>
                                          </p:val>
                                        </p:tav>
                                        <p:tav tm="100000">
                                          <p:val>
                                            <p:strVal val="#ppt_h"/>
                                          </p:val>
                                        </p:tav>
                                      </p:tavLst>
                                    </p:anim>
                                    <p:anim calcmode="lin" valueType="num">
                                      <p:cBhvr>
                                        <p:cTn id="14" dur="1000" fill="hold"/>
                                        <p:tgtEl>
                                          <p:spTgt spid="4"/>
                                        </p:tgtEl>
                                        <p:attrNameLst>
                                          <p:attrName>style.rotation</p:attrName>
                                        </p:attrNameLst>
                                      </p:cBhvr>
                                      <p:tavLst>
                                        <p:tav tm="0">
                                          <p:val>
                                            <p:fltVal val="90"/>
                                          </p:val>
                                        </p:tav>
                                        <p:tav tm="100000">
                                          <p:val>
                                            <p:fltVal val="0"/>
                                          </p:val>
                                        </p:tav>
                                      </p:tavLst>
                                    </p:anim>
                                    <p:animEffect transition="in" filter="fade">
                                      <p:cBhvr>
                                        <p:cTn id="15"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668</TotalTime>
  <Words>869</Words>
  <Application>Microsoft Office PowerPoint</Application>
  <PresentationFormat>Widescreen</PresentationFormat>
  <Paragraphs>33</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Aptos</vt:lpstr>
      <vt:lpstr>Aptos Display</vt:lpstr>
      <vt:lpstr>Arial</vt:lpstr>
      <vt:lpstr>Google Sans</vt:lpstr>
      <vt:lpstr>system-ui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Richard Tubbs</dc:creator>
  <cp:lastModifiedBy>Richard Tubbs</cp:lastModifiedBy>
  <cp:revision>2</cp:revision>
  <dcterms:created xsi:type="dcterms:W3CDTF">2025-11-20T15:05:03Z</dcterms:created>
  <dcterms:modified xsi:type="dcterms:W3CDTF">2025-11-22T17:45:15Z</dcterms:modified>
</cp:coreProperties>
</file>