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6" r:id="rId3"/>
    <p:sldId id="263" r:id="rId4"/>
    <p:sldId id="258" r:id="rId5"/>
    <p:sldId id="259" r:id="rId6"/>
    <p:sldId id="260" r:id="rId7"/>
    <p:sldId id="261" r:id="rId8"/>
    <p:sldId id="262" r:id="rId9"/>
    <p:sldId id="264" r:id="rId10"/>
    <p:sldId id="265" r:id="rId11"/>
    <p:sldId id="267" r:id="rId12"/>
    <p:sldId id="268" r:id="rId13"/>
    <p:sldId id="270" r:id="rId14"/>
    <p:sldId id="269" r:id="rId15"/>
    <p:sldId id="271" r:id="rId16"/>
    <p:sldId id="272" r:id="rId17"/>
    <p:sldId id="273"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60" d="100"/>
          <a:sy n="60" d="100"/>
        </p:scale>
        <p:origin x="2550" y="1086"/>
      </p:cViewPr>
      <p:guideLst/>
    </p:cSldViewPr>
  </p:slideViewPr>
  <p:notesTextViewPr>
    <p:cViewPr>
      <p:scale>
        <a:sx n="1" d="1"/>
        <a:sy n="1" d="1"/>
      </p:scale>
      <p:origin x="0" y="0"/>
    </p:cViewPr>
  </p:notesTextViewPr>
  <p:sorterViewPr>
    <p:cViewPr>
      <p:scale>
        <a:sx n="120" d="100"/>
        <a:sy n="120" d="100"/>
      </p:scale>
      <p:origin x="0" y="-320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FDF2D-0B7E-3EB7-972E-80442AB652D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E4C916D-992A-E19F-EED9-8BEDBD50756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B8C6B51-CD96-6CBC-1687-0962A68F0185}"/>
              </a:ext>
            </a:extLst>
          </p:cNvPr>
          <p:cNvSpPr>
            <a:spLocks noGrp="1"/>
          </p:cNvSpPr>
          <p:nvPr>
            <p:ph type="dt" sz="half" idx="10"/>
          </p:nvPr>
        </p:nvSpPr>
        <p:spPr/>
        <p:txBody>
          <a:bodyPr/>
          <a:lstStyle/>
          <a:p>
            <a:fld id="{5DF941C5-DF72-4D98-BCC8-26B041D86899}" type="datetimeFigureOut">
              <a:rPr lang="en-US" smtClean="0"/>
              <a:t>9/11/2025</a:t>
            </a:fld>
            <a:endParaRPr lang="en-US"/>
          </a:p>
        </p:txBody>
      </p:sp>
      <p:sp>
        <p:nvSpPr>
          <p:cNvPr id="5" name="Footer Placeholder 4">
            <a:extLst>
              <a:ext uri="{FF2B5EF4-FFF2-40B4-BE49-F238E27FC236}">
                <a16:creationId xmlns:a16="http://schemas.microsoft.com/office/drawing/2014/main" id="{7B2CFC3C-4B0E-2BA6-C65B-CFB6FB1A53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480EAD-F24E-72B8-F11E-178597DCEB5F}"/>
              </a:ext>
            </a:extLst>
          </p:cNvPr>
          <p:cNvSpPr>
            <a:spLocks noGrp="1"/>
          </p:cNvSpPr>
          <p:nvPr>
            <p:ph type="sldNum" sz="quarter" idx="12"/>
          </p:nvPr>
        </p:nvSpPr>
        <p:spPr/>
        <p:txBody>
          <a:bodyPr/>
          <a:lstStyle/>
          <a:p>
            <a:fld id="{B4C9B9CC-9A39-45CA-B70B-8577677B2639}" type="slidenum">
              <a:rPr lang="en-US" smtClean="0"/>
              <a:t>‹#›</a:t>
            </a:fld>
            <a:endParaRPr lang="en-US"/>
          </a:p>
        </p:txBody>
      </p:sp>
    </p:spTree>
    <p:extLst>
      <p:ext uri="{BB962C8B-B14F-4D97-AF65-F5344CB8AC3E}">
        <p14:creationId xmlns:p14="http://schemas.microsoft.com/office/powerpoint/2010/main" val="1846462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81A96-54DD-11A2-9926-DA6F46B71DC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A34BAA-58E2-C38C-08E0-BC0CEB2A3BA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C81A96-FB92-2807-58AB-E27222C22D4A}"/>
              </a:ext>
            </a:extLst>
          </p:cNvPr>
          <p:cNvSpPr>
            <a:spLocks noGrp="1"/>
          </p:cNvSpPr>
          <p:nvPr>
            <p:ph type="dt" sz="half" idx="10"/>
          </p:nvPr>
        </p:nvSpPr>
        <p:spPr/>
        <p:txBody>
          <a:bodyPr/>
          <a:lstStyle/>
          <a:p>
            <a:fld id="{5DF941C5-DF72-4D98-BCC8-26B041D86899}" type="datetimeFigureOut">
              <a:rPr lang="en-US" smtClean="0"/>
              <a:t>9/11/2025</a:t>
            </a:fld>
            <a:endParaRPr lang="en-US"/>
          </a:p>
        </p:txBody>
      </p:sp>
      <p:sp>
        <p:nvSpPr>
          <p:cNvPr id="5" name="Footer Placeholder 4">
            <a:extLst>
              <a:ext uri="{FF2B5EF4-FFF2-40B4-BE49-F238E27FC236}">
                <a16:creationId xmlns:a16="http://schemas.microsoft.com/office/drawing/2014/main" id="{9DB598C6-A640-42A5-3CA0-EA6810BAEA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DB0C7E-F39B-F454-5CB7-1D2C73454353}"/>
              </a:ext>
            </a:extLst>
          </p:cNvPr>
          <p:cNvSpPr>
            <a:spLocks noGrp="1"/>
          </p:cNvSpPr>
          <p:nvPr>
            <p:ph type="sldNum" sz="quarter" idx="12"/>
          </p:nvPr>
        </p:nvSpPr>
        <p:spPr/>
        <p:txBody>
          <a:bodyPr/>
          <a:lstStyle/>
          <a:p>
            <a:fld id="{B4C9B9CC-9A39-45CA-B70B-8577677B2639}" type="slidenum">
              <a:rPr lang="en-US" smtClean="0"/>
              <a:t>‹#›</a:t>
            </a:fld>
            <a:endParaRPr lang="en-US"/>
          </a:p>
        </p:txBody>
      </p:sp>
    </p:spTree>
    <p:extLst>
      <p:ext uri="{BB962C8B-B14F-4D97-AF65-F5344CB8AC3E}">
        <p14:creationId xmlns:p14="http://schemas.microsoft.com/office/powerpoint/2010/main" val="2385604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92BC43-9354-63A3-F53B-CF348E2AE94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D1D19A-091B-57EB-2D1E-03760F07ED0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6AD1B9-0B34-C274-5BDC-373B25FE7C31}"/>
              </a:ext>
            </a:extLst>
          </p:cNvPr>
          <p:cNvSpPr>
            <a:spLocks noGrp="1"/>
          </p:cNvSpPr>
          <p:nvPr>
            <p:ph type="dt" sz="half" idx="10"/>
          </p:nvPr>
        </p:nvSpPr>
        <p:spPr/>
        <p:txBody>
          <a:bodyPr/>
          <a:lstStyle/>
          <a:p>
            <a:fld id="{5DF941C5-DF72-4D98-BCC8-26B041D86899}" type="datetimeFigureOut">
              <a:rPr lang="en-US" smtClean="0"/>
              <a:t>9/11/2025</a:t>
            </a:fld>
            <a:endParaRPr lang="en-US"/>
          </a:p>
        </p:txBody>
      </p:sp>
      <p:sp>
        <p:nvSpPr>
          <p:cNvPr id="5" name="Footer Placeholder 4">
            <a:extLst>
              <a:ext uri="{FF2B5EF4-FFF2-40B4-BE49-F238E27FC236}">
                <a16:creationId xmlns:a16="http://schemas.microsoft.com/office/drawing/2014/main" id="{D91EE8F0-2ECE-E5B4-8545-C926ED25E1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AC1FC7-3695-1EFA-6EA1-3712BB687678}"/>
              </a:ext>
            </a:extLst>
          </p:cNvPr>
          <p:cNvSpPr>
            <a:spLocks noGrp="1"/>
          </p:cNvSpPr>
          <p:nvPr>
            <p:ph type="sldNum" sz="quarter" idx="12"/>
          </p:nvPr>
        </p:nvSpPr>
        <p:spPr/>
        <p:txBody>
          <a:bodyPr/>
          <a:lstStyle/>
          <a:p>
            <a:fld id="{B4C9B9CC-9A39-45CA-B70B-8577677B2639}" type="slidenum">
              <a:rPr lang="en-US" smtClean="0"/>
              <a:t>‹#›</a:t>
            </a:fld>
            <a:endParaRPr lang="en-US"/>
          </a:p>
        </p:txBody>
      </p:sp>
    </p:spTree>
    <p:extLst>
      <p:ext uri="{BB962C8B-B14F-4D97-AF65-F5344CB8AC3E}">
        <p14:creationId xmlns:p14="http://schemas.microsoft.com/office/powerpoint/2010/main" val="2839618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151F9-22C9-2A88-0C53-617DFB8184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631C70-BC90-DDB9-E53F-37BC27A158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C0ACEA-0157-1058-35CA-1ABA1AD112CC}"/>
              </a:ext>
            </a:extLst>
          </p:cNvPr>
          <p:cNvSpPr>
            <a:spLocks noGrp="1"/>
          </p:cNvSpPr>
          <p:nvPr>
            <p:ph type="dt" sz="half" idx="10"/>
          </p:nvPr>
        </p:nvSpPr>
        <p:spPr/>
        <p:txBody>
          <a:bodyPr/>
          <a:lstStyle/>
          <a:p>
            <a:fld id="{5DF941C5-DF72-4D98-BCC8-26B041D86899}" type="datetimeFigureOut">
              <a:rPr lang="en-US" smtClean="0"/>
              <a:t>9/11/2025</a:t>
            </a:fld>
            <a:endParaRPr lang="en-US"/>
          </a:p>
        </p:txBody>
      </p:sp>
      <p:sp>
        <p:nvSpPr>
          <p:cNvPr id="5" name="Footer Placeholder 4">
            <a:extLst>
              <a:ext uri="{FF2B5EF4-FFF2-40B4-BE49-F238E27FC236}">
                <a16:creationId xmlns:a16="http://schemas.microsoft.com/office/drawing/2014/main" id="{E787F310-D890-9886-7483-C5F1563BDB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1E282B-25DF-E561-2FD0-4BF0A1B52D5B}"/>
              </a:ext>
            </a:extLst>
          </p:cNvPr>
          <p:cNvSpPr>
            <a:spLocks noGrp="1"/>
          </p:cNvSpPr>
          <p:nvPr>
            <p:ph type="sldNum" sz="quarter" idx="12"/>
          </p:nvPr>
        </p:nvSpPr>
        <p:spPr/>
        <p:txBody>
          <a:bodyPr/>
          <a:lstStyle/>
          <a:p>
            <a:fld id="{B4C9B9CC-9A39-45CA-B70B-8577677B2639}" type="slidenum">
              <a:rPr lang="en-US" smtClean="0"/>
              <a:t>‹#›</a:t>
            </a:fld>
            <a:endParaRPr lang="en-US"/>
          </a:p>
        </p:txBody>
      </p:sp>
    </p:spTree>
    <p:extLst>
      <p:ext uri="{BB962C8B-B14F-4D97-AF65-F5344CB8AC3E}">
        <p14:creationId xmlns:p14="http://schemas.microsoft.com/office/powerpoint/2010/main" val="4259282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BED36-21D9-5D57-E595-7639A9EB31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4B8E91F-837E-B857-DE50-F10CD9C0700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D569105-079C-0CF3-FEB1-AE8B990D6923}"/>
              </a:ext>
            </a:extLst>
          </p:cNvPr>
          <p:cNvSpPr>
            <a:spLocks noGrp="1"/>
          </p:cNvSpPr>
          <p:nvPr>
            <p:ph type="dt" sz="half" idx="10"/>
          </p:nvPr>
        </p:nvSpPr>
        <p:spPr/>
        <p:txBody>
          <a:bodyPr/>
          <a:lstStyle/>
          <a:p>
            <a:fld id="{5DF941C5-DF72-4D98-BCC8-26B041D86899}" type="datetimeFigureOut">
              <a:rPr lang="en-US" smtClean="0"/>
              <a:t>9/11/2025</a:t>
            </a:fld>
            <a:endParaRPr lang="en-US"/>
          </a:p>
        </p:txBody>
      </p:sp>
      <p:sp>
        <p:nvSpPr>
          <p:cNvPr id="5" name="Footer Placeholder 4">
            <a:extLst>
              <a:ext uri="{FF2B5EF4-FFF2-40B4-BE49-F238E27FC236}">
                <a16:creationId xmlns:a16="http://schemas.microsoft.com/office/drawing/2014/main" id="{E6EE99F5-EF42-0666-31D8-A3DFEA5AD7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80F475-D563-58F1-4DCC-41A66EE3CB02}"/>
              </a:ext>
            </a:extLst>
          </p:cNvPr>
          <p:cNvSpPr>
            <a:spLocks noGrp="1"/>
          </p:cNvSpPr>
          <p:nvPr>
            <p:ph type="sldNum" sz="quarter" idx="12"/>
          </p:nvPr>
        </p:nvSpPr>
        <p:spPr/>
        <p:txBody>
          <a:bodyPr/>
          <a:lstStyle/>
          <a:p>
            <a:fld id="{B4C9B9CC-9A39-45CA-B70B-8577677B2639}" type="slidenum">
              <a:rPr lang="en-US" smtClean="0"/>
              <a:t>‹#›</a:t>
            </a:fld>
            <a:endParaRPr lang="en-US"/>
          </a:p>
        </p:txBody>
      </p:sp>
    </p:spTree>
    <p:extLst>
      <p:ext uri="{BB962C8B-B14F-4D97-AF65-F5344CB8AC3E}">
        <p14:creationId xmlns:p14="http://schemas.microsoft.com/office/powerpoint/2010/main" val="3123415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16CB5-D36D-6B25-7420-5DFA22C529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BDA0A5-9CD4-713A-2A3A-6A7D12A2920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A443AE-C860-DCDD-E9BB-E2A8D7E4B00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2907633-6B3A-2AAC-D544-F328169F9742}"/>
              </a:ext>
            </a:extLst>
          </p:cNvPr>
          <p:cNvSpPr>
            <a:spLocks noGrp="1"/>
          </p:cNvSpPr>
          <p:nvPr>
            <p:ph type="dt" sz="half" idx="10"/>
          </p:nvPr>
        </p:nvSpPr>
        <p:spPr/>
        <p:txBody>
          <a:bodyPr/>
          <a:lstStyle/>
          <a:p>
            <a:fld id="{5DF941C5-DF72-4D98-BCC8-26B041D86899}" type="datetimeFigureOut">
              <a:rPr lang="en-US" smtClean="0"/>
              <a:t>9/11/2025</a:t>
            </a:fld>
            <a:endParaRPr lang="en-US"/>
          </a:p>
        </p:txBody>
      </p:sp>
      <p:sp>
        <p:nvSpPr>
          <p:cNvPr id="6" name="Footer Placeholder 5">
            <a:extLst>
              <a:ext uri="{FF2B5EF4-FFF2-40B4-BE49-F238E27FC236}">
                <a16:creationId xmlns:a16="http://schemas.microsoft.com/office/drawing/2014/main" id="{75D25915-C42C-2284-236A-ED185BBD02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7AD5EB-57EB-7742-93D0-4625B3DDDE9C}"/>
              </a:ext>
            </a:extLst>
          </p:cNvPr>
          <p:cNvSpPr>
            <a:spLocks noGrp="1"/>
          </p:cNvSpPr>
          <p:nvPr>
            <p:ph type="sldNum" sz="quarter" idx="12"/>
          </p:nvPr>
        </p:nvSpPr>
        <p:spPr/>
        <p:txBody>
          <a:bodyPr/>
          <a:lstStyle/>
          <a:p>
            <a:fld id="{B4C9B9CC-9A39-45CA-B70B-8577677B2639}" type="slidenum">
              <a:rPr lang="en-US" smtClean="0"/>
              <a:t>‹#›</a:t>
            </a:fld>
            <a:endParaRPr lang="en-US"/>
          </a:p>
        </p:txBody>
      </p:sp>
    </p:spTree>
    <p:extLst>
      <p:ext uri="{BB962C8B-B14F-4D97-AF65-F5344CB8AC3E}">
        <p14:creationId xmlns:p14="http://schemas.microsoft.com/office/powerpoint/2010/main" val="3961122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3AF9E-B9D7-9C0C-4D78-591EF2C5B3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522F4FA-B637-ED7A-05D9-87E306EE94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D75B71A-8292-D096-7DA5-7C2860DC4F8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6557F87-D1F4-B806-5453-353D02C037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F86E056-53E3-4384-D2F3-FA9AB9882B0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89A8EE8-D3C5-F004-9F3A-997645DD2EF8}"/>
              </a:ext>
            </a:extLst>
          </p:cNvPr>
          <p:cNvSpPr>
            <a:spLocks noGrp="1"/>
          </p:cNvSpPr>
          <p:nvPr>
            <p:ph type="dt" sz="half" idx="10"/>
          </p:nvPr>
        </p:nvSpPr>
        <p:spPr/>
        <p:txBody>
          <a:bodyPr/>
          <a:lstStyle/>
          <a:p>
            <a:fld id="{5DF941C5-DF72-4D98-BCC8-26B041D86899}" type="datetimeFigureOut">
              <a:rPr lang="en-US" smtClean="0"/>
              <a:t>9/11/2025</a:t>
            </a:fld>
            <a:endParaRPr lang="en-US"/>
          </a:p>
        </p:txBody>
      </p:sp>
      <p:sp>
        <p:nvSpPr>
          <p:cNvPr id="8" name="Footer Placeholder 7">
            <a:extLst>
              <a:ext uri="{FF2B5EF4-FFF2-40B4-BE49-F238E27FC236}">
                <a16:creationId xmlns:a16="http://schemas.microsoft.com/office/drawing/2014/main" id="{95C2B6BA-9F7F-598D-8D5C-E68FAF0CAAD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1E2FAB7-E383-B365-173D-DD02CA7C4677}"/>
              </a:ext>
            </a:extLst>
          </p:cNvPr>
          <p:cNvSpPr>
            <a:spLocks noGrp="1"/>
          </p:cNvSpPr>
          <p:nvPr>
            <p:ph type="sldNum" sz="quarter" idx="12"/>
          </p:nvPr>
        </p:nvSpPr>
        <p:spPr/>
        <p:txBody>
          <a:bodyPr/>
          <a:lstStyle/>
          <a:p>
            <a:fld id="{B4C9B9CC-9A39-45CA-B70B-8577677B2639}" type="slidenum">
              <a:rPr lang="en-US" smtClean="0"/>
              <a:t>‹#›</a:t>
            </a:fld>
            <a:endParaRPr lang="en-US"/>
          </a:p>
        </p:txBody>
      </p:sp>
    </p:spTree>
    <p:extLst>
      <p:ext uri="{BB962C8B-B14F-4D97-AF65-F5344CB8AC3E}">
        <p14:creationId xmlns:p14="http://schemas.microsoft.com/office/powerpoint/2010/main" val="206036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3A296-F9A3-4678-FA92-2D5367C0823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C6C7F1F-DC29-4219-6302-A5352D772D6E}"/>
              </a:ext>
            </a:extLst>
          </p:cNvPr>
          <p:cNvSpPr>
            <a:spLocks noGrp="1"/>
          </p:cNvSpPr>
          <p:nvPr>
            <p:ph type="dt" sz="half" idx="10"/>
          </p:nvPr>
        </p:nvSpPr>
        <p:spPr/>
        <p:txBody>
          <a:bodyPr/>
          <a:lstStyle/>
          <a:p>
            <a:fld id="{5DF941C5-DF72-4D98-BCC8-26B041D86899}" type="datetimeFigureOut">
              <a:rPr lang="en-US" smtClean="0"/>
              <a:t>9/11/2025</a:t>
            </a:fld>
            <a:endParaRPr lang="en-US"/>
          </a:p>
        </p:txBody>
      </p:sp>
      <p:sp>
        <p:nvSpPr>
          <p:cNvPr id="4" name="Footer Placeholder 3">
            <a:extLst>
              <a:ext uri="{FF2B5EF4-FFF2-40B4-BE49-F238E27FC236}">
                <a16:creationId xmlns:a16="http://schemas.microsoft.com/office/drawing/2014/main" id="{C3E5AE59-4DE0-6830-8420-E6026F73F0A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0FE68D8-C938-D6CB-C1A4-E4A23FBBAD3B}"/>
              </a:ext>
            </a:extLst>
          </p:cNvPr>
          <p:cNvSpPr>
            <a:spLocks noGrp="1"/>
          </p:cNvSpPr>
          <p:nvPr>
            <p:ph type="sldNum" sz="quarter" idx="12"/>
          </p:nvPr>
        </p:nvSpPr>
        <p:spPr/>
        <p:txBody>
          <a:bodyPr/>
          <a:lstStyle/>
          <a:p>
            <a:fld id="{B4C9B9CC-9A39-45CA-B70B-8577677B2639}" type="slidenum">
              <a:rPr lang="en-US" smtClean="0"/>
              <a:t>‹#›</a:t>
            </a:fld>
            <a:endParaRPr lang="en-US"/>
          </a:p>
        </p:txBody>
      </p:sp>
    </p:spTree>
    <p:extLst>
      <p:ext uri="{BB962C8B-B14F-4D97-AF65-F5344CB8AC3E}">
        <p14:creationId xmlns:p14="http://schemas.microsoft.com/office/powerpoint/2010/main" val="121760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1763A3-0C6D-5A1D-E15E-BAE6C309110A}"/>
              </a:ext>
            </a:extLst>
          </p:cNvPr>
          <p:cNvSpPr>
            <a:spLocks noGrp="1"/>
          </p:cNvSpPr>
          <p:nvPr>
            <p:ph type="dt" sz="half" idx="10"/>
          </p:nvPr>
        </p:nvSpPr>
        <p:spPr/>
        <p:txBody>
          <a:bodyPr/>
          <a:lstStyle/>
          <a:p>
            <a:fld id="{5DF941C5-DF72-4D98-BCC8-26B041D86899}" type="datetimeFigureOut">
              <a:rPr lang="en-US" smtClean="0"/>
              <a:t>9/11/2025</a:t>
            </a:fld>
            <a:endParaRPr lang="en-US"/>
          </a:p>
        </p:txBody>
      </p:sp>
      <p:sp>
        <p:nvSpPr>
          <p:cNvPr id="3" name="Footer Placeholder 2">
            <a:extLst>
              <a:ext uri="{FF2B5EF4-FFF2-40B4-BE49-F238E27FC236}">
                <a16:creationId xmlns:a16="http://schemas.microsoft.com/office/drawing/2014/main" id="{A6586A3B-5656-8D93-AD5E-0D303167EC7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6D694BB-7F2D-E6CB-1270-9B0BC5E17581}"/>
              </a:ext>
            </a:extLst>
          </p:cNvPr>
          <p:cNvSpPr>
            <a:spLocks noGrp="1"/>
          </p:cNvSpPr>
          <p:nvPr>
            <p:ph type="sldNum" sz="quarter" idx="12"/>
          </p:nvPr>
        </p:nvSpPr>
        <p:spPr/>
        <p:txBody>
          <a:bodyPr/>
          <a:lstStyle/>
          <a:p>
            <a:fld id="{B4C9B9CC-9A39-45CA-B70B-8577677B2639}" type="slidenum">
              <a:rPr lang="en-US" smtClean="0"/>
              <a:t>‹#›</a:t>
            </a:fld>
            <a:endParaRPr lang="en-US"/>
          </a:p>
        </p:txBody>
      </p:sp>
    </p:spTree>
    <p:extLst>
      <p:ext uri="{BB962C8B-B14F-4D97-AF65-F5344CB8AC3E}">
        <p14:creationId xmlns:p14="http://schemas.microsoft.com/office/powerpoint/2010/main" val="401141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43401-A6E1-D342-7D02-21689C31A6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3B508E8-7D2D-0E6E-5BE8-C202DBA000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A356B45-1526-8F42-26B8-A1F9EEF5D3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F228D3-342C-12CC-70CF-232A089AEA9B}"/>
              </a:ext>
            </a:extLst>
          </p:cNvPr>
          <p:cNvSpPr>
            <a:spLocks noGrp="1"/>
          </p:cNvSpPr>
          <p:nvPr>
            <p:ph type="dt" sz="half" idx="10"/>
          </p:nvPr>
        </p:nvSpPr>
        <p:spPr/>
        <p:txBody>
          <a:bodyPr/>
          <a:lstStyle/>
          <a:p>
            <a:fld id="{5DF941C5-DF72-4D98-BCC8-26B041D86899}" type="datetimeFigureOut">
              <a:rPr lang="en-US" smtClean="0"/>
              <a:t>9/11/2025</a:t>
            </a:fld>
            <a:endParaRPr lang="en-US"/>
          </a:p>
        </p:txBody>
      </p:sp>
      <p:sp>
        <p:nvSpPr>
          <p:cNvPr id="6" name="Footer Placeholder 5">
            <a:extLst>
              <a:ext uri="{FF2B5EF4-FFF2-40B4-BE49-F238E27FC236}">
                <a16:creationId xmlns:a16="http://schemas.microsoft.com/office/drawing/2014/main" id="{F4A36993-7749-27C5-1EA8-9BAF4FBD8F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6E7BDB-85B8-0C47-6E2C-0E8D9A733813}"/>
              </a:ext>
            </a:extLst>
          </p:cNvPr>
          <p:cNvSpPr>
            <a:spLocks noGrp="1"/>
          </p:cNvSpPr>
          <p:nvPr>
            <p:ph type="sldNum" sz="quarter" idx="12"/>
          </p:nvPr>
        </p:nvSpPr>
        <p:spPr/>
        <p:txBody>
          <a:bodyPr/>
          <a:lstStyle/>
          <a:p>
            <a:fld id="{B4C9B9CC-9A39-45CA-B70B-8577677B2639}" type="slidenum">
              <a:rPr lang="en-US" smtClean="0"/>
              <a:t>‹#›</a:t>
            </a:fld>
            <a:endParaRPr lang="en-US"/>
          </a:p>
        </p:txBody>
      </p:sp>
    </p:spTree>
    <p:extLst>
      <p:ext uri="{BB962C8B-B14F-4D97-AF65-F5344CB8AC3E}">
        <p14:creationId xmlns:p14="http://schemas.microsoft.com/office/powerpoint/2010/main" val="403795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9C815-FFD3-61ED-633E-BF4CFD0ACC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836796C-B387-05EC-B7A1-C7AD93AFDD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D37211C-3716-7EAE-D41B-D4CFE12D6D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4D0044-0415-2A1B-5084-C55FF797FE25}"/>
              </a:ext>
            </a:extLst>
          </p:cNvPr>
          <p:cNvSpPr>
            <a:spLocks noGrp="1"/>
          </p:cNvSpPr>
          <p:nvPr>
            <p:ph type="dt" sz="half" idx="10"/>
          </p:nvPr>
        </p:nvSpPr>
        <p:spPr/>
        <p:txBody>
          <a:bodyPr/>
          <a:lstStyle/>
          <a:p>
            <a:fld id="{5DF941C5-DF72-4D98-BCC8-26B041D86899}" type="datetimeFigureOut">
              <a:rPr lang="en-US" smtClean="0"/>
              <a:t>9/11/2025</a:t>
            </a:fld>
            <a:endParaRPr lang="en-US"/>
          </a:p>
        </p:txBody>
      </p:sp>
      <p:sp>
        <p:nvSpPr>
          <p:cNvPr id="6" name="Footer Placeholder 5">
            <a:extLst>
              <a:ext uri="{FF2B5EF4-FFF2-40B4-BE49-F238E27FC236}">
                <a16:creationId xmlns:a16="http://schemas.microsoft.com/office/drawing/2014/main" id="{0F883CBA-F6D5-AF0E-BFB3-0104912C74E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2BA6C5-C132-BD63-8817-1EAA3E30300B}"/>
              </a:ext>
            </a:extLst>
          </p:cNvPr>
          <p:cNvSpPr>
            <a:spLocks noGrp="1"/>
          </p:cNvSpPr>
          <p:nvPr>
            <p:ph type="sldNum" sz="quarter" idx="12"/>
          </p:nvPr>
        </p:nvSpPr>
        <p:spPr/>
        <p:txBody>
          <a:bodyPr/>
          <a:lstStyle/>
          <a:p>
            <a:fld id="{B4C9B9CC-9A39-45CA-B70B-8577677B2639}" type="slidenum">
              <a:rPr lang="en-US" smtClean="0"/>
              <a:t>‹#›</a:t>
            </a:fld>
            <a:endParaRPr lang="en-US"/>
          </a:p>
        </p:txBody>
      </p:sp>
    </p:spTree>
    <p:extLst>
      <p:ext uri="{BB962C8B-B14F-4D97-AF65-F5344CB8AC3E}">
        <p14:creationId xmlns:p14="http://schemas.microsoft.com/office/powerpoint/2010/main" val="3425107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2FBBF3-F24B-7A58-386C-A824DC6109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794AB5C-0A0E-6B10-5A24-7AECD1A409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8F13C3-C6FA-9BAF-AE8D-BDBF5A2F7E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DF941C5-DF72-4D98-BCC8-26B041D86899}" type="datetimeFigureOut">
              <a:rPr lang="en-US" smtClean="0"/>
              <a:t>9/11/2025</a:t>
            </a:fld>
            <a:endParaRPr lang="en-US"/>
          </a:p>
        </p:txBody>
      </p:sp>
      <p:sp>
        <p:nvSpPr>
          <p:cNvPr id="5" name="Footer Placeholder 4">
            <a:extLst>
              <a:ext uri="{FF2B5EF4-FFF2-40B4-BE49-F238E27FC236}">
                <a16:creationId xmlns:a16="http://schemas.microsoft.com/office/drawing/2014/main" id="{D7B931E6-777C-CA9B-0A56-ED017FC7C9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FF956E7-42EC-ACA3-76C2-951D006BB7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4C9B9CC-9A39-45CA-B70B-8577677B2639}" type="slidenum">
              <a:rPr lang="en-US" smtClean="0"/>
              <a:t>‹#›</a:t>
            </a:fld>
            <a:endParaRPr lang="en-US"/>
          </a:p>
        </p:txBody>
      </p:sp>
    </p:spTree>
    <p:extLst>
      <p:ext uri="{BB962C8B-B14F-4D97-AF65-F5344CB8AC3E}">
        <p14:creationId xmlns:p14="http://schemas.microsoft.com/office/powerpoint/2010/main" val="21745625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www.google.com/search?sa=X&amp;sca_esv=0027e473cd7295c4&amp;biw=1920&amp;bih=919&amp;sxsrf=AE3TifNbxZ00_2d77BkEEsMcC8A3eaR3Hg%3A1757782635625&amp;q=Faith+in+the+Face+of+Desperation&amp;ved=2ahUKEwjY3NrMmtaPAxXiQjABHVHgFE0QxccNegUIjAEQAQ&amp;mstk=AUtExfA_R8SQw23FCRi86jhJxPc37L4Vvb-ksdNjhwITgE8PO52ufMpNjzCYjHlotKmggImVT0BkYl1l3vYTTOtd6vtXlydmw7CN3iVi3ROxth1lO7nfkKQVtkr6SRm5zH_zisqZ5DRGskeW0S6L4VdHING226Nu1psInxkNAm4mXdFSJRINJGoWY0TFYiaAZZpdUnvTmgWCnvbiZiFLxKlJjQ5MLA0Eq52jW2ZiNgoJaox9tp9uzZvcU4hWp-FMowLcHiAFlF5KZ-bKUGK02GyKOYf3&amp;csui=3" TargetMode="External"/><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www.google.com/search?sa=X&amp;sca_esv=0027e473cd7295c4&amp;biw=1920&amp;bih=919&amp;sxsrf=AE3TifNbxZ00_2d77BkEEsMcC8A3eaR3Hg%3A1757782635625&amp;q=The+Power+of+Faith&amp;ved=2ahUKEwjY3NrMmtaPAxXiQjABHVHgFE0QxccNegUIhwEQAQ&amp;mstk=AUtExfA_R8SQw23FCRi86jhJxPc37L4Vvb-ksdNjhwITgE8PO52ufMpNjzCYjHlotKmggImVT0BkYl1l3vYTTOtd6vtXlydmw7CN3iVi3ROxth1lO7nfkKQVtkr6SRm5zH_zisqZ5DRGskeW0S6L4VdHING226Nu1psInxkNAm4mXdFSJRINJGoWY0TFYiaAZZpdUnvTmgWCnvbiZiFLxKlJjQ5MLA0Eq52jW2ZiNgoJaox9tp9uzZvcU4hWp-FMowLcHiAFlF5KZ-bKUGK02GyKOYf3&amp;csui=3" TargetMode="External"/><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975D7C3-5478-9DB1-7856-6917D8095BDE}"/>
              </a:ext>
            </a:extLst>
          </p:cNvPr>
          <p:cNvSpPr txBox="1"/>
          <p:nvPr/>
        </p:nvSpPr>
        <p:spPr>
          <a:xfrm>
            <a:off x="1091381" y="835743"/>
            <a:ext cx="10009238" cy="1200329"/>
          </a:xfrm>
          <a:prstGeom prst="rect">
            <a:avLst/>
          </a:prstGeom>
          <a:noFill/>
        </p:spPr>
        <p:txBody>
          <a:bodyPr wrap="square" rtlCol="0">
            <a:spAutoFit/>
          </a:bodyPr>
          <a:lstStyle/>
          <a:p>
            <a:pPr algn="ctr"/>
            <a:r>
              <a:rPr lang="en-US" sz="7200" dirty="0">
                <a:solidFill>
                  <a:schemeClr val="bg1"/>
                </a:solidFill>
              </a:rPr>
              <a:t>Hanging on by a Thread!</a:t>
            </a:r>
          </a:p>
        </p:txBody>
      </p:sp>
      <p:sp>
        <p:nvSpPr>
          <p:cNvPr id="4" name="TextBox 3">
            <a:extLst>
              <a:ext uri="{FF2B5EF4-FFF2-40B4-BE49-F238E27FC236}">
                <a16:creationId xmlns:a16="http://schemas.microsoft.com/office/drawing/2014/main" id="{F9910A19-A567-E6E7-7A46-C60ED221E527}"/>
              </a:ext>
            </a:extLst>
          </p:cNvPr>
          <p:cNvSpPr txBox="1"/>
          <p:nvPr/>
        </p:nvSpPr>
        <p:spPr>
          <a:xfrm>
            <a:off x="2920181" y="2455607"/>
            <a:ext cx="6096000" cy="707886"/>
          </a:xfrm>
          <a:prstGeom prst="rect">
            <a:avLst/>
          </a:prstGeom>
          <a:noFill/>
        </p:spPr>
        <p:txBody>
          <a:bodyPr wrap="square">
            <a:spAutoFit/>
          </a:bodyPr>
          <a:lstStyle/>
          <a:p>
            <a:pPr algn="ctr"/>
            <a:r>
              <a:rPr lang="en-US" sz="4000" i="0" dirty="0">
                <a:solidFill>
                  <a:schemeClr val="bg1"/>
                </a:solidFill>
                <a:effectLst/>
                <a:latin typeface="Open Sans" panose="020B0606030504020204" pitchFamily="34" charset="0"/>
              </a:rPr>
              <a:t>Mark 5:24-34</a:t>
            </a:r>
            <a:endParaRPr lang="en-US" sz="4000" dirty="0">
              <a:solidFill>
                <a:schemeClr val="bg1"/>
              </a:solidFill>
            </a:endParaRPr>
          </a:p>
        </p:txBody>
      </p:sp>
      <p:sp>
        <p:nvSpPr>
          <p:cNvPr id="5" name="TextBox 4">
            <a:extLst>
              <a:ext uri="{FF2B5EF4-FFF2-40B4-BE49-F238E27FC236}">
                <a16:creationId xmlns:a16="http://schemas.microsoft.com/office/drawing/2014/main" id="{50D87933-4CD8-EF5B-14D6-F99DB2A9D600}"/>
              </a:ext>
            </a:extLst>
          </p:cNvPr>
          <p:cNvSpPr txBox="1"/>
          <p:nvPr/>
        </p:nvSpPr>
        <p:spPr>
          <a:xfrm>
            <a:off x="3156154" y="4175598"/>
            <a:ext cx="6096000" cy="646331"/>
          </a:xfrm>
          <a:prstGeom prst="rect">
            <a:avLst/>
          </a:prstGeom>
          <a:noFill/>
        </p:spPr>
        <p:txBody>
          <a:bodyPr wrap="square" rtlCol="0">
            <a:spAutoFit/>
          </a:bodyPr>
          <a:lstStyle/>
          <a:p>
            <a:pPr algn="ctr"/>
            <a:r>
              <a:rPr lang="en-US" sz="3600" dirty="0">
                <a:solidFill>
                  <a:schemeClr val="bg1"/>
                </a:solidFill>
              </a:rPr>
              <a:t>Pastor Richard “Rico” Tubbs</a:t>
            </a:r>
          </a:p>
        </p:txBody>
      </p:sp>
    </p:spTree>
    <p:extLst>
      <p:ext uri="{BB962C8B-B14F-4D97-AF65-F5344CB8AC3E}">
        <p14:creationId xmlns:p14="http://schemas.microsoft.com/office/powerpoint/2010/main" val="333720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down)">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7718B566-2C21-E5BE-C7AA-294EC21D11B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9F27A05-9116-6626-A9E0-D6289267532C}"/>
              </a:ext>
            </a:extLst>
          </p:cNvPr>
          <p:cNvSpPr txBox="1"/>
          <p:nvPr/>
        </p:nvSpPr>
        <p:spPr>
          <a:xfrm>
            <a:off x="511277" y="900542"/>
            <a:ext cx="10628671" cy="4832092"/>
          </a:xfrm>
          <a:prstGeom prst="rect">
            <a:avLst/>
          </a:prstGeom>
          <a:noFill/>
        </p:spPr>
        <p:txBody>
          <a:bodyPr wrap="square">
            <a:spAutoFit/>
          </a:bodyPr>
          <a:lstStyle/>
          <a:p>
            <a:pPr algn="ctr"/>
            <a:r>
              <a:rPr lang="en-US" sz="4400" b="0" i="0" dirty="0">
                <a:solidFill>
                  <a:schemeClr val="bg1"/>
                </a:solidFill>
                <a:effectLst/>
                <a:latin typeface="Google Sans"/>
              </a:rPr>
              <a:t>Healing with a person's shadow: The Book of Acts also relates an instance where Peter's shadow alone was a conduit for healing. People brought the sick and laid them in the streets "so that as Peter passed by at least his shadow might fall on some of them" </a:t>
            </a:r>
          </a:p>
          <a:p>
            <a:pPr algn="ctr"/>
            <a:r>
              <a:rPr lang="en-US" sz="4400" b="0" i="0" dirty="0">
                <a:solidFill>
                  <a:schemeClr val="bg1"/>
                </a:solidFill>
                <a:effectLst/>
                <a:latin typeface="Google Sans"/>
              </a:rPr>
              <a:t>(Acts 5:15).</a:t>
            </a:r>
            <a:endParaRPr lang="en-US" sz="4400" dirty="0">
              <a:solidFill>
                <a:schemeClr val="bg1"/>
              </a:solidFill>
            </a:endParaRPr>
          </a:p>
        </p:txBody>
      </p:sp>
    </p:spTree>
    <p:extLst>
      <p:ext uri="{BB962C8B-B14F-4D97-AF65-F5344CB8AC3E}">
        <p14:creationId xmlns:p14="http://schemas.microsoft.com/office/powerpoint/2010/main" val="123662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270FA376-BB87-EEC2-086C-8771A5B584B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A0FEE49-A69B-DB1F-F615-361E04D361D6}"/>
              </a:ext>
            </a:extLst>
          </p:cNvPr>
          <p:cNvSpPr txBox="1"/>
          <p:nvPr/>
        </p:nvSpPr>
        <p:spPr>
          <a:xfrm>
            <a:off x="835742" y="803049"/>
            <a:ext cx="10215715" cy="4524315"/>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tabLst/>
            </a:pPr>
            <a:r>
              <a:rPr kumimoji="0" lang="en-US" altLang="en-US" sz="4800" b="1" i="0" strike="noStrike" cap="none" normalizeH="0" baseline="0" dirty="0">
                <a:ln>
                  <a:noFill/>
                </a:ln>
                <a:solidFill>
                  <a:schemeClr val="bg1"/>
                </a:solidFill>
                <a:effectLst/>
                <a:latin typeface="Google Sans"/>
                <a:hlinkClick r:id="rId3">
                  <a:extLst>
                    <a:ext uri="{A12FA001-AC4F-418D-AE19-62706E023703}">
                      <ahyp:hlinkClr xmlns:ahyp="http://schemas.microsoft.com/office/drawing/2018/hyperlinkcolor" val="tx"/>
                    </a:ext>
                  </a:extLst>
                </a:hlinkClick>
              </a:rPr>
              <a:t>Faith in the Face of Desperation</a:t>
            </a:r>
            <a:r>
              <a:rPr kumimoji="0" lang="en-US" altLang="en-US" sz="4800" b="1" i="0" strike="noStrike" cap="none" normalizeH="0" baseline="0" dirty="0">
                <a:ln>
                  <a:noFill/>
                </a:ln>
                <a:solidFill>
                  <a:schemeClr val="bg1"/>
                </a:solidFill>
                <a:effectLst/>
                <a:latin typeface="Google Sans"/>
              </a:rPr>
              <a:t>:</a:t>
            </a:r>
          </a:p>
          <a:p>
            <a:pPr marL="0" marR="0" lvl="0" indent="0" algn="ctr" defTabSz="914400" rtl="0" eaLnBrk="0" fontAlgn="base" latinLnBrk="0" hangingPunct="0">
              <a:lnSpc>
                <a:spcPct val="100000"/>
              </a:lnSpc>
              <a:spcBef>
                <a:spcPct val="0"/>
              </a:spcBef>
              <a:spcAft>
                <a:spcPct val="0"/>
              </a:spcAft>
              <a:buClrTx/>
              <a:buSzTx/>
              <a:tabLst/>
            </a:pPr>
            <a:endParaRPr kumimoji="0" lang="en-US" altLang="en-US" sz="4800" b="0" i="0" strike="noStrike" cap="none" normalizeH="0" baseline="0" dirty="0">
              <a:ln>
                <a:noFill/>
              </a:ln>
              <a:solidFill>
                <a:schemeClr val="bg1"/>
              </a:solidFill>
              <a:effectLst/>
              <a:latin typeface="Google Sans"/>
            </a:endParaRPr>
          </a:p>
          <a:p>
            <a:pPr marR="0" lvl="0" algn="ctr" defTabSz="914400" rtl="0" eaLnBrk="0" fontAlgn="base" latinLnBrk="0" hangingPunct="0">
              <a:lnSpc>
                <a:spcPct val="100000"/>
              </a:lnSpc>
              <a:spcBef>
                <a:spcPct val="0"/>
              </a:spcBef>
              <a:spcAft>
                <a:spcPct val="0"/>
              </a:spcAft>
              <a:buClrTx/>
              <a:buSzTx/>
              <a:tabLst/>
            </a:pPr>
            <a:r>
              <a:rPr kumimoji="0" lang="en-US" altLang="en-US" sz="4800" b="0" i="0" strike="noStrike" cap="none" normalizeH="0" baseline="0" dirty="0">
                <a:ln>
                  <a:noFill/>
                </a:ln>
                <a:solidFill>
                  <a:schemeClr val="bg1"/>
                </a:solidFill>
                <a:effectLst/>
                <a:latin typeface="Google Sans"/>
              </a:rPr>
              <a:t>The woman's 12-year struggle and failed attempts with doctors highlight her extreme need and desperation, making her faith even more significant. </a:t>
            </a:r>
          </a:p>
        </p:txBody>
      </p:sp>
    </p:spTree>
    <p:extLst>
      <p:ext uri="{BB962C8B-B14F-4D97-AF65-F5344CB8AC3E}">
        <p14:creationId xmlns:p14="http://schemas.microsoft.com/office/powerpoint/2010/main" val="946945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D354CC55-3445-0D27-274F-7A687AFC47DA}"/>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F9BF701-806C-4D57-5158-2471BE86AD7B}"/>
              </a:ext>
            </a:extLst>
          </p:cNvPr>
          <p:cNvSpPr txBox="1"/>
          <p:nvPr/>
        </p:nvSpPr>
        <p:spPr>
          <a:xfrm>
            <a:off x="845574" y="197096"/>
            <a:ext cx="10500852" cy="1569660"/>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tabLst/>
            </a:pPr>
            <a:r>
              <a:rPr kumimoji="0" lang="en-US" altLang="en-US" sz="3200" b="1" i="0" strike="noStrike" cap="none" normalizeH="0" baseline="0" dirty="0">
                <a:ln>
                  <a:noFill/>
                </a:ln>
                <a:solidFill>
                  <a:schemeClr val="bg1"/>
                </a:solidFill>
                <a:effectLst/>
                <a:latin typeface="Google Sans"/>
                <a:hlinkClick r:id="rId3">
                  <a:extLst>
                    <a:ext uri="{A12FA001-AC4F-418D-AE19-62706E023703}">
                      <ahyp:hlinkClr xmlns:ahyp="http://schemas.microsoft.com/office/drawing/2018/hyperlinkcolor" val="tx"/>
                    </a:ext>
                  </a:extLst>
                </a:hlinkClick>
              </a:rPr>
              <a:t>The Power of Faith</a:t>
            </a:r>
            <a:r>
              <a:rPr kumimoji="0" lang="en-US" altLang="en-US" sz="3200" b="1" i="0" strike="noStrike" cap="none" normalizeH="0" baseline="0" dirty="0">
                <a:ln>
                  <a:noFill/>
                </a:ln>
                <a:solidFill>
                  <a:schemeClr val="bg1"/>
                </a:solidFill>
                <a:effectLst/>
                <a:latin typeface="Google Sans"/>
              </a:rPr>
              <a:t>:</a:t>
            </a:r>
            <a:endParaRPr kumimoji="0" lang="en-US" altLang="en-US" sz="3200" b="0" i="0" strike="noStrike" cap="none" normalizeH="0" baseline="0" dirty="0">
              <a:ln>
                <a:noFill/>
              </a:ln>
              <a:solidFill>
                <a:schemeClr val="bg1"/>
              </a:solidFill>
              <a:effectLst/>
              <a:latin typeface="Google Sans"/>
            </a:endParaRPr>
          </a:p>
          <a:p>
            <a:pPr marR="0" lvl="0" algn="ctr" defTabSz="914400" rtl="0" eaLnBrk="0" fontAlgn="base" latinLnBrk="0" hangingPunct="0">
              <a:lnSpc>
                <a:spcPct val="100000"/>
              </a:lnSpc>
              <a:spcBef>
                <a:spcPct val="0"/>
              </a:spcBef>
              <a:spcAft>
                <a:spcPct val="0"/>
              </a:spcAft>
              <a:buClrTx/>
              <a:buSzTx/>
              <a:tabLst/>
            </a:pPr>
            <a:r>
              <a:rPr kumimoji="0" lang="en-US" altLang="en-US" sz="3200" b="0" i="0" strike="noStrike" cap="none" normalizeH="0" baseline="0" dirty="0">
                <a:ln>
                  <a:noFill/>
                </a:ln>
                <a:solidFill>
                  <a:schemeClr val="bg1"/>
                </a:solidFill>
                <a:effectLst/>
                <a:latin typeface="Google Sans"/>
              </a:rPr>
              <a:t>The passage emphasizes that it was the woman's faith—her deep belief and trust in Jesus—that caused her healing. </a:t>
            </a:r>
          </a:p>
        </p:txBody>
      </p:sp>
      <p:sp>
        <p:nvSpPr>
          <p:cNvPr id="7" name="TextBox 6">
            <a:extLst>
              <a:ext uri="{FF2B5EF4-FFF2-40B4-BE49-F238E27FC236}">
                <a16:creationId xmlns:a16="http://schemas.microsoft.com/office/drawing/2014/main" id="{1222819F-15CE-F5BC-1495-0047C3AF6BF2}"/>
              </a:ext>
            </a:extLst>
          </p:cNvPr>
          <p:cNvSpPr txBox="1"/>
          <p:nvPr/>
        </p:nvSpPr>
        <p:spPr>
          <a:xfrm>
            <a:off x="953730" y="2103707"/>
            <a:ext cx="10500852" cy="2062103"/>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tabLst/>
            </a:pPr>
            <a:r>
              <a:rPr kumimoji="0" lang="en-US" altLang="en-US" sz="3200" b="1" i="0" u="sng" strike="noStrike" cap="none" normalizeH="0" baseline="0" dirty="0">
                <a:ln>
                  <a:noFill/>
                </a:ln>
                <a:solidFill>
                  <a:schemeClr val="bg1"/>
                </a:solidFill>
                <a:effectLst/>
                <a:latin typeface="Google Sans"/>
              </a:rPr>
              <a:t>Jesus' Authority and Power:</a:t>
            </a:r>
            <a:endParaRPr kumimoji="0" lang="en-US" altLang="en-US" sz="3200" b="0" i="0" u="sng" strike="noStrike" cap="none" normalizeH="0" baseline="0" dirty="0">
              <a:ln>
                <a:noFill/>
              </a:ln>
              <a:solidFill>
                <a:schemeClr val="bg1"/>
              </a:solidFill>
              <a:effectLst/>
              <a:latin typeface="Google Sans"/>
            </a:endParaRPr>
          </a:p>
          <a:p>
            <a:pPr marR="0" lvl="0" algn="ctr" defTabSz="914400" rtl="0" eaLnBrk="0" fontAlgn="base" latinLnBrk="0" hangingPunct="0">
              <a:lnSpc>
                <a:spcPct val="100000"/>
              </a:lnSpc>
              <a:spcBef>
                <a:spcPct val="0"/>
              </a:spcBef>
              <a:spcAft>
                <a:spcPct val="0"/>
              </a:spcAft>
              <a:buClrTx/>
              <a:buSzTx/>
              <a:tabLst/>
            </a:pPr>
            <a:r>
              <a:rPr kumimoji="0" lang="en-US" altLang="en-US" sz="3200" b="0" i="0" u="none" strike="noStrike" cap="none" normalizeH="0" baseline="0" dirty="0">
                <a:ln>
                  <a:noFill/>
                </a:ln>
                <a:solidFill>
                  <a:schemeClr val="bg1"/>
                </a:solidFill>
                <a:effectLst/>
                <a:latin typeface="Google Sans"/>
              </a:rPr>
              <a:t>The instantaneous healing, even when Jesus was unaware at first, demonstrates his unique power to heal the incurable and his authority over illness. </a:t>
            </a:r>
          </a:p>
        </p:txBody>
      </p:sp>
      <p:sp>
        <p:nvSpPr>
          <p:cNvPr id="8" name="TextBox 7">
            <a:extLst>
              <a:ext uri="{FF2B5EF4-FFF2-40B4-BE49-F238E27FC236}">
                <a16:creationId xmlns:a16="http://schemas.microsoft.com/office/drawing/2014/main" id="{2DE5D4BC-28C2-AA29-ECC5-C1BE4A9C1E8B}"/>
              </a:ext>
            </a:extLst>
          </p:cNvPr>
          <p:cNvSpPr txBox="1"/>
          <p:nvPr/>
        </p:nvSpPr>
        <p:spPr>
          <a:xfrm>
            <a:off x="172064" y="4315965"/>
            <a:ext cx="11552903" cy="2062103"/>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tabLst/>
            </a:pPr>
            <a:r>
              <a:rPr kumimoji="0" lang="en-US" altLang="en-US" sz="3200" b="1" i="0" u="none" strike="noStrike" cap="none" normalizeH="0" baseline="0" dirty="0">
                <a:ln>
                  <a:noFill/>
                </a:ln>
                <a:solidFill>
                  <a:schemeClr val="bg1"/>
                </a:solidFill>
                <a:effectLst/>
                <a:latin typeface="Google Sans"/>
              </a:rPr>
              <a:t>Holiness and Touch:</a:t>
            </a:r>
            <a:endParaRPr kumimoji="0" lang="en-US" altLang="en-US" sz="3200" b="0" i="0" u="none" strike="noStrike" cap="none" normalizeH="0" baseline="0" dirty="0">
              <a:ln>
                <a:noFill/>
              </a:ln>
              <a:solidFill>
                <a:schemeClr val="bg1"/>
              </a:solidFill>
              <a:effectLst/>
              <a:latin typeface="Google Sans"/>
            </a:endParaRPr>
          </a:p>
          <a:p>
            <a:pPr marR="0" lvl="0" algn="ctr" defTabSz="914400" rtl="0" eaLnBrk="0" fontAlgn="base" latinLnBrk="0" hangingPunct="0">
              <a:lnSpc>
                <a:spcPct val="100000"/>
              </a:lnSpc>
              <a:spcBef>
                <a:spcPct val="0"/>
              </a:spcBef>
              <a:spcAft>
                <a:spcPct val="0"/>
              </a:spcAft>
              <a:buClrTx/>
              <a:buSzTx/>
              <a:tabLst/>
            </a:pPr>
            <a:r>
              <a:rPr kumimoji="0" lang="en-US" altLang="en-US" sz="3200" b="0" i="0" u="none" strike="noStrike" cap="none" normalizeH="0" baseline="0" dirty="0">
                <a:ln>
                  <a:noFill/>
                </a:ln>
                <a:solidFill>
                  <a:schemeClr val="bg1"/>
                </a:solidFill>
                <a:effectLst/>
                <a:latin typeface="Google Sans"/>
              </a:rPr>
              <a:t>Her touch, though potentially ceremonially impure, was met with healing power, showing Jesus' compassionate and redemptive nature. </a:t>
            </a:r>
          </a:p>
        </p:txBody>
      </p:sp>
    </p:spTree>
    <p:extLst>
      <p:ext uri="{BB962C8B-B14F-4D97-AF65-F5344CB8AC3E}">
        <p14:creationId xmlns:p14="http://schemas.microsoft.com/office/powerpoint/2010/main" val="2092548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wheel(1)">
                                      <p:cBhvr>
                                        <p:cTn id="17" dur="2000"/>
                                        <p:tgtEl>
                                          <p:spTgt spid="8">
                                            <p:txEl>
                                              <p:pRg st="0" end="0"/>
                                            </p:txEl>
                                          </p:spTgt>
                                        </p:tgtEl>
                                      </p:cBhvr>
                                    </p:animEffect>
                                  </p:childTnLst>
                                </p:cTn>
                              </p:par>
                              <p:par>
                                <p:cTn id="18" presetID="21" presetClass="entr" presetSubtype="1" fill="hold" grpId="0" nodeType="withEffect">
                                  <p:stCondLst>
                                    <p:cond delay="0"/>
                                  </p:stCondLst>
                                  <p:childTnLst>
                                    <p:set>
                                      <p:cBhvr>
                                        <p:cTn id="19" dur="1" fill="hold">
                                          <p:stCondLst>
                                            <p:cond delay="0"/>
                                          </p:stCondLst>
                                        </p:cTn>
                                        <p:tgtEl>
                                          <p:spTgt spid="8">
                                            <p:txEl>
                                              <p:pRg st="1" end="1"/>
                                            </p:txEl>
                                          </p:spTgt>
                                        </p:tgtEl>
                                        <p:attrNameLst>
                                          <p:attrName>style.visibility</p:attrName>
                                        </p:attrNameLst>
                                      </p:cBhvr>
                                      <p:to>
                                        <p:strVal val="visible"/>
                                      </p:to>
                                    </p:set>
                                    <p:animEffect transition="in" filter="wheel(1)">
                                      <p:cBhvr>
                                        <p:cTn id="20" dur="20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build="allAtOnce"/>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35355212-AF06-F3C0-1693-03C7B92B87F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0E7978E-A7E2-3BC6-0D61-3B366E82A50E}"/>
              </a:ext>
            </a:extLst>
          </p:cNvPr>
          <p:cNvSpPr txBox="1"/>
          <p:nvPr/>
        </p:nvSpPr>
        <p:spPr>
          <a:xfrm>
            <a:off x="811162" y="1564877"/>
            <a:ext cx="10569676" cy="3416320"/>
          </a:xfrm>
          <a:prstGeom prst="rect">
            <a:avLst/>
          </a:prstGeom>
          <a:noFill/>
        </p:spPr>
        <p:txBody>
          <a:bodyPr wrap="square">
            <a:spAutoFit/>
          </a:bodyPr>
          <a:lstStyle/>
          <a:p>
            <a:pPr algn="ctr"/>
            <a:r>
              <a:rPr lang="en-US" sz="3600" b="0" i="0" dirty="0">
                <a:solidFill>
                  <a:schemeClr val="bg1"/>
                </a:solidFill>
                <a:effectLst/>
                <a:latin typeface="Google Sans"/>
              </a:rPr>
              <a:t>Jesus' compassion for the marginalized: The story demonstrates Jesus's special care for </a:t>
            </a:r>
            <a:r>
              <a:rPr lang="en-US" sz="3600" b="0" i="0" u="sng" dirty="0">
                <a:solidFill>
                  <a:schemeClr val="bg1"/>
                </a:solidFill>
                <a:effectLst/>
                <a:latin typeface="Google Sans"/>
              </a:rPr>
              <a:t>those society had rejected</a:t>
            </a:r>
            <a:r>
              <a:rPr lang="en-US" sz="3600" b="0" i="0" dirty="0">
                <a:solidFill>
                  <a:schemeClr val="bg1"/>
                </a:solidFill>
                <a:effectLst/>
                <a:latin typeface="Google Sans"/>
              </a:rPr>
              <a:t>. While on his way to heal the daughter of a prominent synagogue leader, he stops for an anonymous, poor, and ritually unclean woman. To Jesus, </a:t>
            </a:r>
            <a:r>
              <a:rPr lang="en-US" sz="3600" b="0" i="0" u="sng" dirty="0">
                <a:solidFill>
                  <a:schemeClr val="bg1"/>
                </a:solidFill>
                <a:effectLst/>
                <a:latin typeface="Google Sans"/>
              </a:rPr>
              <a:t>there was no difference between the two</a:t>
            </a:r>
            <a:r>
              <a:rPr lang="en-US" sz="3600" b="0" i="0" dirty="0">
                <a:solidFill>
                  <a:schemeClr val="bg1"/>
                </a:solidFill>
                <a:effectLst/>
                <a:latin typeface="Google Sans"/>
              </a:rPr>
              <a:t>.</a:t>
            </a:r>
            <a:endParaRPr lang="en-US" sz="3600" dirty="0">
              <a:solidFill>
                <a:schemeClr val="bg1"/>
              </a:solidFill>
            </a:endParaRPr>
          </a:p>
        </p:txBody>
      </p:sp>
    </p:spTree>
    <p:extLst>
      <p:ext uri="{BB962C8B-B14F-4D97-AF65-F5344CB8AC3E}">
        <p14:creationId xmlns:p14="http://schemas.microsoft.com/office/powerpoint/2010/main" val="1911288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17D17916-C7E3-B5E4-BFD8-24187005ED3D}"/>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3BCA309C-567F-A1B1-369E-8E59F7135179}"/>
              </a:ext>
            </a:extLst>
          </p:cNvPr>
          <p:cNvSpPr txBox="1"/>
          <p:nvPr/>
        </p:nvSpPr>
        <p:spPr>
          <a:xfrm>
            <a:off x="265470" y="1125293"/>
            <a:ext cx="11395588" cy="3170099"/>
          </a:xfrm>
          <a:prstGeom prst="rect">
            <a:avLst/>
          </a:prstGeom>
          <a:noFill/>
        </p:spPr>
        <p:txBody>
          <a:bodyPr wrap="square">
            <a:spAutoFit/>
          </a:bodyPr>
          <a:lstStyle/>
          <a:p>
            <a:pPr algn="ctr">
              <a:spcBef>
                <a:spcPts val="1200"/>
              </a:spcBef>
              <a:spcAft>
                <a:spcPts val="1200"/>
              </a:spcAft>
            </a:pPr>
            <a:r>
              <a:rPr lang="en-US" sz="4000" b="0" i="0" u="sng" dirty="0">
                <a:solidFill>
                  <a:schemeClr val="bg1"/>
                </a:solidFill>
                <a:effectLst/>
                <a:latin typeface="Google Sans"/>
              </a:rPr>
              <a:t>Faith is active, not passive</a:t>
            </a:r>
            <a:r>
              <a:rPr lang="en-US" sz="4000" b="0" i="0" dirty="0">
                <a:solidFill>
                  <a:schemeClr val="bg1"/>
                </a:solidFill>
                <a:effectLst/>
                <a:latin typeface="Google Sans"/>
              </a:rPr>
              <a:t>: The woman's faith was not passive wishful thinking but a bold, courageous act. Despite her fear and her marginalized status, she risked everything to come and touch Jesus. This is an example of active faith that moves God to action.</a:t>
            </a:r>
          </a:p>
        </p:txBody>
      </p:sp>
    </p:spTree>
    <p:extLst>
      <p:ext uri="{BB962C8B-B14F-4D97-AF65-F5344CB8AC3E}">
        <p14:creationId xmlns:p14="http://schemas.microsoft.com/office/powerpoint/2010/main" val="3409470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E4818114-29F8-0407-952F-7B6401C0D72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E2603FD-ACD3-C7F4-336A-828FA9A06B75}"/>
              </a:ext>
            </a:extLst>
          </p:cNvPr>
          <p:cNvSpPr txBox="1"/>
          <p:nvPr/>
        </p:nvSpPr>
        <p:spPr>
          <a:xfrm>
            <a:off x="560439" y="296268"/>
            <a:ext cx="10579509" cy="1200329"/>
          </a:xfrm>
          <a:prstGeom prst="rect">
            <a:avLst/>
          </a:prstGeom>
          <a:noFill/>
        </p:spPr>
        <p:txBody>
          <a:bodyPr wrap="square">
            <a:spAutoFit/>
          </a:bodyPr>
          <a:lstStyle/>
          <a:p>
            <a:pPr algn="ctr"/>
            <a:r>
              <a:rPr lang="en-US" sz="3600" b="0" i="0" dirty="0">
                <a:solidFill>
                  <a:schemeClr val="bg1"/>
                </a:solidFill>
                <a:effectLst/>
                <a:latin typeface="Google Sans"/>
              </a:rPr>
              <a:t>The bleeding woman and Jairus are nearly complete opposites in their social standing and approach to Jesus.</a:t>
            </a:r>
            <a:endParaRPr lang="en-US" sz="3600" dirty="0">
              <a:solidFill>
                <a:schemeClr val="bg1"/>
              </a:solidFill>
            </a:endParaRPr>
          </a:p>
        </p:txBody>
      </p:sp>
      <p:sp>
        <p:nvSpPr>
          <p:cNvPr id="5" name="TextBox 4">
            <a:extLst>
              <a:ext uri="{FF2B5EF4-FFF2-40B4-BE49-F238E27FC236}">
                <a16:creationId xmlns:a16="http://schemas.microsoft.com/office/drawing/2014/main" id="{DAA084A5-59B0-CBE3-FA80-39B223BF051C}"/>
              </a:ext>
            </a:extLst>
          </p:cNvPr>
          <p:cNvSpPr txBox="1"/>
          <p:nvPr/>
        </p:nvSpPr>
        <p:spPr>
          <a:xfrm>
            <a:off x="629264" y="1859340"/>
            <a:ext cx="10441858" cy="1569660"/>
          </a:xfrm>
          <a:prstGeom prst="rect">
            <a:avLst/>
          </a:prstGeom>
          <a:noFill/>
        </p:spPr>
        <p:txBody>
          <a:bodyPr wrap="square">
            <a:spAutoFit/>
          </a:bodyPr>
          <a:lstStyle/>
          <a:p>
            <a:pPr algn="ctr"/>
            <a:r>
              <a:rPr lang="en-US" sz="3200" b="0" i="0" dirty="0">
                <a:solidFill>
                  <a:schemeClr val="bg1"/>
                </a:solidFill>
                <a:effectLst/>
                <a:latin typeface="Google Sans"/>
              </a:rPr>
              <a:t>Jairus, the insider: He is a respected synagogue official, a prominent leader in the community with high social status. He approaches Jesus publicly and directly, asking for help</a:t>
            </a:r>
            <a:endParaRPr lang="en-US" sz="3200" dirty="0">
              <a:solidFill>
                <a:schemeClr val="bg1"/>
              </a:solidFill>
            </a:endParaRPr>
          </a:p>
        </p:txBody>
      </p:sp>
      <p:sp>
        <p:nvSpPr>
          <p:cNvPr id="7" name="TextBox 6">
            <a:extLst>
              <a:ext uri="{FF2B5EF4-FFF2-40B4-BE49-F238E27FC236}">
                <a16:creationId xmlns:a16="http://schemas.microsoft.com/office/drawing/2014/main" id="{8E661266-0DFC-F40D-E2F3-43DC79A52E85}"/>
              </a:ext>
            </a:extLst>
          </p:cNvPr>
          <p:cNvSpPr txBox="1"/>
          <p:nvPr/>
        </p:nvSpPr>
        <p:spPr>
          <a:xfrm>
            <a:off x="329381" y="4093512"/>
            <a:ext cx="11533238" cy="2062103"/>
          </a:xfrm>
          <a:prstGeom prst="rect">
            <a:avLst/>
          </a:prstGeom>
          <a:noFill/>
        </p:spPr>
        <p:txBody>
          <a:bodyPr wrap="square">
            <a:spAutoFit/>
          </a:bodyPr>
          <a:lstStyle/>
          <a:p>
            <a:pPr algn="ctr">
              <a:spcBef>
                <a:spcPts val="1200"/>
              </a:spcBef>
              <a:spcAft>
                <a:spcPts val="1200"/>
              </a:spcAft>
            </a:pPr>
            <a:r>
              <a:rPr lang="en-US" sz="3200" b="0" i="0" dirty="0">
                <a:solidFill>
                  <a:schemeClr val="bg1"/>
                </a:solidFill>
                <a:effectLst/>
                <a:latin typeface="Google Sans"/>
              </a:rPr>
              <a:t>The bleeding woman, the outsider: She is anonymous and ritually unclean due to her condition, a social outcast who is forbidden from public interaction. She approaches Jesus secretly from behind, in a crowd, hoping to be healed without being noticed. </a:t>
            </a:r>
          </a:p>
        </p:txBody>
      </p:sp>
    </p:spTree>
    <p:extLst>
      <p:ext uri="{BB962C8B-B14F-4D97-AF65-F5344CB8AC3E}">
        <p14:creationId xmlns:p14="http://schemas.microsoft.com/office/powerpoint/2010/main" val="1020235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fltVal val="0"/>
                                          </p:val>
                                        </p:tav>
                                        <p:tav tm="100000">
                                          <p:val>
                                            <p:strVal val="#ppt_w"/>
                                          </p:val>
                                        </p:tav>
                                      </p:tavLst>
                                    </p:anim>
                                    <p:anim calcmode="lin" valueType="num">
                                      <p:cBhvr>
                                        <p:cTn id="18" dur="500" fill="hold"/>
                                        <p:tgtEl>
                                          <p:spTgt spid="7"/>
                                        </p:tgtEl>
                                        <p:attrNameLst>
                                          <p:attrName>ppt_h</p:attrName>
                                        </p:attrNameLst>
                                      </p:cBhvr>
                                      <p:tavLst>
                                        <p:tav tm="0">
                                          <p:val>
                                            <p:fltVal val="0"/>
                                          </p:val>
                                        </p:tav>
                                        <p:tav tm="100000">
                                          <p:val>
                                            <p:strVal val="#ppt_h"/>
                                          </p:val>
                                        </p:tav>
                                      </p:tavLst>
                                    </p:anim>
                                    <p:animEffect transition="in" filter="fade">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D54B18AE-6B46-2FF1-81F7-45B2B6A4185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03B63DD-34AC-854C-E2DD-DDED844FAF8A}"/>
              </a:ext>
            </a:extLst>
          </p:cNvPr>
          <p:cNvSpPr txBox="1"/>
          <p:nvPr/>
        </p:nvSpPr>
        <p:spPr>
          <a:xfrm>
            <a:off x="285136" y="874455"/>
            <a:ext cx="11267768" cy="2554545"/>
          </a:xfrm>
          <a:prstGeom prst="rect">
            <a:avLst/>
          </a:prstGeom>
          <a:noFill/>
        </p:spPr>
        <p:txBody>
          <a:bodyPr wrap="square">
            <a:spAutoFit/>
          </a:bodyPr>
          <a:lstStyle/>
          <a:p>
            <a:pPr algn="ctr"/>
            <a:r>
              <a:rPr lang="en-US" sz="4000" b="0" i="0" dirty="0">
                <a:solidFill>
                  <a:schemeClr val="bg1"/>
                </a:solidFill>
                <a:effectLst/>
                <a:latin typeface="Google Sans"/>
              </a:rPr>
              <a:t>The fact that Jesus cares for both the influential leader and the marginalized woman demonstrates that his </a:t>
            </a:r>
            <a:r>
              <a:rPr lang="en-US" sz="4000" b="0" i="0" u="sng" dirty="0">
                <a:solidFill>
                  <a:schemeClr val="bg1"/>
                </a:solidFill>
                <a:effectLst/>
                <a:latin typeface="Google Sans"/>
              </a:rPr>
              <a:t>compassion</a:t>
            </a:r>
            <a:r>
              <a:rPr lang="en-US" sz="4000" b="0" i="0" dirty="0">
                <a:solidFill>
                  <a:schemeClr val="bg1"/>
                </a:solidFill>
                <a:effectLst/>
                <a:latin typeface="Google Sans"/>
              </a:rPr>
              <a:t> and </a:t>
            </a:r>
            <a:r>
              <a:rPr lang="en-US" sz="4000" b="0" i="0" u="sng" dirty="0">
                <a:solidFill>
                  <a:schemeClr val="bg1"/>
                </a:solidFill>
                <a:effectLst/>
                <a:latin typeface="Google Sans"/>
              </a:rPr>
              <a:t>power</a:t>
            </a:r>
            <a:r>
              <a:rPr lang="en-US" sz="4000" b="0" i="0" dirty="0">
                <a:solidFill>
                  <a:schemeClr val="bg1"/>
                </a:solidFill>
                <a:effectLst/>
                <a:latin typeface="Google Sans"/>
              </a:rPr>
              <a:t> extend to everyone, </a:t>
            </a:r>
            <a:r>
              <a:rPr lang="en-US" sz="4000" b="0" i="0" u="sng" dirty="0">
                <a:solidFill>
                  <a:schemeClr val="bg1"/>
                </a:solidFill>
                <a:effectLst/>
                <a:latin typeface="Google Sans"/>
              </a:rPr>
              <a:t>regardless of their social standing</a:t>
            </a:r>
            <a:r>
              <a:rPr lang="en-US" sz="4000" b="0" i="0" dirty="0">
                <a:solidFill>
                  <a:schemeClr val="bg1"/>
                </a:solidFill>
                <a:effectLst/>
                <a:latin typeface="Google Sans"/>
              </a:rPr>
              <a:t>.</a:t>
            </a:r>
            <a:endParaRPr lang="en-US" sz="4000" dirty="0">
              <a:solidFill>
                <a:schemeClr val="bg1"/>
              </a:solidFill>
            </a:endParaRPr>
          </a:p>
        </p:txBody>
      </p:sp>
    </p:spTree>
    <p:extLst>
      <p:ext uri="{BB962C8B-B14F-4D97-AF65-F5344CB8AC3E}">
        <p14:creationId xmlns:p14="http://schemas.microsoft.com/office/powerpoint/2010/main" val="2799153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1D56A0B5-855E-8A61-ECB0-BF2BA7A0B32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E742480-9183-01F1-3F9C-E42E135F2A88}"/>
              </a:ext>
            </a:extLst>
          </p:cNvPr>
          <p:cNvSpPr txBox="1"/>
          <p:nvPr/>
        </p:nvSpPr>
        <p:spPr>
          <a:xfrm>
            <a:off x="127818" y="749905"/>
            <a:ext cx="11611897" cy="954107"/>
          </a:xfrm>
          <a:prstGeom prst="rect">
            <a:avLst/>
          </a:prstGeom>
          <a:noFill/>
        </p:spPr>
        <p:txBody>
          <a:bodyPr wrap="square">
            <a:spAutoFit/>
          </a:bodyPr>
          <a:lstStyle/>
          <a:p>
            <a:pPr marR="0" lvl="0" algn="ctr" defTabSz="914400" rtl="0" eaLnBrk="0" fontAlgn="base" latinLnBrk="0" hangingPunct="0">
              <a:lnSpc>
                <a:spcPct val="100000"/>
              </a:lnSpc>
              <a:spcBef>
                <a:spcPct val="0"/>
              </a:spcBef>
              <a:spcAft>
                <a:spcPct val="0"/>
              </a:spcAft>
              <a:buClrTx/>
              <a:buSzTx/>
              <a:tabLst/>
            </a:pPr>
            <a:r>
              <a:rPr kumimoji="0" lang="en-US" altLang="en-US" sz="2800" b="0" i="0" u="none" strike="noStrike" cap="none" normalizeH="0" baseline="0" dirty="0">
                <a:ln>
                  <a:noFill/>
                </a:ln>
                <a:solidFill>
                  <a:schemeClr val="bg1"/>
                </a:solidFill>
                <a:effectLst/>
                <a:latin typeface="Google Sans"/>
              </a:rPr>
              <a:t>The "i</a:t>
            </a:r>
            <a:r>
              <a:rPr kumimoji="0" lang="en-US" altLang="en-US" sz="2800" b="0" i="0" u="sng" strike="noStrike" cap="none" normalizeH="0" baseline="0" dirty="0">
                <a:ln>
                  <a:noFill/>
                </a:ln>
                <a:solidFill>
                  <a:schemeClr val="bg1"/>
                </a:solidFill>
                <a:effectLst/>
                <a:latin typeface="Google Sans"/>
              </a:rPr>
              <a:t>nterruption</a:t>
            </a:r>
            <a:r>
              <a:rPr kumimoji="0" lang="en-US" altLang="en-US" sz="2800" b="0" i="0" u="none" strike="noStrike" cap="none" normalizeH="0" baseline="0" dirty="0">
                <a:ln>
                  <a:noFill/>
                </a:ln>
                <a:solidFill>
                  <a:schemeClr val="bg1"/>
                </a:solidFill>
                <a:effectLst/>
                <a:latin typeface="Google Sans"/>
              </a:rPr>
              <a:t>" of the bleeding woman's story provides a crucial lesson in faith for Jairus, whose situation has become truly hopeless. </a:t>
            </a:r>
            <a:endParaRPr kumimoji="0" lang="en-US" altLang="en-US" sz="1400" b="0" i="0" u="none" strike="noStrike" cap="none" normalizeH="0" baseline="0" dirty="0">
              <a:ln>
                <a:noFill/>
              </a:ln>
              <a:solidFill>
                <a:schemeClr val="bg1"/>
              </a:solidFill>
              <a:effectLst/>
            </a:endParaRPr>
          </a:p>
        </p:txBody>
      </p:sp>
      <p:sp>
        <p:nvSpPr>
          <p:cNvPr id="6" name="TextBox 5">
            <a:extLst>
              <a:ext uri="{FF2B5EF4-FFF2-40B4-BE49-F238E27FC236}">
                <a16:creationId xmlns:a16="http://schemas.microsoft.com/office/drawing/2014/main" id="{D1C6B8FE-CB2D-50A8-E660-D53CCD5F5B70}"/>
              </a:ext>
            </a:extLst>
          </p:cNvPr>
          <p:cNvSpPr txBox="1"/>
          <p:nvPr/>
        </p:nvSpPr>
        <p:spPr>
          <a:xfrm>
            <a:off x="363792" y="2305615"/>
            <a:ext cx="11375923" cy="1384995"/>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tabLst/>
            </a:pPr>
            <a:r>
              <a:rPr kumimoji="0" lang="en-US" altLang="en-US" sz="2800" b="0" i="0" u="none" strike="noStrike" cap="none" normalizeH="0" baseline="0" dirty="0">
                <a:ln>
                  <a:noFill/>
                </a:ln>
                <a:solidFill>
                  <a:schemeClr val="bg1"/>
                </a:solidFill>
                <a:effectLst/>
                <a:latin typeface="Google Sans"/>
              </a:rPr>
              <a:t>Jairus's situation worsens: While Jesus is occupied with the woman, messengers arrive with the devastating news: "Your daughter is dead. Why trouble the Teacher any further?". Time has run out.</a:t>
            </a:r>
          </a:p>
        </p:txBody>
      </p:sp>
      <p:sp>
        <p:nvSpPr>
          <p:cNvPr id="8" name="TextBox 7">
            <a:extLst>
              <a:ext uri="{FF2B5EF4-FFF2-40B4-BE49-F238E27FC236}">
                <a16:creationId xmlns:a16="http://schemas.microsoft.com/office/drawing/2014/main" id="{460FC7F4-328E-8076-F676-AB595FF7C10E}"/>
              </a:ext>
            </a:extLst>
          </p:cNvPr>
          <p:cNvSpPr txBox="1"/>
          <p:nvPr/>
        </p:nvSpPr>
        <p:spPr>
          <a:xfrm>
            <a:off x="589934" y="4292213"/>
            <a:ext cx="11120284" cy="1815882"/>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tabLst/>
            </a:pPr>
            <a:r>
              <a:rPr kumimoji="0" lang="en-US" altLang="en-US" sz="2800" b="0" i="0" u="sng" strike="noStrike" cap="none" normalizeH="0" baseline="0" dirty="0">
                <a:ln>
                  <a:noFill/>
                </a:ln>
                <a:solidFill>
                  <a:schemeClr val="bg1"/>
                </a:solidFill>
                <a:effectLst/>
                <a:latin typeface="Google Sans"/>
              </a:rPr>
              <a:t>Faith</a:t>
            </a:r>
            <a:r>
              <a:rPr kumimoji="0" lang="en-US" altLang="en-US" sz="2800" b="0" i="0" u="none" strike="noStrike" cap="none" normalizeH="0" baseline="0" dirty="0">
                <a:ln>
                  <a:noFill/>
                </a:ln>
                <a:solidFill>
                  <a:schemeClr val="bg1"/>
                </a:solidFill>
                <a:effectLst/>
                <a:latin typeface="Google Sans"/>
              </a:rPr>
              <a:t> is still required: Hearing this, Jesus immediately turns to Jairus and says, "Do not fear, only believe". Jesus uses the woman's healing as a living parable to encourage Jairus. The synagogue leader has just witnessed an "</a:t>
            </a:r>
            <a:r>
              <a:rPr kumimoji="0" lang="en-US" altLang="en-US" sz="2800" b="0" i="0" u="sng" strike="noStrike" cap="none" normalizeH="0" baseline="0" dirty="0">
                <a:ln>
                  <a:noFill/>
                </a:ln>
                <a:solidFill>
                  <a:schemeClr val="bg1"/>
                </a:solidFill>
                <a:effectLst/>
                <a:latin typeface="Google Sans"/>
              </a:rPr>
              <a:t>impossible</a:t>
            </a:r>
            <a:r>
              <a:rPr kumimoji="0" lang="en-US" altLang="en-US" sz="2800" b="0" i="0" u="none" strike="noStrike" cap="none" normalizeH="0" baseline="0" dirty="0">
                <a:ln>
                  <a:noFill/>
                </a:ln>
                <a:solidFill>
                  <a:schemeClr val="bg1"/>
                </a:solidFill>
                <a:effectLst/>
                <a:latin typeface="Google Sans"/>
              </a:rPr>
              <a:t>" healing and </a:t>
            </a:r>
            <a:r>
              <a:rPr kumimoji="0" lang="en-US" altLang="en-US" sz="2800" b="0" i="0" u="sng" strike="noStrike" cap="none" normalizeH="0" baseline="0" dirty="0">
                <a:ln>
                  <a:noFill/>
                </a:ln>
                <a:solidFill>
                  <a:schemeClr val="bg1"/>
                </a:solidFill>
                <a:effectLst/>
                <a:latin typeface="Google Sans"/>
              </a:rPr>
              <a:t>must now believe in an even greater one</a:t>
            </a:r>
            <a:r>
              <a:rPr kumimoji="0" lang="en-US" altLang="en-US" sz="2800" b="0" i="0" u="none" strike="noStrike" cap="none" normalizeH="0" baseline="0" dirty="0">
                <a:ln>
                  <a:noFill/>
                </a:ln>
                <a:solidFill>
                  <a:schemeClr val="bg1"/>
                </a:solidFill>
                <a:effectLst/>
                <a:latin typeface="Google Sans"/>
              </a:rPr>
              <a:t>.</a:t>
            </a:r>
          </a:p>
        </p:txBody>
      </p:sp>
    </p:spTree>
    <p:extLst>
      <p:ext uri="{BB962C8B-B14F-4D97-AF65-F5344CB8AC3E}">
        <p14:creationId xmlns:p14="http://schemas.microsoft.com/office/powerpoint/2010/main" val="3575550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heel(1)">
                                      <p:cBhvr>
                                        <p:cTn id="1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9A2002CC-DDEE-2C97-E8E5-82D50810EEF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A4D21AA-0990-4939-83B5-61D935EBA239}"/>
              </a:ext>
            </a:extLst>
          </p:cNvPr>
          <p:cNvSpPr txBox="1"/>
          <p:nvPr/>
        </p:nvSpPr>
        <p:spPr>
          <a:xfrm>
            <a:off x="3208682" y="406117"/>
            <a:ext cx="5774635" cy="1015663"/>
          </a:xfrm>
          <a:prstGeom prst="rect">
            <a:avLst/>
          </a:prstGeom>
          <a:noFill/>
        </p:spPr>
        <p:txBody>
          <a:bodyPr wrap="square" rtlCol="0">
            <a:spAutoFit/>
          </a:bodyPr>
          <a:lstStyle/>
          <a:p>
            <a:pPr algn="ctr"/>
            <a:r>
              <a:rPr lang="en-US" sz="6000" dirty="0">
                <a:solidFill>
                  <a:schemeClr val="bg1"/>
                </a:solidFill>
              </a:rPr>
              <a:t>Homework</a:t>
            </a:r>
          </a:p>
        </p:txBody>
      </p:sp>
      <p:sp>
        <p:nvSpPr>
          <p:cNvPr id="4" name="TextBox 3">
            <a:extLst>
              <a:ext uri="{FF2B5EF4-FFF2-40B4-BE49-F238E27FC236}">
                <a16:creationId xmlns:a16="http://schemas.microsoft.com/office/drawing/2014/main" id="{2F994BB6-BC6D-BDED-DC43-2525A3EFC48F}"/>
              </a:ext>
            </a:extLst>
          </p:cNvPr>
          <p:cNvSpPr txBox="1"/>
          <p:nvPr/>
        </p:nvSpPr>
        <p:spPr>
          <a:xfrm>
            <a:off x="735495" y="1729408"/>
            <a:ext cx="10923103" cy="3170099"/>
          </a:xfrm>
          <a:prstGeom prst="rect">
            <a:avLst/>
          </a:prstGeom>
          <a:noFill/>
        </p:spPr>
        <p:txBody>
          <a:bodyPr wrap="square" rtlCol="0">
            <a:spAutoFit/>
          </a:bodyPr>
          <a:lstStyle/>
          <a:p>
            <a:pPr algn="ctr"/>
            <a:r>
              <a:rPr lang="en-US" sz="4000" dirty="0">
                <a:solidFill>
                  <a:schemeClr val="bg1"/>
                </a:solidFill>
              </a:rPr>
              <a:t>This week when it seems like you're just hanging on by a thread…remember the faith of this women and that she became active in her faith and not passive, don’t wait until your in a desperate situation before acting on your faith </a:t>
            </a:r>
          </a:p>
        </p:txBody>
      </p:sp>
      <p:sp>
        <p:nvSpPr>
          <p:cNvPr id="5" name="TextBox 4">
            <a:extLst>
              <a:ext uri="{FF2B5EF4-FFF2-40B4-BE49-F238E27FC236}">
                <a16:creationId xmlns:a16="http://schemas.microsoft.com/office/drawing/2014/main" id="{F8396402-875D-EC60-1CC9-76713E64763C}"/>
              </a:ext>
            </a:extLst>
          </p:cNvPr>
          <p:cNvSpPr txBox="1"/>
          <p:nvPr/>
        </p:nvSpPr>
        <p:spPr>
          <a:xfrm>
            <a:off x="793473" y="5696558"/>
            <a:ext cx="10634869" cy="523220"/>
          </a:xfrm>
          <a:prstGeom prst="rect">
            <a:avLst/>
          </a:prstGeom>
          <a:noFill/>
        </p:spPr>
        <p:txBody>
          <a:bodyPr wrap="square" rtlCol="0">
            <a:spAutoFit/>
          </a:bodyPr>
          <a:lstStyle/>
          <a:p>
            <a:pPr algn="ctr"/>
            <a:r>
              <a:rPr lang="en-US" sz="2800" dirty="0">
                <a:solidFill>
                  <a:schemeClr val="bg1"/>
                </a:solidFill>
              </a:rPr>
              <a:t>Share this faith with someone you may know is Hanging on by Thread</a:t>
            </a:r>
          </a:p>
        </p:txBody>
      </p:sp>
    </p:spTree>
    <p:extLst>
      <p:ext uri="{BB962C8B-B14F-4D97-AF65-F5344CB8AC3E}">
        <p14:creationId xmlns:p14="http://schemas.microsoft.com/office/powerpoint/2010/main" val="3847628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91BB748E-4932-77C3-0755-66792D0DA2BD}"/>
            </a:ext>
          </a:extLst>
        </p:cNvPr>
        <p:cNvGrpSpPr/>
        <p:nvPr/>
      </p:nvGrpSpPr>
      <p:grpSpPr>
        <a:xfrm>
          <a:off x="0" y="0"/>
          <a:ext cx="0" cy="0"/>
          <a:chOff x="0" y="0"/>
          <a:chExt cx="0" cy="0"/>
        </a:xfrm>
      </p:grpSpPr>
    </p:spTree>
    <p:extLst>
      <p:ext uri="{BB962C8B-B14F-4D97-AF65-F5344CB8AC3E}">
        <p14:creationId xmlns:p14="http://schemas.microsoft.com/office/powerpoint/2010/main" val="1563139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D8A88B4D-F3DD-5DC6-7C04-453C91458D1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9E44974-418C-1F46-30B8-945B9229E4AD}"/>
              </a:ext>
            </a:extLst>
          </p:cNvPr>
          <p:cNvSpPr txBox="1"/>
          <p:nvPr/>
        </p:nvSpPr>
        <p:spPr>
          <a:xfrm>
            <a:off x="0" y="796414"/>
            <a:ext cx="11798709" cy="5001369"/>
          </a:xfrm>
          <a:prstGeom prst="rect">
            <a:avLst/>
          </a:prstGeom>
          <a:noFill/>
        </p:spPr>
        <p:txBody>
          <a:bodyPr wrap="square">
            <a:spAutoFit/>
          </a:bodyPr>
          <a:lstStyle/>
          <a:p>
            <a:pPr algn="ctr">
              <a:buNone/>
            </a:pPr>
            <a:r>
              <a:rPr lang="en-US" sz="2400" b="0" i="0" dirty="0">
                <a:solidFill>
                  <a:schemeClr val="bg1"/>
                </a:solidFill>
                <a:effectLst/>
                <a:latin typeface="system-ui"/>
              </a:rPr>
              <a:t>Mark 5:24-34</a:t>
            </a:r>
          </a:p>
          <a:p>
            <a:pPr algn="ctr">
              <a:buNone/>
            </a:pPr>
            <a:endParaRPr lang="en-US" sz="700" b="0" i="0" dirty="0">
              <a:solidFill>
                <a:schemeClr val="bg1"/>
              </a:solidFill>
              <a:effectLst/>
              <a:latin typeface="system-ui"/>
            </a:endParaRPr>
          </a:p>
          <a:p>
            <a:pPr algn="ctr">
              <a:buNone/>
            </a:pPr>
            <a:r>
              <a:rPr lang="en-US" sz="2400" b="1" i="0" baseline="30000" dirty="0">
                <a:solidFill>
                  <a:schemeClr val="bg1"/>
                </a:solidFill>
                <a:effectLst/>
                <a:latin typeface="system-ui"/>
              </a:rPr>
              <a:t>24 </a:t>
            </a:r>
            <a:r>
              <a:rPr lang="en-US" sz="2400" b="0" i="0" dirty="0">
                <a:solidFill>
                  <a:schemeClr val="bg1"/>
                </a:solidFill>
                <a:effectLst/>
                <a:latin typeface="system-ui"/>
              </a:rPr>
              <a:t>So Jesus went with him. A large crowd followed and pressed around him. </a:t>
            </a:r>
            <a:r>
              <a:rPr lang="en-US" sz="2400" b="1" i="0" baseline="30000" dirty="0">
                <a:solidFill>
                  <a:schemeClr val="bg1"/>
                </a:solidFill>
                <a:effectLst/>
                <a:latin typeface="system-ui"/>
              </a:rPr>
              <a:t>25 </a:t>
            </a:r>
            <a:r>
              <a:rPr lang="en-US" sz="2400" b="0" i="0" dirty="0">
                <a:solidFill>
                  <a:schemeClr val="bg1"/>
                </a:solidFill>
                <a:effectLst/>
                <a:latin typeface="system-ui"/>
              </a:rPr>
              <a:t>And a woman was there who had been subject to bleeding for twelve years. </a:t>
            </a:r>
            <a:r>
              <a:rPr lang="en-US" sz="2400" b="1" i="0" baseline="30000" dirty="0">
                <a:solidFill>
                  <a:schemeClr val="bg1"/>
                </a:solidFill>
                <a:effectLst/>
                <a:latin typeface="system-ui"/>
              </a:rPr>
              <a:t>26 </a:t>
            </a:r>
            <a:r>
              <a:rPr lang="en-US" sz="2400" b="0" i="0" dirty="0">
                <a:solidFill>
                  <a:schemeClr val="bg1"/>
                </a:solidFill>
                <a:effectLst/>
                <a:latin typeface="system-ui"/>
              </a:rPr>
              <a:t>She had suffered a great deal under the care of many doctors and had spent all she had, yet instead of getting better she grew worse. </a:t>
            </a:r>
            <a:r>
              <a:rPr lang="en-US" sz="2400" b="1" i="0" baseline="30000" dirty="0">
                <a:solidFill>
                  <a:schemeClr val="bg1"/>
                </a:solidFill>
                <a:effectLst/>
                <a:latin typeface="system-ui"/>
              </a:rPr>
              <a:t>27 </a:t>
            </a:r>
            <a:r>
              <a:rPr lang="en-US" sz="2400" b="0" i="0" dirty="0">
                <a:solidFill>
                  <a:schemeClr val="bg1"/>
                </a:solidFill>
                <a:effectLst/>
                <a:latin typeface="system-ui"/>
              </a:rPr>
              <a:t>When she heard about Jesus, she came up behind him in the crowd and touched his cloak, </a:t>
            </a:r>
            <a:r>
              <a:rPr lang="en-US" sz="2400" b="1" i="0" baseline="30000" dirty="0">
                <a:solidFill>
                  <a:schemeClr val="bg1"/>
                </a:solidFill>
                <a:effectLst/>
                <a:latin typeface="system-ui"/>
              </a:rPr>
              <a:t>28 </a:t>
            </a:r>
            <a:r>
              <a:rPr lang="en-US" sz="2400" b="0" i="0" dirty="0">
                <a:solidFill>
                  <a:schemeClr val="bg1"/>
                </a:solidFill>
                <a:effectLst/>
                <a:latin typeface="system-ui"/>
              </a:rPr>
              <a:t>because she thought, “If I just touch his clothes, I will be healed.” </a:t>
            </a:r>
            <a:r>
              <a:rPr lang="en-US" sz="2400" b="1" i="0" baseline="30000" dirty="0">
                <a:solidFill>
                  <a:schemeClr val="bg1"/>
                </a:solidFill>
                <a:effectLst/>
                <a:latin typeface="system-ui"/>
              </a:rPr>
              <a:t>29 </a:t>
            </a:r>
            <a:r>
              <a:rPr lang="en-US" sz="2400" b="0" i="0" dirty="0">
                <a:solidFill>
                  <a:schemeClr val="bg1"/>
                </a:solidFill>
                <a:effectLst/>
                <a:latin typeface="system-ui"/>
              </a:rPr>
              <a:t>Immediately her bleeding stopped and she felt in her body that she was freed from her suffering. </a:t>
            </a:r>
            <a:r>
              <a:rPr lang="en-US" sz="2400" b="1" i="0" baseline="30000" dirty="0">
                <a:solidFill>
                  <a:schemeClr val="bg1"/>
                </a:solidFill>
                <a:effectLst/>
                <a:latin typeface="system-ui"/>
              </a:rPr>
              <a:t>30 </a:t>
            </a:r>
            <a:r>
              <a:rPr lang="en-US" sz="2400" b="0" i="0" dirty="0">
                <a:solidFill>
                  <a:schemeClr val="bg1"/>
                </a:solidFill>
                <a:effectLst/>
                <a:latin typeface="system-ui"/>
              </a:rPr>
              <a:t>At once Jesus realized that power had gone out from him. He turned around in the crowd and asked, “Who touched my clothes?” </a:t>
            </a:r>
            <a:r>
              <a:rPr lang="en-US" sz="2400" b="1" i="0" baseline="30000" dirty="0">
                <a:solidFill>
                  <a:schemeClr val="bg1"/>
                </a:solidFill>
                <a:effectLst/>
                <a:latin typeface="system-ui"/>
              </a:rPr>
              <a:t>31 </a:t>
            </a:r>
            <a:r>
              <a:rPr lang="en-US" sz="2400" b="0" i="0" dirty="0">
                <a:solidFill>
                  <a:schemeClr val="bg1"/>
                </a:solidFill>
                <a:effectLst/>
                <a:latin typeface="system-ui"/>
              </a:rPr>
              <a:t>“You see the people crowding against you,” his disciples answered, “and yet you can ask, ‘Who touched me?’ ” </a:t>
            </a:r>
            <a:r>
              <a:rPr lang="en-US" sz="2400" b="1" i="0" baseline="30000" dirty="0">
                <a:solidFill>
                  <a:schemeClr val="bg1"/>
                </a:solidFill>
                <a:effectLst/>
                <a:latin typeface="system-ui"/>
              </a:rPr>
              <a:t>32 </a:t>
            </a:r>
            <a:r>
              <a:rPr lang="en-US" sz="2400" b="0" i="0" dirty="0">
                <a:solidFill>
                  <a:schemeClr val="bg1"/>
                </a:solidFill>
                <a:effectLst/>
                <a:latin typeface="system-ui"/>
              </a:rPr>
              <a:t>But Jesus kept looking around to see who had done it. </a:t>
            </a:r>
            <a:r>
              <a:rPr lang="en-US" sz="2400" b="1" i="0" baseline="30000" dirty="0">
                <a:solidFill>
                  <a:schemeClr val="bg1"/>
                </a:solidFill>
                <a:effectLst/>
                <a:latin typeface="system-ui"/>
              </a:rPr>
              <a:t>33 </a:t>
            </a:r>
            <a:r>
              <a:rPr lang="en-US" sz="2400" b="0" i="0" dirty="0">
                <a:solidFill>
                  <a:schemeClr val="bg1"/>
                </a:solidFill>
                <a:effectLst/>
                <a:latin typeface="system-ui"/>
              </a:rPr>
              <a:t>Then the woman, knowing what had happened to her, came and fell at his feet and, trembling with fear, told him the whole truth. </a:t>
            </a:r>
            <a:r>
              <a:rPr lang="en-US" sz="2400" b="1" i="0" baseline="30000" dirty="0">
                <a:solidFill>
                  <a:schemeClr val="bg1"/>
                </a:solidFill>
                <a:effectLst/>
                <a:latin typeface="system-ui"/>
              </a:rPr>
              <a:t>34 </a:t>
            </a:r>
            <a:r>
              <a:rPr lang="en-US" sz="2400" b="0" i="0" dirty="0">
                <a:solidFill>
                  <a:schemeClr val="bg1"/>
                </a:solidFill>
                <a:effectLst/>
                <a:latin typeface="system-ui"/>
              </a:rPr>
              <a:t>He said to her, “Daughter, your faith has healed you. Go in peace and be freed from your suffering.”</a:t>
            </a:r>
          </a:p>
        </p:txBody>
      </p:sp>
    </p:spTree>
    <p:extLst>
      <p:ext uri="{BB962C8B-B14F-4D97-AF65-F5344CB8AC3E}">
        <p14:creationId xmlns:p14="http://schemas.microsoft.com/office/powerpoint/2010/main" val="3921183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1B9373A8-809F-9FD9-7C15-41DFA9709A08}"/>
            </a:ext>
          </a:extLst>
        </p:cNvPr>
        <p:cNvGrpSpPr/>
        <p:nvPr/>
      </p:nvGrpSpPr>
      <p:grpSpPr>
        <a:xfrm>
          <a:off x="0" y="0"/>
          <a:ext cx="0" cy="0"/>
          <a:chOff x="0" y="0"/>
          <a:chExt cx="0" cy="0"/>
        </a:xfrm>
      </p:grpSpPr>
    </p:spTree>
    <p:extLst>
      <p:ext uri="{BB962C8B-B14F-4D97-AF65-F5344CB8AC3E}">
        <p14:creationId xmlns:p14="http://schemas.microsoft.com/office/powerpoint/2010/main" val="2049550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C5B60653-A9BC-1B8E-B38C-D1D99D8538B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9D9240B-55CC-2DCD-E690-B529E9B16E87}"/>
              </a:ext>
            </a:extLst>
          </p:cNvPr>
          <p:cNvSpPr txBox="1"/>
          <p:nvPr/>
        </p:nvSpPr>
        <p:spPr>
          <a:xfrm>
            <a:off x="176980" y="641580"/>
            <a:ext cx="11565651" cy="1569660"/>
          </a:xfrm>
          <a:prstGeom prst="rect">
            <a:avLst/>
          </a:prstGeom>
          <a:noFill/>
        </p:spPr>
        <p:txBody>
          <a:bodyPr wrap="square">
            <a:spAutoFit/>
          </a:bodyPr>
          <a:lstStyle/>
          <a:p>
            <a:pPr marR="0" lvl="0" algn="ctr" defTabSz="914400" rtl="0" eaLnBrk="0" fontAlgn="base" latinLnBrk="0" hangingPunct="0">
              <a:lnSpc>
                <a:spcPct val="100000"/>
              </a:lnSpc>
              <a:spcBef>
                <a:spcPct val="0"/>
              </a:spcBef>
              <a:spcAft>
                <a:spcPct val="0"/>
              </a:spcAft>
              <a:buClrTx/>
              <a:buSzTx/>
              <a:tabLst/>
            </a:pPr>
            <a:r>
              <a:rPr lang="en-US" altLang="en-US" sz="3200" dirty="0">
                <a:solidFill>
                  <a:schemeClr val="bg1"/>
                </a:solidFill>
              </a:rPr>
              <a:t>The account appears in the Gospels of Matthew, Mark, and Luke. </a:t>
            </a:r>
          </a:p>
          <a:p>
            <a:pPr marL="0" marR="0" lvl="0" indent="0" algn="ctr" defTabSz="914400" rtl="0" eaLnBrk="0" fontAlgn="base" latinLnBrk="0" hangingPunct="0">
              <a:lnSpc>
                <a:spcPct val="100000"/>
              </a:lnSpc>
              <a:spcBef>
                <a:spcPct val="0"/>
              </a:spcBef>
              <a:spcAft>
                <a:spcPct val="0"/>
              </a:spcAft>
              <a:buClrTx/>
              <a:buSzTx/>
              <a:tabLst/>
            </a:pPr>
            <a:r>
              <a:rPr lang="en-US" altLang="en-US" sz="3200" dirty="0">
                <a:solidFill>
                  <a:schemeClr val="bg1"/>
                </a:solidFill>
              </a:rPr>
              <a:t>A woman had suffered from a chronic, isolating illness for 12 years and had spent all her money on failed medical treatments.</a:t>
            </a:r>
          </a:p>
        </p:txBody>
      </p:sp>
      <p:sp>
        <p:nvSpPr>
          <p:cNvPr id="7" name="TextBox 6">
            <a:extLst>
              <a:ext uri="{FF2B5EF4-FFF2-40B4-BE49-F238E27FC236}">
                <a16:creationId xmlns:a16="http://schemas.microsoft.com/office/drawing/2014/main" id="{FB31FCC3-8BB4-448F-3405-62433B18B090}"/>
              </a:ext>
            </a:extLst>
          </p:cNvPr>
          <p:cNvSpPr txBox="1"/>
          <p:nvPr/>
        </p:nvSpPr>
        <p:spPr>
          <a:xfrm>
            <a:off x="176980" y="2778612"/>
            <a:ext cx="11565651" cy="3539430"/>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tabLst/>
            </a:pPr>
            <a:r>
              <a:rPr lang="en-US" altLang="en-US" sz="2800" dirty="0">
                <a:solidFill>
                  <a:schemeClr val="bg1"/>
                </a:solidFill>
              </a:rPr>
              <a:t>Hearing that Jesus was in the crowd, she courageously risked public scorn and ceremonial impurity by approaching him.</a:t>
            </a:r>
          </a:p>
          <a:p>
            <a:pPr marL="0" marR="0" lvl="0" indent="0" algn="ctr" defTabSz="914400" rtl="0" eaLnBrk="0" fontAlgn="base" latinLnBrk="0" hangingPunct="0">
              <a:lnSpc>
                <a:spcPct val="100000"/>
              </a:lnSpc>
              <a:spcBef>
                <a:spcPct val="0"/>
              </a:spcBef>
              <a:spcAft>
                <a:spcPct val="0"/>
              </a:spcAft>
              <a:buClrTx/>
              <a:buSzTx/>
              <a:tabLst/>
            </a:pPr>
            <a:r>
              <a:rPr lang="en-US" altLang="en-US" sz="2800" dirty="0">
                <a:solidFill>
                  <a:schemeClr val="bg1"/>
                </a:solidFill>
              </a:rPr>
              <a:t>Believing that merely touching the fringe, or tzitzit, on the hem of his cloak would heal her, she did so from behind. Her bleeding immediately stopped.</a:t>
            </a:r>
          </a:p>
          <a:p>
            <a:pPr marL="0" marR="0" lvl="0" indent="0" algn="ctr" defTabSz="914400" rtl="0" eaLnBrk="0" fontAlgn="base" latinLnBrk="0" hangingPunct="0">
              <a:lnSpc>
                <a:spcPct val="100000"/>
              </a:lnSpc>
              <a:spcBef>
                <a:spcPct val="0"/>
              </a:spcBef>
              <a:spcAft>
                <a:spcPct val="0"/>
              </a:spcAft>
              <a:buClrTx/>
              <a:buSzTx/>
              <a:tabLst/>
            </a:pPr>
            <a:r>
              <a:rPr lang="en-US" altLang="en-US" sz="2800" dirty="0">
                <a:solidFill>
                  <a:schemeClr val="bg1"/>
                </a:solidFill>
              </a:rPr>
              <a:t>Jesus, feeling power leave him, turned to find the woman. She revealed what she had done, and Jesus told her, "Daughter, your faith has made you well. Go in peace and be healed of your affliction"</a:t>
            </a:r>
          </a:p>
        </p:txBody>
      </p:sp>
    </p:spTree>
    <p:extLst>
      <p:ext uri="{BB962C8B-B14F-4D97-AF65-F5344CB8AC3E}">
        <p14:creationId xmlns:p14="http://schemas.microsoft.com/office/powerpoint/2010/main" val="173084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B659220-937C-1999-8EEC-A1CCAFF230A6}"/>
              </a:ext>
            </a:extLst>
          </p:cNvPr>
          <p:cNvSpPr txBox="1"/>
          <p:nvPr/>
        </p:nvSpPr>
        <p:spPr>
          <a:xfrm>
            <a:off x="1868128" y="1653119"/>
            <a:ext cx="8111613" cy="1938992"/>
          </a:xfrm>
          <a:prstGeom prst="rect">
            <a:avLst/>
          </a:prstGeom>
          <a:noFill/>
        </p:spPr>
        <p:txBody>
          <a:bodyPr wrap="square">
            <a:spAutoFit/>
          </a:bodyPr>
          <a:lstStyle/>
          <a:p>
            <a:pPr algn="ctr"/>
            <a:r>
              <a:rPr lang="en-US" sz="4000" b="0" i="0" dirty="0">
                <a:solidFill>
                  <a:schemeClr val="bg1"/>
                </a:solidFill>
                <a:effectLst/>
                <a:latin typeface="Google Sans"/>
              </a:rPr>
              <a:t>Beyond the </a:t>
            </a:r>
            <a:r>
              <a:rPr lang="en-US" sz="4000" b="0" i="0" u="sng" dirty="0">
                <a:solidFill>
                  <a:schemeClr val="bg1"/>
                </a:solidFill>
                <a:effectLst/>
                <a:latin typeface="Google Sans"/>
              </a:rPr>
              <a:t>physical healing</a:t>
            </a:r>
            <a:r>
              <a:rPr lang="en-US" sz="4000" b="0" i="0" dirty="0">
                <a:solidFill>
                  <a:schemeClr val="bg1"/>
                </a:solidFill>
                <a:effectLst/>
                <a:latin typeface="Google Sans"/>
              </a:rPr>
              <a:t>, the story draws on multiple layers of Jewish </a:t>
            </a:r>
            <a:r>
              <a:rPr lang="en-US" sz="4000" b="0" i="0" u="sng" dirty="0">
                <a:solidFill>
                  <a:schemeClr val="bg1"/>
                </a:solidFill>
                <a:effectLst/>
                <a:latin typeface="Google Sans"/>
              </a:rPr>
              <a:t>tradition and symbolism</a:t>
            </a:r>
            <a:r>
              <a:rPr lang="en-US" sz="4000" b="0" i="0" dirty="0">
                <a:solidFill>
                  <a:schemeClr val="bg1"/>
                </a:solidFill>
                <a:effectLst/>
                <a:latin typeface="Google Sans"/>
              </a:rPr>
              <a:t>.</a:t>
            </a:r>
            <a:endParaRPr lang="en-US" sz="4000" dirty="0">
              <a:solidFill>
                <a:schemeClr val="bg1"/>
              </a:solidFill>
            </a:endParaRPr>
          </a:p>
        </p:txBody>
      </p:sp>
    </p:spTree>
    <p:extLst>
      <p:ext uri="{BB962C8B-B14F-4D97-AF65-F5344CB8AC3E}">
        <p14:creationId xmlns:p14="http://schemas.microsoft.com/office/powerpoint/2010/main" val="3793478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1CF40FCA-771B-2F7F-BBB4-54F3E4AABA4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388C7E8-F524-BB8E-C7EC-CA5C0DD97B44}"/>
              </a:ext>
            </a:extLst>
          </p:cNvPr>
          <p:cNvSpPr txBox="1"/>
          <p:nvPr/>
        </p:nvSpPr>
        <p:spPr>
          <a:xfrm>
            <a:off x="530941" y="955572"/>
            <a:ext cx="10854813" cy="3785652"/>
          </a:xfrm>
          <a:prstGeom prst="rect">
            <a:avLst/>
          </a:prstGeom>
          <a:noFill/>
        </p:spPr>
        <p:txBody>
          <a:bodyPr wrap="square">
            <a:spAutoFit/>
          </a:bodyPr>
          <a:lstStyle/>
          <a:p>
            <a:pPr algn="ctr">
              <a:spcBef>
                <a:spcPts val="1200"/>
              </a:spcBef>
              <a:spcAft>
                <a:spcPts val="1200"/>
              </a:spcAft>
            </a:pPr>
            <a:r>
              <a:rPr lang="en-US" sz="4800" b="0" i="0" u="sng" dirty="0">
                <a:solidFill>
                  <a:schemeClr val="bg1"/>
                </a:solidFill>
                <a:effectLst/>
                <a:latin typeface="Google Sans"/>
              </a:rPr>
              <a:t>The </a:t>
            </a:r>
            <a:r>
              <a:rPr lang="en-US" sz="4800" b="0" i="1" u="sng" dirty="0">
                <a:solidFill>
                  <a:schemeClr val="bg1"/>
                </a:solidFill>
                <a:effectLst/>
                <a:latin typeface="Google Sans"/>
              </a:rPr>
              <a:t>tzitzit</a:t>
            </a:r>
            <a:r>
              <a:rPr lang="en-US" sz="4800" b="0" i="0" dirty="0">
                <a:solidFill>
                  <a:schemeClr val="bg1"/>
                </a:solidFill>
                <a:effectLst/>
                <a:latin typeface="Google Sans"/>
              </a:rPr>
              <a:t>: Observant Jewish men wore tassels </a:t>
            </a:r>
            <a:r>
              <a:rPr lang="en-US" sz="4800" b="0" i="0" u="sng" dirty="0">
                <a:solidFill>
                  <a:schemeClr val="bg1"/>
                </a:solidFill>
                <a:effectLst/>
                <a:latin typeface="Google Sans"/>
              </a:rPr>
              <a:t>(</a:t>
            </a:r>
            <a:r>
              <a:rPr lang="en-US" sz="4800" b="0" i="1" u="sng" dirty="0">
                <a:solidFill>
                  <a:schemeClr val="bg1"/>
                </a:solidFill>
                <a:effectLst/>
                <a:latin typeface="Google Sans"/>
              </a:rPr>
              <a:t>tzitzit</a:t>
            </a:r>
            <a:r>
              <a:rPr lang="en-US" sz="4800" b="0" i="0" u="sng" dirty="0">
                <a:solidFill>
                  <a:schemeClr val="bg1"/>
                </a:solidFill>
                <a:effectLst/>
                <a:latin typeface="Google Sans"/>
              </a:rPr>
              <a:t>) </a:t>
            </a:r>
            <a:r>
              <a:rPr lang="en-US" sz="4800" b="0" i="0" dirty="0">
                <a:solidFill>
                  <a:schemeClr val="bg1"/>
                </a:solidFill>
                <a:effectLst/>
                <a:latin typeface="Google Sans"/>
              </a:rPr>
              <a:t>on the corners of their garments </a:t>
            </a:r>
            <a:r>
              <a:rPr lang="en-US" sz="4800" b="0" i="0" u="sng" dirty="0">
                <a:solidFill>
                  <a:schemeClr val="bg1"/>
                </a:solidFill>
                <a:effectLst/>
                <a:latin typeface="Google Sans"/>
              </a:rPr>
              <a:t>as a visual reminder of God's commandments</a:t>
            </a:r>
            <a:r>
              <a:rPr lang="en-US" sz="4800" b="0" i="0" dirty="0">
                <a:solidFill>
                  <a:schemeClr val="bg1"/>
                </a:solidFill>
                <a:effectLst/>
                <a:latin typeface="Google Sans"/>
              </a:rPr>
              <a:t>, based on Numbers 15:38–39 and Deuteronomy 22:12.</a:t>
            </a:r>
          </a:p>
        </p:txBody>
      </p:sp>
    </p:spTree>
    <p:extLst>
      <p:ext uri="{BB962C8B-B14F-4D97-AF65-F5344CB8AC3E}">
        <p14:creationId xmlns:p14="http://schemas.microsoft.com/office/powerpoint/2010/main" val="1676376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F7065E67-D0A8-D666-FFE1-A7133408B18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666584F-9142-3A85-C004-95096227C134}"/>
              </a:ext>
            </a:extLst>
          </p:cNvPr>
          <p:cNvSpPr txBox="1"/>
          <p:nvPr/>
        </p:nvSpPr>
        <p:spPr>
          <a:xfrm>
            <a:off x="417870" y="2052096"/>
            <a:ext cx="11159613" cy="4401205"/>
          </a:xfrm>
          <a:prstGeom prst="rect">
            <a:avLst/>
          </a:prstGeom>
          <a:noFill/>
        </p:spPr>
        <p:txBody>
          <a:bodyPr wrap="square">
            <a:spAutoFit/>
          </a:bodyPr>
          <a:lstStyle/>
          <a:p>
            <a:pPr algn="ctr">
              <a:spcBef>
                <a:spcPts val="1200"/>
              </a:spcBef>
              <a:spcAft>
                <a:spcPts val="1200"/>
              </a:spcAft>
            </a:pPr>
            <a:r>
              <a:rPr lang="en-US" sz="4000" b="0" i="0" dirty="0">
                <a:solidFill>
                  <a:schemeClr val="bg1"/>
                </a:solidFill>
                <a:effectLst/>
                <a:latin typeface="Google Sans"/>
              </a:rPr>
              <a:t>The Old Testament prophet Malachi foretold that the "sun of righteousness" would rise "with healing in his wings" (Malachi 4:2). In Hebrew, the word for "wings" is the same word used for the "corners" or "fringes" of a garment. The woman's faith-filled act was an implicit recognition of Jesus as the Messiah who fulfilled this prophecy.</a:t>
            </a:r>
          </a:p>
        </p:txBody>
      </p:sp>
      <p:sp>
        <p:nvSpPr>
          <p:cNvPr id="5" name="TextBox 4">
            <a:extLst>
              <a:ext uri="{FF2B5EF4-FFF2-40B4-BE49-F238E27FC236}">
                <a16:creationId xmlns:a16="http://schemas.microsoft.com/office/drawing/2014/main" id="{16E71EAD-DD7F-C0FD-FA76-EBE4364955DD}"/>
              </a:ext>
            </a:extLst>
          </p:cNvPr>
          <p:cNvSpPr txBox="1"/>
          <p:nvPr/>
        </p:nvSpPr>
        <p:spPr>
          <a:xfrm>
            <a:off x="2467897" y="503592"/>
            <a:ext cx="6479458" cy="830997"/>
          </a:xfrm>
          <a:prstGeom prst="rect">
            <a:avLst/>
          </a:prstGeom>
          <a:noFill/>
        </p:spPr>
        <p:txBody>
          <a:bodyPr wrap="square">
            <a:spAutoFit/>
          </a:bodyPr>
          <a:lstStyle/>
          <a:p>
            <a:pPr algn="ctr">
              <a:spcBef>
                <a:spcPts val="1200"/>
              </a:spcBef>
              <a:spcAft>
                <a:spcPts val="1200"/>
              </a:spcAft>
            </a:pPr>
            <a:r>
              <a:rPr lang="en-US" sz="4800" b="0" i="0" u="sng" dirty="0">
                <a:solidFill>
                  <a:schemeClr val="bg1"/>
                </a:solidFill>
                <a:effectLst/>
                <a:latin typeface="Google Sans"/>
              </a:rPr>
              <a:t>The prophecy of Malachi</a:t>
            </a:r>
          </a:p>
        </p:txBody>
      </p:sp>
    </p:spTree>
    <p:extLst>
      <p:ext uri="{BB962C8B-B14F-4D97-AF65-F5344CB8AC3E}">
        <p14:creationId xmlns:p14="http://schemas.microsoft.com/office/powerpoint/2010/main" val="525300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60EF16EB-A5A1-3266-A14B-6FC026A318D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6F7A191-026D-50E4-53D7-2903C7277EAA}"/>
              </a:ext>
            </a:extLst>
          </p:cNvPr>
          <p:cNvSpPr txBox="1"/>
          <p:nvPr/>
        </p:nvSpPr>
        <p:spPr>
          <a:xfrm>
            <a:off x="412956" y="1601157"/>
            <a:ext cx="11464412" cy="4093428"/>
          </a:xfrm>
          <a:prstGeom prst="rect">
            <a:avLst/>
          </a:prstGeom>
          <a:noFill/>
        </p:spPr>
        <p:txBody>
          <a:bodyPr wrap="square">
            <a:spAutoFit/>
          </a:bodyPr>
          <a:lstStyle/>
          <a:p>
            <a:pPr algn="ctr">
              <a:spcBef>
                <a:spcPts val="1200"/>
              </a:spcBef>
              <a:spcAft>
                <a:spcPts val="1200"/>
              </a:spcAft>
            </a:pPr>
            <a:endParaRPr lang="en-US" sz="4800" b="0" i="0" dirty="0">
              <a:solidFill>
                <a:schemeClr val="bg1"/>
              </a:solidFill>
              <a:effectLst/>
              <a:latin typeface="Google Sans"/>
            </a:endParaRPr>
          </a:p>
          <a:p>
            <a:pPr algn="ctr">
              <a:spcBef>
                <a:spcPts val="1200"/>
              </a:spcBef>
              <a:spcAft>
                <a:spcPts val="1200"/>
              </a:spcAft>
            </a:pPr>
            <a:r>
              <a:rPr lang="en-US" sz="4800" b="0" i="0" dirty="0">
                <a:solidFill>
                  <a:schemeClr val="bg1"/>
                </a:solidFill>
                <a:effectLst/>
                <a:latin typeface="Google Sans"/>
              </a:rPr>
              <a:t> The story highlights the </a:t>
            </a:r>
            <a:r>
              <a:rPr lang="en-US" sz="4800" b="0" i="0" u="sng" dirty="0">
                <a:solidFill>
                  <a:schemeClr val="bg1"/>
                </a:solidFill>
                <a:effectLst/>
                <a:latin typeface="Google Sans"/>
              </a:rPr>
              <a:t>radical accessibility </a:t>
            </a:r>
            <a:r>
              <a:rPr lang="en-US" sz="4800" b="0" i="0" dirty="0">
                <a:solidFill>
                  <a:schemeClr val="bg1"/>
                </a:solidFill>
                <a:effectLst/>
                <a:latin typeface="Google Sans"/>
              </a:rPr>
              <a:t>of Jesus's power. The woman was considered an outcast, yet she was able to </a:t>
            </a:r>
            <a:r>
              <a:rPr lang="en-US" sz="4800" b="0" i="0" u="sng" dirty="0">
                <a:solidFill>
                  <a:schemeClr val="bg1"/>
                </a:solidFill>
                <a:effectLst/>
                <a:latin typeface="Google Sans"/>
              </a:rPr>
              <a:t>receive divine grace </a:t>
            </a:r>
            <a:r>
              <a:rPr lang="en-US" sz="4800" b="0" i="0" dirty="0">
                <a:solidFill>
                  <a:schemeClr val="bg1"/>
                </a:solidFill>
                <a:effectLst/>
                <a:latin typeface="Google Sans"/>
              </a:rPr>
              <a:t>directly through </a:t>
            </a:r>
            <a:r>
              <a:rPr lang="en-US" sz="4800" b="0" i="0" u="sng" dirty="0">
                <a:solidFill>
                  <a:schemeClr val="bg1"/>
                </a:solidFill>
                <a:effectLst/>
                <a:latin typeface="Google Sans"/>
              </a:rPr>
              <a:t>her personal faith</a:t>
            </a:r>
            <a:r>
              <a:rPr lang="en-US" sz="4800" b="0" i="0" dirty="0">
                <a:solidFill>
                  <a:schemeClr val="bg1"/>
                </a:solidFill>
                <a:effectLst/>
                <a:latin typeface="Google Sans"/>
              </a:rPr>
              <a:t>. </a:t>
            </a:r>
          </a:p>
        </p:txBody>
      </p:sp>
      <p:sp>
        <p:nvSpPr>
          <p:cNvPr id="5" name="TextBox 4">
            <a:extLst>
              <a:ext uri="{FF2B5EF4-FFF2-40B4-BE49-F238E27FC236}">
                <a16:creationId xmlns:a16="http://schemas.microsoft.com/office/drawing/2014/main" id="{4A562A7F-105F-1883-2006-3A1B28024B71}"/>
              </a:ext>
            </a:extLst>
          </p:cNvPr>
          <p:cNvSpPr txBox="1"/>
          <p:nvPr/>
        </p:nvSpPr>
        <p:spPr>
          <a:xfrm>
            <a:off x="2890684" y="472594"/>
            <a:ext cx="6096000" cy="830997"/>
          </a:xfrm>
          <a:prstGeom prst="rect">
            <a:avLst/>
          </a:prstGeom>
          <a:noFill/>
        </p:spPr>
        <p:txBody>
          <a:bodyPr wrap="square">
            <a:spAutoFit/>
          </a:bodyPr>
          <a:lstStyle/>
          <a:p>
            <a:pPr algn="ctr"/>
            <a:r>
              <a:rPr lang="en-US" sz="4800" b="0" i="0" dirty="0">
                <a:solidFill>
                  <a:schemeClr val="bg1"/>
                </a:solidFill>
                <a:effectLst/>
                <a:latin typeface="Google Sans"/>
              </a:rPr>
              <a:t>Accessibility of God:</a:t>
            </a:r>
            <a:endParaRPr lang="en-US" sz="4800" dirty="0"/>
          </a:p>
        </p:txBody>
      </p:sp>
    </p:spTree>
    <p:extLst>
      <p:ext uri="{BB962C8B-B14F-4D97-AF65-F5344CB8AC3E}">
        <p14:creationId xmlns:p14="http://schemas.microsoft.com/office/powerpoint/2010/main" val="765354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372BA911-A46B-85FA-2243-9FCC10AA00A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9D70E68-54D8-1BE4-F946-5B9956F014E6}"/>
              </a:ext>
            </a:extLst>
          </p:cNvPr>
          <p:cNvSpPr txBox="1"/>
          <p:nvPr/>
        </p:nvSpPr>
        <p:spPr>
          <a:xfrm>
            <a:off x="403123" y="822611"/>
            <a:ext cx="11602064" cy="1200329"/>
          </a:xfrm>
          <a:prstGeom prst="rect">
            <a:avLst/>
          </a:prstGeom>
          <a:noFill/>
        </p:spPr>
        <p:txBody>
          <a:bodyPr wrap="square">
            <a:spAutoFit/>
          </a:bodyPr>
          <a:lstStyle/>
          <a:p>
            <a:pPr algn="ctr">
              <a:spcBef>
                <a:spcPts val="1200"/>
              </a:spcBef>
              <a:spcAft>
                <a:spcPts val="1200"/>
              </a:spcAft>
            </a:pPr>
            <a:r>
              <a:rPr lang="en-US" sz="3600" b="0" i="0" dirty="0">
                <a:solidFill>
                  <a:schemeClr val="bg1"/>
                </a:solidFill>
                <a:effectLst/>
                <a:latin typeface="Google Sans"/>
              </a:rPr>
              <a:t>Bold faith: The woman's story shows that profound faith, even a small act of it, is enough to </a:t>
            </a:r>
            <a:r>
              <a:rPr lang="en-US" sz="3600" b="0" i="0" u="sng" dirty="0">
                <a:solidFill>
                  <a:schemeClr val="bg1"/>
                </a:solidFill>
                <a:effectLst/>
                <a:latin typeface="Google Sans"/>
              </a:rPr>
              <a:t>connect with God's power</a:t>
            </a:r>
            <a:r>
              <a:rPr lang="en-US" sz="3600" b="0" i="0" dirty="0">
                <a:solidFill>
                  <a:schemeClr val="bg1"/>
                </a:solidFill>
                <a:effectLst/>
                <a:latin typeface="Google Sans"/>
              </a:rPr>
              <a:t>.</a:t>
            </a:r>
          </a:p>
        </p:txBody>
      </p:sp>
      <p:sp>
        <p:nvSpPr>
          <p:cNvPr id="5" name="TextBox 4">
            <a:extLst>
              <a:ext uri="{FF2B5EF4-FFF2-40B4-BE49-F238E27FC236}">
                <a16:creationId xmlns:a16="http://schemas.microsoft.com/office/drawing/2014/main" id="{57A41FB5-29B2-F0F1-C4A4-43A59DA6342E}"/>
              </a:ext>
            </a:extLst>
          </p:cNvPr>
          <p:cNvSpPr txBox="1"/>
          <p:nvPr/>
        </p:nvSpPr>
        <p:spPr>
          <a:xfrm>
            <a:off x="403123" y="2661243"/>
            <a:ext cx="10894142" cy="1754326"/>
          </a:xfrm>
          <a:prstGeom prst="rect">
            <a:avLst/>
          </a:prstGeom>
          <a:noFill/>
        </p:spPr>
        <p:txBody>
          <a:bodyPr wrap="square">
            <a:spAutoFit/>
          </a:bodyPr>
          <a:lstStyle/>
          <a:p>
            <a:pPr algn="ctr">
              <a:spcBef>
                <a:spcPts val="1200"/>
              </a:spcBef>
              <a:spcAft>
                <a:spcPts val="1200"/>
              </a:spcAft>
            </a:pPr>
            <a:r>
              <a:rPr lang="en-US" sz="3600" b="0" i="0" dirty="0">
                <a:solidFill>
                  <a:schemeClr val="bg1"/>
                </a:solidFill>
                <a:effectLst/>
                <a:latin typeface="Google Sans"/>
              </a:rPr>
              <a:t>Seeking help: It symbolizes the act of humbly reaching out for help from a person of great influence or from God.</a:t>
            </a:r>
          </a:p>
        </p:txBody>
      </p:sp>
      <p:sp>
        <p:nvSpPr>
          <p:cNvPr id="7" name="TextBox 6">
            <a:extLst>
              <a:ext uri="{FF2B5EF4-FFF2-40B4-BE49-F238E27FC236}">
                <a16:creationId xmlns:a16="http://schemas.microsoft.com/office/drawing/2014/main" id="{A5ECE342-7DE6-0410-72AA-33D01770F653}"/>
              </a:ext>
            </a:extLst>
          </p:cNvPr>
          <p:cNvSpPr txBox="1"/>
          <p:nvPr/>
        </p:nvSpPr>
        <p:spPr>
          <a:xfrm>
            <a:off x="521109" y="4835061"/>
            <a:ext cx="11149781" cy="1754326"/>
          </a:xfrm>
          <a:prstGeom prst="rect">
            <a:avLst/>
          </a:prstGeom>
          <a:noFill/>
        </p:spPr>
        <p:txBody>
          <a:bodyPr wrap="square">
            <a:spAutoFit/>
          </a:bodyPr>
          <a:lstStyle/>
          <a:p>
            <a:pPr algn="ctr"/>
            <a:r>
              <a:rPr lang="en-US" sz="3600" b="0" i="0" dirty="0">
                <a:solidFill>
                  <a:schemeClr val="bg1"/>
                </a:solidFill>
                <a:effectLst/>
                <a:latin typeface="Google Sans"/>
              </a:rPr>
              <a:t>Healing and redemption: The miraculous outcome demonstrates the potential for physical and spiritual wholeness through divine intervention.</a:t>
            </a:r>
            <a:endParaRPr lang="en-US" sz="3600" dirty="0">
              <a:solidFill>
                <a:schemeClr val="bg1"/>
              </a:solidFill>
            </a:endParaRPr>
          </a:p>
        </p:txBody>
      </p:sp>
    </p:spTree>
    <p:extLst>
      <p:ext uri="{BB962C8B-B14F-4D97-AF65-F5344CB8AC3E}">
        <p14:creationId xmlns:p14="http://schemas.microsoft.com/office/powerpoint/2010/main" val="207090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circle(in)">
                                      <p:cBhvr>
                                        <p:cTn id="12" dur="20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a:extLst>
            <a:ext uri="{FF2B5EF4-FFF2-40B4-BE49-F238E27FC236}">
              <a16:creationId xmlns:a16="http://schemas.microsoft.com/office/drawing/2014/main" id="{81BF1FA8-E102-A220-F6AB-B50FFB54F96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47FA55F-5BDC-4237-4611-5A1C5AE98E78}"/>
              </a:ext>
            </a:extLst>
          </p:cNvPr>
          <p:cNvSpPr txBox="1"/>
          <p:nvPr/>
        </p:nvSpPr>
        <p:spPr>
          <a:xfrm>
            <a:off x="265472" y="801804"/>
            <a:ext cx="11346426" cy="4524315"/>
          </a:xfrm>
          <a:prstGeom prst="rect">
            <a:avLst/>
          </a:prstGeom>
          <a:noFill/>
        </p:spPr>
        <p:txBody>
          <a:bodyPr wrap="square">
            <a:spAutoFit/>
          </a:bodyPr>
          <a:lstStyle/>
          <a:p>
            <a:pPr algn="ctr">
              <a:spcBef>
                <a:spcPts val="1200"/>
              </a:spcBef>
              <a:spcAft>
                <a:spcPts val="1200"/>
              </a:spcAft>
            </a:pPr>
            <a:r>
              <a:rPr lang="en-US" sz="4800" b="0" i="0" dirty="0">
                <a:solidFill>
                  <a:schemeClr val="bg1"/>
                </a:solidFill>
                <a:effectLst/>
                <a:latin typeface="Google Sans"/>
              </a:rPr>
              <a:t>Healing with prayer cloths: In the book of Acts, the apostle Paul performed miracles using handkerchiefs and aprons that had touched him. The items were carried to the sick, and "the diseases left them and the evil spirits came out of them" (Acts 19:11–12).</a:t>
            </a:r>
          </a:p>
        </p:txBody>
      </p:sp>
    </p:spTree>
    <p:extLst>
      <p:ext uri="{BB962C8B-B14F-4D97-AF65-F5344CB8AC3E}">
        <p14:creationId xmlns:p14="http://schemas.microsoft.com/office/powerpoint/2010/main" val="1716777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3121</TotalTime>
  <Words>1260</Words>
  <Application>Microsoft Office PowerPoint</Application>
  <PresentationFormat>Widescreen</PresentationFormat>
  <Paragraphs>45</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Aptos</vt:lpstr>
      <vt:lpstr>Aptos Display</vt:lpstr>
      <vt:lpstr>Arial</vt:lpstr>
      <vt:lpstr>Google Sans</vt:lpstr>
      <vt:lpstr>Open Sans</vt:lpstr>
      <vt:lpstr>system-ui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Tubbs</dc:creator>
  <cp:lastModifiedBy>Richard Tubbs</cp:lastModifiedBy>
  <cp:revision>1</cp:revision>
  <dcterms:created xsi:type="dcterms:W3CDTF">2025-09-11T15:06:26Z</dcterms:created>
  <dcterms:modified xsi:type="dcterms:W3CDTF">2025-09-13T19:07:51Z</dcterms:modified>
</cp:coreProperties>
</file>