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59" r:id="rId5"/>
    <p:sldId id="282" r:id="rId6"/>
    <p:sldId id="283" r:id="rId7"/>
    <p:sldId id="276"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8" r:id="rId24"/>
    <p:sldId id="279" r:id="rId25"/>
    <p:sldId id="281" r:id="rId26"/>
    <p:sldId id="284" r:id="rId27"/>
    <p:sldId id="2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8" d="100"/>
          <a:sy n="58" d="100"/>
        </p:scale>
        <p:origin x="90" y="12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E1533-8127-DB9B-5F85-71E174500C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AA1BD8-0EDA-C649-1ABB-FAE4A8C493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A136E1-ECB8-755B-E601-99A6DA8D017E}"/>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5" name="Footer Placeholder 4">
            <a:extLst>
              <a:ext uri="{FF2B5EF4-FFF2-40B4-BE49-F238E27FC236}">
                <a16:creationId xmlns:a16="http://schemas.microsoft.com/office/drawing/2014/main" id="{75205DF1-2412-FEA3-42B4-4F0DB19E5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62E4E-DE6E-BDD6-58DD-C01B7A363761}"/>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129567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2047-0CBB-8668-7DB1-02A43646C7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DBF0A9-6C5D-FB00-F454-F9915AAA37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0DA820-9C0B-F1C8-9606-004C42F5F0F6}"/>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5" name="Footer Placeholder 4">
            <a:extLst>
              <a:ext uri="{FF2B5EF4-FFF2-40B4-BE49-F238E27FC236}">
                <a16:creationId xmlns:a16="http://schemas.microsoft.com/office/drawing/2014/main" id="{ED587C4B-FF0E-24C6-D198-4BB81F632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A59AC-DA85-16DB-1F9F-7B4BDA7378EE}"/>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2835715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16264D-C0F4-547E-80DD-B42ED752D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3B5C01D-3C75-5136-2F5F-A8D8763A26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9CA0FE-FB1D-9636-522E-2AC13F540444}"/>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5" name="Footer Placeholder 4">
            <a:extLst>
              <a:ext uri="{FF2B5EF4-FFF2-40B4-BE49-F238E27FC236}">
                <a16:creationId xmlns:a16="http://schemas.microsoft.com/office/drawing/2014/main" id="{2C46ADA8-99E0-17CD-72D7-28B9FF425C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57FA0C-F2E3-DE85-213E-2DACEDBCE8DA}"/>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1080758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69B64-304D-0C12-378E-CCC5818FD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514FE3-0D98-CCC3-98FF-0274600E9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377D9-0BD8-D103-EF38-720A5E4E36CF}"/>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5" name="Footer Placeholder 4">
            <a:extLst>
              <a:ext uri="{FF2B5EF4-FFF2-40B4-BE49-F238E27FC236}">
                <a16:creationId xmlns:a16="http://schemas.microsoft.com/office/drawing/2014/main" id="{7DCC9105-D5B7-DAE7-807B-D2241A78B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C28F7-56E2-4FD5-D6D5-B9B5E3CA6A9F}"/>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4257485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8154F-6460-5A94-B4C9-E3016BD421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E38A79-6AB7-4E53-A003-3C1BFE5EA4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8407E6-29B5-3A18-F702-E5AB4ED4BB65}"/>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5" name="Footer Placeholder 4">
            <a:extLst>
              <a:ext uri="{FF2B5EF4-FFF2-40B4-BE49-F238E27FC236}">
                <a16:creationId xmlns:a16="http://schemas.microsoft.com/office/drawing/2014/main" id="{BAA2D913-D9F4-56EA-7344-35579ECA5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D9E3FD-6E71-5E00-A43D-99164AA913BA}"/>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417152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3CBA4-9BCA-2ADF-0539-E626225D68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6C0076-6585-3045-DBAD-070F7415F9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0B8417-9420-812F-32B9-B9DEDBBDB5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1C8C61-ABE6-C1AF-65C7-9F129E22F62D}"/>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6" name="Footer Placeholder 5">
            <a:extLst>
              <a:ext uri="{FF2B5EF4-FFF2-40B4-BE49-F238E27FC236}">
                <a16:creationId xmlns:a16="http://schemas.microsoft.com/office/drawing/2014/main" id="{9358C1BE-3C00-F883-2867-3D7DAB612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BDD895-0954-59B0-0905-A9248A97EC15}"/>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3994659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5979-FB28-D859-D79F-CB228BD4F2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8A4635-BD92-0010-A090-BB52B92956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1280BB-3F32-1D70-C21B-4239C46725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2352F9-2E2F-B869-1EFC-9AB49C11F5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61F98-26FB-331B-F9EB-41E3CED5D1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D2C045-DCD2-2902-087C-81D8C93E8551}"/>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8" name="Footer Placeholder 7">
            <a:extLst>
              <a:ext uri="{FF2B5EF4-FFF2-40B4-BE49-F238E27FC236}">
                <a16:creationId xmlns:a16="http://schemas.microsoft.com/office/drawing/2014/main" id="{EBA3A88B-2FEE-4D41-69F0-DBF5818055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F6CB57-008F-E5BF-4D56-403C8ED38441}"/>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2339407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DEF88-6A8E-B4BB-47F8-7BC7C1485D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4141BB-8632-E01A-B0E0-40DEF4FAEDC1}"/>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4" name="Footer Placeholder 3">
            <a:extLst>
              <a:ext uri="{FF2B5EF4-FFF2-40B4-BE49-F238E27FC236}">
                <a16:creationId xmlns:a16="http://schemas.microsoft.com/office/drawing/2014/main" id="{46A9CE44-82E2-0A49-7510-7A6F51CEA5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2B5B9E-61CF-7CDD-B852-4E9DBE3B3E8D}"/>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546613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82A1C8-105C-F79E-8679-6D694CE7A865}"/>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3" name="Footer Placeholder 2">
            <a:extLst>
              <a:ext uri="{FF2B5EF4-FFF2-40B4-BE49-F238E27FC236}">
                <a16:creationId xmlns:a16="http://schemas.microsoft.com/office/drawing/2014/main" id="{19250BCE-6FD4-15C4-73D2-9697C52C07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1B683-D1EB-9E24-C39D-C864BA4CA749}"/>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26814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ECB33-A452-FBC3-47FE-1B67DD6268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F59CE2-B8B6-711B-2397-A18A9FDC4E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E17A41-C969-535C-CBFE-07DFBA81ED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6700EC-935F-5034-D715-EEBE25713E5D}"/>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6" name="Footer Placeholder 5">
            <a:extLst>
              <a:ext uri="{FF2B5EF4-FFF2-40B4-BE49-F238E27FC236}">
                <a16:creationId xmlns:a16="http://schemas.microsoft.com/office/drawing/2014/main" id="{D063BDF3-7987-DEBC-D485-28D865C286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B04066-A883-A5D9-E0F6-1E26A85B15F3}"/>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2858328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68E5-5A3D-47EE-F434-E158144B0C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034351-118D-7111-FA93-DCB316A0C8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B2E9C9-EBF3-46E1-E314-644665D3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536400-97D0-F5E4-EBF4-D9D0B27E71A1}"/>
              </a:ext>
            </a:extLst>
          </p:cNvPr>
          <p:cNvSpPr>
            <a:spLocks noGrp="1"/>
          </p:cNvSpPr>
          <p:nvPr>
            <p:ph type="dt" sz="half" idx="10"/>
          </p:nvPr>
        </p:nvSpPr>
        <p:spPr/>
        <p:txBody>
          <a:bodyPr/>
          <a:lstStyle/>
          <a:p>
            <a:fld id="{E9FEFC70-739B-4E9D-9FD8-B22A7213F10C}" type="datetimeFigureOut">
              <a:rPr lang="en-US" smtClean="0"/>
              <a:t>7/19/2025</a:t>
            </a:fld>
            <a:endParaRPr lang="en-US"/>
          </a:p>
        </p:txBody>
      </p:sp>
      <p:sp>
        <p:nvSpPr>
          <p:cNvPr id="6" name="Footer Placeholder 5">
            <a:extLst>
              <a:ext uri="{FF2B5EF4-FFF2-40B4-BE49-F238E27FC236}">
                <a16:creationId xmlns:a16="http://schemas.microsoft.com/office/drawing/2014/main" id="{983C3CAD-A111-4F42-6EF1-A4D09889E3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B7ECDE-98D8-7940-B1C5-91DB52CF95C6}"/>
              </a:ext>
            </a:extLst>
          </p:cNvPr>
          <p:cNvSpPr>
            <a:spLocks noGrp="1"/>
          </p:cNvSpPr>
          <p:nvPr>
            <p:ph type="sldNum" sz="quarter" idx="12"/>
          </p:nvPr>
        </p:nvSpPr>
        <p:spPr/>
        <p:txBody>
          <a:bodyPr/>
          <a:lstStyle/>
          <a:p>
            <a:fld id="{0A1A8ED3-662A-4013-BCD8-C257D7A0AE5E}" type="slidenum">
              <a:rPr lang="en-US" smtClean="0"/>
              <a:t>‹#›</a:t>
            </a:fld>
            <a:endParaRPr lang="en-US"/>
          </a:p>
        </p:txBody>
      </p:sp>
    </p:spTree>
    <p:extLst>
      <p:ext uri="{BB962C8B-B14F-4D97-AF65-F5344CB8AC3E}">
        <p14:creationId xmlns:p14="http://schemas.microsoft.com/office/powerpoint/2010/main" val="273200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D7D006-B48B-D1AA-D0EC-ED4889D56F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7274735-E5F2-80FE-D6B1-5F867AEBA1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D0C8AF-DE37-9C3F-8EF7-678548D200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FEFC70-739B-4E9D-9FD8-B22A7213F10C}" type="datetimeFigureOut">
              <a:rPr lang="en-US" smtClean="0"/>
              <a:t>7/19/2025</a:t>
            </a:fld>
            <a:endParaRPr lang="en-US"/>
          </a:p>
        </p:txBody>
      </p:sp>
      <p:sp>
        <p:nvSpPr>
          <p:cNvPr id="5" name="Footer Placeholder 4">
            <a:extLst>
              <a:ext uri="{FF2B5EF4-FFF2-40B4-BE49-F238E27FC236}">
                <a16:creationId xmlns:a16="http://schemas.microsoft.com/office/drawing/2014/main" id="{627E0D65-1051-29A3-2D17-023C2ECFB3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5B1668-2F0C-3134-FE5E-57243D63BE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A1A8ED3-662A-4013-BCD8-C257D7A0AE5E}" type="slidenum">
              <a:rPr lang="en-US" smtClean="0"/>
              <a:t>‹#›</a:t>
            </a:fld>
            <a:endParaRPr lang="en-US"/>
          </a:p>
        </p:txBody>
      </p:sp>
    </p:spTree>
    <p:extLst>
      <p:ext uri="{BB962C8B-B14F-4D97-AF65-F5344CB8AC3E}">
        <p14:creationId xmlns:p14="http://schemas.microsoft.com/office/powerpoint/2010/main" val="22395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search?cs=0&amp;sca_esv=cab469c6dae8b008&amp;sxsrf=AE3TifPC5uEJGiLrKoimm93mmGOeOQpoQw%3A1752941905586&amp;q=Genesis+6%3A9&amp;sa=X&amp;ved=2ahUKEwjdgsO8qcmOAxUWSDABHZV1CHMQxccNegQIBhAB&amp;mstk=AUtExfBB3sqWgXEA357TJV2zV-I1DFapkp-jYa1FyxFRuryPUVIvJZqdHKwErJs_pCkT6Lu59bQ9csWg9F6GTh26Wxceb0sPk7PmmfXf9q4CL6GHpT01OxMqOqM6PcRwRVoLxX05zv4u2Z0gw8TSjz2yjo4r_Di_a-AG32DtpWCz1x3jpfw&amp;csui=3"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ref.com/2-Kings/2/2-Kings-2-11.html"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44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02BBD90E-EA52-57FA-358C-2F89AF19213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E7AC0B3-4DA7-DD12-7D05-62276CF65581}"/>
              </a:ext>
            </a:extLst>
          </p:cNvPr>
          <p:cNvSpPr txBox="1"/>
          <p:nvPr/>
        </p:nvSpPr>
        <p:spPr>
          <a:xfrm>
            <a:off x="245807" y="1109801"/>
            <a:ext cx="9743767" cy="3970318"/>
          </a:xfrm>
          <a:prstGeom prst="rect">
            <a:avLst/>
          </a:prstGeom>
          <a:noFill/>
        </p:spPr>
        <p:txBody>
          <a:bodyPr wrap="square">
            <a:spAutoFit/>
          </a:bodyPr>
          <a:lstStyle/>
          <a:p>
            <a:pPr algn="ctr"/>
            <a:r>
              <a:rPr lang="en-US" sz="3600" b="0" i="0" dirty="0">
                <a:solidFill>
                  <a:schemeClr val="bg1"/>
                </a:solidFill>
                <a:effectLst/>
                <a:latin typeface="Open Sans" panose="020B0606030504020204" pitchFamily="34" charset="0"/>
              </a:rPr>
              <a:t>The spiritual walk of which the Bible speaks Is a </a:t>
            </a:r>
            <a:r>
              <a:rPr lang="en-US" sz="3600" b="0" i="0" u="sng" dirty="0">
                <a:solidFill>
                  <a:schemeClr val="bg1"/>
                </a:solidFill>
                <a:effectLst/>
                <a:latin typeface="Open Sans" panose="020B0606030504020204" pitchFamily="34" charset="0"/>
              </a:rPr>
              <a:t>dynamic exercise of faith</a:t>
            </a:r>
            <a:r>
              <a:rPr lang="en-US" sz="3600" b="0" i="0" dirty="0">
                <a:solidFill>
                  <a:schemeClr val="bg1"/>
                </a:solidFill>
                <a:effectLst/>
                <a:latin typeface="Open Sans" panose="020B0606030504020204" pitchFamily="34" charset="0"/>
              </a:rPr>
              <a:t>, and the successful completion of this walk Is dependent not upon one’s natural or physical resources but upon the strength, leadership, and controlling influence of the </a:t>
            </a:r>
            <a:r>
              <a:rPr lang="en-US" sz="3600" b="0" i="0" u="sng" dirty="0">
                <a:solidFill>
                  <a:schemeClr val="bg1"/>
                </a:solidFill>
                <a:effectLst/>
                <a:latin typeface="Open Sans" panose="020B0606030504020204" pitchFamily="34" charset="0"/>
              </a:rPr>
              <a:t>Holy Spirit</a:t>
            </a:r>
            <a:r>
              <a:rPr lang="en-US" sz="3600" b="0" i="0" dirty="0">
                <a:solidFill>
                  <a:schemeClr val="bg1"/>
                </a:solidFill>
                <a:effectLst/>
                <a:latin typeface="Open Sans" panose="020B0606030504020204" pitchFamily="34" charset="0"/>
              </a:rPr>
              <a:t>.</a:t>
            </a:r>
            <a:endParaRPr lang="en-US" sz="3600" dirty="0">
              <a:solidFill>
                <a:schemeClr val="bg1"/>
              </a:solidFill>
            </a:endParaRPr>
          </a:p>
        </p:txBody>
      </p:sp>
    </p:spTree>
    <p:extLst>
      <p:ext uri="{BB962C8B-B14F-4D97-AF65-F5344CB8AC3E}">
        <p14:creationId xmlns:p14="http://schemas.microsoft.com/office/powerpoint/2010/main" val="12626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0F64944D-0B0B-496B-122C-5CAA6B6F3F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8DD21E-C319-57BF-2B47-14E8AE1600EE}"/>
              </a:ext>
            </a:extLst>
          </p:cNvPr>
          <p:cNvSpPr txBox="1"/>
          <p:nvPr/>
        </p:nvSpPr>
        <p:spPr>
          <a:xfrm>
            <a:off x="521109" y="872289"/>
            <a:ext cx="9045677" cy="4524315"/>
          </a:xfrm>
          <a:prstGeom prst="rect">
            <a:avLst/>
          </a:prstGeom>
          <a:noFill/>
        </p:spPr>
        <p:txBody>
          <a:bodyPr wrap="square">
            <a:spAutoFit/>
          </a:bodyPr>
          <a:lstStyle/>
          <a:p>
            <a:pPr algn="ctr"/>
            <a:r>
              <a:rPr lang="en-US" sz="3600" b="0" i="0" dirty="0">
                <a:solidFill>
                  <a:schemeClr val="bg1"/>
                </a:solidFill>
                <a:effectLst/>
                <a:latin typeface="Open Sans" panose="020B0606030504020204" pitchFamily="34" charset="0"/>
              </a:rPr>
              <a:t>Our text says, "Enoch walked with God." This Is not an ordinary walk and you do not keep company with the ordinary. You are walking with God. However strange it may seem to our finite minds, It is possible, according to the Word of God, to live in the realm of the Spirit and walk In fellowship with the heavenly Father. </a:t>
            </a:r>
            <a:endParaRPr lang="en-US" sz="3600" dirty="0">
              <a:solidFill>
                <a:schemeClr val="bg1"/>
              </a:solidFill>
            </a:endParaRPr>
          </a:p>
        </p:txBody>
      </p:sp>
    </p:spTree>
    <p:extLst>
      <p:ext uri="{BB962C8B-B14F-4D97-AF65-F5344CB8AC3E}">
        <p14:creationId xmlns:p14="http://schemas.microsoft.com/office/powerpoint/2010/main" val="3632592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36B9DF2-383B-038A-B829-E02DBD8E0DE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604D8F-6772-F291-6CC5-2587E63002B2}"/>
              </a:ext>
            </a:extLst>
          </p:cNvPr>
          <p:cNvSpPr txBox="1"/>
          <p:nvPr/>
        </p:nvSpPr>
        <p:spPr>
          <a:xfrm>
            <a:off x="0" y="756686"/>
            <a:ext cx="9979742" cy="4154984"/>
          </a:xfrm>
          <a:prstGeom prst="rect">
            <a:avLst/>
          </a:prstGeom>
          <a:noFill/>
        </p:spPr>
        <p:txBody>
          <a:bodyPr wrap="square">
            <a:spAutoFit/>
          </a:bodyPr>
          <a:lstStyle/>
          <a:p>
            <a:pPr algn="ctr"/>
            <a:r>
              <a:rPr lang="en-US" sz="4400" b="0" i="0" dirty="0">
                <a:solidFill>
                  <a:schemeClr val="bg1"/>
                </a:solidFill>
                <a:effectLst/>
                <a:latin typeface="Open Sans" panose="020B0606030504020204" pitchFamily="34" charset="0"/>
              </a:rPr>
              <a:t>Enoch’s walk emphasizes an Important relationship between </a:t>
            </a:r>
            <a:r>
              <a:rPr lang="en-US" sz="4400" b="0" i="0" u="sng" dirty="0">
                <a:solidFill>
                  <a:schemeClr val="bg1"/>
                </a:solidFill>
                <a:effectLst/>
                <a:latin typeface="Open Sans" panose="020B0606030504020204" pitchFamily="34" charset="0"/>
              </a:rPr>
              <a:t>humanity </a:t>
            </a:r>
            <a:r>
              <a:rPr lang="en-US" sz="4400" b="0" i="0" dirty="0">
                <a:solidFill>
                  <a:schemeClr val="bg1"/>
                </a:solidFill>
                <a:effectLst/>
                <a:latin typeface="Open Sans" panose="020B0606030504020204" pitchFamily="34" charset="0"/>
              </a:rPr>
              <a:t>and </a:t>
            </a:r>
            <a:r>
              <a:rPr lang="en-US" sz="4400" b="0" i="0" u="sng" dirty="0">
                <a:solidFill>
                  <a:schemeClr val="bg1"/>
                </a:solidFill>
                <a:effectLst/>
                <a:latin typeface="Open Sans" panose="020B0606030504020204" pitchFamily="34" charset="0"/>
              </a:rPr>
              <a:t>divinity</a:t>
            </a:r>
            <a:r>
              <a:rPr lang="en-US" sz="4400" b="0" i="0" dirty="0">
                <a:solidFill>
                  <a:schemeClr val="bg1"/>
                </a:solidFill>
                <a:effectLst/>
                <a:latin typeface="Open Sans" panose="020B0606030504020204" pitchFamily="34" charset="0"/>
              </a:rPr>
              <a:t>, between God and man, between that which Is </a:t>
            </a:r>
            <a:r>
              <a:rPr lang="en-US" sz="4400" b="0" i="0" u="sng" dirty="0">
                <a:solidFill>
                  <a:schemeClr val="bg1"/>
                </a:solidFill>
                <a:effectLst/>
                <a:latin typeface="Open Sans" panose="020B0606030504020204" pitchFamily="34" charset="0"/>
              </a:rPr>
              <a:t>weak</a:t>
            </a:r>
            <a:r>
              <a:rPr lang="en-US" sz="4400" b="0" i="0" dirty="0">
                <a:solidFill>
                  <a:schemeClr val="bg1"/>
                </a:solidFill>
                <a:effectLst/>
                <a:latin typeface="Open Sans" panose="020B0606030504020204" pitchFamily="34" charset="0"/>
              </a:rPr>
              <a:t> and </a:t>
            </a:r>
            <a:r>
              <a:rPr lang="en-US" sz="4400" b="0" i="0" u="sng" dirty="0">
                <a:solidFill>
                  <a:schemeClr val="bg1"/>
                </a:solidFill>
                <a:effectLst/>
                <a:latin typeface="Open Sans" panose="020B0606030504020204" pitchFamily="34" charset="0"/>
              </a:rPr>
              <a:t>limited</a:t>
            </a:r>
            <a:r>
              <a:rPr lang="en-US" sz="4400" b="0" i="0" dirty="0">
                <a:solidFill>
                  <a:schemeClr val="bg1"/>
                </a:solidFill>
                <a:effectLst/>
                <a:latin typeface="Open Sans" panose="020B0606030504020204" pitchFamily="34" charset="0"/>
              </a:rPr>
              <a:t>, and that which Is </a:t>
            </a:r>
            <a:r>
              <a:rPr lang="en-US" sz="4400" b="0" i="0" u="sng" dirty="0">
                <a:solidFill>
                  <a:schemeClr val="bg1"/>
                </a:solidFill>
                <a:effectLst/>
                <a:latin typeface="Open Sans" panose="020B0606030504020204" pitchFamily="34" charset="0"/>
              </a:rPr>
              <a:t>powerful</a:t>
            </a:r>
            <a:r>
              <a:rPr lang="en-US" sz="4400" b="0" i="0" dirty="0">
                <a:solidFill>
                  <a:schemeClr val="bg1"/>
                </a:solidFill>
                <a:effectLst/>
                <a:latin typeface="Open Sans" panose="020B0606030504020204" pitchFamily="34" charset="0"/>
              </a:rPr>
              <a:t> and </a:t>
            </a:r>
            <a:r>
              <a:rPr lang="en-US" sz="4400" b="0" i="0" u="sng" dirty="0">
                <a:solidFill>
                  <a:schemeClr val="bg1"/>
                </a:solidFill>
                <a:effectLst/>
                <a:latin typeface="Open Sans" panose="020B0606030504020204" pitchFamily="34" charset="0"/>
              </a:rPr>
              <a:t>unlimited</a:t>
            </a:r>
            <a:r>
              <a:rPr lang="en-US" sz="4400" b="0" i="0" dirty="0">
                <a:solidFill>
                  <a:schemeClr val="bg1"/>
                </a:solidFill>
                <a:effectLst/>
                <a:latin typeface="Open Sans" panose="020B0606030504020204" pitchFamily="34" charset="0"/>
              </a:rPr>
              <a:t>. </a:t>
            </a:r>
            <a:endParaRPr lang="en-US" sz="4400" dirty="0">
              <a:solidFill>
                <a:schemeClr val="bg1"/>
              </a:solidFill>
            </a:endParaRPr>
          </a:p>
        </p:txBody>
      </p:sp>
    </p:spTree>
    <p:extLst>
      <p:ext uri="{BB962C8B-B14F-4D97-AF65-F5344CB8AC3E}">
        <p14:creationId xmlns:p14="http://schemas.microsoft.com/office/powerpoint/2010/main" val="15289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4FE6D7CC-5AAC-4197-E1A0-B882C3DAA25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9838906-202A-7D92-7711-0D2CA3A1040F}"/>
              </a:ext>
            </a:extLst>
          </p:cNvPr>
          <p:cNvSpPr txBox="1"/>
          <p:nvPr/>
        </p:nvSpPr>
        <p:spPr>
          <a:xfrm>
            <a:off x="825910" y="578859"/>
            <a:ext cx="9006348" cy="646331"/>
          </a:xfrm>
          <a:prstGeom prst="rect">
            <a:avLst/>
          </a:prstGeom>
          <a:noFill/>
        </p:spPr>
        <p:txBody>
          <a:bodyPr wrap="square">
            <a:spAutoFit/>
          </a:bodyPr>
          <a:lstStyle/>
          <a:p>
            <a:pPr algn="ctr"/>
            <a:r>
              <a:rPr lang="en-US" sz="3600" b="0" i="0" dirty="0">
                <a:solidFill>
                  <a:schemeClr val="bg1"/>
                </a:solidFill>
                <a:effectLst/>
                <a:latin typeface="Open Sans" panose="020B0606030504020204" pitchFamily="34" charset="0"/>
              </a:rPr>
              <a:t>You mean I can walk with a God like that? </a:t>
            </a:r>
            <a:endParaRPr lang="en-US" sz="3600" dirty="0">
              <a:solidFill>
                <a:schemeClr val="bg1"/>
              </a:solidFill>
            </a:endParaRPr>
          </a:p>
        </p:txBody>
      </p:sp>
      <p:sp>
        <p:nvSpPr>
          <p:cNvPr id="4" name="TextBox 3">
            <a:extLst>
              <a:ext uri="{FF2B5EF4-FFF2-40B4-BE49-F238E27FC236}">
                <a16:creationId xmlns:a16="http://schemas.microsoft.com/office/drawing/2014/main" id="{803BEAAB-34B9-7063-14F6-F224EF3A16B8}"/>
              </a:ext>
            </a:extLst>
          </p:cNvPr>
          <p:cNvSpPr txBox="1"/>
          <p:nvPr/>
        </p:nvSpPr>
        <p:spPr>
          <a:xfrm>
            <a:off x="570272" y="1536174"/>
            <a:ext cx="8790038" cy="3785652"/>
          </a:xfrm>
          <a:prstGeom prst="rect">
            <a:avLst/>
          </a:prstGeom>
          <a:noFill/>
        </p:spPr>
        <p:txBody>
          <a:bodyPr wrap="square">
            <a:spAutoFit/>
          </a:bodyPr>
          <a:lstStyle/>
          <a:p>
            <a:pPr algn="ctr"/>
            <a:r>
              <a:rPr lang="en-US" sz="4000" b="0" i="0" dirty="0">
                <a:solidFill>
                  <a:schemeClr val="bg1"/>
                </a:solidFill>
                <a:effectLst/>
                <a:latin typeface="Open Sans" panose="020B0606030504020204" pitchFamily="34" charset="0"/>
              </a:rPr>
              <a:t>The answer is, Yes, you can. God said in </a:t>
            </a:r>
            <a:r>
              <a:rPr lang="en-US" sz="4000" b="1" i="0" dirty="0">
                <a:solidFill>
                  <a:schemeClr val="bg1"/>
                </a:solidFill>
                <a:effectLst/>
                <a:latin typeface="Open Sans" panose="020B0606030504020204" pitchFamily="34" charset="0"/>
              </a:rPr>
              <a:t>Leviticus 26:3</a:t>
            </a:r>
            <a:r>
              <a:rPr lang="en-US" sz="4000" b="0" i="0" dirty="0">
                <a:solidFill>
                  <a:schemeClr val="bg1"/>
                </a:solidFill>
                <a:effectLst/>
                <a:latin typeface="Open Sans" panose="020B0606030504020204" pitchFamily="34" charset="0"/>
              </a:rPr>
              <a:t>, "If you walk in my statutes and keep my commandments, and do them; I will walk among you and will be your God, and you shall be my people."</a:t>
            </a:r>
            <a:endParaRPr lang="en-US" sz="4000" dirty="0"/>
          </a:p>
        </p:txBody>
      </p:sp>
    </p:spTree>
    <p:extLst>
      <p:ext uri="{BB962C8B-B14F-4D97-AF65-F5344CB8AC3E}">
        <p14:creationId xmlns:p14="http://schemas.microsoft.com/office/powerpoint/2010/main" val="14939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2C1FC385-F3D9-B58C-235C-9C10AF4DF3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310B0D4-8DE4-FA4B-FD83-7C8DE2FB0213}"/>
              </a:ext>
            </a:extLst>
          </p:cNvPr>
          <p:cNvSpPr txBox="1"/>
          <p:nvPr/>
        </p:nvSpPr>
        <p:spPr>
          <a:xfrm>
            <a:off x="629264" y="612844"/>
            <a:ext cx="8436078" cy="5632311"/>
          </a:xfrm>
          <a:prstGeom prst="rect">
            <a:avLst/>
          </a:prstGeom>
          <a:noFill/>
        </p:spPr>
        <p:txBody>
          <a:bodyPr wrap="square">
            <a:spAutoFit/>
          </a:bodyPr>
          <a:lstStyle/>
          <a:p>
            <a:pPr algn="ctr"/>
            <a:r>
              <a:rPr lang="en-US" sz="4000" b="0" i="0" dirty="0">
                <a:solidFill>
                  <a:schemeClr val="bg1"/>
                </a:solidFill>
                <a:effectLst/>
                <a:latin typeface="Open Sans" panose="020B0606030504020204" pitchFamily="34" charset="0"/>
              </a:rPr>
              <a:t>We read </a:t>
            </a:r>
            <a:r>
              <a:rPr lang="en-US" sz="4000" b="1" i="0" dirty="0">
                <a:solidFill>
                  <a:schemeClr val="bg1"/>
                </a:solidFill>
                <a:effectLst/>
                <a:latin typeface="Open Sans" panose="020B0606030504020204" pitchFamily="34" charset="0"/>
              </a:rPr>
              <a:t>1 John 1:7</a:t>
            </a:r>
            <a:r>
              <a:rPr lang="en-US" sz="4000" b="0" i="0" dirty="0">
                <a:solidFill>
                  <a:schemeClr val="bg1"/>
                </a:solidFill>
                <a:effectLst/>
                <a:latin typeface="Open Sans" panose="020B0606030504020204" pitchFamily="34" charset="0"/>
              </a:rPr>
              <a:t>, "If we walk in the light, as he is in the light, we have fellowship one with another, and the blood of Jesus Christ his Son </a:t>
            </a:r>
            <a:r>
              <a:rPr lang="en-US" sz="4000" b="0" i="0" dirty="0" err="1">
                <a:solidFill>
                  <a:schemeClr val="bg1"/>
                </a:solidFill>
                <a:effectLst/>
                <a:latin typeface="Open Sans" panose="020B0606030504020204" pitchFamily="34" charset="0"/>
              </a:rPr>
              <a:t>cleanseth</a:t>
            </a:r>
            <a:r>
              <a:rPr lang="en-US" sz="4000" b="0" i="0" dirty="0">
                <a:solidFill>
                  <a:schemeClr val="bg1"/>
                </a:solidFill>
                <a:effectLst/>
                <a:latin typeface="Open Sans" panose="020B0606030504020204" pitchFamily="34" charset="0"/>
              </a:rPr>
              <a:t> us from all sin." True fellowship with God and true fellowship with one another are made possible through and by Jesus Christ, God’s Son.</a:t>
            </a:r>
            <a:endParaRPr lang="en-US" sz="4000" dirty="0">
              <a:solidFill>
                <a:schemeClr val="bg1"/>
              </a:solidFill>
            </a:endParaRPr>
          </a:p>
        </p:txBody>
      </p:sp>
    </p:spTree>
    <p:extLst>
      <p:ext uri="{BB962C8B-B14F-4D97-AF65-F5344CB8AC3E}">
        <p14:creationId xmlns:p14="http://schemas.microsoft.com/office/powerpoint/2010/main" val="3509372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082B961-DB32-C3B9-B934-C240EA048B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9A58E4-622F-F95B-85BC-27B2CDD27F36}"/>
              </a:ext>
            </a:extLst>
          </p:cNvPr>
          <p:cNvSpPr txBox="1"/>
          <p:nvPr/>
        </p:nvSpPr>
        <p:spPr>
          <a:xfrm>
            <a:off x="491612" y="747703"/>
            <a:ext cx="9340645" cy="1754326"/>
          </a:xfrm>
          <a:prstGeom prst="rect">
            <a:avLst/>
          </a:prstGeom>
          <a:noFill/>
        </p:spPr>
        <p:txBody>
          <a:bodyPr wrap="square">
            <a:spAutoFit/>
          </a:bodyPr>
          <a:lstStyle/>
          <a:p>
            <a:pPr algn="ctr"/>
            <a:r>
              <a:rPr lang="en-US" sz="3600" b="0" i="0" dirty="0">
                <a:solidFill>
                  <a:schemeClr val="bg1"/>
                </a:solidFill>
                <a:effectLst/>
                <a:latin typeface="Open Sans" panose="020B0606030504020204" pitchFamily="34" charset="0"/>
              </a:rPr>
              <a:t>The psalmist says, "Teach me thy way, O Lord, I will walk in thy truth: unite my heart to fear thy name" (86:11).</a:t>
            </a:r>
            <a:endParaRPr lang="en-US" sz="3600" dirty="0">
              <a:solidFill>
                <a:schemeClr val="bg1"/>
              </a:solidFill>
            </a:endParaRPr>
          </a:p>
        </p:txBody>
      </p:sp>
    </p:spTree>
    <p:extLst>
      <p:ext uri="{BB962C8B-B14F-4D97-AF65-F5344CB8AC3E}">
        <p14:creationId xmlns:p14="http://schemas.microsoft.com/office/powerpoint/2010/main" val="420322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D850F307-FA80-0405-E0BC-1CF5C1914BC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18B7333-D62A-88D5-BA54-7468D071F3E2}"/>
              </a:ext>
            </a:extLst>
          </p:cNvPr>
          <p:cNvSpPr txBox="1"/>
          <p:nvPr/>
        </p:nvSpPr>
        <p:spPr>
          <a:xfrm>
            <a:off x="265470" y="1366684"/>
            <a:ext cx="9291484" cy="4524315"/>
          </a:xfrm>
          <a:prstGeom prst="rect">
            <a:avLst/>
          </a:prstGeom>
          <a:noFill/>
        </p:spPr>
        <p:txBody>
          <a:bodyPr wrap="square">
            <a:spAutoFit/>
          </a:bodyPr>
          <a:lstStyle/>
          <a:p>
            <a:pPr algn="ctr">
              <a:buNone/>
            </a:pPr>
            <a:r>
              <a:rPr lang="en-US" sz="3600" b="0" i="0" dirty="0">
                <a:solidFill>
                  <a:schemeClr val="bg1"/>
                </a:solidFill>
                <a:effectLst/>
                <a:latin typeface="Open Sans" panose="020B0606030504020204" pitchFamily="34" charset="0"/>
              </a:rPr>
              <a:t>The Bible says that Enoch had this testimony that "he pleased God" (</a:t>
            </a:r>
            <a:r>
              <a:rPr lang="en-US" sz="3600" b="1" i="0" dirty="0">
                <a:solidFill>
                  <a:schemeClr val="bg1"/>
                </a:solidFill>
                <a:effectLst/>
                <a:latin typeface="Open Sans" panose="020B0606030504020204" pitchFamily="34" charset="0"/>
              </a:rPr>
              <a:t>Hebrews 11:5</a:t>
            </a:r>
            <a:r>
              <a:rPr lang="en-US" sz="3600" b="0" i="0" dirty="0">
                <a:solidFill>
                  <a:schemeClr val="bg1"/>
                </a:solidFill>
                <a:effectLst/>
                <a:latin typeface="Open Sans" panose="020B0606030504020204" pitchFamily="34" charset="0"/>
              </a:rPr>
              <a:t>). How was Enoch able to please God? The writer of Hebrews tells us that "without faith it is impossible to please [God]" (11:6). Enoch could walk with God because he was a man of </a:t>
            </a:r>
            <a:r>
              <a:rPr lang="en-US" sz="3600" b="0" i="0" u="sng" dirty="0">
                <a:solidFill>
                  <a:schemeClr val="bg1"/>
                </a:solidFill>
                <a:effectLst/>
                <a:latin typeface="Open Sans" panose="020B0606030504020204" pitchFamily="34" charset="0"/>
              </a:rPr>
              <a:t>faith </a:t>
            </a:r>
            <a:r>
              <a:rPr lang="en-US" sz="3600" b="0" i="0" dirty="0">
                <a:solidFill>
                  <a:schemeClr val="bg1"/>
                </a:solidFill>
                <a:effectLst/>
                <a:latin typeface="Open Sans" panose="020B0606030504020204" pitchFamily="34" charset="0"/>
              </a:rPr>
              <a:t>and </a:t>
            </a:r>
            <a:r>
              <a:rPr lang="en-US" sz="3600" b="0" i="0" u="sng" dirty="0">
                <a:solidFill>
                  <a:schemeClr val="bg1"/>
                </a:solidFill>
                <a:effectLst/>
                <a:latin typeface="Open Sans" panose="020B0606030504020204" pitchFamily="34" charset="0"/>
              </a:rPr>
              <a:t>placed his trust in God</a:t>
            </a:r>
            <a:r>
              <a:rPr lang="en-US" sz="3600" b="0" i="0" dirty="0">
                <a:solidFill>
                  <a:schemeClr val="bg1"/>
                </a:solidFill>
                <a:effectLst/>
                <a:latin typeface="Open Sans" panose="020B0606030504020204" pitchFamily="34" charset="0"/>
              </a:rPr>
              <a:t>. </a:t>
            </a:r>
          </a:p>
        </p:txBody>
      </p:sp>
      <p:sp>
        <p:nvSpPr>
          <p:cNvPr id="4" name="TextBox 3">
            <a:extLst>
              <a:ext uri="{FF2B5EF4-FFF2-40B4-BE49-F238E27FC236}">
                <a16:creationId xmlns:a16="http://schemas.microsoft.com/office/drawing/2014/main" id="{EC920323-D726-5E60-5478-DE4030612E06}"/>
              </a:ext>
            </a:extLst>
          </p:cNvPr>
          <p:cNvSpPr txBox="1"/>
          <p:nvPr/>
        </p:nvSpPr>
        <p:spPr>
          <a:xfrm>
            <a:off x="1017638" y="385605"/>
            <a:ext cx="7649497" cy="646331"/>
          </a:xfrm>
          <a:prstGeom prst="rect">
            <a:avLst/>
          </a:prstGeom>
          <a:noFill/>
        </p:spPr>
        <p:txBody>
          <a:bodyPr wrap="square">
            <a:spAutoFit/>
          </a:bodyPr>
          <a:lstStyle/>
          <a:p>
            <a:pPr algn="ctr">
              <a:buNone/>
            </a:pPr>
            <a:r>
              <a:rPr lang="en-US" sz="3600" b="0" i="0" dirty="0">
                <a:solidFill>
                  <a:schemeClr val="bg1"/>
                </a:solidFill>
                <a:effectLst/>
                <a:latin typeface="Open Sans" panose="020B0606030504020204" pitchFamily="34" charset="0"/>
              </a:rPr>
              <a:t>THIS WALK IS A WALK OF FAITH</a:t>
            </a:r>
          </a:p>
        </p:txBody>
      </p:sp>
    </p:spTree>
    <p:extLst>
      <p:ext uri="{BB962C8B-B14F-4D97-AF65-F5344CB8AC3E}">
        <p14:creationId xmlns:p14="http://schemas.microsoft.com/office/powerpoint/2010/main" val="261712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 calcmode="lin" valueType="num">
                                      <p:cBhvr>
                                        <p:cTn id="14" dur="3000" fill="hold"/>
                                        <p:tgtEl>
                                          <p:spTgt spid="3"/>
                                        </p:tgtEl>
                                        <p:attrNameLst>
                                          <p:attrName>style.rotation</p:attrName>
                                        </p:attrNameLst>
                                      </p:cBhvr>
                                      <p:tavLst>
                                        <p:tav tm="0">
                                          <p:val>
                                            <p:fltVal val="90"/>
                                          </p:val>
                                        </p:tav>
                                        <p:tav tm="100000">
                                          <p:val>
                                            <p:fltVal val="0"/>
                                          </p:val>
                                        </p:tav>
                                      </p:tavLst>
                                    </p:anim>
                                    <p:animEffect transition="in" filter="fade">
                                      <p:cBhvr>
                                        <p:cTn id="1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6833CEEA-A7B3-E725-6A27-1BD2F04FD65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E921CF-A837-5CF7-7CC4-B2E1193D3E25}"/>
              </a:ext>
            </a:extLst>
          </p:cNvPr>
          <p:cNvSpPr txBox="1"/>
          <p:nvPr/>
        </p:nvSpPr>
        <p:spPr>
          <a:xfrm>
            <a:off x="245808" y="244221"/>
            <a:ext cx="9340644" cy="2246769"/>
          </a:xfrm>
          <a:prstGeom prst="rect">
            <a:avLst/>
          </a:prstGeom>
          <a:noFill/>
        </p:spPr>
        <p:txBody>
          <a:bodyPr wrap="square">
            <a:spAutoFit/>
          </a:bodyPr>
          <a:lstStyle/>
          <a:p>
            <a:pPr algn="ctr">
              <a:buNone/>
            </a:pPr>
            <a:r>
              <a:rPr lang="en-US" sz="2800" b="0" i="0" dirty="0">
                <a:solidFill>
                  <a:schemeClr val="bg1"/>
                </a:solidFill>
                <a:effectLst/>
                <a:latin typeface="Open Sans" panose="020B0606030504020204" pitchFamily="34" charset="0"/>
              </a:rPr>
              <a:t>In </a:t>
            </a:r>
            <a:r>
              <a:rPr lang="en-US" sz="2800" b="1" i="0" dirty="0">
                <a:solidFill>
                  <a:schemeClr val="bg1"/>
                </a:solidFill>
                <a:effectLst/>
                <a:latin typeface="Open Sans" panose="020B0606030504020204" pitchFamily="34" charset="0"/>
              </a:rPr>
              <a:t>2 Corinthians 3:5</a:t>
            </a:r>
            <a:r>
              <a:rPr lang="en-US" sz="2800" b="0" i="0" dirty="0">
                <a:solidFill>
                  <a:schemeClr val="bg1"/>
                </a:solidFill>
                <a:effectLst/>
                <a:latin typeface="Open Sans" panose="020B0606030504020204" pitchFamily="34" charset="0"/>
              </a:rPr>
              <a:t> Paul says, "Not that we are sufficient of ourselves to think anything as of ourselves; but our sufficiency is of God." Paul never glories in the flesh, but ascribes the winning of life’s battles to "Him that loved us."</a:t>
            </a:r>
          </a:p>
        </p:txBody>
      </p:sp>
      <p:sp>
        <p:nvSpPr>
          <p:cNvPr id="4" name="TextBox 3">
            <a:extLst>
              <a:ext uri="{FF2B5EF4-FFF2-40B4-BE49-F238E27FC236}">
                <a16:creationId xmlns:a16="http://schemas.microsoft.com/office/drawing/2014/main" id="{23BEB331-0943-BA18-282F-33C175088CF4}"/>
              </a:ext>
            </a:extLst>
          </p:cNvPr>
          <p:cNvSpPr txBox="1"/>
          <p:nvPr/>
        </p:nvSpPr>
        <p:spPr>
          <a:xfrm>
            <a:off x="0" y="3045542"/>
            <a:ext cx="9861754" cy="2246769"/>
          </a:xfrm>
          <a:prstGeom prst="rect">
            <a:avLst/>
          </a:prstGeom>
          <a:noFill/>
        </p:spPr>
        <p:txBody>
          <a:bodyPr wrap="square">
            <a:spAutoFit/>
          </a:bodyPr>
          <a:lstStyle/>
          <a:p>
            <a:pPr algn="ctr"/>
            <a:r>
              <a:rPr lang="en-US" sz="2800" b="0" i="0" dirty="0">
                <a:solidFill>
                  <a:schemeClr val="bg1"/>
                </a:solidFill>
                <a:effectLst/>
                <a:latin typeface="Open Sans" panose="020B0606030504020204" pitchFamily="34" charset="0"/>
              </a:rPr>
              <a:t> Walking in faith means </a:t>
            </a:r>
            <a:r>
              <a:rPr lang="en-US" sz="2800" b="0" i="0" u="sng" dirty="0">
                <a:solidFill>
                  <a:schemeClr val="bg1"/>
                </a:solidFill>
                <a:effectLst/>
                <a:latin typeface="Open Sans" panose="020B0606030504020204" pitchFamily="34" charset="0"/>
              </a:rPr>
              <a:t>walking in power </a:t>
            </a:r>
            <a:r>
              <a:rPr lang="en-US" sz="2800" b="0" i="0" dirty="0">
                <a:solidFill>
                  <a:schemeClr val="bg1"/>
                </a:solidFill>
                <a:effectLst/>
                <a:latin typeface="Open Sans" panose="020B0606030504020204" pitchFamily="34" charset="0"/>
              </a:rPr>
              <a:t>for God is power. His power is at work in us and through us and for us. This being true, our lives do not have to be sick and anemic, but we can be men and women of faith keenly aware of the adequacy of divine grace for every need.</a:t>
            </a:r>
            <a:endParaRPr lang="en-US" sz="2800" dirty="0"/>
          </a:p>
        </p:txBody>
      </p:sp>
    </p:spTree>
    <p:extLst>
      <p:ext uri="{BB962C8B-B14F-4D97-AF65-F5344CB8AC3E}">
        <p14:creationId xmlns:p14="http://schemas.microsoft.com/office/powerpoint/2010/main" val="132187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250" fill="hold"/>
                                        <p:tgtEl>
                                          <p:spTgt spid="3"/>
                                        </p:tgtEl>
                                        <p:attrNameLst>
                                          <p:attrName>ppt_w</p:attrName>
                                        </p:attrNameLst>
                                      </p:cBhvr>
                                      <p:tavLst>
                                        <p:tav tm="0">
                                          <p:val>
                                            <p:fltVal val="0"/>
                                          </p:val>
                                        </p:tav>
                                        <p:tav tm="100000">
                                          <p:val>
                                            <p:strVal val="#ppt_w"/>
                                          </p:val>
                                        </p:tav>
                                      </p:tavLst>
                                    </p:anim>
                                    <p:anim calcmode="lin" valueType="num">
                                      <p:cBhvr>
                                        <p:cTn id="8" dur="3250" fill="hold"/>
                                        <p:tgtEl>
                                          <p:spTgt spid="3"/>
                                        </p:tgtEl>
                                        <p:attrNameLst>
                                          <p:attrName>ppt_h</p:attrName>
                                        </p:attrNameLst>
                                      </p:cBhvr>
                                      <p:tavLst>
                                        <p:tav tm="0">
                                          <p:val>
                                            <p:fltVal val="0"/>
                                          </p:val>
                                        </p:tav>
                                        <p:tav tm="100000">
                                          <p:val>
                                            <p:strVal val="#ppt_h"/>
                                          </p:val>
                                        </p:tav>
                                      </p:tavLst>
                                    </p:anim>
                                    <p:animEffect transition="in" filter="fade">
                                      <p:cBhvr>
                                        <p:cTn id="9" dur="325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3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B6006AB2-461A-420D-F69A-524CC70843F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8380C5C-A403-2A23-80AC-82FB49A922E9}"/>
              </a:ext>
            </a:extLst>
          </p:cNvPr>
          <p:cNvSpPr txBox="1"/>
          <p:nvPr/>
        </p:nvSpPr>
        <p:spPr>
          <a:xfrm>
            <a:off x="216310" y="2151727"/>
            <a:ext cx="9183330" cy="2554545"/>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In </a:t>
            </a:r>
            <a:r>
              <a:rPr lang="en-US" sz="3200" b="1" i="0" dirty="0">
                <a:solidFill>
                  <a:schemeClr val="bg1"/>
                </a:solidFill>
                <a:effectLst/>
                <a:latin typeface="Open Sans" panose="020B0606030504020204" pitchFamily="34" charset="0"/>
              </a:rPr>
              <a:t>Colossians 2:6</a:t>
            </a:r>
            <a:r>
              <a:rPr lang="en-US" sz="3200" b="0" i="0" dirty="0">
                <a:solidFill>
                  <a:schemeClr val="bg1"/>
                </a:solidFill>
                <a:effectLst/>
                <a:latin typeface="Open Sans" panose="020B0606030504020204" pitchFamily="34" charset="0"/>
              </a:rPr>
              <a:t>, 7 we read, "As ye have therefore received Christ Jesus the Lord, so walk ye in him, Rooted and built up in him and stablished in the faith, as ye have been taught, abounding therein with thanksgiving."</a:t>
            </a:r>
            <a:endParaRPr lang="en-US" sz="3200" dirty="0">
              <a:solidFill>
                <a:schemeClr val="bg1"/>
              </a:solidFill>
            </a:endParaRPr>
          </a:p>
        </p:txBody>
      </p:sp>
      <p:sp>
        <p:nvSpPr>
          <p:cNvPr id="4" name="TextBox 3">
            <a:extLst>
              <a:ext uri="{FF2B5EF4-FFF2-40B4-BE49-F238E27FC236}">
                <a16:creationId xmlns:a16="http://schemas.microsoft.com/office/drawing/2014/main" id="{A8E18516-D338-FC4F-4369-0F541F2B9995}"/>
              </a:ext>
            </a:extLst>
          </p:cNvPr>
          <p:cNvSpPr txBox="1"/>
          <p:nvPr/>
        </p:nvSpPr>
        <p:spPr>
          <a:xfrm>
            <a:off x="412955" y="569289"/>
            <a:ext cx="10373031" cy="646331"/>
          </a:xfrm>
          <a:prstGeom prst="rect">
            <a:avLst/>
          </a:prstGeom>
          <a:noFill/>
        </p:spPr>
        <p:txBody>
          <a:bodyPr wrap="square">
            <a:spAutoFit/>
          </a:bodyPr>
          <a:lstStyle/>
          <a:p>
            <a:r>
              <a:rPr lang="en-US" sz="3600" b="0" i="0" dirty="0">
                <a:solidFill>
                  <a:schemeClr val="bg1"/>
                </a:solidFill>
                <a:effectLst/>
                <a:latin typeface="Open Sans" panose="020B0606030504020204" pitchFamily="34" charset="0"/>
              </a:rPr>
              <a:t>Walking by faith also means </a:t>
            </a:r>
            <a:r>
              <a:rPr lang="en-US" sz="3600" b="0" i="0" u="sng" dirty="0">
                <a:solidFill>
                  <a:schemeClr val="bg1"/>
                </a:solidFill>
                <a:effectLst/>
                <a:latin typeface="Open Sans" panose="020B0606030504020204" pitchFamily="34" charset="0"/>
              </a:rPr>
              <a:t>growing in Christ</a:t>
            </a:r>
            <a:r>
              <a:rPr lang="en-US" sz="3600" b="0" i="0" dirty="0">
                <a:solidFill>
                  <a:schemeClr val="bg1"/>
                </a:solidFill>
                <a:effectLst/>
                <a:latin typeface="Open Sans" panose="020B0606030504020204" pitchFamily="34" charset="0"/>
              </a:rPr>
              <a:t>. </a:t>
            </a:r>
            <a:endParaRPr lang="en-US" sz="3600" dirty="0"/>
          </a:p>
        </p:txBody>
      </p:sp>
    </p:spTree>
    <p:extLst>
      <p:ext uri="{BB962C8B-B14F-4D97-AF65-F5344CB8AC3E}">
        <p14:creationId xmlns:p14="http://schemas.microsoft.com/office/powerpoint/2010/main" val="74241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7D5B8502-A65F-BC4C-A0EE-59E8744DA54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668A25-3D69-1FEB-D3B6-FF85989BE3E8}"/>
              </a:ext>
            </a:extLst>
          </p:cNvPr>
          <p:cNvSpPr txBox="1"/>
          <p:nvPr/>
        </p:nvSpPr>
        <p:spPr>
          <a:xfrm>
            <a:off x="147485" y="5073601"/>
            <a:ext cx="9320980" cy="954107"/>
          </a:xfrm>
          <a:prstGeom prst="rect">
            <a:avLst/>
          </a:prstGeom>
          <a:noFill/>
        </p:spPr>
        <p:txBody>
          <a:bodyPr wrap="square">
            <a:spAutoFit/>
          </a:bodyPr>
          <a:lstStyle/>
          <a:p>
            <a:pPr algn="ctr">
              <a:buNone/>
            </a:pPr>
            <a:r>
              <a:rPr lang="en-US" sz="2800" dirty="0">
                <a:solidFill>
                  <a:schemeClr val="bg1"/>
                </a:solidFill>
                <a:latin typeface="Open Sans" panose="020B0606030504020204" pitchFamily="34" charset="0"/>
              </a:rPr>
              <a:t>A</a:t>
            </a:r>
            <a:r>
              <a:rPr lang="en-US" sz="2800" b="0" i="0" dirty="0">
                <a:solidFill>
                  <a:schemeClr val="bg1"/>
                </a:solidFill>
                <a:effectLst/>
                <a:latin typeface="Open Sans" panose="020B0606030504020204" pitchFamily="34" charset="0"/>
              </a:rPr>
              <a:t>bounding joy and thanksgiving are the results of this dynamic growth experience in our Lord Jesus Christ.</a:t>
            </a:r>
          </a:p>
        </p:txBody>
      </p:sp>
      <p:sp>
        <p:nvSpPr>
          <p:cNvPr id="4" name="TextBox 3">
            <a:extLst>
              <a:ext uri="{FF2B5EF4-FFF2-40B4-BE49-F238E27FC236}">
                <a16:creationId xmlns:a16="http://schemas.microsoft.com/office/drawing/2014/main" id="{DAB1556B-B274-07CA-7AB7-6E8BFDDC135A}"/>
              </a:ext>
            </a:extLst>
          </p:cNvPr>
          <p:cNvSpPr txBox="1"/>
          <p:nvPr/>
        </p:nvSpPr>
        <p:spPr>
          <a:xfrm>
            <a:off x="521110" y="353238"/>
            <a:ext cx="9861754" cy="954107"/>
          </a:xfrm>
          <a:prstGeom prst="rect">
            <a:avLst/>
          </a:prstGeom>
          <a:noFill/>
        </p:spPr>
        <p:txBody>
          <a:bodyPr wrap="square">
            <a:spAutoFit/>
          </a:bodyPr>
          <a:lstStyle/>
          <a:p>
            <a:pPr algn="ctr">
              <a:buNone/>
            </a:pPr>
            <a:r>
              <a:rPr lang="en-US" sz="2800" b="0" i="0" dirty="0">
                <a:solidFill>
                  <a:schemeClr val="bg1"/>
                </a:solidFill>
                <a:effectLst/>
                <a:latin typeface="Open Sans" panose="020B0606030504020204" pitchFamily="34" charset="0"/>
              </a:rPr>
              <a:t>If you walk with God, you will grow in Christ.</a:t>
            </a:r>
          </a:p>
          <a:p>
            <a:pPr algn="ctr">
              <a:buNone/>
            </a:pPr>
            <a:r>
              <a:rPr lang="en-US" sz="2800" b="0" i="0" dirty="0">
                <a:solidFill>
                  <a:schemeClr val="bg1"/>
                </a:solidFill>
                <a:effectLst/>
                <a:latin typeface="Open Sans" panose="020B0606030504020204" pitchFamily="34" charset="0"/>
              </a:rPr>
              <a:t> You will </a:t>
            </a:r>
            <a:r>
              <a:rPr lang="en-US" sz="2800" b="0" i="0" u="sng" dirty="0">
                <a:solidFill>
                  <a:schemeClr val="bg1"/>
                </a:solidFill>
                <a:effectLst/>
                <a:latin typeface="Open Sans" panose="020B0606030504020204" pitchFamily="34" charset="0"/>
              </a:rPr>
              <a:t>walk-grow-build and abound</a:t>
            </a:r>
            <a:r>
              <a:rPr lang="en-US" sz="2800" b="0" i="0" dirty="0">
                <a:solidFill>
                  <a:schemeClr val="bg1"/>
                </a:solidFill>
                <a:effectLst/>
                <a:latin typeface="Open Sans" panose="020B0606030504020204" pitchFamily="34" charset="0"/>
              </a:rPr>
              <a:t>.</a:t>
            </a:r>
          </a:p>
        </p:txBody>
      </p:sp>
      <p:sp>
        <p:nvSpPr>
          <p:cNvPr id="6" name="TextBox 5">
            <a:extLst>
              <a:ext uri="{FF2B5EF4-FFF2-40B4-BE49-F238E27FC236}">
                <a16:creationId xmlns:a16="http://schemas.microsoft.com/office/drawing/2014/main" id="{AF60AE92-B15D-43C1-C59F-5050118C64FB}"/>
              </a:ext>
            </a:extLst>
          </p:cNvPr>
          <p:cNvSpPr txBox="1"/>
          <p:nvPr/>
        </p:nvSpPr>
        <p:spPr>
          <a:xfrm>
            <a:off x="285135" y="1624654"/>
            <a:ext cx="10019071" cy="830997"/>
          </a:xfrm>
          <a:prstGeom prst="rect">
            <a:avLst/>
          </a:prstGeom>
          <a:noFill/>
        </p:spPr>
        <p:txBody>
          <a:bodyPr wrap="square">
            <a:spAutoFit/>
          </a:bodyPr>
          <a:lstStyle/>
          <a:p>
            <a:pPr algn="ctr"/>
            <a:r>
              <a:rPr lang="en-US" sz="2400" b="0" i="0" dirty="0">
                <a:solidFill>
                  <a:schemeClr val="bg1"/>
                </a:solidFill>
                <a:effectLst/>
                <a:latin typeface="Open Sans" panose="020B0606030504020204" pitchFamily="34" charset="0"/>
              </a:rPr>
              <a:t>The reason some people have so little joy in their Christian experience is that they are not following these steps.</a:t>
            </a:r>
            <a:endParaRPr lang="en-US" sz="2400" dirty="0"/>
          </a:p>
        </p:txBody>
      </p:sp>
      <p:sp>
        <p:nvSpPr>
          <p:cNvPr id="8" name="TextBox 7">
            <a:extLst>
              <a:ext uri="{FF2B5EF4-FFF2-40B4-BE49-F238E27FC236}">
                <a16:creationId xmlns:a16="http://schemas.microsoft.com/office/drawing/2014/main" id="{A3945BEA-BAF5-BD5A-C160-D13EFAD89DE3}"/>
              </a:ext>
            </a:extLst>
          </p:cNvPr>
          <p:cNvSpPr txBox="1"/>
          <p:nvPr/>
        </p:nvSpPr>
        <p:spPr>
          <a:xfrm>
            <a:off x="285135" y="2899589"/>
            <a:ext cx="9556954" cy="523220"/>
          </a:xfrm>
          <a:prstGeom prst="rect">
            <a:avLst/>
          </a:prstGeom>
          <a:noFill/>
        </p:spPr>
        <p:txBody>
          <a:bodyPr wrap="square">
            <a:spAutoFit/>
          </a:bodyPr>
          <a:lstStyle/>
          <a:p>
            <a:r>
              <a:rPr lang="en-US" sz="2800" b="0" i="0" dirty="0">
                <a:solidFill>
                  <a:schemeClr val="bg1"/>
                </a:solidFill>
                <a:effectLst/>
                <a:latin typeface="Open Sans" panose="020B0606030504020204" pitchFamily="34" charset="0"/>
              </a:rPr>
              <a:t>Our life must first be built downward, "rooted in Christ."</a:t>
            </a:r>
            <a:endParaRPr lang="en-US" sz="2800" dirty="0"/>
          </a:p>
        </p:txBody>
      </p:sp>
      <p:sp>
        <p:nvSpPr>
          <p:cNvPr id="10" name="TextBox 9">
            <a:extLst>
              <a:ext uri="{FF2B5EF4-FFF2-40B4-BE49-F238E27FC236}">
                <a16:creationId xmlns:a16="http://schemas.microsoft.com/office/drawing/2014/main" id="{C3892FD5-FB8F-1993-275B-3A7A741BB886}"/>
              </a:ext>
            </a:extLst>
          </p:cNvPr>
          <p:cNvSpPr txBox="1"/>
          <p:nvPr/>
        </p:nvSpPr>
        <p:spPr>
          <a:xfrm>
            <a:off x="147485" y="3771151"/>
            <a:ext cx="9871587" cy="954107"/>
          </a:xfrm>
          <a:prstGeom prst="rect">
            <a:avLst/>
          </a:prstGeom>
          <a:noFill/>
        </p:spPr>
        <p:txBody>
          <a:bodyPr wrap="square">
            <a:spAutoFit/>
          </a:bodyPr>
          <a:lstStyle/>
          <a:p>
            <a:pPr algn="ctr"/>
            <a:r>
              <a:rPr lang="en-US" sz="2800" dirty="0">
                <a:solidFill>
                  <a:schemeClr val="bg1"/>
                </a:solidFill>
                <a:latin typeface="Open Sans" panose="020B0606030504020204" pitchFamily="34" charset="0"/>
              </a:rPr>
              <a:t>W</a:t>
            </a:r>
            <a:r>
              <a:rPr lang="en-US" sz="2800" b="0" i="0" dirty="0">
                <a:solidFill>
                  <a:schemeClr val="bg1"/>
                </a:solidFill>
                <a:effectLst/>
                <a:latin typeface="Open Sans" panose="020B0606030504020204" pitchFamily="34" charset="0"/>
              </a:rPr>
              <a:t>e must build upward, "built up in him and established in the faith." </a:t>
            </a:r>
            <a:endParaRPr lang="en-US" sz="2800" dirty="0"/>
          </a:p>
        </p:txBody>
      </p:sp>
    </p:spTree>
    <p:extLst>
      <p:ext uri="{BB962C8B-B14F-4D97-AF65-F5344CB8AC3E}">
        <p14:creationId xmlns:p14="http://schemas.microsoft.com/office/powerpoint/2010/main" val="133138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C36F9A-B9E1-42AC-79DE-B475F355D9EA}"/>
              </a:ext>
            </a:extLst>
          </p:cNvPr>
          <p:cNvSpPr txBox="1"/>
          <p:nvPr/>
        </p:nvSpPr>
        <p:spPr>
          <a:xfrm>
            <a:off x="934065" y="660738"/>
            <a:ext cx="7531510" cy="1015663"/>
          </a:xfrm>
          <a:prstGeom prst="rect">
            <a:avLst/>
          </a:prstGeom>
          <a:noFill/>
        </p:spPr>
        <p:txBody>
          <a:bodyPr wrap="square" rtlCol="0">
            <a:spAutoFit/>
          </a:bodyPr>
          <a:lstStyle/>
          <a:p>
            <a:pPr algn="ctr"/>
            <a:r>
              <a:rPr lang="en-US" sz="6000" dirty="0">
                <a:solidFill>
                  <a:schemeClr val="bg1"/>
                </a:solidFill>
              </a:rPr>
              <a:t>Walking with God!</a:t>
            </a:r>
          </a:p>
        </p:txBody>
      </p:sp>
      <p:sp>
        <p:nvSpPr>
          <p:cNvPr id="3" name="TextBox 2">
            <a:extLst>
              <a:ext uri="{FF2B5EF4-FFF2-40B4-BE49-F238E27FC236}">
                <a16:creationId xmlns:a16="http://schemas.microsoft.com/office/drawing/2014/main" id="{1E9BF351-38F9-46C0-DF13-0BB5DED90953}"/>
              </a:ext>
            </a:extLst>
          </p:cNvPr>
          <p:cNvSpPr txBox="1"/>
          <p:nvPr/>
        </p:nvSpPr>
        <p:spPr>
          <a:xfrm>
            <a:off x="1435510" y="4414682"/>
            <a:ext cx="7098890" cy="707886"/>
          </a:xfrm>
          <a:prstGeom prst="rect">
            <a:avLst/>
          </a:prstGeom>
          <a:noFill/>
        </p:spPr>
        <p:txBody>
          <a:bodyPr wrap="square" rtlCol="0">
            <a:spAutoFit/>
          </a:bodyPr>
          <a:lstStyle/>
          <a:p>
            <a:pPr algn="ctr"/>
            <a:r>
              <a:rPr lang="en-US" sz="4000" dirty="0">
                <a:solidFill>
                  <a:schemeClr val="bg1"/>
                </a:solidFill>
              </a:rPr>
              <a:t>Pastor Richard  “Rico” Tubbs</a:t>
            </a:r>
          </a:p>
        </p:txBody>
      </p:sp>
      <p:sp>
        <p:nvSpPr>
          <p:cNvPr id="5" name="TextBox 4">
            <a:extLst>
              <a:ext uri="{FF2B5EF4-FFF2-40B4-BE49-F238E27FC236}">
                <a16:creationId xmlns:a16="http://schemas.microsoft.com/office/drawing/2014/main" id="{DD5C6649-E1CA-1073-F698-A8E6B50BA6D5}"/>
              </a:ext>
            </a:extLst>
          </p:cNvPr>
          <p:cNvSpPr txBox="1"/>
          <p:nvPr/>
        </p:nvSpPr>
        <p:spPr>
          <a:xfrm>
            <a:off x="1435510" y="2188977"/>
            <a:ext cx="6096000" cy="646331"/>
          </a:xfrm>
          <a:prstGeom prst="rect">
            <a:avLst/>
          </a:prstGeom>
          <a:noFill/>
        </p:spPr>
        <p:txBody>
          <a:bodyPr wrap="square">
            <a:spAutoFit/>
          </a:bodyPr>
          <a:lstStyle/>
          <a:p>
            <a:pPr algn="ctr">
              <a:buNone/>
            </a:pPr>
            <a:r>
              <a:rPr lang="en-US" sz="3600" b="0" i="0" dirty="0">
                <a:solidFill>
                  <a:schemeClr val="bg1"/>
                </a:solidFill>
                <a:effectLst/>
                <a:latin typeface="system-ui"/>
              </a:rPr>
              <a:t>Genesis 5:21-24</a:t>
            </a:r>
          </a:p>
        </p:txBody>
      </p:sp>
    </p:spTree>
    <p:extLst>
      <p:ext uri="{BB962C8B-B14F-4D97-AF65-F5344CB8AC3E}">
        <p14:creationId xmlns:p14="http://schemas.microsoft.com/office/powerpoint/2010/main" val="15612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7B5A8AD5-F9B8-72C5-F196-0A1FDFE56F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CA3F503-FCA9-EC06-B419-267B3BDDCE75}"/>
              </a:ext>
            </a:extLst>
          </p:cNvPr>
          <p:cNvSpPr txBox="1"/>
          <p:nvPr/>
        </p:nvSpPr>
        <p:spPr>
          <a:xfrm>
            <a:off x="88490" y="320457"/>
            <a:ext cx="10078065" cy="1384995"/>
          </a:xfrm>
          <a:prstGeom prst="rect">
            <a:avLst/>
          </a:prstGeom>
          <a:noFill/>
        </p:spPr>
        <p:txBody>
          <a:bodyPr wrap="square">
            <a:spAutoFit/>
          </a:bodyPr>
          <a:lstStyle/>
          <a:p>
            <a:pPr algn="ctr">
              <a:buNone/>
            </a:pPr>
            <a:r>
              <a:rPr lang="en-US" sz="2800" b="0" i="0" dirty="0">
                <a:solidFill>
                  <a:schemeClr val="bg1"/>
                </a:solidFill>
                <a:effectLst/>
                <a:latin typeface="Open Sans" panose="020B0606030504020204" pitchFamily="34" charset="0"/>
              </a:rPr>
              <a:t>It is always a pleasant experience to walk with someone you love. God’s love for us and our love for God is a relationship of beauty and blessedness.</a:t>
            </a:r>
          </a:p>
        </p:txBody>
      </p:sp>
      <p:sp>
        <p:nvSpPr>
          <p:cNvPr id="4" name="TextBox 3">
            <a:extLst>
              <a:ext uri="{FF2B5EF4-FFF2-40B4-BE49-F238E27FC236}">
                <a16:creationId xmlns:a16="http://schemas.microsoft.com/office/drawing/2014/main" id="{0181A5A5-F674-6D63-5113-CCEBA3B68BB4}"/>
              </a:ext>
            </a:extLst>
          </p:cNvPr>
          <p:cNvSpPr txBox="1"/>
          <p:nvPr/>
        </p:nvSpPr>
        <p:spPr>
          <a:xfrm>
            <a:off x="491613" y="2231528"/>
            <a:ext cx="9566787" cy="954107"/>
          </a:xfrm>
          <a:prstGeom prst="rect">
            <a:avLst/>
          </a:prstGeom>
          <a:noFill/>
        </p:spPr>
        <p:txBody>
          <a:bodyPr wrap="square">
            <a:spAutoFit/>
          </a:bodyPr>
          <a:lstStyle/>
          <a:p>
            <a:pPr algn="ctr">
              <a:buNone/>
            </a:pPr>
            <a:r>
              <a:rPr lang="en-US" sz="2800" b="0" i="0" dirty="0">
                <a:solidFill>
                  <a:schemeClr val="bg1"/>
                </a:solidFill>
                <a:effectLst/>
                <a:latin typeface="Open Sans" panose="020B0606030504020204" pitchFamily="34" charset="0"/>
              </a:rPr>
              <a:t>There are some wonderful things that God, our walking companion, does for us as we put our trust in Him</a:t>
            </a:r>
          </a:p>
        </p:txBody>
      </p:sp>
      <p:sp>
        <p:nvSpPr>
          <p:cNvPr id="6" name="TextBox 5">
            <a:extLst>
              <a:ext uri="{FF2B5EF4-FFF2-40B4-BE49-F238E27FC236}">
                <a16:creationId xmlns:a16="http://schemas.microsoft.com/office/drawing/2014/main" id="{CD083A4C-9FED-35DD-5403-3CE1602FF3FD}"/>
              </a:ext>
            </a:extLst>
          </p:cNvPr>
          <p:cNvSpPr txBox="1"/>
          <p:nvPr/>
        </p:nvSpPr>
        <p:spPr>
          <a:xfrm>
            <a:off x="1081547" y="3975900"/>
            <a:ext cx="8858865" cy="1077218"/>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He </a:t>
            </a:r>
            <a:r>
              <a:rPr lang="en-US" sz="3200" b="0" i="0" u="sng" dirty="0">
                <a:solidFill>
                  <a:schemeClr val="bg1"/>
                </a:solidFill>
                <a:effectLst/>
                <a:latin typeface="Open Sans" panose="020B0606030504020204" pitchFamily="34" charset="0"/>
              </a:rPr>
              <a:t>guides us</a:t>
            </a:r>
            <a:r>
              <a:rPr lang="en-US" sz="3200" b="0" i="0" dirty="0">
                <a:solidFill>
                  <a:schemeClr val="bg1"/>
                </a:solidFill>
                <a:effectLst/>
                <a:latin typeface="Open Sans" panose="020B0606030504020204" pitchFamily="34" charset="0"/>
              </a:rPr>
              <a:t>, He </a:t>
            </a:r>
            <a:r>
              <a:rPr lang="en-US" sz="3200" b="0" i="0" u="sng" dirty="0">
                <a:solidFill>
                  <a:schemeClr val="bg1"/>
                </a:solidFill>
                <a:effectLst/>
                <a:latin typeface="Open Sans" panose="020B0606030504020204" pitchFamily="34" charset="0"/>
              </a:rPr>
              <a:t>comforts us</a:t>
            </a:r>
            <a:r>
              <a:rPr lang="en-US" sz="3200" b="0" i="0" dirty="0">
                <a:solidFill>
                  <a:schemeClr val="bg1"/>
                </a:solidFill>
                <a:effectLst/>
                <a:latin typeface="Open Sans" panose="020B0606030504020204" pitchFamily="34" charset="0"/>
              </a:rPr>
              <a:t>, and He </a:t>
            </a:r>
            <a:r>
              <a:rPr lang="en-US" sz="3200" b="0" i="0" u="sng" dirty="0">
                <a:solidFill>
                  <a:schemeClr val="bg1"/>
                </a:solidFill>
                <a:effectLst/>
                <a:latin typeface="Open Sans" panose="020B0606030504020204" pitchFamily="34" charset="0"/>
              </a:rPr>
              <a:t>protects</a:t>
            </a:r>
            <a:r>
              <a:rPr lang="en-US" sz="3200" b="0" i="0" dirty="0">
                <a:solidFill>
                  <a:schemeClr val="bg1"/>
                </a:solidFill>
                <a:effectLst/>
                <a:latin typeface="Open Sans" panose="020B0606030504020204" pitchFamily="34" charset="0"/>
              </a:rPr>
              <a:t> us as we walk together.</a:t>
            </a:r>
            <a:endParaRPr lang="en-US" sz="3200" dirty="0"/>
          </a:p>
        </p:txBody>
      </p:sp>
    </p:spTree>
    <p:extLst>
      <p:ext uri="{BB962C8B-B14F-4D97-AF65-F5344CB8AC3E}">
        <p14:creationId xmlns:p14="http://schemas.microsoft.com/office/powerpoint/2010/main" val="407862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3750" fill="hold"/>
                                        <p:tgtEl>
                                          <p:spTgt spid="6"/>
                                        </p:tgtEl>
                                        <p:attrNameLst>
                                          <p:attrName>ppt_w</p:attrName>
                                        </p:attrNameLst>
                                      </p:cBhvr>
                                      <p:tavLst>
                                        <p:tav tm="0">
                                          <p:val>
                                            <p:fltVal val="0"/>
                                          </p:val>
                                        </p:tav>
                                        <p:tav tm="100000">
                                          <p:val>
                                            <p:strVal val="#ppt_w"/>
                                          </p:val>
                                        </p:tav>
                                      </p:tavLst>
                                    </p:anim>
                                    <p:anim calcmode="lin" valueType="num">
                                      <p:cBhvr>
                                        <p:cTn id="18" dur="3750" fill="hold"/>
                                        <p:tgtEl>
                                          <p:spTgt spid="6"/>
                                        </p:tgtEl>
                                        <p:attrNameLst>
                                          <p:attrName>ppt_h</p:attrName>
                                        </p:attrNameLst>
                                      </p:cBhvr>
                                      <p:tavLst>
                                        <p:tav tm="0">
                                          <p:val>
                                            <p:fltVal val="0"/>
                                          </p:val>
                                        </p:tav>
                                        <p:tav tm="100000">
                                          <p:val>
                                            <p:strVal val="#ppt_h"/>
                                          </p:val>
                                        </p:tav>
                                      </p:tavLst>
                                    </p:anim>
                                    <p:animEffect transition="in" filter="fade">
                                      <p:cBhvr>
                                        <p:cTn id="19"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8E4A4B1B-14FB-236A-06DB-E46D8E462D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8915611-F82A-7F32-D161-31C56CD3927E}"/>
              </a:ext>
            </a:extLst>
          </p:cNvPr>
          <p:cNvSpPr txBox="1"/>
          <p:nvPr/>
        </p:nvSpPr>
        <p:spPr>
          <a:xfrm>
            <a:off x="176980" y="492064"/>
            <a:ext cx="9960078" cy="2062103"/>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First, He is our Guide. The psalmist wrote, "For this God is our God for ever and ever: he will be our guide even unto death" (48:14). That’s a wonderful promise. </a:t>
            </a:r>
            <a:endParaRPr lang="en-US" sz="3200" dirty="0">
              <a:solidFill>
                <a:schemeClr val="bg1"/>
              </a:solidFill>
            </a:endParaRPr>
          </a:p>
        </p:txBody>
      </p:sp>
      <p:sp>
        <p:nvSpPr>
          <p:cNvPr id="5" name="TextBox 4">
            <a:extLst>
              <a:ext uri="{FF2B5EF4-FFF2-40B4-BE49-F238E27FC236}">
                <a16:creationId xmlns:a16="http://schemas.microsoft.com/office/drawing/2014/main" id="{EB925E2A-40DD-3505-4B53-85A09B6ECEC2}"/>
              </a:ext>
            </a:extLst>
          </p:cNvPr>
          <p:cNvSpPr txBox="1"/>
          <p:nvPr/>
        </p:nvSpPr>
        <p:spPr>
          <a:xfrm>
            <a:off x="747250" y="3395893"/>
            <a:ext cx="8573730" cy="1877437"/>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Second</a:t>
            </a:r>
            <a:r>
              <a:rPr lang="en-US" sz="2800" b="0" i="0" dirty="0">
                <a:solidFill>
                  <a:schemeClr val="bg1"/>
                </a:solidFill>
                <a:effectLst/>
                <a:latin typeface="Open Sans" panose="020B0606030504020204" pitchFamily="34" charset="0"/>
              </a:rPr>
              <a:t>, our walking companion also gives us comfort and strength for each traveling day. The Bible says in </a:t>
            </a:r>
            <a:r>
              <a:rPr lang="en-US" sz="2800" b="1" i="0" dirty="0">
                <a:solidFill>
                  <a:schemeClr val="bg1"/>
                </a:solidFill>
                <a:effectLst/>
                <a:latin typeface="Open Sans" panose="020B0606030504020204" pitchFamily="34" charset="0"/>
              </a:rPr>
              <a:t>Deuteronomy 33:25</a:t>
            </a:r>
            <a:r>
              <a:rPr lang="en-US" sz="2800" b="0" i="0" dirty="0">
                <a:solidFill>
                  <a:schemeClr val="bg1"/>
                </a:solidFill>
                <a:effectLst/>
                <a:latin typeface="Open Sans" panose="020B0606030504020204" pitchFamily="34" charset="0"/>
              </a:rPr>
              <a:t>, "As thy days, so shall thy strength be."</a:t>
            </a:r>
            <a:endParaRPr lang="en-US" sz="2800" dirty="0">
              <a:solidFill>
                <a:schemeClr val="bg1"/>
              </a:solidFill>
            </a:endParaRPr>
          </a:p>
        </p:txBody>
      </p:sp>
    </p:spTree>
    <p:extLst>
      <p:ext uri="{BB962C8B-B14F-4D97-AF65-F5344CB8AC3E}">
        <p14:creationId xmlns:p14="http://schemas.microsoft.com/office/powerpoint/2010/main" val="224542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CFF4FE57-8033-7462-A256-1188A4DD70F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B67FE5-BF08-398E-7A3E-6FC2134DCB3A}"/>
              </a:ext>
            </a:extLst>
          </p:cNvPr>
          <p:cNvSpPr txBox="1"/>
          <p:nvPr/>
        </p:nvSpPr>
        <p:spPr>
          <a:xfrm>
            <a:off x="629264" y="252699"/>
            <a:ext cx="9134167" cy="5632311"/>
          </a:xfrm>
          <a:prstGeom prst="rect">
            <a:avLst/>
          </a:prstGeom>
          <a:noFill/>
        </p:spPr>
        <p:txBody>
          <a:bodyPr wrap="square">
            <a:spAutoFit/>
          </a:bodyPr>
          <a:lstStyle/>
          <a:p>
            <a:pPr algn="ctr"/>
            <a:r>
              <a:rPr lang="en-US" sz="3600" b="0" i="0" dirty="0">
                <a:solidFill>
                  <a:schemeClr val="bg1"/>
                </a:solidFill>
                <a:effectLst/>
                <a:latin typeface="Open Sans" panose="020B0606030504020204" pitchFamily="34" charset="0"/>
              </a:rPr>
              <a:t>Third, our walking companion also protects us on our Journey. The psalmist declares, "The Lord is my rock, and my fortress, and my deliverer; my God, my strength, in whom I will trust; my buckler, and the horn of my salvation, and my high tower. I will call upon the Lord, who is worthy to be praised: so shall I be saved from mine enemies" </a:t>
            </a:r>
          </a:p>
          <a:p>
            <a:pPr algn="ctr"/>
            <a:r>
              <a:rPr lang="en-US" sz="3600" b="0" i="0" dirty="0">
                <a:solidFill>
                  <a:schemeClr val="bg1"/>
                </a:solidFill>
                <a:effectLst/>
                <a:latin typeface="Open Sans" panose="020B0606030504020204" pitchFamily="34" charset="0"/>
              </a:rPr>
              <a:t>(</a:t>
            </a:r>
            <a:r>
              <a:rPr lang="en-US" sz="3600" b="1" i="0" dirty="0">
                <a:solidFill>
                  <a:schemeClr val="bg1"/>
                </a:solidFill>
                <a:effectLst/>
                <a:latin typeface="Open Sans" panose="020B0606030504020204" pitchFamily="34" charset="0"/>
              </a:rPr>
              <a:t>Psalm 18:2-3</a:t>
            </a:r>
            <a:r>
              <a:rPr lang="en-US" sz="3600" b="0" i="0" dirty="0">
                <a:solidFill>
                  <a:schemeClr val="bg1"/>
                </a:solidFill>
                <a:effectLst/>
                <a:latin typeface="Open Sans" panose="020B0606030504020204" pitchFamily="34" charset="0"/>
              </a:rPr>
              <a:t>).</a:t>
            </a:r>
            <a:endParaRPr lang="en-US" sz="3600" dirty="0">
              <a:solidFill>
                <a:schemeClr val="bg1"/>
              </a:solidFill>
            </a:endParaRPr>
          </a:p>
        </p:txBody>
      </p:sp>
    </p:spTree>
    <p:extLst>
      <p:ext uri="{BB962C8B-B14F-4D97-AF65-F5344CB8AC3E}">
        <p14:creationId xmlns:p14="http://schemas.microsoft.com/office/powerpoint/2010/main" val="114428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F2880E9-D49F-1B4D-B8D1-4C36D7108C8C}"/>
              </a:ext>
            </a:extLst>
          </p:cNvPr>
          <p:cNvSpPr txBox="1"/>
          <p:nvPr/>
        </p:nvSpPr>
        <p:spPr>
          <a:xfrm>
            <a:off x="811161" y="612844"/>
            <a:ext cx="10373032" cy="5632311"/>
          </a:xfrm>
          <a:prstGeom prst="rect">
            <a:avLst/>
          </a:prstGeom>
          <a:noFill/>
        </p:spPr>
        <p:txBody>
          <a:bodyPr wrap="square">
            <a:spAutoFit/>
          </a:bodyPr>
          <a:lstStyle/>
          <a:p>
            <a:pPr algn="ctr"/>
            <a:r>
              <a:rPr lang="en-US" sz="3600" b="0" i="0" dirty="0">
                <a:solidFill>
                  <a:schemeClr val="bg1"/>
                </a:solidFill>
                <a:effectLst/>
                <a:latin typeface="Open Sans" panose="020B0606030504020204" pitchFamily="34" charset="0"/>
              </a:rPr>
              <a:t>From the last book in the Bible-the Book of Revelation -comes a pointed promise, "Thou hast a few names . . . which have not defiled their garments; and they shall walk with me in white: for they are worthy. He that </a:t>
            </a:r>
            <a:r>
              <a:rPr lang="en-US" sz="3600" b="0" i="0" dirty="0" err="1">
                <a:solidFill>
                  <a:schemeClr val="bg1"/>
                </a:solidFill>
                <a:effectLst/>
                <a:latin typeface="Open Sans" panose="020B0606030504020204" pitchFamily="34" charset="0"/>
              </a:rPr>
              <a:t>overcometh</a:t>
            </a:r>
            <a:r>
              <a:rPr lang="en-US" sz="3600" b="0" i="0" dirty="0">
                <a:solidFill>
                  <a:schemeClr val="bg1"/>
                </a:solidFill>
                <a:effectLst/>
                <a:latin typeface="Open Sans" panose="020B0606030504020204" pitchFamily="34" charset="0"/>
              </a:rPr>
              <a:t>, the same shall be clothed In white raiment, and I will not blot out his name out of the book of life, but I will confess his name before my Father, and before his angels" </a:t>
            </a:r>
          </a:p>
          <a:p>
            <a:pPr algn="ctr"/>
            <a:r>
              <a:rPr lang="en-US" sz="3600" b="0" i="0" dirty="0">
                <a:solidFill>
                  <a:schemeClr val="bg1"/>
                </a:solidFill>
                <a:effectLst/>
                <a:latin typeface="Open Sans" panose="020B0606030504020204" pitchFamily="34" charset="0"/>
              </a:rPr>
              <a:t>(</a:t>
            </a:r>
            <a:r>
              <a:rPr lang="en-US" sz="3600" b="1" i="0" dirty="0">
                <a:solidFill>
                  <a:schemeClr val="bg1"/>
                </a:solidFill>
                <a:effectLst/>
                <a:latin typeface="Open Sans" panose="020B0606030504020204" pitchFamily="34" charset="0"/>
              </a:rPr>
              <a:t>Revelation 3:4-5</a:t>
            </a:r>
            <a:r>
              <a:rPr lang="en-US" sz="3600" b="0" i="0" dirty="0">
                <a:solidFill>
                  <a:schemeClr val="bg1"/>
                </a:solidFill>
                <a:effectLst/>
                <a:latin typeface="Open Sans" panose="020B0606030504020204" pitchFamily="34" charset="0"/>
              </a:rPr>
              <a:t>).</a:t>
            </a:r>
            <a:endParaRPr lang="en-US" sz="3600" dirty="0">
              <a:solidFill>
                <a:schemeClr val="bg1"/>
              </a:solidFill>
            </a:endParaRPr>
          </a:p>
        </p:txBody>
      </p:sp>
    </p:spTree>
    <p:extLst>
      <p:ext uri="{BB962C8B-B14F-4D97-AF65-F5344CB8AC3E}">
        <p14:creationId xmlns:p14="http://schemas.microsoft.com/office/powerpoint/2010/main" val="408071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B2D3A7-F281-FFC8-A168-D5F83B71B375}"/>
              </a:ext>
            </a:extLst>
          </p:cNvPr>
          <p:cNvSpPr txBox="1"/>
          <p:nvPr/>
        </p:nvSpPr>
        <p:spPr>
          <a:xfrm>
            <a:off x="452283" y="1150826"/>
            <a:ext cx="7354530" cy="2862322"/>
          </a:xfrm>
          <a:prstGeom prst="rect">
            <a:avLst/>
          </a:prstGeom>
          <a:noFill/>
        </p:spPr>
        <p:txBody>
          <a:bodyPr wrap="square">
            <a:spAutoFit/>
          </a:bodyPr>
          <a:lstStyle/>
          <a:p>
            <a:r>
              <a:rPr lang="en-US" sz="3600" b="0" i="0" dirty="0">
                <a:solidFill>
                  <a:schemeClr val="bg1"/>
                </a:solidFill>
                <a:effectLst/>
                <a:latin typeface="Open Sans" panose="020B0606030504020204" pitchFamily="34" charset="0"/>
              </a:rPr>
              <a:t>Yes, this walk with God leads home. Let’s be sure that we daily "walk worthy of God, who hath called you unto his kingdom and glory" (</a:t>
            </a:r>
            <a:r>
              <a:rPr lang="en-US" sz="3600" b="1" i="0" dirty="0">
                <a:solidFill>
                  <a:schemeClr val="bg1"/>
                </a:solidFill>
                <a:effectLst/>
                <a:latin typeface="Open Sans" panose="020B0606030504020204" pitchFamily="34" charset="0"/>
              </a:rPr>
              <a:t>1 Thessalonians 2:12</a:t>
            </a:r>
            <a:r>
              <a:rPr lang="en-US" sz="3600" b="0" i="0" dirty="0">
                <a:solidFill>
                  <a:schemeClr val="bg1"/>
                </a:solidFill>
                <a:effectLst/>
                <a:latin typeface="Open Sans" panose="020B0606030504020204" pitchFamily="34" charset="0"/>
              </a:rPr>
              <a:t>).</a:t>
            </a:r>
            <a:endParaRPr lang="en-US" sz="3600" dirty="0">
              <a:solidFill>
                <a:schemeClr val="bg1"/>
              </a:solidFill>
            </a:endParaRPr>
          </a:p>
        </p:txBody>
      </p:sp>
    </p:spTree>
    <p:extLst>
      <p:ext uri="{BB962C8B-B14F-4D97-AF65-F5344CB8AC3E}">
        <p14:creationId xmlns:p14="http://schemas.microsoft.com/office/powerpoint/2010/main" val="336684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A62780-6136-45BB-DB55-0454310F242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5C38859-0FAB-E6AD-BC57-A74D398D72AF}"/>
              </a:ext>
            </a:extLst>
          </p:cNvPr>
          <p:cNvSpPr txBox="1"/>
          <p:nvPr/>
        </p:nvSpPr>
        <p:spPr>
          <a:xfrm>
            <a:off x="2359741" y="773773"/>
            <a:ext cx="4345858" cy="1015663"/>
          </a:xfrm>
          <a:prstGeom prst="rect">
            <a:avLst/>
          </a:prstGeom>
          <a:noFill/>
        </p:spPr>
        <p:txBody>
          <a:bodyPr wrap="square" rtlCol="0">
            <a:spAutoFit/>
          </a:bodyPr>
          <a:lstStyle/>
          <a:p>
            <a:pPr algn="ctr"/>
            <a:r>
              <a:rPr lang="en-US" sz="6000" dirty="0">
                <a:solidFill>
                  <a:schemeClr val="bg1"/>
                </a:solidFill>
              </a:rPr>
              <a:t>Homework </a:t>
            </a:r>
          </a:p>
        </p:txBody>
      </p:sp>
      <p:sp>
        <p:nvSpPr>
          <p:cNvPr id="4" name="TextBox 3">
            <a:extLst>
              <a:ext uri="{FF2B5EF4-FFF2-40B4-BE49-F238E27FC236}">
                <a16:creationId xmlns:a16="http://schemas.microsoft.com/office/drawing/2014/main" id="{4E34F082-F2FF-ED3B-C5B8-9C87CEF1C39D}"/>
              </a:ext>
            </a:extLst>
          </p:cNvPr>
          <p:cNvSpPr txBox="1"/>
          <p:nvPr/>
        </p:nvSpPr>
        <p:spPr>
          <a:xfrm>
            <a:off x="1002888" y="1899773"/>
            <a:ext cx="7059563" cy="1200329"/>
          </a:xfrm>
          <a:prstGeom prst="rect">
            <a:avLst/>
          </a:prstGeom>
          <a:noFill/>
        </p:spPr>
        <p:txBody>
          <a:bodyPr wrap="square">
            <a:spAutoFit/>
          </a:bodyPr>
          <a:lstStyle/>
          <a:p>
            <a:pPr algn="ctr"/>
            <a:r>
              <a:rPr lang="en-US" sz="3600" b="0" i="0" dirty="0">
                <a:solidFill>
                  <a:schemeClr val="bg1"/>
                </a:solidFill>
                <a:effectLst/>
                <a:latin typeface="system-ui"/>
              </a:rPr>
              <a:t>When the Bible speaks of "walking," it often refers to a lifestyle.</a:t>
            </a:r>
            <a:endParaRPr lang="en-US" sz="3600" dirty="0">
              <a:solidFill>
                <a:schemeClr val="bg1"/>
              </a:solidFill>
            </a:endParaRPr>
          </a:p>
        </p:txBody>
      </p:sp>
      <p:sp>
        <p:nvSpPr>
          <p:cNvPr id="5" name="TextBox 4">
            <a:extLst>
              <a:ext uri="{FF2B5EF4-FFF2-40B4-BE49-F238E27FC236}">
                <a16:creationId xmlns:a16="http://schemas.microsoft.com/office/drawing/2014/main" id="{F4630F1F-0EEE-D62D-A91C-2A313C1341E3}"/>
              </a:ext>
            </a:extLst>
          </p:cNvPr>
          <p:cNvSpPr txBox="1"/>
          <p:nvPr/>
        </p:nvSpPr>
        <p:spPr>
          <a:xfrm>
            <a:off x="796414" y="3342967"/>
            <a:ext cx="7266037" cy="2062103"/>
          </a:xfrm>
          <a:prstGeom prst="rect">
            <a:avLst/>
          </a:prstGeom>
          <a:noFill/>
        </p:spPr>
        <p:txBody>
          <a:bodyPr wrap="square" rtlCol="0">
            <a:spAutoFit/>
          </a:bodyPr>
          <a:lstStyle/>
          <a:p>
            <a:pPr algn="ctr"/>
            <a:r>
              <a:rPr lang="en-US" sz="3200" dirty="0">
                <a:solidFill>
                  <a:schemeClr val="bg1"/>
                </a:solidFill>
              </a:rPr>
              <a:t>This week take the time examine your walk with God, how does your Christian lifestyle  line up with your relationship with God</a:t>
            </a:r>
          </a:p>
        </p:txBody>
      </p:sp>
    </p:spTree>
    <p:extLst>
      <p:ext uri="{BB962C8B-B14F-4D97-AF65-F5344CB8AC3E}">
        <p14:creationId xmlns:p14="http://schemas.microsoft.com/office/powerpoint/2010/main" val="275473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6DE568F-9FC5-5180-FA84-376FCD601DE9}"/>
            </a:ext>
          </a:extLst>
        </p:cNvPr>
        <p:cNvGrpSpPr/>
        <p:nvPr/>
      </p:nvGrpSpPr>
      <p:grpSpPr>
        <a:xfrm>
          <a:off x="0" y="0"/>
          <a:ext cx="0" cy="0"/>
          <a:chOff x="0" y="0"/>
          <a:chExt cx="0" cy="0"/>
        </a:xfrm>
      </p:grpSpPr>
    </p:spTree>
    <p:extLst>
      <p:ext uri="{BB962C8B-B14F-4D97-AF65-F5344CB8AC3E}">
        <p14:creationId xmlns:p14="http://schemas.microsoft.com/office/powerpoint/2010/main" val="3159170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E40C81-1A2B-19DA-1906-5C7A349494F9}"/>
            </a:ext>
          </a:extLst>
        </p:cNvPr>
        <p:cNvGrpSpPr/>
        <p:nvPr/>
      </p:nvGrpSpPr>
      <p:grpSpPr>
        <a:xfrm>
          <a:off x="0" y="0"/>
          <a:ext cx="0" cy="0"/>
          <a:chOff x="0" y="0"/>
          <a:chExt cx="0" cy="0"/>
        </a:xfrm>
      </p:grpSpPr>
    </p:spTree>
    <p:extLst>
      <p:ext uri="{BB962C8B-B14F-4D97-AF65-F5344CB8AC3E}">
        <p14:creationId xmlns:p14="http://schemas.microsoft.com/office/powerpoint/2010/main" val="249087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24370959-383E-72DE-0DCB-E8657E91261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B4DDBE1-0F58-EE96-AD98-177142C18BAF}"/>
              </a:ext>
            </a:extLst>
          </p:cNvPr>
          <p:cNvSpPr txBox="1"/>
          <p:nvPr/>
        </p:nvSpPr>
        <p:spPr>
          <a:xfrm>
            <a:off x="255639" y="967526"/>
            <a:ext cx="9035845" cy="4524315"/>
          </a:xfrm>
          <a:prstGeom prst="rect">
            <a:avLst/>
          </a:prstGeom>
          <a:noFill/>
        </p:spPr>
        <p:txBody>
          <a:bodyPr wrap="square">
            <a:spAutoFit/>
          </a:bodyPr>
          <a:lstStyle/>
          <a:p>
            <a:pPr algn="ctr">
              <a:buNone/>
            </a:pPr>
            <a:r>
              <a:rPr lang="en-US" sz="3600" b="0" i="0" dirty="0">
                <a:solidFill>
                  <a:schemeClr val="bg1"/>
                </a:solidFill>
                <a:effectLst/>
                <a:latin typeface="system-ui"/>
              </a:rPr>
              <a:t>Genesis 5:21-24</a:t>
            </a:r>
          </a:p>
          <a:p>
            <a:pPr algn="ctr">
              <a:buNone/>
            </a:pPr>
            <a:r>
              <a:rPr lang="en-US" sz="3600" b="1" i="0" baseline="30000" dirty="0">
                <a:solidFill>
                  <a:schemeClr val="bg1"/>
                </a:solidFill>
                <a:effectLst/>
                <a:latin typeface="system-ui"/>
              </a:rPr>
              <a:t>21 </a:t>
            </a:r>
            <a:r>
              <a:rPr lang="en-US" sz="3600" b="0" i="0" dirty="0">
                <a:solidFill>
                  <a:schemeClr val="bg1"/>
                </a:solidFill>
                <a:effectLst/>
                <a:latin typeface="system-ui"/>
              </a:rPr>
              <a:t>And Enoch lived sixty and five years, and begat Methuselah:</a:t>
            </a:r>
            <a:r>
              <a:rPr lang="en-US" sz="3600" b="1" i="0" baseline="30000" dirty="0">
                <a:solidFill>
                  <a:schemeClr val="bg1"/>
                </a:solidFill>
                <a:effectLst/>
                <a:latin typeface="system-ui"/>
              </a:rPr>
              <a:t>22 </a:t>
            </a:r>
            <a:r>
              <a:rPr lang="en-US" sz="3600" b="0" i="0" dirty="0">
                <a:solidFill>
                  <a:schemeClr val="bg1"/>
                </a:solidFill>
                <a:effectLst/>
                <a:latin typeface="system-ui"/>
              </a:rPr>
              <a:t>And Enoch walked with God after he begat Methuselah three hundred years, and begat sons and daughters:</a:t>
            </a:r>
            <a:r>
              <a:rPr lang="en-US" sz="3600" b="1" i="0" baseline="30000" dirty="0">
                <a:solidFill>
                  <a:schemeClr val="bg1"/>
                </a:solidFill>
                <a:effectLst/>
                <a:latin typeface="system-ui"/>
              </a:rPr>
              <a:t>23 </a:t>
            </a:r>
            <a:r>
              <a:rPr lang="en-US" sz="3600" b="0" i="0" dirty="0">
                <a:solidFill>
                  <a:schemeClr val="bg1"/>
                </a:solidFill>
                <a:effectLst/>
                <a:latin typeface="system-ui"/>
              </a:rPr>
              <a:t>And all the days of Enoch were three hundred sixty and five years:</a:t>
            </a:r>
            <a:r>
              <a:rPr lang="en-US" sz="3600" b="1" i="0" baseline="30000" dirty="0">
                <a:solidFill>
                  <a:schemeClr val="bg1"/>
                </a:solidFill>
                <a:effectLst/>
                <a:latin typeface="system-ui"/>
              </a:rPr>
              <a:t>24 </a:t>
            </a:r>
            <a:r>
              <a:rPr lang="en-US" sz="3600" b="0" i="0" dirty="0">
                <a:solidFill>
                  <a:schemeClr val="bg1"/>
                </a:solidFill>
                <a:effectLst/>
                <a:latin typeface="system-ui"/>
              </a:rPr>
              <a:t>And Enoch walked with God: and he was not; for God took him.</a:t>
            </a:r>
          </a:p>
        </p:txBody>
      </p:sp>
    </p:spTree>
    <p:extLst>
      <p:ext uri="{BB962C8B-B14F-4D97-AF65-F5344CB8AC3E}">
        <p14:creationId xmlns:p14="http://schemas.microsoft.com/office/powerpoint/2010/main" val="276459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F81BFF88-E611-75F5-F21D-1CBFDE328D6B}"/>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DD886F1-3100-313F-4BAD-9C563DD4CE86}"/>
              </a:ext>
            </a:extLst>
          </p:cNvPr>
          <p:cNvSpPr txBox="1"/>
          <p:nvPr/>
        </p:nvSpPr>
        <p:spPr>
          <a:xfrm>
            <a:off x="766917" y="198640"/>
            <a:ext cx="9075174" cy="2554545"/>
          </a:xfrm>
          <a:prstGeom prst="rect">
            <a:avLst/>
          </a:prstGeom>
          <a:noFill/>
        </p:spPr>
        <p:txBody>
          <a:bodyPr wrap="square">
            <a:spAutoFit/>
          </a:bodyPr>
          <a:lstStyle/>
          <a:p>
            <a:pPr algn="ctr"/>
            <a:r>
              <a:rPr lang="en-US" sz="4000" b="0" i="0" dirty="0">
                <a:solidFill>
                  <a:schemeClr val="bg1"/>
                </a:solidFill>
                <a:effectLst/>
                <a:latin typeface="Open Sans" panose="020B0606030504020204" pitchFamily="34" charset="0"/>
              </a:rPr>
              <a:t>Enoch is one of the most striking personalities of the Old Testament. He Is one of but two men of whom it is said "he walked with God."</a:t>
            </a:r>
            <a:endParaRPr lang="en-US" sz="4000" dirty="0">
              <a:solidFill>
                <a:schemeClr val="bg1"/>
              </a:solidFill>
            </a:endParaRPr>
          </a:p>
        </p:txBody>
      </p:sp>
      <p:sp>
        <p:nvSpPr>
          <p:cNvPr id="3" name="TextBox 2">
            <a:extLst>
              <a:ext uri="{FF2B5EF4-FFF2-40B4-BE49-F238E27FC236}">
                <a16:creationId xmlns:a16="http://schemas.microsoft.com/office/drawing/2014/main" id="{670A2336-A8F3-FDF6-0687-2B00814D1C3F}"/>
              </a:ext>
            </a:extLst>
          </p:cNvPr>
          <p:cNvSpPr txBox="1"/>
          <p:nvPr/>
        </p:nvSpPr>
        <p:spPr>
          <a:xfrm>
            <a:off x="766917" y="3027598"/>
            <a:ext cx="8721213" cy="1077218"/>
          </a:xfrm>
          <a:prstGeom prst="rect">
            <a:avLst/>
          </a:prstGeom>
          <a:noFill/>
        </p:spPr>
        <p:txBody>
          <a:bodyPr wrap="square">
            <a:spAutoFit/>
          </a:bodyPr>
          <a:lstStyle/>
          <a:p>
            <a:pPr algn="ctr"/>
            <a:r>
              <a:rPr lang="en-US" sz="3200" b="0" i="0" dirty="0">
                <a:solidFill>
                  <a:schemeClr val="bg1"/>
                </a:solidFill>
                <a:effectLst/>
                <a:latin typeface="system-ui"/>
              </a:rPr>
              <a:t>The name </a:t>
            </a:r>
            <a:r>
              <a:rPr lang="en-US" sz="3200" b="0" i="1" dirty="0">
                <a:solidFill>
                  <a:schemeClr val="bg1"/>
                </a:solidFill>
                <a:effectLst/>
                <a:latin typeface="system-ui"/>
              </a:rPr>
              <a:t>Enoch</a:t>
            </a:r>
            <a:r>
              <a:rPr lang="en-US" sz="3200" b="0" i="0" dirty="0">
                <a:solidFill>
                  <a:schemeClr val="bg1"/>
                </a:solidFill>
                <a:effectLst/>
                <a:latin typeface="system-ui"/>
              </a:rPr>
              <a:t> may originate from a Semitic word meaning “</a:t>
            </a:r>
            <a:r>
              <a:rPr lang="en-US" sz="3200" b="0" i="0" u="sng" dirty="0">
                <a:solidFill>
                  <a:schemeClr val="bg1"/>
                </a:solidFill>
                <a:effectLst/>
                <a:latin typeface="system-ui"/>
              </a:rPr>
              <a:t>to dedicate, initiate</a:t>
            </a:r>
            <a:r>
              <a:rPr lang="en-US" sz="3200" b="0" i="0" dirty="0">
                <a:solidFill>
                  <a:schemeClr val="bg1"/>
                </a:solidFill>
                <a:effectLst/>
                <a:latin typeface="system-ui"/>
              </a:rPr>
              <a:t>.” </a:t>
            </a:r>
            <a:endParaRPr lang="en-US" sz="3200" dirty="0">
              <a:solidFill>
                <a:schemeClr val="bg1"/>
              </a:solidFill>
            </a:endParaRPr>
          </a:p>
        </p:txBody>
      </p:sp>
      <p:sp>
        <p:nvSpPr>
          <p:cNvPr id="6" name="TextBox 5">
            <a:extLst>
              <a:ext uri="{FF2B5EF4-FFF2-40B4-BE49-F238E27FC236}">
                <a16:creationId xmlns:a16="http://schemas.microsoft.com/office/drawing/2014/main" id="{8C7EF3E2-1DC6-45B5-6247-D751C976EFA4}"/>
              </a:ext>
            </a:extLst>
          </p:cNvPr>
          <p:cNvSpPr txBox="1"/>
          <p:nvPr/>
        </p:nvSpPr>
        <p:spPr>
          <a:xfrm>
            <a:off x="570272" y="4720783"/>
            <a:ext cx="8809702" cy="1569660"/>
          </a:xfrm>
          <a:prstGeom prst="rect">
            <a:avLst/>
          </a:prstGeom>
          <a:noFill/>
        </p:spPr>
        <p:txBody>
          <a:bodyPr wrap="square">
            <a:spAutoFit/>
          </a:bodyPr>
          <a:lstStyle/>
          <a:p>
            <a:pPr algn="ctr"/>
            <a:r>
              <a:rPr lang="en-US" sz="3200" b="0" i="0" dirty="0">
                <a:solidFill>
                  <a:schemeClr val="bg1"/>
                </a:solidFill>
                <a:effectLst/>
                <a:latin typeface="Google Sans"/>
              </a:rPr>
              <a:t>Noah is mentioned in </a:t>
            </a:r>
            <a:r>
              <a:rPr lang="en-US" sz="3200" b="0" i="0" dirty="0">
                <a:solidFill>
                  <a:schemeClr val="bg1"/>
                </a:solidFill>
                <a:effectLst/>
                <a:latin typeface="Google Sans"/>
                <a:hlinkClick r:id="rId3">
                  <a:extLst>
                    <a:ext uri="{A12FA001-AC4F-418D-AE19-62706E023703}">
                      <ahyp:hlinkClr xmlns:ahyp="http://schemas.microsoft.com/office/drawing/2018/hyperlinkcolor" val="tx"/>
                    </a:ext>
                  </a:extLst>
                </a:hlinkClick>
              </a:rPr>
              <a:t>Genesis 6:9</a:t>
            </a:r>
            <a:r>
              <a:rPr lang="en-US" sz="3200" b="0" i="0" dirty="0">
                <a:solidFill>
                  <a:schemeClr val="bg1"/>
                </a:solidFill>
                <a:effectLst/>
                <a:latin typeface="Google Sans"/>
              </a:rPr>
              <a:t>, where it states, "Noah was a just man, perfect in his generations. Noah walked with God". </a:t>
            </a:r>
            <a:endParaRPr lang="en-US" sz="3200" dirty="0">
              <a:solidFill>
                <a:schemeClr val="bg1"/>
              </a:solidFill>
            </a:endParaRPr>
          </a:p>
        </p:txBody>
      </p:sp>
    </p:spTree>
    <p:extLst>
      <p:ext uri="{BB962C8B-B14F-4D97-AF65-F5344CB8AC3E}">
        <p14:creationId xmlns:p14="http://schemas.microsoft.com/office/powerpoint/2010/main" val="41319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1C1558A-4B29-05F0-AAA9-7E8CC6C2CB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7AC6BD-5FAC-B17D-8BDC-754D0A19719F}"/>
              </a:ext>
            </a:extLst>
          </p:cNvPr>
          <p:cNvSpPr txBox="1"/>
          <p:nvPr/>
        </p:nvSpPr>
        <p:spPr>
          <a:xfrm>
            <a:off x="412955" y="891661"/>
            <a:ext cx="8927691" cy="1569660"/>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He Is one of but two men who lived on this earth and went to heaven without passing through the portals of death. </a:t>
            </a:r>
            <a:endParaRPr lang="en-US" sz="3200" dirty="0"/>
          </a:p>
        </p:txBody>
      </p:sp>
      <p:sp>
        <p:nvSpPr>
          <p:cNvPr id="5" name="TextBox 4">
            <a:extLst>
              <a:ext uri="{FF2B5EF4-FFF2-40B4-BE49-F238E27FC236}">
                <a16:creationId xmlns:a16="http://schemas.microsoft.com/office/drawing/2014/main" id="{C36A43AF-11A9-B305-2154-623CFFB9E870}"/>
              </a:ext>
            </a:extLst>
          </p:cNvPr>
          <p:cNvSpPr txBox="1"/>
          <p:nvPr/>
        </p:nvSpPr>
        <p:spPr>
          <a:xfrm>
            <a:off x="314632" y="3057852"/>
            <a:ext cx="8229600" cy="2677656"/>
          </a:xfrm>
          <a:prstGeom prst="rect">
            <a:avLst/>
          </a:prstGeom>
          <a:noFill/>
        </p:spPr>
        <p:txBody>
          <a:bodyPr wrap="square">
            <a:spAutoFit/>
          </a:bodyPr>
          <a:lstStyle/>
          <a:p>
            <a:pPr algn="ctr"/>
            <a:r>
              <a:rPr lang="en-US" sz="2800" b="0" i="0" dirty="0">
                <a:solidFill>
                  <a:schemeClr val="bg1"/>
                </a:solidFill>
                <a:effectLst/>
                <a:latin typeface="system-ui"/>
              </a:rPr>
              <a:t> </a:t>
            </a:r>
            <a:r>
              <a:rPr lang="en-US" sz="2800" b="0" i="0" dirty="0">
                <a:solidFill>
                  <a:schemeClr val="bg1"/>
                </a:solidFill>
                <a:effectLst/>
                <a:latin typeface="system-ui"/>
                <a:hlinkClick r:id="rId3">
                  <a:extLst>
                    <a:ext uri="{A12FA001-AC4F-418D-AE19-62706E023703}">
                      <ahyp:hlinkClr xmlns:ahyp="http://schemas.microsoft.com/office/drawing/2018/hyperlinkcolor" val="tx"/>
                    </a:ext>
                  </a:extLst>
                </a:hlinkClick>
              </a:rPr>
              <a:t>Second Kings 2:11</a:t>
            </a:r>
            <a:r>
              <a:rPr lang="en-US" sz="2800" b="0" i="0" dirty="0">
                <a:solidFill>
                  <a:schemeClr val="bg1"/>
                </a:solidFill>
                <a:effectLst/>
                <a:latin typeface="system-ui"/>
              </a:rPr>
              <a:t> relates the earth-to-heaven translation of Elijah: “As they [Elijah and Elisha] were walking along and talking together, suddenly a chariot of fire and horses of fire appeared and separated the two of them, and Elijah went up to heaven in a whirlwind.”</a:t>
            </a:r>
            <a:endParaRPr lang="en-US" sz="2800" dirty="0">
              <a:solidFill>
                <a:schemeClr val="bg1"/>
              </a:solidFill>
            </a:endParaRPr>
          </a:p>
        </p:txBody>
      </p:sp>
    </p:spTree>
    <p:extLst>
      <p:ext uri="{BB962C8B-B14F-4D97-AF65-F5344CB8AC3E}">
        <p14:creationId xmlns:p14="http://schemas.microsoft.com/office/powerpoint/2010/main" val="192113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BE2E387-C553-490D-95A6-1F464EAAD4B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0277021-E304-D566-9291-B036B3F85B0B}"/>
              </a:ext>
            </a:extLst>
          </p:cNvPr>
          <p:cNvSpPr txBox="1"/>
          <p:nvPr/>
        </p:nvSpPr>
        <p:spPr>
          <a:xfrm>
            <a:off x="698089" y="2125067"/>
            <a:ext cx="7659329" cy="1754326"/>
          </a:xfrm>
          <a:prstGeom prst="rect">
            <a:avLst/>
          </a:prstGeom>
          <a:noFill/>
        </p:spPr>
        <p:txBody>
          <a:bodyPr wrap="square">
            <a:spAutoFit/>
          </a:bodyPr>
          <a:lstStyle/>
          <a:p>
            <a:pPr algn="ctr"/>
            <a:r>
              <a:rPr lang="en-US" sz="3600" b="0" i="0" dirty="0">
                <a:solidFill>
                  <a:schemeClr val="bg1"/>
                </a:solidFill>
                <a:effectLst/>
                <a:latin typeface="Open Sans" panose="020B0606030504020204" pitchFamily="34" charset="0"/>
              </a:rPr>
              <a:t>He is the only one, except our blessed Lord, of whom it is written that "he pleased God." </a:t>
            </a:r>
            <a:endParaRPr lang="en-US" sz="3600" dirty="0"/>
          </a:p>
        </p:txBody>
      </p:sp>
    </p:spTree>
    <p:extLst>
      <p:ext uri="{BB962C8B-B14F-4D97-AF65-F5344CB8AC3E}">
        <p14:creationId xmlns:p14="http://schemas.microsoft.com/office/powerpoint/2010/main" val="29721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58805F56-ACC5-436E-A431-BBE276CBA0F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10C4818-7EDB-28D9-F746-A9249D446A9E}"/>
              </a:ext>
            </a:extLst>
          </p:cNvPr>
          <p:cNvSpPr txBox="1"/>
          <p:nvPr/>
        </p:nvSpPr>
        <p:spPr>
          <a:xfrm>
            <a:off x="-117986" y="73388"/>
            <a:ext cx="9792928" cy="6555641"/>
          </a:xfrm>
          <a:prstGeom prst="rect">
            <a:avLst/>
          </a:prstGeom>
          <a:noFill/>
        </p:spPr>
        <p:txBody>
          <a:bodyPr wrap="square">
            <a:spAutoFit/>
          </a:bodyPr>
          <a:lstStyle/>
          <a:p>
            <a:pPr algn="ctr">
              <a:buNone/>
            </a:pPr>
            <a:r>
              <a:rPr lang="en-US" sz="2800" b="0" i="0" dirty="0">
                <a:solidFill>
                  <a:schemeClr val="bg1"/>
                </a:solidFill>
                <a:effectLst/>
                <a:latin typeface="Open Sans" panose="020B0606030504020204" pitchFamily="34" charset="0"/>
              </a:rPr>
              <a:t>We read in </a:t>
            </a:r>
            <a:r>
              <a:rPr lang="en-US" sz="2800" b="1" i="0" dirty="0">
                <a:solidFill>
                  <a:schemeClr val="bg1"/>
                </a:solidFill>
                <a:effectLst/>
                <a:latin typeface="Open Sans" panose="020B0606030504020204" pitchFamily="34" charset="0"/>
              </a:rPr>
              <a:t>Hebrews 11:5</a:t>
            </a:r>
            <a:r>
              <a:rPr lang="en-US" sz="2800" b="0" i="0" dirty="0">
                <a:solidFill>
                  <a:schemeClr val="bg1"/>
                </a:solidFill>
                <a:effectLst/>
                <a:latin typeface="Open Sans" panose="020B0606030504020204" pitchFamily="34" charset="0"/>
              </a:rPr>
              <a:t>, "By faith Enoch was translated that he should not see death."</a:t>
            </a:r>
          </a:p>
          <a:p>
            <a:pPr algn="ctr">
              <a:buNone/>
            </a:pPr>
            <a:r>
              <a:rPr lang="en-US" sz="2800" b="0" i="0" dirty="0">
                <a:solidFill>
                  <a:schemeClr val="bg1"/>
                </a:solidFill>
                <a:effectLst/>
                <a:latin typeface="Open Sans" panose="020B0606030504020204" pitchFamily="34" charset="0"/>
              </a:rPr>
              <a:t>The word </a:t>
            </a:r>
            <a:r>
              <a:rPr lang="en-US" sz="2800" b="0" i="0" u="sng" dirty="0">
                <a:solidFill>
                  <a:schemeClr val="bg1"/>
                </a:solidFill>
                <a:effectLst/>
                <a:latin typeface="Open Sans" panose="020B0606030504020204" pitchFamily="34" charset="0"/>
              </a:rPr>
              <a:t>translated </a:t>
            </a:r>
            <a:r>
              <a:rPr lang="en-US" sz="2800" b="0" i="0" dirty="0">
                <a:solidFill>
                  <a:schemeClr val="bg1"/>
                </a:solidFill>
                <a:effectLst/>
                <a:latin typeface="Open Sans" panose="020B0606030504020204" pitchFamily="34" charset="0"/>
              </a:rPr>
              <a:t>is an old Latin word, which simply means "carried over" or "</a:t>
            </a:r>
            <a:r>
              <a:rPr lang="en-US" sz="2800" b="0" i="0" u="sng" dirty="0">
                <a:solidFill>
                  <a:schemeClr val="bg1"/>
                </a:solidFill>
                <a:effectLst/>
                <a:latin typeface="Open Sans" panose="020B0606030504020204" pitchFamily="34" charset="0"/>
              </a:rPr>
              <a:t>carried across</a:t>
            </a:r>
            <a:r>
              <a:rPr lang="en-US" sz="2800" b="0" i="0" dirty="0">
                <a:solidFill>
                  <a:schemeClr val="bg1"/>
                </a:solidFill>
                <a:effectLst/>
                <a:latin typeface="Open Sans" panose="020B0606030504020204" pitchFamily="34" charset="0"/>
              </a:rPr>
              <a:t>.“</a:t>
            </a:r>
          </a:p>
          <a:p>
            <a:pPr algn="ctr">
              <a:buNone/>
            </a:pPr>
            <a:endParaRPr lang="en-US" sz="2800" b="0" i="0" dirty="0">
              <a:solidFill>
                <a:schemeClr val="bg1"/>
              </a:solidFill>
              <a:effectLst/>
              <a:latin typeface="Open Sans" panose="020B0606030504020204" pitchFamily="34" charset="0"/>
            </a:endParaRPr>
          </a:p>
          <a:p>
            <a:pPr algn="ctr">
              <a:buNone/>
            </a:pPr>
            <a:r>
              <a:rPr lang="en-US" sz="2800" b="0" i="0" dirty="0">
                <a:solidFill>
                  <a:schemeClr val="bg1"/>
                </a:solidFill>
                <a:effectLst/>
                <a:latin typeface="Open Sans" panose="020B0606030504020204" pitchFamily="34" charset="0"/>
              </a:rPr>
              <a:t>God carried Enoch across to the other side. Someone described it by saying, "One day Enoch and God were walking along and God said to Enoch, ’Enoch, why don’t you Just come on home with Me today. You’ve been down here now 365 years. Just go home with Me.’ So Enoch said, ’Yes, God, I have been walking with You all these years; anyway, I think I would like to come on up to Your house.’ So God, whether by a fiery chariot or a Jet-propelled cloud, whisked Enoch away and took him on home." God carried him across-carried him across death. </a:t>
            </a:r>
          </a:p>
        </p:txBody>
      </p:sp>
    </p:spTree>
    <p:extLst>
      <p:ext uri="{BB962C8B-B14F-4D97-AF65-F5344CB8AC3E}">
        <p14:creationId xmlns:p14="http://schemas.microsoft.com/office/powerpoint/2010/main" val="296722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11E9007F-EDED-FADF-B28E-4327A94F311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2EF989-B865-A96E-9635-949F8346C0D7}"/>
              </a:ext>
            </a:extLst>
          </p:cNvPr>
          <p:cNvSpPr txBox="1"/>
          <p:nvPr/>
        </p:nvSpPr>
        <p:spPr>
          <a:xfrm>
            <a:off x="294968" y="408320"/>
            <a:ext cx="9478296" cy="5509200"/>
          </a:xfrm>
          <a:prstGeom prst="rect">
            <a:avLst/>
          </a:prstGeom>
          <a:noFill/>
        </p:spPr>
        <p:txBody>
          <a:bodyPr wrap="square">
            <a:spAutoFit/>
          </a:bodyPr>
          <a:lstStyle/>
          <a:p>
            <a:pPr algn="ctr"/>
            <a:r>
              <a:rPr lang="en-US" sz="3200" b="0" i="0" dirty="0">
                <a:solidFill>
                  <a:schemeClr val="bg1"/>
                </a:solidFill>
                <a:effectLst/>
                <a:latin typeface="Open Sans" panose="020B0606030504020204" pitchFamily="34" charset="0"/>
              </a:rPr>
              <a:t>The first man to walk around the world was a man by the name of David Kunst of Waseca, Minnesota. He completed his historic walk on October 5, 1974, after walking 15,000 miles. The trip required four and one-half years, during which time David went through 22 pairs of shoes and wore out two mules. At the completion of his historic journey, an auction was held with eager bidders paying $150 for his right shoe, $170 for his left shoe, and $140 for his remaining mule.</a:t>
            </a:r>
            <a:endParaRPr lang="en-US" sz="3200" dirty="0">
              <a:solidFill>
                <a:schemeClr val="bg1"/>
              </a:solidFill>
            </a:endParaRPr>
          </a:p>
        </p:txBody>
      </p:sp>
    </p:spTree>
    <p:extLst>
      <p:ext uri="{BB962C8B-B14F-4D97-AF65-F5344CB8AC3E}">
        <p14:creationId xmlns:p14="http://schemas.microsoft.com/office/powerpoint/2010/main" val="1863711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a:extLst>
            <a:ext uri="{FF2B5EF4-FFF2-40B4-BE49-F238E27FC236}">
              <a16:creationId xmlns:a16="http://schemas.microsoft.com/office/drawing/2014/main" id="{34272DDE-B4D8-B4BC-9A99-145C9A9A0C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45317B8-331A-6477-AA66-0FCD7514FD5C}"/>
              </a:ext>
            </a:extLst>
          </p:cNvPr>
          <p:cNvSpPr txBox="1"/>
          <p:nvPr/>
        </p:nvSpPr>
        <p:spPr>
          <a:xfrm>
            <a:off x="334297" y="1080303"/>
            <a:ext cx="8937522" cy="4401205"/>
          </a:xfrm>
          <a:prstGeom prst="rect">
            <a:avLst/>
          </a:prstGeom>
          <a:noFill/>
        </p:spPr>
        <p:txBody>
          <a:bodyPr wrap="square">
            <a:spAutoFit/>
          </a:bodyPr>
          <a:lstStyle/>
          <a:p>
            <a:pPr algn="ctr"/>
            <a:r>
              <a:rPr lang="en-US" sz="4000" b="0" i="0" dirty="0">
                <a:solidFill>
                  <a:schemeClr val="bg1"/>
                </a:solidFill>
                <a:effectLst/>
                <a:latin typeface="Open Sans" panose="020B0606030504020204" pitchFamily="34" charset="0"/>
              </a:rPr>
              <a:t>God wants us to understand that the Christian life Is a </a:t>
            </a:r>
            <a:r>
              <a:rPr lang="en-US" sz="4000" b="0" i="0" u="sng" dirty="0">
                <a:solidFill>
                  <a:schemeClr val="bg1"/>
                </a:solidFill>
                <a:effectLst/>
                <a:latin typeface="Open Sans" panose="020B0606030504020204" pitchFamily="34" charset="0"/>
              </a:rPr>
              <a:t>walk-a journey </a:t>
            </a:r>
            <a:r>
              <a:rPr lang="en-US" sz="4000" b="0" i="0" dirty="0">
                <a:solidFill>
                  <a:schemeClr val="bg1"/>
                </a:solidFill>
                <a:effectLst/>
                <a:latin typeface="Open Sans" panose="020B0606030504020204" pitchFamily="34" charset="0"/>
              </a:rPr>
              <a:t>which requires </a:t>
            </a:r>
            <a:r>
              <a:rPr lang="en-US" sz="4000" b="0" i="0" u="sng" dirty="0">
                <a:solidFill>
                  <a:schemeClr val="bg1"/>
                </a:solidFill>
                <a:effectLst/>
                <a:latin typeface="Open Sans" panose="020B0606030504020204" pitchFamily="34" charset="0"/>
              </a:rPr>
              <a:t>dedication</a:t>
            </a:r>
            <a:r>
              <a:rPr lang="en-US" sz="4000" b="0" i="0" dirty="0">
                <a:solidFill>
                  <a:schemeClr val="bg1"/>
                </a:solidFill>
                <a:effectLst/>
                <a:latin typeface="Open Sans" panose="020B0606030504020204" pitchFamily="34" charset="0"/>
              </a:rPr>
              <a:t>, </a:t>
            </a:r>
            <a:r>
              <a:rPr lang="en-US" sz="4000" b="0" i="0" u="sng" dirty="0">
                <a:solidFill>
                  <a:schemeClr val="bg1"/>
                </a:solidFill>
                <a:effectLst/>
                <a:latin typeface="Open Sans" panose="020B0606030504020204" pitchFamily="34" charset="0"/>
              </a:rPr>
              <a:t>courage</a:t>
            </a:r>
            <a:r>
              <a:rPr lang="en-US" sz="4000" b="0" i="0" dirty="0">
                <a:solidFill>
                  <a:schemeClr val="bg1"/>
                </a:solidFill>
                <a:effectLst/>
                <a:latin typeface="Open Sans" panose="020B0606030504020204" pitchFamily="34" charset="0"/>
              </a:rPr>
              <a:t>, and </a:t>
            </a:r>
            <a:r>
              <a:rPr lang="en-US" sz="4000" b="0" i="0" u="sng" dirty="0">
                <a:solidFill>
                  <a:schemeClr val="bg1"/>
                </a:solidFill>
                <a:effectLst/>
                <a:latin typeface="Open Sans" panose="020B0606030504020204" pitchFamily="34" charset="0"/>
              </a:rPr>
              <a:t>persistence</a:t>
            </a:r>
            <a:r>
              <a:rPr lang="en-US" sz="4000" b="0" i="0" dirty="0">
                <a:solidFill>
                  <a:schemeClr val="bg1"/>
                </a:solidFill>
                <a:effectLst/>
                <a:latin typeface="Open Sans" panose="020B0606030504020204" pitchFamily="34" charset="0"/>
              </a:rPr>
              <a:t>. It calls for self-surrender, a fully yielded life, and an intense desire to please God rather than ourselves.</a:t>
            </a:r>
            <a:endParaRPr lang="en-US" sz="4000" dirty="0">
              <a:solidFill>
                <a:schemeClr val="bg1"/>
              </a:solidFill>
            </a:endParaRPr>
          </a:p>
        </p:txBody>
      </p:sp>
    </p:spTree>
    <p:extLst>
      <p:ext uri="{BB962C8B-B14F-4D97-AF65-F5344CB8AC3E}">
        <p14:creationId xmlns:p14="http://schemas.microsoft.com/office/powerpoint/2010/main" val="162788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1692</TotalTime>
  <Words>1585</Words>
  <Application>Microsoft Office PowerPoint</Application>
  <PresentationFormat>Widescreen</PresentationFormat>
  <Paragraphs>49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Google Sans</vt:lpstr>
      <vt:lpstr>Open Sans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Tubbs</dc:creator>
  <cp:lastModifiedBy>Richard Tubbs</cp:lastModifiedBy>
  <cp:revision>4</cp:revision>
  <dcterms:created xsi:type="dcterms:W3CDTF">2025-07-11T14:11:28Z</dcterms:created>
  <dcterms:modified xsi:type="dcterms:W3CDTF">2025-07-19T17:51:34Z</dcterms:modified>
</cp:coreProperties>
</file>