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4" r:id="rId7"/>
    <p:sldId id="265" r:id="rId8"/>
    <p:sldId id="266" r:id="rId9"/>
    <p:sldId id="267" r:id="rId10"/>
    <p:sldId id="258"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70FB6E-39EE-4D77-B627-00B420462921}" v="79" dt="2025-09-27T17:41:01.0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C15C1-7480-9877-0B23-E529AF488B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21D8B1-A964-CBB8-244E-B7B5567EED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F24641-3547-FED4-C09E-A951BB7B955E}"/>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5" name="Footer Placeholder 4">
            <a:extLst>
              <a:ext uri="{FF2B5EF4-FFF2-40B4-BE49-F238E27FC236}">
                <a16:creationId xmlns:a16="http://schemas.microsoft.com/office/drawing/2014/main" id="{56D3A034-BF6F-B386-F16F-B7E4DF1FF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342CC0-A77C-C8E9-D6CB-D67BABE704FB}"/>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1456666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A5C1D-80E8-C4F7-E127-CE6B451184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A214E7-49A2-407D-54E3-AED95CEE36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994F4E-2641-6369-7199-0B4982199EE6}"/>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5" name="Footer Placeholder 4">
            <a:extLst>
              <a:ext uri="{FF2B5EF4-FFF2-40B4-BE49-F238E27FC236}">
                <a16:creationId xmlns:a16="http://schemas.microsoft.com/office/drawing/2014/main" id="{1B048B63-BD37-1306-ACED-B17447C46A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93B1CA-0B96-2C97-EF84-3160C0886901}"/>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4146936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C1ED79-2271-48AD-9EDD-D5B77DFF41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F90167-3ED4-EADC-39F2-FD588108F7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0A5281-1F3C-13EE-770A-C036A12AA414}"/>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5" name="Footer Placeholder 4">
            <a:extLst>
              <a:ext uri="{FF2B5EF4-FFF2-40B4-BE49-F238E27FC236}">
                <a16:creationId xmlns:a16="http://schemas.microsoft.com/office/drawing/2014/main" id="{6E951329-6C39-2BD4-D414-C34397C98E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19A311-550B-907A-9A6F-5B6B750CB5F8}"/>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1683137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69846-2CE2-5AF0-29B5-CBFB56D5DF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291C4A-7BA5-83F5-267A-AEE9A18E7E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BC38FD-8A6E-003B-59A9-A15D5DE3E93F}"/>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5" name="Footer Placeholder 4">
            <a:extLst>
              <a:ext uri="{FF2B5EF4-FFF2-40B4-BE49-F238E27FC236}">
                <a16:creationId xmlns:a16="http://schemas.microsoft.com/office/drawing/2014/main" id="{946153D7-75A2-6121-A080-A31586DF1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BC441-0903-BCFB-BDA1-35E914541160}"/>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2049746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A0923-DC77-8EE8-E9FC-36574BE66B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2F0ED8-7ECC-ED6E-8EC5-4C3C628D3FB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546A82-DF3E-7080-4F8B-91F281067F84}"/>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5" name="Footer Placeholder 4">
            <a:extLst>
              <a:ext uri="{FF2B5EF4-FFF2-40B4-BE49-F238E27FC236}">
                <a16:creationId xmlns:a16="http://schemas.microsoft.com/office/drawing/2014/main" id="{BBD0CFDE-7C55-6D9A-F551-A981963CAB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F24D1C-00B4-08C9-AC96-470D5B8CE819}"/>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1457945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7F9D1-DD75-E797-805E-9AD196C79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2351D3-5B5E-9A39-AF19-C672FDE650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208894-A2F4-73D2-A5CD-8C91B80262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275D01-492C-30FC-4D2C-5D321967992E}"/>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6" name="Footer Placeholder 5">
            <a:extLst>
              <a:ext uri="{FF2B5EF4-FFF2-40B4-BE49-F238E27FC236}">
                <a16:creationId xmlns:a16="http://schemas.microsoft.com/office/drawing/2014/main" id="{57F79AD7-E1DF-B9BC-3598-580BA6C87E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E8CFEC-5129-0EE8-4BED-7F8701537D1F}"/>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121827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D8BAF-9042-2520-F1DF-A0F5050AE9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60E514-F1AE-65E9-8804-05C35F589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28D038-18FF-6345-0901-0B257FE230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BAED3E-02AF-0288-C329-B0BECDD26B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350AF4-EE31-E9F8-83AB-AD74E06A4D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C90C22-7C3E-4590-A234-953A2008384A}"/>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8" name="Footer Placeholder 7">
            <a:extLst>
              <a:ext uri="{FF2B5EF4-FFF2-40B4-BE49-F238E27FC236}">
                <a16:creationId xmlns:a16="http://schemas.microsoft.com/office/drawing/2014/main" id="{813A261B-9693-73EC-217C-AD95495388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0591F37-8B86-70CC-40E2-AD3BB9A0F465}"/>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398408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0F624-AC1D-868B-AB0E-13821794D2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3AB113-137F-CDA7-BC74-D3EBFF4C342A}"/>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4" name="Footer Placeholder 3">
            <a:extLst>
              <a:ext uri="{FF2B5EF4-FFF2-40B4-BE49-F238E27FC236}">
                <a16:creationId xmlns:a16="http://schemas.microsoft.com/office/drawing/2014/main" id="{DF668C0F-8F29-1182-7414-278665C7A7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311D5F-6AB2-275F-935B-AD280BAD4C15}"/>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1335348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FD5310-6378-4C0F-E1E5-6EC7EF1A324B}"/>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3" name="Footer Placeholder 2">
            <a:extLst>
              <a:ext uri="{FF2B5EF4-FFF2-40B4-BE49-F238E27FC236}">
                <a16:creationId xmlns:a16="http://schemas.microsoft.com/office/drawing/2014/main" id="{71F48B56-1BED-F1FA-483F-9C906B4C89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433876-D840-4E56-7C9D-D31075AA593D}"/>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3858905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775F9-2482-3F91-8B4F-EEA9AEA8B9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4D3C17-15CE-49ED-A3B7-D78D6B4767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47B4D0-4341-C9B1-C906-B8C58AE3A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AC097C-720E-A2F5-178F-78D3F240B592}"/>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6" name="Footer Placeholder 5">
            <a:extLst>
              <a:ext uri="{FF2B5EF4-FFF2-40B4-BE49-F238E27FC236}">
                <a16:creationId xmlns:a16="http://schemas.microsoft.com/office/drawing/2014/main" id="{C5BBB6CC-0391-7B32-A7BE-7FD1CA3C49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DD4510-D2CC-480D-62D5-118CC30BFC0D}"/>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1003640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80351-0151-B6BD-2937-26613B3004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9EDFB0-D941-CFB3-0CAD-53C6FC9B7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510EE9-A2E1-8761-DF16-6ABFA0B22B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C88BD7-3C83-89C3-52D1-06CB5668E8B2}"/>
              </a:ext>
            </a:extLst>
          </p:cNvPr>
          <p:cNvSpPr>
            <a:spLocks noGrp="1"/>
          </p:cNvSpPr>
          <p:nvPr>
            <p:ph type="dt" sz="half" idx="10"/>
          </p:nvPr>
        </p:nvSpPr>
        <p:spPr/>
        <p:txBody>
          <a:bodyPr/>
          <a:lstStyle/>
          <a:p>
            <a:fld id="{98C1A70C-DE69-4AD9-9846-68D261BEE5DD}" type="datetimeFigureOut">
              <a:rPr lang="en-US" smtClean="0"/>
              <a:t>9/27/2025</a:t>
            </a:fld>
            <a:endParaRPr lang="en-US"/>
          </a:p>
        </p:txBody>
      </p:sp>
      <p:sp>
        <p:nvSpPr>
          <p:cNvPr id="6" name="Footer Placeholder 5">
            <a:extLst>
              <a:ext uri="{FF2B5EF4-FFF2-40B4-BE49-F238E27FC236}">
                <a16:creationId xmlns:a16="http://schemas.microsoft.com/office/drawing/2014/main" id="{1916B111-66B4-350F-6215-B66CFD5419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C658E2-0B96-8EE0-6D2F-B77D017BA77D}"/>
              </a:ext>
            </a:extLst>
          </p:cNvPr>
          <p:cNvSpPr>
            <a:spLocks noGrp="1"/>
          </p:cNvSpPr>
          <p:nvPr>
            <p:ph type="sldNum" sz="quarter" idx="12"/>
          </p:nvPr>
        </p:nvSpPr>
        <p:spPr/>
        <p:txBody>
          <a:bodyPr/>
          <a:lstStyle/>
          <a:p>
            <a:fld id="{8DBD7716-0166-4DAA-A4B7-E6D7BE95E3E7}" type="slidenum">
              <a:rPr lang="en-US" smtClean="0"/>
              <a:t>‹#›</a:t>
            </a:fld>
            <a:endParaRPr lang="en-US"/>
          </a:p>
        </p:txBody>
      </p:sp>
    </p:spTree>
    <p:extLst>
      <p:ext uri="{BB962C8B-B14F-4D97-AF65-F5344CB8AC3E}">
        <p14:creationId xmlns:p14="http://schemas.microsoft.com/office/powerpoint/2010/main" val="332015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E06433-47D6-FA0D-52D9-54AEF23EB4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78E91F-BDDB-DD91-8044-D461D77ED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C16E4-381E-0CB9-E7C4-9524583E36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8C1A70C-DE69-4AD9-9846-68D261BEE5DD}" type="datetimeFigureOut">
              <a:rPr lang="en-US" smtClean="0"/>
              <a:t>9/27/2025</a:t>
            </a:fld>
            <a:endParaRPr lang="en-US"/>
          </a:p>
        </p:txBody>
      </p:sp>
      <p:sp>
        <p:nvSpPr>
          <p:cNvPr id="5" name="Footer Placeholder 4">
            <a:extLst>
              <a:ext uri="{FF2B5EF4-FFF2-40B4-BE49-F238E27FC236}">
                <a16:creationId xmlns:a16="http://schemas.microsoft.com/office/drawing/2014/main" id="{1107A19F-E770-9622-88B0-07CD85F4A1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A241EC6-5010-3DED-F0B8-FC1EB18EF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BD7716-0166-4DAA-A4B7-E6D7BE95E3E7}" type="slidenum">
              <a:rPr lang="en-US" smtClean="0"/>
              <a:t>‹#›</a:t>
            </a:fld>
            <a:endParaRPr lang="en-US"/>
          </a:p>
        </p:txBody>
      </p:sp>
    </p:spTree>
    <p:extLst>
      <p:ext uri="{BB962C8B-B14F-4D97-AF65-F5344CB8AC3E}">
        <p14:creationId xmlns:p14="http://schemas.microsoft.com/office/powerpoint/2010/main" val="3823013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B1F92B-064A-69D7-29A1-621015D4C370}"/>
              </a:ext>
            </a:extLst>
          </p:cNvPr>
          <p:cNvSpPr txBox="1"/>
          <p:nvPr/>
        </p:nvSpPr>
        <p:spPr>
          <a:xfrm>
            <a:off x="1927123" y="786581"/>
            <a:ext cx="10618838" cy="2585323"/>
          </a:xfrm>
          <a:prstGeom prst="rect">
            <a:avLst/>
          </a:prstGeom>
          <a:noFill/>
        </p:spPr>
        <p:txBody>
          <a:bodyPr wrap="square" rtlCol="0">
            <a:spAutoFit/>
          </a:bodyPr>
          <a:lstStyle/>
          <a:p>
            <a:pPr algn="ctr"/>
            <a:r>
              <a:rPr lang="en-US" sz="5400" dirty="0"/>
              <a:t>Are You Optimistic </a:t>
            </a:r>
          </a:p>
          <a:p>
            <a:pPr algn="ctr"/>
            <a:r>
              <a:rPr lang="en-US" sz="5400" dirty="0"/>
              <a:t>or </a:t>
            </a:r>
          </a:p>
          <a:p>
            <a:pPr algn="ctr"/>
            <a:r>
              <a:rPr lang="en-US" sz="5400" dirty="0"/>
              <a:t>Do You Have a Misty Optic?</a:t>
            </a:r>
          </a:p>
        </p:txBody>
      </p:sp>
      <p:sp>
        <p:nvSpPr>
          <p:cNvPr id="3" name="TextBox 2">
            <a:extLst>
              <a:ext uri="{FF2B5EF4-FFF2-40B4-BE49-F238E27FC236}">
                <a16:creationId xmlns:a16="http://schemas.microsoft.com/office/drawing/2014/main" id="{56659F85-9B5F-0519-A0A4-9583D208D1C8}"/>
              </a:ext>
            </a:extLst>
          </p:cNvPr>
          <p:cNvSpPr txBox="1"/>
          <p:nvPr/>
        </p:nvSpPr>
        <p:spPr>
          <a:xfrm>
            <a:off x="3972233" y="5748253"/>
            <a:ext cx="5968181" cy="646331"/>
          </a:xfrm>
          <a:prstGeom prst="rect">
            <a:avLst/>
          </a:prstGeom>
          <a:noFill/>
        </p:spPr>
        <p:txBody>
          <a:bodyPr wrap="square" rtlCol="0">
            <a:spAutoFit/>
          </a:bodyPr>
          <a:lstStyle/>
          <a:p>
            <a:pPr algn="ctr"/>
            <a:r>
              <a:rPr lang="en-US" sz="3600" dirty="0"/>
              <a:t>Pastor Richard “ Rico” Tubbs</a:t>
            </a:r>
          </a:p>
        </p:txBody>
      </p:sp>
      <p:sp>
        <p:nvSpPr>
          <p:cNvPr id="5" name="TextBox 4">
            <a:extLst>
              <a:ext uri="{FF2B5EF4-FFF2-40B4-BE49-F238E27FC236}">
                <a16:creationId xmlns:a16="http://schemas.microsoft.com/office/drawing/2014/main" id="{50C39385-6E19-2B5F-C9BC-A8508DB32DC6}"/>
              </a:ext>
            </a:extLst>
          </p:cNvPr>
          <p:cNvSpPr txBox="1"/>
          <p:nvPr/>
        </p:nvSpPr>
        <p:spPr>
          <a:xfrm>
            <a:off x="3819833" y="4257723"/>
            <a:ext cx="6272980" cy="769441"/>
          </a:xfrm>
          <a:prstGeom prst="rect">
            <a:avLst/>
          </a:prstGeom>
          <a:noFill/>
        </p:spPr>
        <p:txBody>
          <a:bodyPr wrap="square">
            <a:spAutoFit/>
          </a:bodyPr>
          <a:lstStyle/>
          <a:p>
            <a:pPr algn="ctr"/>
            <a:r>
              <a:rPr lang="en-US" sz="4400" i="0" dirty="0">
                <a:solidFill>
                  <a:srgbClr val="000000"/>
                </a:solidFill>
                <a:effectLst/>
                <a:latin typeface="TrajanRegular"/>
              </a:rPr>
              <a:t>Matthew 7:1-5 </a:t>
            </a:r>
            <a:endParaRPr lang="en-US" sz="4400" dirty="0"/>
          </a:p>
        </p:txBody>
      </p:sp>
    </p:spTree>
    <p:extLst>
      <p:ext uri="{BB962C8B-B14F-4D97-AF65-F5344CB8AC3E}">
        <p14:creationId xmlns:p14="http://schemas.microsoft.com/office/powerpoint/2010/main" val="205532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F1CF3A6A-2AAC-5C0F-974C-E8B460D6119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A4581A1-B7D0-5B1F-5CAD-6EEF9217B382}"/>
              </a:ext>
            </a:extLst>
          </p:cNvPr>
          <p:cNvSpPr txBox="1"/>
          <p:nvPr/>
        </p:nvSpPr>
        <p:spPr>
          <a:xfrm>
            <a:off x="4345858" y="690405"/>
            <a:ext cx="6096000" cy="769441"/>
          </a:xfrm>
          <a:prstGeom prst="rect">
            <a:avLst/>
          </a:prstGeom>
          <a:noFill/>
        </p:spPr>
        <p:txBody>
          <a:bodyPr wrap="square">
            <a:spAutoFit/>
          </a:bodyPr>
          <a:lstStyle/>
          <a:p>
            <a:pPr algn="ctr"/>
            <a:r>
              <a:rPr lang="en-US" sz="4400" b="0" i="0" dirty="0">
                <a:solidFill>
                  <a:srgbClr val="000000"/>
                </a:solidFill>
                <a:effectLst/>
                <a:latin typeface="DejaVuSerif"/>
              </a:rPr>
              <a:t>Galatians 6:4</a:t>
            </a:r>
            <a:endParaRPr lang="en-US" sz="4400" dirty="0"/>
          </a:p>
        </p:txBody>
      </p:sp>
      <p:sp>
        <p:nvSpPr>
          <p:cNvPr id="7" name="TextBox 6">
            <a:extLst>
              <a:ext uri="{FF2B5EF4-FFF2-40B4-BE49-F238E27FC236}">
                <a16:creationId xmlns:a16="http://schemas.microsoft.com/office/drawing/2014/main" id="{4C1D6298-C194-E44A-94D5-43904F025C81}"/>
              </a:ext>
            </a:extLst>
          </p:cNvPr>
          <p:cNvSpPr txBox="1"/>
          <p:nvPr/>
        </p:nvSpPr>
        <p:spPr>
          <a:xfrm>
            <a:off x="2993922" y="2379857"/>
            <a:ext cx="8799871" cy="2800767"/>
          </a:xfrm>
          <a:prstGeom prst="rect">
            <a:avLst/>
          </a:prstGeom>
          <a:noFill/>
        </p:spPr>
        <p:txBody>
          <a:bodyPr wrap="square">
            <a:spAutoFit/>
          </a:bodyPr>
          <a:lstStyle/>
          <a:p>
            <a:pPr algn="ctr"/>
            <a:r>
              <a:rPr lang="en-US" sz="4400" b="0" i="1" dirty="0">
                <a:solidFill>
                  <a:srgbClr val="000000"/>
                </a:solidFill>
                <a:effectLst/>
                <a:latin typeface="DejaVuSerif"/>
              </a:rPr>
              <a:t>"But each one must examine his own work, and then he will have reason for boasting in regard to himself alone, and not in regard to another."</a:t>
            </a:r>
            <a:r>
              <a:rPr lang="en-US" sz="4400" b="0" i="0" dirty="0">
                <a:solidFill>
                  <a:srgbClr val="000000"/>
                </a:solidFill>
                <a:effectLst/>
                <a:latin typeface="DejaVuSerif"/>
              </a:rPr>
              <a:t> </a:t>
            </a:r>
            <a:endParaRPr lang="en-US" sz="4400" dirty="0"/>
          </a:p>
        </p:txBody>
      </p:sp>
    </p:spTree>
    <p:extLst>
      <p:ext uri="{BB962C8B-B14F-4D97-AF65-F5344CB8AC3E}">
        <p14:creationId xmlns:p14="http://schemas.microsoft.com/office/powerpoint/2010/main" val="187105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6D3C8747-F980-9D84-8C09-8FB51BD7D8E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D8589EA-82A2-EA71-F3DA-77FBCF60F142}"/>
              </a:ext>
            </a:extLst>
          </p:cNvPr>
          <p:cNvSpPr txBox="1"/>
          <p:nvPr/>
        </p:nvSpPr>
        <p:spPr>
          <a:xfrm>
            <a:off x="2143432" y="263379"/>
            <a:ext cx="9419303" cy="1200329"/>
          </a:xfrm>
          <a:prstGeom prst="rect">
            <a:avLst/>
          </a:prstGeom>
          <a:noFill/>
        </p:spPr>
        <p:txBody>
          <a:bodyPr wrap="square">
            <a:spAutoFit/>
          </a:bodyPr>
          <a:lstStyle/>
          <a:p>
            <a:pPr algn="ctr"/>
            <a:r>
              <a:rPr lang="en-US" sz="3600" dirty="0"/>
              <a:t>Is there a difference between judging and being judgmental?  </a:t>
            </a:r>
          </a:p>
        </p:txBody>
      </p:sp>
      <p:sp>
        <p:nvSpPr>
          <p:cNvPr id="5" name="TextBox 4">
            <a:extLst>
              <a:ext uri="{FF2B5EF4-FFF2-40B4-BE49-F238E27FC236}">
                <a16:creationId xmlns:a16="http://schemas.microsoft.com/office/drawing/2014/main" id="{5075A5DF-BC25-3455-FF50-7C46CBB49388}"/>
              </a:ext>
            </a:extLst>
          </p:cNvPr>
          <p:cNvSpPr txBox="1"/>
          <p:nvPr/>
        </p:nvSpPr>
        <p:spPr>
          <a:xfrm>
            <a:off x="540774" y="5075086"/>
            <a:ext cx="11454581" cy="1077218"/>
          </a:xfrm>
          <a:prstGeom prst="rect">
            <a:avLst/>
          </a:prstGeom>
          <a:noFill/>
        </p:spPr>
        <p:txBody>
          <a:bodyPr wrap="square">
            <a:spAutoFit/>
          </a:bodyPr>
          <a:lstStyle/>
          <a:p>
            <a:pPr algn="ctr"/>
            <a:r>
              <a:rPr lang="en-US" sz="3200" b="0" i="0" dirty="0">
                <a:solidFill>
                  <a:srgbClr val="0A0A0A"/>
                </a:solidFill>
                <a:effectLst/>
                <a:latin typeface="Google Sans"/>
              </a:rPr>
              <a:t>The passage requires </a:t>
            </a:r>
            <a:r>
              <a:rPr lang="en-US" sz="3200" b="0" i="0" u="sng" dirty="0">
                <a:solidFill>
                  <a:srgbClr val="0A0A0A"/>
                </a:solidFill>
                <a:effectLst/>
                <a:latin typeface="Google Sans"/>
              </a:rPr>
              <a:t>self-reflection first</a:t>
            </a:r>
            <a:r>
              <a:rPr lang="en-US" sz="3200" b="0" i="0" dirty="0">
                <a:solidFill>
                  <a:srgbClr val="0A0A0A"/>
                </a:solidFill>
                <a:effectLst/>
                <a:latin typeface="Google Sans"/>
              </a:rPr>
              <a:t>, so that any correction offered to others can be </a:t>
            </a:r>
            <a:r>
              <a:rPr lang="en-US" sz="3200" b="0" i="0" u="sng" dirty="0">
                <a:solidFill>
                  <a:srgbClr val="0A0A0A"/>
                </a:solidFill>
                <a:effectLst/>
                <a:latin typeface="Google Sans"/>
              </a:rPr>
              <a:t>constructive</a:t>
            </a:r>
            <a:r>
              <a:rPr lang="en-US" sz="3200" b="0" i="0" dirty="0">
                <a:solidFill>
                  <a:srgbClr val="0A0A0A"/>
                </a:solidFill>
                <a:effectLst/>
                <a:latin typeface="Google Sans"/>
              </a:rPr>
              <a:t>, </a:t>
            </a:r>
            <a:r>
              <a:rPr lang="en-US" sz="3200" b="0" i="0" u="sng" dirty="0">
                <a:solidFill>
                  <a:srgbClr val="0A0A0A"/>
                </a:solidFill>
                <a:effectLst/>
                <a:latin typeface="Google Sans"/>
              </a:rPr>
              <a:t>loving</a:t>
            </a:r>
            <a:r>
              <a:rPr lang="en-US" sz="3200" b="0" i="0" dirty="0">
                <a:solidFill>
                  <a:srgbClr val="0A0A0A"/>
                </a:solidFill>
                <a:effectLst/>
                <a:latin typeface="Google Sans"/>
              </a:rPr>
              <a:t>, and </a:t>
            </a:r>
            <a:r>
              <a:rPr lang="en-US" sz="3200" b="0" i="0" u="sng" dirty="0">
                <a:solidFill>
                  <a:srgbClr val="0A0A0A"/>
                </a:solidFill>
                <a:effectLst/>
                <a:latin typeface="Google Sans"/>
              </a:rPr>
              <a:t>humble</a:t>
            </a:r>
            <a:endParaRPr lang="en-US" sz="3200" u="sng" dirty="0"/>
          </a:p>
        </p:txBody>
      </p:sp>
      <p:sp>
        <p:nvSpPr>
          <p:cNvPr id="7" name="TextBox 6">
            <a:extLst>
              <a:ext uri="{FF2B5EF4-FFF2-40B4-BE49-F238E27FC236}">
                <a16:creationId xmlns:a16="http://schemas.microsoft.com/office/drawing/2014/main" id="{B8E32187-510B-BDC8-E6BC-D7E7E84E26C9}"/>
              </a:ext>
            </a:extLst>
          </p:cNvPr>
          <p:cNvSpPr txBox="1"/>
          <p:nvPr/>
        </p:nvSpPr>
        <p:spPr>
          <a:xfrm>
            <a:off x="3087327" y="2115235"/>
            <a:ext cx="7944465" cy="2308324"/>
          </a:xfrm>
          <a:prstGeom prst="rect">
            <a:avLst/>
          </a:prstGeom>
          <a:noFill/>
        </p:spPr>
        <p:txBody>
          <a:bodyPr wrap="square">
            <a:spAutoFit/>
          </a:bodyPr>
          <a:lstStyle/>
          <a:p>
            <a:pPr algn="ctr"/>
            <a:r>
              <a:rPr lang="en-US" sz="3600" b="0" i="0" dirty="0">
                <a:solidFill>
                  <a:srgbClr val="0A0A0A"/>
                </a:solidFill>
                <a:effectLst/>
                <a:latin typeface="Google Sans"/>
              </a:rPr>
              <a:t>Jesus does not forbid all forms of evaluation but condemns a self-righteous, hypocritical, and condemning attitude.</a:t>
            </a:r>
            <a:endParaRPr lang="en-US" sz="3600" dirty="0"/>
          </a:p>
        </p:txBody>
      </p:sp>
    </p:spTree>
    <p:extLst>
      <p:ext uri="{BB962C8B-B14F-4D97-AF65-F5344CB8AC3E}">
        <p14:creationId xmlns:p14="http://schemas.microsoft.com/office/powerpoint/2010/main" val="3423478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ipe(down)">
                                      <p:cBhvr>
                                        <p:cTn id="1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1A7453A6-1E23-7720-42FD-025765CFB82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0DE9A30-1E66-BAF1-1489-8C5FF6EEC7FA}"/>
              </a:ext>
            </a:extLst>
          </p:cNvPr>
          <p:cNvSpPr txBox="1"/>
          <p:nvPr/>
        </p:nvSpPr>
        <p:spPr>
          <a:xfrm>
            <a:off x="1956619" y="413406"/>
            <a:ext cx="10028903" cy="2308324"/>
          </a:xfrm>
          <a:prstGeom prst="rect">
            <a:avLst/>
          </a:prstGeom>
          <a:noFill/>
        </p:spPr>
        <p:txBody>
          <a:bodyPr wrap="square">
            <a:spAutoFit/>
          </a:bodyPr>
          <a:lstStyle/>
          <a:p>
            <a:pPr algn="ctr"/>
            <a:r>
              <a:rPr lang="en-US" sz="3600" b="0" i="0" dirty="0">
                <a:solidFill>
                  <a:srgbClr val="0A0A0A"/>
                </a:solidFill>
                <a:effectLst/>
                <a:latin typeface="Google Sans"/>
              </a:rPr>
              <a:t>Biblical "judging" involves </a:t>
            </a:r>
            <a:r>
              <a:rPr lang="en-US" sz="3600" b="0" i="0" u="sng" dirty="0">
                <a:solidFill>
                  <a:srgbClr val="0A0A0A"/>
                </a:solidFill>
                <a:effectLst/>
                <a:latin typeface="Google Sans"/>
              </a:rPr>
              <a:t>righteous discernment</a:t>
            </a:r>
            <a:r>
              <a:rPr lang="en-US" sz="3600" b="0" i="0" dirty="0">
                <a:solidFill>
                  <a:srgbClr val="0A0A0A"/>
                </a:solidFill>
                <a:effectLst/>
                <a:latin typeface="Google Sans"/>
              </a:rPr>
              <a:t>, which is the necessary process of evaluating </a:t>
            </a:r>
            <a:r>
              <a:rPr lang="en-US" sz="3600" b="0" i="0" u="sng" dirty="0">
                <a:solidFill>
                  <a:srgbClr val="0A0A0A"/>
                </a:solidFill>
                <a:effectLst/>
                <a:latin typeface="Google Sans"/>
              </a:rPr>
              <a:t>situations </a:t>
            </a:r>
            <a:r>
              <a:rPr lang="en-US" sz="3600" b="0" i="0" dirty="0">
                <a:solidFill>
                  <a:srgbClr val="0A0A0A"/>
                </a:solidFill>
                <a:effectLst/>
                <a:latin typeface="Google Sans"/>
              </a:rPr>
              <a:t>and </a:t>
            </a:r>
            <a:r>
              <a:rPr lang="en-US" sz="3600" b="0" i="0" u="sng" dirty="0">
                <a:solidFill>
                  <a:srgbClr val="0A0A0A"/>
                </a:solidFill>
                <a:effectLst/>
                <a:latin typeface="Google Sans"/>
              </a:rPr>
              <a:t>actions </a:t>
            </a:r>
            <a:r>
              <a:rPr lang="en-US" sz="3600" b="0" i="0" dirty="0">
                <a:solidFill>
                  <a:srgbClr val="0A0A0A"/>
                </a:solidFill>
                <a:effectLst/>
                <a:latin typeface="Google Sans"/>
              </a:rPr>
              <a:t>based on God's </a:t>
            </a:r>
            <a:r>
              <a:rPr lang="en-US" sz="3600" b="0" i="0" u="sng" dirty="0">
                <a:solidFill>
                  <a:srgbClr val="0A0A0A"/>
                </a:solidFill>
                <a:effectLst/>
                <a:latin typeface="Google Sans"/>
              </a:rPr>
              <a:t>standards</a:t>
            </a:r>
            <a:r>
              <a:rPr lang="en-US" sz="3600" b="0" i="0" dirty="0">
                <a:solidFill>
                  <a:srgbClr val="0A0A0A"/>
                </a:solidFill>
                <a:effectLst/>
                <a:latin typeface="Google Sans"/>
              </a:rPr>
              <a:t> to tell right from wrong. </a:t>
            </a:r>
            <a:endParaRPr lang="en-US" sz="3600" dirty="0"/>
          </a:p>
        </p:txBody>
      </p:sp>
      <p:sp>
        <p:nvSpPr>
          <p:cNvPr id="5" name="TextBox 4">
            <a:extLst>
              <a:ext uri="{FF2B5EF4-FFF2-40B4-BE49-F238E27FC236}">
                <a16:creationId xmlns:a16="http://schemas.microsoft.com/office/drawing/2014/main" id="{15559220-125F-F28C-B970-718810CD9CA3}"/>
              </a:ext>
            </a:extLst>
          </p:cNvPr>
          <p:cNvSpPr txBox="1"/>
          <p:nvPr/>
        </p:nvSpPr>
        <p:spPr>
          <a:xfrm>
            <a:off x="639097" y="4136270"/>
            <a:ext cx="11346425" cy="2308324"/>
          </a:xfrm>
          <a:prstGeom prst="rect">
            <a:avLst/>
          </a:prstGeom>
          <a:noFill/>
        </p:spPr>
        <p:txBody>
          <a:bodyPr wrap="square">
            <a:spAutoFit/>
          </a:bodyPr>
          <a:lstStyle/>
          <a:p>
            <a:pPr algn="ctr"/>
            <a:r>
              <a:rPr lang="en-US" sz="3600" b="0" i="0" dirty="0">
                <a:solidFill>
                  <a:srgbClr val="0A0A0A"/>
                </a:solidFill>
                <a:effectLst/>
                <a:latin typeface="Google Sans"/>
              </a:rPr>
              <a:t>The </a:t>
            </a:r>
            <a:r>
              <a:rPr lang="en-US" sz="3600" b="0" i="0" u="sng" dirty="0">
                <a:solidFill>
                  <a:srgbClr val="0A0A0A"/>
                </a:solidFill>
                <a:effectLst/>
                <a:latin typeface="Google Sans"/>
              </a:rPr>
              <a:t>judgmentalism</a:t>
            </a:r>
            <a:r>
              <a:rPr lang="en-US" sz="3600" b="0" i="0" dirty="0">
                <a:solidFill>
                  <a:srgbClr val="0A0A0A"/>
                </a:solidFill>
                <a:effectLst/>
                <a:latin typeface="Google Sans"/>
              </a:rPr>
              <a:t> condemned by Jesus is a haughty, hypocritical attitude rooted in pride. It is an act of </a:t>
            </a:r>
            <a:r>
              <a:rPr lang="en-US" sz="3600" b="0" i="0" u="sng" dirty="0">
                <a:solidFill>
                  <a:srgbClr val="0A0A0A"/>
                </a:solidFill>
                <a:effectLst/>
                <a:latin typeface="Google Sans"/>
              </a:rPr>
              <a:t>condemning another person</a:t>
            </a:r>
            <a:r>
              <a:rPr lang="en-US" sz="3600" b="0" i="0" dirty="0">
                <a:solidFill>
                  <a:srgbClr val="0A0A0A"/>
                </a:solidFill>
                <a:effectLst/>
                <a:latin typeface="Google Sans"/>
              </a:rPr>
              <a:t>, not their specific actions, while ignoring one's own worse sins.</a:t>
            </a:r>
            <a:endParaRPr lang="en-US" sz="3600" dirty="0"/>
          </a:p>
        </p:txBody>
      </p:sp>
    </p:spTree>
    <p:extLst>
      <p:ext uri="{BB962C8B-B14F-4D97-AF65-F5344CB8AC3E}">
        <p14:creationId xmlns:p14="http://schemas.microsoft.com/office/powerpoint/2010/main" val="220697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9403733F-5679-565C-9FB5-1383F26F960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D28CB0B-6E23-4E3F-DDB2-6B1D82BC9F2A}"/>
              </a:ext>
            </a:extLst>
          </p:cNvPr>
          <p:cNvSpPr txBox="1"/>
          <p:nvPr/>
        </p:nvSpPr>
        <p:spPr>
          <a:xfrm>
            <a:off x="2792363" y="582251"/>
            <a:ext cx="9163664" cy="1323439"/>
          </a:xfrm>
          <a:prstGeom prst="rect">
            <a:avLst/>
          </a:prstGeom>
          <a:noFill/>
        </p:spPr>
        <p:txBody>
          <a:bodyPr wrap="square">
            <a:spAutoFit/>
          </a:bodyPr>
          <a:lstStyle/>
          <a:p>
            <a:pPr algn="ctr"/>
            <a:r>
              <a:rPr lang="en-US" sz="4000" b="0" i="0" dirty="0">
                <a:solidFill>
                  <a:srgbClr val="0A0A0A"/>
                </a:solidFill>
                <a:effectLst/>
                <a:latin typeface="Google Sans"/>
              </a:rPr>
              <a:t>How can I apply this teaching in everyday interactions?</a:t>
            </a:r>
            <a:endParaRPr lang="en-US" sz="4000" dirty="0"/>
          </a:p>
        </p:txBody>
      </p:sp>
      <p:sp>
        <p:nvSpPr>
          <p:cNvPr id="5" name="TextBox 4">
            <a:extLst>
              <a:ext uri="{FF2B5EF4-FFF2-40B4-BE49-F238E27FC236}">
                <a16:creationId xmlns:a16="http://schemas.microsoft.com/office/drawing/2014/main" id="{7FF642E9-43D1-06F7-2D6D-0669DDE20A27}"/>
              </a:ext>
            </a:extLst>
          </p:cNvPr>
          <p:cNvSpPr txBox="1"/>
          <p:nvPr/>
        </p:nvSpPr>
        <p:spPr>
          <a:xfrm>
            <a:off x="1347021" y="2360193"/>
            <a:ext cx="10609006" cy="1754326"/>
          </a:xfrm>
          <a:prstGeom prst="rect">
            <a:avLst/>
          </a:prstGeom>
          <a:noFill/>
        </p:spPr>
        <p:txBody>
          <a:bodyPr wrap="square">
            <a:spAutoFit/>
          </a:bodyPr>
          <a:lstStyle/>
          <a:p>
            <a:pPr algn="ctr"/>
            <a:r>
              <a:rPr lang="en-US" sz="3600" b="0" i="0" dirty="0">
                <a:solidFill>
                  <a:srgbClr val="0A0A0A"/>
                </a:solidFill>
                <a:effectLst/>
                <a:latin typeface="Google Sans"/>
              </a:rPr>
              <a:t>Applying the teaching from Matthew 7:1-5 in everyday interactions involves </a:t>
            </a:r>
            <a:r>
              <a:rPr lang="en-US" sz="3600" dirty="0"/>
              <a:t>cultivating humility and empathy through consistent self-reflection</a:t>
            </a:r>
            <a:r>
              <a:rPr lang="en-US" sz="3600" b="0" i="0" dirty="0">
                <a:solidFill>
                  <a:srgbClr val="0A0A0A"/>
                </a:solidFill>
                <a:effectLst/>
                <a:latin typeface="Google Sans"/>
              </a:rPr>
              <a:t>. </a:t>
            </a:r>
            <a:endParaRPr lang="en-US" sz="3600" dirty="0"/>
          </a:p>
        </p:txBody>
      </p:sp>
      <p:sp>
        <p:nvSpPr>
          <p:cNvPr id="7" name="TextBox 6">
            <a:extLst>
              <a:ext uri="{FF2B5EF4-FFF2-40B4-BE49-F238E27FC236}">
                <a16:creationId xmlns:a16="http://schemas.microsoft.com/office/drawing/2014/main" id="{1B1FF70C-86DB-645E-F852-2D176FFD8616}"/>
              </a:ext>
            </a:extLst>
          </p:cNvPr>
          <p:cNvSpPr txBox="1"/>
          <p:nvPr/>
        </p:nvSpPr>
        <p:spPr>
          <a:xfrm>
            <a:off x="432620" y="4569022"/>
            <a:ext cx="11523407" cy="1754326"/>
          </a:xfrm>
          <a:prstGeom prst="rect">
            <a:avLst/>
          </a:prstGeom>
          <a:noFill/>
        </p:spPr>
        <p:txBody>
          <a:bodyPr wrap="square">
            <a:spAutoFit/>
          </a:bodyPr>
          <a:lstStyle/>
          <a:p>
            <a:pPr algn="ctr"/>
            <a:r>
              <a:rPr lang="en-US" sz="3600" b="0" i="0" dirty="0">
                <a:solidFill>
                  <a:srgbClr val="0A0A0A"/>
                </a:solidFill>
                <a:effectLst/>
                <a:latin typeface="Google Sans"/>
              </a:rPr>
              <a:t>It is a call to shift your focus from condemning others to understanding them, and to address your own flaws before trying to correct those of others. </a:t>
            </a:r>
            <a:endParaRPr lang="en-US" sz="3600" dirty="0"/>
          </a:p>
        </p:txBody>
      </p:sp>
    </p:spTree>
    <p:extLst>
      <p:ext uri="{BB962C8B-B14F-4D97-AF65-F5344CB8AC3E}">
        <p14:creationId xmlns:p14="http://schemas.microsoft.com/office/powerpoint/2010/main" val="576496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92F0819F-FE13-82B4-82C7-A96F075DBE9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BDC46B1-9AC3-E404-9791-431D919595AF}"/>
              </a:ext>
            </a:extLst>
          </p:cNvPr>
          <p:cNvSpPr txBox="1"/>
          <p:nvPr/>
        </p:nvSpPr>
        <p:spPr>
          <a:xfrm>
            <a:off x="4237703" y="594350"/>
            <a:ext cx="6096000" cy="707886"/>
          </a:xfrm>
          <a:prstGeom prst="rect">
            <a:avLst/>
          </a:prstGeom>
          <a:noFill/>
        </p:spPr>
        <p:txBody>
          <a:bodyPr wrap="square">
            <a:spAutoFit/>
          </a:bodyPr>
          <a:lstStyle/>
          <a:p>
            <a:pPr algn="ctr">
              <a:spcBef>
                <a:spcPts val="1200"/>
              </a:spcBef>
              <a:spcAft>
                <a:spcPts val="1200"/>
              </a:spcAft>
            </a:pPr>
            <a:r>
              <a:rPr lang="en-US" sz="4000" b="1" i="0" u="sng" dirty="0">
                <a:solidFill>
                  <a:srgbClr val="0A0A0A"/>
                </a:solidFill>
                <a:effectLst/>
                <a:latin typeface="Google Sans"/>
              </a:rPr>
              <a:t>Practice self-examination:</a:t>
            </a:r>
            <a:r>
              <a:rPr lang="en-US" sz="4000" b="0" i="0" dirty="0">
                <a:solidFill>
                  <a:srgbClr val="0A0A0A"/>
                </a:solidFill>
                <a:effectLst/>
                <a:latin typeface="Google Sans"/>
              </a:rPr>
              <a:t> </a:t>
            </a:r>
          </a:p>
        </p:txBody>
      </p:sp>
      <p:sp>
        <p:nvSpPr>
          <p:cNvPr id="5" name="TextBox 4">
            <a:extLst>
              <a:ext uri="{FF2B5EF4-FFF2-40B4-BE49-F238E27FC236}">
                <a16:creationId xmlns:a16="http://schemas.microsoft.com/office/drawing/2014/main" id="{3D446CA7-2DD4-5790-3C54-7A505FBD91AC}"/>
              </a:ext>
            </a:extLst>
          </p:cNvPr>
          <p:cNvSpPr txBox="1"/>
          <p:nvPr/>
        </p:nvSpPr>
        <p:spPr>
          <a:xfrm>
            <a:off x="1710813" y="1807891"/>
            <a:ext cx="10146890" cy="3785652"/>
          </a:xfrm>
          <a:prstGeom prst="rect">
            <a:avLst/>
          </a:prstGeom>
          <a:noFill/>
        </p:spPr>
        <p:txBody>
          <a:bodyPr wrap="square">
            <a:spAutoFit/>
          </a:bodyPr>
          <a:lstStyle/>
          <a:p>
            <a:pPr algn="ctr"/>
            <a:r>
              <a:rPr lang="en-US" sz="4000" b="0" i="0" dirty="0">
                <a:solidFill>
                  <a:srgbClr val="0A0A0A"/>
                </a:solidFill>
                <a:effectLst/>
                <a:latin typeface="Google Sans"/>
              </a:rPr>
              <a:t>When you notice yourself becoming critical or frustrated with someone else's behavior, stop and look inward first. Ask yourself, "Why does this bother me so much? Is there an area in my own life where I am guilty of a similar, or even greater, fault?".</a:t>
            </a:r>
            <a:endParaRPr lang="en-US" sz="4000" dirty="0"/>
          </a:p>
        </p:txBody>
      </p:sp>
    </p:spTree>
    <p:extLst>
      <p:ext uri="{BB962C8B-B14F-4D97-AF65-F5344CB8AC3E}">
        <p14:creationId xmlns:p14="http://schemas.microsoft.com/office/powerpoint/2010/main" val="1872026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BB29C09F-F155-2B7E-99F9-7FEAB2E8135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7BE5735-896D-75CF-857C-E33998C24BBF}"/>
              </a:ext>
            </a:extLst>
          </p:cNvPr>
          <p:cNvSpPr txBox="1"/>
          <p:nvPr/>
        </p:nvSpPr>
        <p:spPr>
          <a:xfrm>
            <a:off x="4277033" y="879485"/>
            <a:ext cx="6096000" cy="400879"/>
          </a:xfrm>
          <a:prstGeom prst="rect">
            <a:avLst/>
          </a:prstGeom>
          <a:noFill/>
        </p:spPr>
        <p:txBody>
          <a:bodyPr wrap="square">
            <a:spAutoFit/>
          </a:bodyPr>
          <a:lstStyle/>
          <a:p>
            <a:pPr algn="ctr">
              <a:lnSpc>
                <a:spcPts val="1800"/>
              </a:lnSpc>
              <a:spcBef>
                <a:spcPts val="1200"/>
              </a:spcBef>
              <a:spcAft>
                <a:spcPts val="1200"/>
              </a:spcAft>
            </a:pPr>
            <a:r>
              <a:rPr lang="en-US" sz="3600" b="1" i="0" dirty="0">
                <a:solidFill>
                  <a:srgbClr val="0A0A0A"/>
                </a:solidFill>
                <a:effectLst/>
                <a:latin typeface="Google Sans"/>
              </a:rPr>
              <a:t>Recognize your biases:</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C9454775-B353-709D-6669-270390882444}"/>
              </a:ext>
            </a:extLst>
          </p:cNvPr>
          <p:cNvSpPr txBox="1"/>
          <p:nvPr/>
        </p:nvSpPr>
        <p:spPr>
          <a:xfrm>
            <a:off x="2507226" y="1720840"/>
            <a:ext cx="9173496" cy="2862322"/>
          </a:xfrm>
          <a:prstGeom prst="rect">
            <a:avLst/>
          </a:prstGeom>
          <a:noFill/>
        </p:spPr>
        <p:txBody>
          <a:bodyPr wrap="square">
            <a:spAutoFit/>
          </a:bodyPr>
          <a:lstStyle/>
          <a:p>
            <a:pPr algn="ctr"/>
            <a:r>
              <a:rPr lang="en-US" sz="3600" b="0" i="0" dirty="0">
                <a:solidFill>
                  <a:srgbClr val="0A0A0A"/>
                </a:solidFill>
                <a:effectLst/>
                <a:latin typeface="Google Sans"/>
              </a:rPr>
              <a:t>Everyone has biases shaped by their experiences. Take a moment to consider if your judgment is based on assumptions or stereotypes rather than the full context of a person's life. </a:t>
            </a:r>
            <a:endParaRPr lang="en-US" sz="3600" dirty="0"/>
          </a:p>
        </p:txBody>
      </p:sp>
      <p:sp>
        <p:nvSpPr>
          <p:cNvPr id="7" name="TextBox 6">
            <a:extLst>
              <a:ext uri="{FF2B5EF4-FFF2-40B4-BE49-F238E27FC236}">
                <a16:creationId xmlns:a16="http://schemas.microsoft.com/office/drawing/2014/main" id="{A97E9D33-607E-7FC0-6B7E-4751B515F1BB}"/>
              </a:ext>
            </a:extLst>
          </p:cNvPr>
          <p:cNvSpPr txBox="1"/>
          <p:nvPr/>
        </p:nvSpPr>
        <p:spPr>
          <a:xfrm>
            <a:off x="540774" y="5222228"/>
            <a:ext cx="11425083" cy="1200329"/>
          </a:xfrm>
          <a:prstGeom prst="rect">
            <a:avLst/>
          </a:prstGeom>
          <a:noFill/>
        </p:spPr>
        <p:txBody>
          <a:bodyPr wrap="square">
            <a:spAutoFit/>
          </a:bodyPr>
          <a:lstStyle/>
          <a:p>
            <a:pPr algn="ctr"/>
            <a:r>
              <a:rPr lang="en-US" sz="3600" b="0" i="0" u="sng" dirty="0">
                <a:solidFill>
                  <a:srgbClr val="0A0A0A"/>
                </a:solidFill>
                <a:effectLst/>
                <a:latin typeface="Google Sans"/>
              </a:rPr>
              <a:t>Humility grows </a:t>
            </a:r>
            <a:r>
              <a:rPr lang="en-US" sz="3600" b="0" i="0" dirty="0">
                <a:solidFill>
                  <a:srgbClr val="0A0A0A"/>
                </a:solidFill>
                <a:effectLst/>
                <a:latin typeface="Google Sans"/>
              </a:rPr>
              <a:t>from acknowledging your </a:t>
            </a:r>
            <a:r>
              <a:rPr lang="en-US" sz="3600" b="0" i="0" u="sng" dirty="0">
                <a:solidFill>
                  <a:srgbClr val="0A0A0A"/>
                </a:solidFill>
                <a:effectLst/>
                <a:latin typeface="Google Sans"/>
              </a:rPr>
              <a:t>own limitations </a:t>
            </a:r>
            <a:r>
              <a:rPr lang="en-US" sz="3600" b="0" i="0" dirty="0">
                <a:solidFill>
                  <a:srgbClr val="0A0A0A"/>
                </a:solidFill>
                <a:effectLst/>
                <a:latin typeface="Google Sans"/>
              </a:rPr>
              <a:t>and </a:t>
            </a:r>
            <a:r>
              <a:rPr lang="en-US" sz="3600" b="0" i="0" u="sng" dirty="0">
                <a:solidFill>
                  <a:srgbClr val="0A0A0A"/>
                </a:solidFill>
                <a:effectLst/>
                <a:latin typeface="Google Sans"/>
              </a:rPr>
              <a:t>biases</a:t>
            </a:r>
            <a:r>
              <a:rPr lang="en-US" sz="3600" b="0" i="0" dirty="0">
                <a:solidFill>
                  <a:srgbClr val="0A0A0A"/>
                </a:solidFill>
                <a:effectLst/>
                <a:latin typeface="Google Sans"/>
              </a:rPr>
              <a:t>.</a:t>
            </a:r>
            <a:endParaRPr lang="en-US" sz="3600" dirty="0"/>
          </a:p>
        </p:txBody>
      </p:sp>
    </p:spTree>
    <p:extLst>
      <p:ext uri="{BB962C8B-B14F-4D97-AF65-F5344CB8AC3E}">
        <p14:creationId xmlns:p14="http://schemas.microsoft.com/office/powerpoint/2010/main" val="3593513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177E7AC3-204B-513D-297E-21F0130669F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08BE20F-43F0-9BE5-76C2-4964206DC5C3}"/>
              </a:ext>
            </a:extLst>
          </p:cNvPr>
          <p:cNvSpPr txBox="1"/>
          <p:nvPr/>
        </p:nvSpPr>
        <p:spPr>
          <a:xfrm>
            <a:off x="3814916" y="461096"/>
            <a:ext cx="6096000" cy="646331"/>
          </a:xfrm>
          <a:prstGeom prst="rect">
            <a:avLst/>
          </a:prstGeom>
          <a:noFill/>
        </p:spPr>
        <p:txBody>
          <a:bodyPr wrap="square">
            <a:spAutoFit/>
          </a:bodyPr>
          <a:lstStyle/>
          <a:p>
            <a:pPr algn="ctr"/>
            <a:r>
              <a:rPr lang="en-US" sz="3600" b="1" i="0" dirty="0">
                <a:solidFill>
                  <a:srgbClr val="0A0A0A"/>
                </a:solidFill>
                <a:effectLst/>
                <a:latin typeface="Google Sans"/>
              </a:rPr>
              <a:t>Embrace your imperfections:</a:t>
            </a:r>
            <a:r>
              <a:rPr lang="en-US" sz="3600" b="0" i="0" dirty="0">
                <a:solidFill>
                  <a:srgbClr val="0A0A0A"/>
                </a:solidFill>
                <a:effectLst/>
                <a:latin typeface="Google Sans"/>
              </a:rPr>
              <a:t> </a:t>
            </a:r>
            <a:endParaRPr lang="en-US" sz="3600" dirty="0"/>
          </a:p>
        </p:txBody>
      </p:sp>
      <p:sp>
        <p:nvSpPr>
          <p:cNvPr id="5" name="TextBox 4">
            <a:extLst>
              <a:ext uri="{FF2B5EF4-FFF2-40B4-BE49-F238E27FC236}">
                <a16:creationId xmlns:a16="http://schemas.microsoft.com/office/drawing/2014/main" id="{95C1CC26-7E45-36A7-6E06-D2040CE0B19D}"/>
              </a:ext>
            </a:extLst>
          </p:cNvPr>
          <p:cNvSpPr txBox="1"/>
          <p:nvPr/>
        </p:nvSpPr>
        <p:spPr>
          <a:xfrm>
            <a:off x="3283974" y="1835492"/>
            <a:ext cx="7443018" cy="2308324"/>
          </a:xfrm>
          <a:prstGeom prst="rect">
            <a:avLst/>
          </a:prstGeom>
          <a:noFill/>
        </p:spPr>
        <p:txBody>
          <a:bodyPr wrap="square">
            <a:spAutoFit/>
          </a:bodyPr>
          <a:lstStyle/>
          <a:p>
            <a:pPr algn="ctr"/>
            <a:r>
              <a:rPr lang="en-US" sz="3600" b="0" i="0" dirty="0">
                <a:solidFill>
                  <a:srgbClr val="0A0A0A"/>
                </a:solidFill>
                <a:effectLst/>
                <a:latin typeface="Google Sans"/>
              </a:rPr>
              <a:t>Being honest about your own failings does not make you weak; it makes you more compassionate and understanding toward others. </a:t>
            </a:r>
            <a:endParaRPr lang="en-US" sz="3600" dirty="0"/>
          </a:p>
        </p:txBody>
      </p:sp>
      <p:sp>
        <p:nvSpPr>
          <p:cNvPr id="7" name="TextBox 6">
            <a:extLst>
              <a:ext uri="{FF2B5EF4-FFF2-40B4-BE49-F238E27FC236}">
                <a16:creationId xmlns:a16="http://schemas.microsoft.com/office/drawing/2014/main" id="{77AA0978-5F44-5839-7DCD-C3B717C16D89}"/>
              </a:ext>
            </a:extLst>
          </p:cNvPr>
          <p:cNvSpPr txBox="1"/>
          <p:nvPr/>
        </p:nvSpPr>
        <p:spPr>
          <a:xfrm>
            <a:off x="1582993" y="4871881"/>
            <a:ext cx="9753600" cy="1200329"/>
          </a:xfrm>
          <a:prstGeom prst="rect">
            <a:avLst/>
          </a:prstGeom>
          <a:noFill/>
        </p:spPr>
        <p:txBody>
          <a:bodyPr wrap="square">
            <a:spAutoFit/>
          </a:bodyPr>
          <a:lstStyle/>
          <a:p>
            <a:pPr algn="ctr"/>
            <a:r>
              <a:rPr lang="en-US" sz="3600" b="0" i="0" dirty="0">
                <a:solidFill>
                  <a:srgbClr val="0A0A0A"/>
                </a:solidFill>
                <a:effectLst/>
                <a:latin typeface="Google Sans"/>
              </a:rPr>
              <a:t>Realize </a:t>
            </a:r>
            <a:r>
              <a:rPr lang="en-US" sz="3600" b="0" i="0" u="sng" dirty="0">
                <a:solidFill>
                  <a:srgbClr val="0A0A0A"/>
                </a:solidFill>
                <a:effectLst/>
                <a:latin typeface="Google Sans"/>
              </a:rPr>
              <a:t>that everyone</a:t>
            </a:r>
            <a:r>
              <a:rPr lang="en-US" sz="3600" b="0" i="0" dirty="0">
                <a:solidFill>
                  <a:srgbClr val="0A0A0A"/>
                </a:solidFill>
                <a:effectLst/>
                <a:latin typeface="Google Sans"/>
              </a:rPr>
              <a:t>, including yourself, is </a:t>
            </a:r>
            <a:r>
              <a:rPr lang="en-US" sz="3600" b="0" i="0" u="sng" dirty="0">
                <a:solidFill>
                  <a:srgbClr val="0A0A0A"/>
                </a:solidFill>
                <a:effectLst/>
                <a:latin typeface="Google Sans"/>
              </a:rPr>
              <a:t>a work in progress in need of grace</a:t>
            </a:r>
            <a:r>
              <a:rPr lang="en-US" sz="3600" b="0" i="0" dirty="0">
                <a:solidFill>
                  <a:srgbClr val="0A0A0A"/>
                </a:solidFill>
                <a:effectLst/>
                <a:latin typeface="Google Sans"/>
              </a:rPr>
              <a:t>.</a:t>
            </a:r>
            <a:endParaRPr lang="en-US" sz="3600" dirty="0"/>
          </a:p>
        </p:txBody>
      </p:sp>
    </p:spTree>
    <p:extLst>
      <p:ext uri="{BB962C8B-B14F-4D97-AF65-F5344CB8AC3E}">
        <p14:creationId xmlns:p14="http://schemas.microsoft.com/office/powerpoint/2010/main" val="491951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AF803EC1-2F5F-C029-9FB5-2576BDABAAD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A25A10-CCBF-688A-964F-F0037A3E245E}"/>
              </a:ext>
            </a:extLst>
          </p:cNvPr>
          <p:cNvSpPr txBox="1"/>
          <p:nvPr/>
        </p:nvSpPr>
        <p:spPr>
          <a:xfrm>
            <a:off x="4080387" y="611444"/>
            <a:ext cx="6096000" cy="387350"/>
          </a:xfrm>
          <a:prstGeom prst="rect">
            <a:avLst/>
          </a:prstGeom>
          <a:noFill/>
        </p:spPr>
        <p:txBody>
          <a:bodyPr wrap="square">
            <a:spAutoFit/>
          </a:bodyPr>
          <a:lstStyle/>
          <a:p>
            <a:pPr algn="ctr">
              <a:lnSpc>
                <a:spcPts val="1800"/>
              </a:lnSpc>
              <a:spcBef>
                <a:spcPts val="1200"/>
              </a:spcBef>
              <a:spcAft>
                <a:spcPts val="1200"/>
              </a:spcAft>
            </a:pPr>
            <a:r>
              <a:rPr lang="en-US" sz="3600" b="1" i="0" dirty="0">
                <a:solidFill>
                  <a:srgbClr val="0A0A0A"/>
                </a:solidFill>
                <a:effectLst/>
                <a:latin typeface="Google Sans"/>
              </a:rPr>
              <a:t>Cultivate curiosity:</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CC1047E8-0FD6-7E71-FA6B-89CC1EF1EFF8}"/>
              </a:ext>
            </a:extLst>
          </p:cNvPr>
          <p:cNvSpPr txBox="1"/>
          <p:nvPr/>
        </p:nvSpPr>
        <p:spPr>
          <a:xfrm>
            <a:off x="2487563" y="1503939"/>
            <a:ext cx="8603226" cy="1754326"/>
          </a:xfrm>
          <a:prstGeom prst="rect">
            <a:avLst/>
          </a:prstGeom>
          <a:noFill/>
        </p:spPr>
        <p:txBody>
          <a:bodyPr wrap="square">
            <a:spAutoFit/>
          </a:bodyPr>
          <a:lstStyle/>
          <a:p>
            <a:pPr algn="ctr"/>
            <a:r>
              <a:rPr lang="en-US" sz="3600" b="0" i="0" dirty="0">
                <a:solidFill>
                  <a:srgbClr val="0A0A0A"/>
                </a:solidFill>
                <a:effectLst/>
                <a:latin typeface="Google Sans"/>
              </a:rPr>
              <a:t>Instead of jumping to a negative conclusion, get curious. Ask yourself what might have led the person to their current circumstances. </a:t>
            </a:r>
            <a:endParaRPr lang="en-US" sz="3600" dirty="0"/>
          </a:p>
        </p:txBody>
      </p:sp>
      <p:sp>
        <p:nvSpPr>
          <p:cNvPr id="7" name="TextBox 6">
            <a:extLst>
              <a:ext uri="{FF2B5EF4-FFF2-40B4-BE49-F238E27FC236}">
                <a16:creationId xmlns:a16="http://schemas.microsoft.com/office/drawing/2014/main" id="{F2BB8EA7-9039-C454-C1C2-6D22F553ED89}"/>
              </a:ext>
            </a:extLst>
          </p:cNvPr>
          <p:cNvSpPr txBox="1"/>
          <p:nvPr/>
        </p:nvSpPr>
        <p:spPr>
          <a:xfrm>
            <a:off x="1661653" y="4239002"/>
            <a:ext cx="10255045" cy="1200329"/>
          </a:xfrm>
          <a:prstGeom prst="rect">
            <a:avLst/>
          </a:prstGeom>
          <a:noFill/>
        </p:spPr>
        <p:txBody>
          <a:bodyPr wrap="square">
            <a:spAutoFit/>
          </a:bodyPr>
          <a:lstStyle/>
          <a:p>
            <a:pPr algn="ctr"/>
            <a:r>
              <a:rPr lang="en-US" sz="3600" b="0" i="0" dirty="0">
                <a:solidFill>
                  <a:srgbClr val="0A0A0A"/>
                </a:solidFill>
                <a:effectLst/>
                <a:latin typeface="Google Sans"/>
              </a:rPr>
              <a:t>This </a:t>
            </a:r>
            <a:r>
              <a:rPr lang="en-US" sz="3600" b="0" i="0" u="sng" dirty="0">
                <a:solidFill>
                  <a:srgbClr val="0A0A0A"/>
                </a:solidFill>
                <a:effectLst/>
                <a:latin typeface="Google Sans"/>
              </a:rPr>
              <a:t>opens the door </a:t>
            </a:r>
            <a:r>
              <a:rPr lang="en-US" sz="3600" b="0" i="0" dirty="0">
                <a:solidFill>
                  <a:srgbClr val="0A0A0A"/>
                </a:solidFill>
                <a:effectLst/>
                <a:latin typeface="Google Sans"/>
              </a:rPr>
              <a:t>to deeper </a:t>
            </a:r>
            <a:r>
              <a:rPr lang="en-US" sz="3600" b="0" i="0" u="sng" dirty="0">
                <a:solidFill>
                  <a:srgbClr val="0A0A0A"/>
                </a:solidFill>
                <a:effectLst/>
                <a:latin typeface="Google Sans"/>
              </a:rPr>
              <a:t>understanding</a:t>
            </a:r>
            <a:r>
              <a:rPr lang="en-US" sz="3600" b="0" i="0" dirty="0">
                <a:solidFill>
                  <a:srgbClr val="0A0A0A"/>
                </a:solidFill>
                <a:effectLst/>
                <a:latin typeface="Google Sans"/>
              </a:rPr>
              <a:t>, whereas judgment </a:t>
            </a:r>
            <a:r>
              <a:rPr lang="en-US" sz="3600" b="0" i="0" u="sng" dirty="0">
                <a:solidFill>
                  <a:srgbClr val="0A0A0A"/>
                </a:solidFill>
                <a:effectLst/>
                <a:latin typeface="Google Sans"/>
              </a:rPr>
              <a:t>slams it shu</a:t>
            </a:r>
            <a:r>
              <a:rPr lang="en-US" sz="3600" b="0" i="0" dirty="0">
                <a:solidFill>
                  <a:srgbClr val="0A0A0A"/>
                </a:solidFill>
                <a:effectLst/>
                <a:latin typeface="Google Sans"/>
              </a:rPr>
              <a:t>t.</a:t>
            </a:r>
            <a:endParaRPr lang="en-US" sz="3600" dirty="0"/>
          </a:p>
        </p:txBody>
      </p:sp>
    </p:spTree>
    <p:extLst>
      <p:ext uri="{BB962C8B-B14F-4D97-AF65-F5344CB8AC3E}">
        <p14:creationId xmlns:p14="http://schemas.microsoft.com/office/powerpoint/2010/main" val="400957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71435F6B-2B03-3F53-1E63-BA00701A4CC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70D9B7E-199F-8915-4D02-58A4094BC6A4}"/>
              </a:ext>
            </a:extLst>
          </p:cNvPr>
          <p:cNvSpPr txBox="1"/>
          <p:nvPr/>
        </p:nvSpPr>
        <p:spPr>
          <a:xfrm>
            <a:off x="4139381" y="859821"/>
            <a:ext cx="6096000" cy="387350"/>
          </a:xfrm>
          <a:prstGeom prst="rect">
            <a:avLst/>
          </a:prstGeom>
          <a:noFill/>
        </p:spPr>
        <p:txBody>
          <a:bodyPr wrap="square">
            <a:spAutoFit/>
          </a:bodyPr>
          <a:lstStyle/>
          <a:p>
            <a:pPr algn="l">
              <a:lnSpc>
                <a:spcPts val="1800"/>
              </a:lnSpc>
              <a:spcBef>
                <a:spcPts val="1200"/>
              </a:spcBef>
              <a:spcAft>
                <a:spcPts val="1200"/>
              </a:spcAft>
            </a:pPr>
            <a:r>
              <a:rPr lang="en-US" sz="3600" b="1" i="0" dirty="0">
                <a:solidFill>
                  <a:srgbClr val="0A0A0A"/>
                </a:solidFill>
                <a:effectLst/>
                <a:latin typeface="Google Sans"/>
              </a:rPr>
              <a:t>Reframe your perspective:</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57B9C643-FD26-4B5E-812B-1CEBB41FC72F}"/>
              </a:ext>
            </a:extLst>
          </p:cNvPr>
          <p:cNvSpPr txBox="1"/>
          <p:nvPr/>
        </p:nvSpPr>
        <p:spPr>
          <a:xfrm>
            <a:off x="2359742" y="1879852"/>
            <a:ext cx="9468464" cy="1754326"/>
          </a:xfrm>
          <a:prstGeom prst="rect">
            <a:avLst/>
          </a:prstGeom>
          <a:noFill/>
        </p:spPr>
        <p:txBody>
          <a:bodyPr wrap="square">
            <a:spAutoFit/>
          </a:bodyPr>
          <a:lstStyle/>
          <a:p>
            <a:pPr algn="ctr"/>
            <a:r>
              <a:rPr lang="en-US" sz="3600" b="0" i="0" dirty="0">
                <a:solidFill>
                  <a:srgbClr val="0A0A0A"/>
                </a:solidFill>
                <a:effectLst/>
                <a:latin typeface="Google Sans"/>
              </a:rPr>
              <a:t>You don't have to agree with everything someone does, but you can try to understand their choices from their point of view. </a:t>
            </a:r>
            <a:endParaRPr lang="en-US" sz="3600" dirty="0"/>
          </a:p>
        </p:txBody>
      </p:sp>
      <p:sp>
        <p:nvSpPr>
          <p:cNvPr id="7" name="TextBox 6">
            <a:extLst>
              <a:ext uri="{FF2B5EF4-FFF2-40B4-BE49-F238E27FC236}">
                <a16:creationId xmlns:a16="http://schemas.microsoft.com/office/drawing/2014/main" id="{8551023D-4694-421C-B955-2C78FB213E18}"/>
              </a:ext>
            </a:extLst>
          </p:cNvPr>
          <p:cNvSpPr txBox="1"/>
          <p:nvPr/>
        </p:nvSpPr>
        <p:spPr>
          <a:xfrm>
            <a:off x="1042219" y="4573300"/>
            <a:ext cx="10658168" cy="1200329"/>
          </a:xfrm>
          <a:prstGeom prst="rect">
            <a:avLst/>
          </a:prstGeom>
          <a:noFill/>
        </p:spPr>
        <p:txBody>
          <a:bodyPr wrap="square">
            <a:spAutoFit/>
          </a:bodyPr>
          <a:lstStyle/>
          <a:p>
            <a:pPr algn="ctr"/>
            <a:r>
              <a:rPr lang="en-US" sz="3600" b="0" i="0" dirty="0">
                <a:solidFill>
                  <a:srgbClr val="0A0A0A"/>
                </a:solidFill>
                <a:effectLst/>
                <a:latin typeface="Google Sans"/>
              </a:rPr>
              <a:t>What looks like a flaw to you might be a person's careful balancing act of challenges </a:t>
            </a:r>
            <a:r>
              <a:rPr lang="en-US" sz="3600" b="0" i="0" u="sng" dirty="0">
                <a:solidFill>
                  <a:srgbClr val="0A0A0A"/>
                </a:solidFill>
                <a:effectLst/>
                <a:latin typeface="Google Sans"/>
              </a:rPr>
              <a:t>you know nothing about</a:t>
            </a:r>
            <a:r>
              <a:rPr lang="en-US" sz="3600" b="0" i="0" dirty="0">
                <a:solidFill>
                  <a:srgbClr val="0A0A0A"/>
                </a:solidFill>
                <a:effectLst/>
                <a:latin typeface="Google Sans"/>
              </a:rPr>
              <a:t>.</a:t>
            </a:r>
            <a:endParaRPr lang="en-US" sz="3600" dirty="0"/>
          </a:p>
        </p:txBody>
      </p:sp>
    </p:spTree>
    <p:extLst>
      <p:ext uri="{BB962C8B-B14F-4D97-AF65-F5344CB8AC3E}">
        <p14:creationId xmlns:p14="http://schemas.microsoft.com/office/powerpoint/2010/main" val="1708295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fade">
                                      <p:cBhvr>
                                        <p:cTn id="17" dur="1000"/>
                                        <p:tgtEl>
                                          <p:spTgt spid="7">
                                            <p:txEl>
                                              <p:pRg st="0" end="0"/>
                                            </p:txEl>
                                          </p:spTgt>
                                        </p:tgtEl>
                                      </p:cBhvr>
                                    </p:animEffect>
                                    <p:anim calcmode="lin" valueType="num">
                                      <p:cBhvr>
                                        <p:cTn id="1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B264EA52-5319-E229-4EDE-A8E57BE0E42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468FC34-2264-A411-8777-9303F80516A0}"/>
              </a:ext>
            </a:extLst>
          </p:cNvPr>
          <p:cNvSpPr txBox="1"/>
          <p:nvPr/>
        </p:nvSpPr>
        <p:spPr>
          <a:xfrm>
            <a:off x="3706761" y="872979"/>
            <a:ext cx="6096000" cy="646331"/>
          </a:xfrm>
          <a:prstGeom prst="rect">
            <a:avLst/>
          </a:prstGeom>
          <a:noFill/>
        </p:spPr>
        <p:txBody>
          <a:bodyPr wrap="square">
            <a:spAutoFit/>
          </a:bodyPr>
          <a:lstStyle/>
          <a:p>
            <a:pPr algn="ctr"/>
            <a:r>
              <a:rPr lang="en-US" sz="3600" b="1" i="0" dirty="0">
                <a:solidFill>
                  <a:srgbClr val="0A0A0A"/>
                </a:solidFill>
                <a:effectLst/>
                <a:latin typeface="Google Sans"/>
              </a:rPr>
              <a:t>Remember the Golden Rule:</a:t>
            </a:r>
            <a:r>
              <a:rPr lang="en-US" sz="3600" b="0" i="0" dirty="0">
                <a:solidFill>
                  <a:srgbClr val="0A0A0A"/>
                </a:solidFill>
                <a:effectLst/>
                <a:latin typeface="Google Sans"/>
              </a:rPr>
              <a:t> </a:t>
            </a:r>
            <a:endParaRPr lang="en-US" sz="3600" dirty="0"/>
          </a:p>
        </p:txBody>
      </p:sp>
      <p:sp>
        <p:nvSpPr>
          <p:cNvPr id="5" name="TextBox 4">
            <a:extLst>
              <a:ext uri="{FF2B5EF4-FFF2-40B4-BE49-F238E27FC236}">
                <a16:creationId xmlns:a16="http://schemas.microsoft.com/office/drawing/2014/main" id="{1F125D42-AC6B-145B-F1E8-0FB72A42070A}"/>
              </a:ext>
            </a:extLst>
          </p:cNvPr>
          <p:cNvSpPr txBox="1"/>
          <p:nvPr/>
        </p:nvSpPr>
        <p:spPr>
          <a:xfrm>
            <a:off x="1238865" y="1993857"/>
            <a:ext cx="10461522" cy="2308324"/>
          </a:xfrm>
          <a:prstGeom prst="rect">
            <a:avLst/>
          </a:prstGeom>
          <a:noFill/>
        </p:spPr>
        <p:txBody>
          <a:bodyPr wrap="square">
            <a:spAutoFit/>
          </a:bodyPr>
          <a:lstStyle/>
          <a:p>
            <a:pPr algn="ctr"/>
            <a:r>
              <a:rPr lang="en-US" sz="3600" b="0" i="0" dirty="0">
                <a:solidFill>
                  <a:srgbClr val="0A0A0A"/>
                </a:solidFill>
                <a:effectLst/>
                <a:latin typeface="Google Sans"/>
              </a:rPr>
              <a:t>The very next verse in Matthew's gospel is the Golden Rule: "Do to others what you would have them do to you". Ask yourself how you would want someone to approach you if you made a mistake. </a:t>
            </a:r>
            <a:endParaRPr lang="en-US" sz="3600" dirty="0"/>
          </a:p>
        </p:txBody>
      </p:sp>
      <p:sp>
        <p:nvSpPr>
          <p:cNvPr id="7" name="TextBox 6">
            <a:extLst>
              <a:ext uri="{FF2B5EF4-FFF2-40B4-BE49-F238E27FC236}">
                <a16:creationId xmlns:a16="http://schemas.microsoft.com/office/drawing/2014/main" id="{10A5816A-7462-2141-BE25-51AED131F34D}"/>
              </a:ext>
            </a:extLst>
          </p:cNvPr>
          <p:cNvSpPr txBox="1"/>
          <p:nvPr/>
        </p:nvSpPr>
        <p:spPr>
          <a:xfrm>
            <a:off x="609601" y="5149443"/>
            <a:ext cx="11366090" cy="1200329"/>
          </a:xfrm>
          <a:prstGeom prst="rect">
            <a:avLst/>
          </a:prstGeom>
          <a:noFill/>
        </p:spPr>
        <p:txBody>
          <a:bodyPr wrap="square">
            <a:spAutoFit/>
          </a:bodyPr>
          <a:lstStyle/>
          <a:p>
            <a:pPr algn="ctr"/>
            <a:r>
              <a:rPr lang="en-US" sz="3600" b="0" i="0" dirty="0">
                <a:solidFill>
                  <a:srgbClr val="0A0A0A"/>
                </a:solidFill>
                <a:effectLst/>
                <a:latin typeface="Google Sans"/>
              </a:rPr>
              <a:t>Approaching others with that </a:t>
            </a:r>
            <a:r>
              <a:rPr lang="en-US" sz="3600" b="0" i="0" u="sng" dirty="0">
                <a:solidFill>
                  <a:srgbClr val="0A0A0A"/>
                </a:solidFill>
                <a:effectLst/>
                <a:latin typeface="Google Sans"/>
              </a:rPr>
              <a:t>same dignity and respectful</a:t>
            </a:r>
            <a:r>
              <a:rPr lang="en-US" sz="3600" b="0" i="0" dirty="0">
                <a:solidFill>
                  <a:srgbClr val="0A0A0A"/>
                </a:solidFill>
                <a:effectLst/>
                <a:latin typeface="Google Sans"/>
              </a:rPr>
              <a:t> love can temper your response and </a:t>
            </a:r>
            <a:r>
              <a:rPr lang="en-US" sz="3600" b="0" i="0" u="sng" dirty="0">
                <a:solidFill>
                  <a:srgbClr val="0A0A0A"/>
                </a:solidFill>
                <a:effectLst/>
                <a:latin typeface="Google Sans"/>
              </a:rPr>
              <a:t>increase your wisdom.</a:t>
            </a:r>
            <a:endParaRPr lang="en-US" sz="3600" u="sng" dirty="0"/>
          </a:p>
        </p:txBody>
      </p:sp>
    </p:spTree>
    <p:extLst>
      <p:ext uri="{BB962C8B-B14F-4D97-AF65-F5344CB8AC3E}">
        <p14:creationId xmlns:p14="http://schemas.microsoft.com/office/powerpoint/2010/main" val="393841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A20966E6-3D5C-0ACE-34E0-5A3FD3057E4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71F55E1-6079-1258-5506-C268ADA17ABC}"/>
              </a:ext>
            </a:extLst>
          </p:cNvPr>
          <p:cNvSpPr txBox="1"/>
          <p:nvPr/>
        </p:nvSpPr>
        <p:spPr>
          <a:xfrm>
            <a:off x="1868129" y="1803652"/>
            <a:ext cx="10028903" cy="4524315"/>
          </a:xfrm>
          <a:prstGeom prst="rect">
            <a:avLst/>
          </a:prstGeom>
          <a:noFill/>
        </p:spPr>
        <p:txBody>
          <a:bodyPr wrap="square">
            <a:spAutoFit/>
          </a:bodyPr>
          <a:lstStyle/>
          <a:p>
            <a:pPr algn="ctr">
              <a:buNone/>
            </a:pPr>
            <a:r>
              <a:rPr lang="en-US" sz="3200" b="0" i="1" dirty="0">
                <a:solidFill>
                  <a:srgbClr val="000000"/>
                </a:solidFill>
                <a:effectLst/>
                <a:latin typeface="DejaVuSerif"/>
              </a:rPr>
              <a:t>“Do not judge so that you will not be judged. 2 For in the way you judge, you will be judged; and by your standard of measure, it will be measured to you. 3 Why do you look at the speck that is in your brother’s eye, but do not notice the log that is in your own eye? 4 Or how can you say to your brother, ‘Let me take the speck out of your eye,’ and behold, the log is in your own eye? 5 You hypocrite, first take the log out of your own eye, and then you will see clearly to take the speck out of your brother’s eye."  </a:t>
            </a:r>
            <a:r>
              <a:rPr lang="en-US" sz="3200" b="0" i="0" dirty="0">
                <a:solidFill>
                  <a:srgbClr val="000000"/>
                </a:solidFill>
                <a:effectLst/>
                <a:latin typeface="DejaVuSerif"/>
              </a:rPr>
              <a:t>Matthew 7:1-5</a:t>
            </a:r>
          </a:p>
        </p:txBody>
      </p:sp>
      <p:sp>
        <p:nvSpPr>
          <p:cNvPr id="5" name="TextBox 4">
            <a:extLst>
              <a:ext uri="{FF2B5EF4-FFF2-40B4-BE49-F238E27FC236}">
                <a16:creationId xmlns:a16="http://schemas.microsoft.com/office/drawing/2014/main" id="{7E2345EA-D871-1E54-ECC1-43C10648215C}"/>
              </a:ext>
            </a:extLst>
          </p:cNvPr>
          <p:cNvSpPr txBox="1"/>
          <p:nvPr/>
        </p:nvSpPr>
        <p:spPr>
          <a:xfrm>
            <a:off x="2566219" y="641243"/>
            <a:ext cx="8908026" cy="584775"/>
          </a:xfrm>
          <a:prstGeom prst="rect">
            <a:avLst/>
          </a:prstGeom>
          <a:noFill/>
        </p:spPr>
        <p:txBody>
          <a:bodyPr wrap="square">
            <a:spAutoFit/>
          </a:bodyPr>
          <a:lstStyle/>
          <a:p>
            <a:pPr algn="l">
              <a:buNone/>
            </a:pPr>
            <a:r>
              <a:rPr lang="en-US" sz="3200" b="0" i="0" dirty="0">
                <a:solidFill>
                  <a:srgbClr val="000000"/>
                </a:solidFill>
                <a:effectLst/>
                <a:latin typeface="DejaVuSerif"/>
              </a:rPr>
              <a:t>Jesus taught about this in His Sermon on the Mount:</a:t>
            </a:r>
          </a:p>
        </p:txBody>
      </p:sp>
    </p:spTree>
    <p:extLst>
      <p:ext uri="{BB962C8B-B14F-4D97-AF65-F5344CB8AC3E}">
        <p14:creationId xmlns:p14="http://schemas.microsoft.com/office/powerpoint/2010/main" val="34902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8B6C365C-1434-B2F2-15B0-94F2825BCCB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22522A8-096C-B7F4-7592-492739D8FEF1}"/>
              </a:ext>
            </a:extLst>
          </p:cNvPr>
          <p:cNvSpPr txBox="1"/>
          <p:nvPr/>
        </p:nvSpPr>
        <p:spPr>
          <a:xfrm>
            <a:off x="4198374" y="798257"/>
            <a:ext cx="6096000" cy="387350"/>
          </a:xfrm>
          <a:prstGeom prst="rect">
            <a:avLst/>
          </a:prstGeom>
          <a:noFill/>
        </p:spPr>
        <p:txBody>
          <a:bodyPr wrap="square">
            <a:spAutoFit/>
          </a:bodyPr>
          <a:lstStyle/>
          <a:p>
            <a:pPr algn="ctr">
              <a:lnSpc>
                <a:spcPts val="1800"/>
              </a:lnSpc>
              <a:spcBef>
                <a:spcPts val="1200"/>
              </a:spcBef>
              <a:spcAft>
                <a:spcPts val="1200"/>
              </a:spcAft>
            </a:pPr>
            <a:r>
              <a:rPr lang="en-US" sz="3600" b="1" i="0" dirty="0">
                <a:solidFill>
                  <a:srgbClr val="0A0A0A"/>
                </a:solidFill>
                <a:effectLst/>
                <a:latin typeface="Google Sans"/>
              </a:rPr>
              <a:t>Ask for permission:</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EBB31B5E-E7EA-67C8-B469-3FF054E09534}"/>
              </a:ext>
            </a:extLst>
          </p:cNvPr>
          <p:cNvSpPr txBox="1"/>
          <p:nvPr/>
        </p:nvSpPr>
        <p:spPr>
          <a:xfrm>
            <a:off x="2143432" y="2409354"/>
            <a:ext cx="9763431" cy="2308324"/>
          </a:xfrm>
          <a:prstGeom prst="rect">
            <a:avLst/>
          </a:prstGeom>
          <a:noFill/>
        </p:spPr>
        <p:txBody>
          <a:bodyPr wrap="square">
            <a:spAutoFit/>
          </a:bodyPr>
          <a:lstStyle/>
          <a:p>
            <a:pPr algn="ctr"/>
            <a:r>
              <a:rPr lang="en-US" sz="3600" b="0" i="0" dirty="0">
                <a:solidFill>
                  <a:srgbClr val="0A0A0A"/>
                </a:solidFill>
                <a:effectLst/>
                <a:latin typeface="Google Sans"/>
              </a:rPr>
              <a:t>Before offering advice or criticism, ask the person if they are open to your feedback. Unsolicited feedback is often perceived as an attack, but asking for permission can foster trust.</a:t>
            </a:r>
            <a:endParaRPr lang="en-US" sz="3600" dirty="0"/>
          </a:p>
        </p:txBody>
      </p:sp>
    </p:spTree>
    <p:extLst>
      <p:ext uri="{BB962C8B-B14F-4D97-AF65-F5344CB8AC3E}">
        <p14:creationId xmlns:p14="http://schemas.microsoft.com/office/powerpoint/2010/main" val="2919405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BDD0AD73-EE5E-C9E4-F276-AFDA3EE86B0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8E97074-86F3-F5C5-4F54-519CC03F43FA}"/>
              </a:ext>
            </a:extLst>
          </p:cNvPr>
          <p:cNvSpPr txBox="1"/>
          <p:nvPr/>
        </p:nvSpPr>
        <p:spPr>
          <a:xfrm>
            <a:off x="3490452" y="945741"/>
            <a:ext cx="6096000" cy="387350"/>
          </a:xfrm>
          <a:prstGeom prst="rect">
            <a:avLst/>
          </a:prstGeom>
          <a:noFill/>
        </p:spPr>
        <p:txBody>
          <a:bodyPr wrap="square">
            <a:spAutoFit/>
          </a:bodyPr>
          <a:lstStyle/>
          <a:p>
            <a:pPr algn="ctr">
              <a:lnSpc>
                <a:spcPts val="1800"/>
              </a:lnSpc>
              <a:spcBef>
                <a:spcPts val="1200"/>
              </a:spcBef>
              <a:spcAft>
                <a:spcPts val="1200"/>
              </a:spcAft>
            </a:pPr>
            <a:r>
              <a:rPr lang="en-US" sz="3600" b="1" i="0" dirty="0">
                <a:solidFill>
                  <a:srgbClr val="0A0A0A"/>
                </a:solidFill>
                <a:effectLst/>
                <a:latin typeface="Google Sans"/>
              </a:rPr>
              <a:t>Speak with a gentle spirit:</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53219077-1ED7-E7F2-00A0-3F9B367768B3}"/>
              </a:ext>
            </a:extLst>
          </p:cNvPr>
          <p:cNvSpPr txBox="1"/>
          <p:nvPr/>
        </p:nvSpPr>
        <p:spPr>
          <a:xfrm>
            <a:off x="2369575" y="2231527"/>
            <a:ext cx="8947354" cy="2862322"/>
          </a:xfrm>
          <a:prstGeom prst="rect">
            <a:avLst/>
          </a:prstGeom>
          <a:noFill/>
        </p:spPr>
        <p:txBody>
          <a:bodyPr wrap="square">
            <a:spAutoFit/>
          </a:bodyPr>
          <a:lstStyle/>
          <a:p>
            <a:pPr algn="ctr"/>
            <a:r>
              <a:rPr lang="en-US" sz="3600" b="0" i="0" dirty="0">
                <a:solidFill>
                  <a:srgbClr val="0A0A0A"/>
                </a:solidFill>
                <a:effectLst/>
                <a:latin typeface="Google Sans"/>
              </a:rPr>
              <a:t>If you offer correction, let it come from a place of love and a desire for restoration, not from a place of superiority or ego. Paul wrote in Galatians 6:1 that the "spiritual" should restore a person "in a spirit of gentleness".</a:t>
            </a:r>
            <a:endParaRPr lang="en-US" sz="3600" dirty="0"/>
          </a:p>
        </p:txBody>
      </p:sp>
    </p:spTree>
    <p:extLst>
      <p:ext uri="{BB962C8B-B14F-4D97-AF65-F5344CB8AC3E}">
        <p14:creationId xmlns:p14="http://schemas.microsoft.com/office/powerpoint/2010/main" val="39625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61DF6542-1025-B902-D022-5C7CDE718D0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C8CAA28-DB58-FE88-5540-10B23CD0566A}"/>
              </a:ext>
            </a:extLst>
          </p:cNvPr>
          <p:cNvSpPr txBox="1"/>
          <p:nvPr/>
        </p:nvSpPr>
        <p:spPr>
          <a:xfrm>
            <a:off x="3382296" y="694104"/>
            <a:ext cx="7148052" cy="646331"/>
          </a:xfrm>
          <a:prstGeom prst="rect">
            <a:avLst/>
          </a:prstGeom>
          <a:noFill/>
        </p:spPr>
        <p:txBody>
          <a:bodyPr wrap="square">
            <a:spAutoFit/>
          </a:bodyPr>
          <a:lstStyle/>
          <a:p>
            <a:pPr algn="ctr"/>
            <a:r>
              <a:rPr lang="en-US" sz="3600" b="1" i="0" dirty="0">
                <a:solidFill>
                  <a:srgbClr val="0A0A0A"/>
                </a:solidFill>
                <a:effectLst/>
                <a:latin typeface="Google Sans"/>
              </a:rPr>
              <a:t>Focus on the issue, not the person:</a:t>
            </a:r>
            <a:r>
              <a:rPr lang="en-US" sz="3600" b="0" i="0" dirty="0">
                <a:solidFill>
                  <a:srgbClr val="0A0A0A"/>
                </a:solidFill>
                <a:effectLst/>
                <a:latin typeface="Google Sans"/>
              </a:rPr>
              <a:t> </a:t>
            </a:r>
            <a:endParaRPr lang="en-US" sz="3600" dirty="0"/>
          </a:p>
        </p:txBody>
      </p:sp>
      <p:sp>
        <p:nvSpPr>
          <p:cNvPr id="5" name="TextBox 4">
            <a:extLst>
              <a:ext uri="{FF2B5EF4-FFF2-40B4-BE49-F238E27FC236}">
                <a16:creationId xmlns:a16="http://schemas.microsoft.com/office/drawing/2014/main" id="{1573721A-ADD8-87CB-84E3-B3B375DACC75}"/>
              </a:ext>
            </a:extLst>
          </p:cNvPr>
          <p:cNvSpPr txBox="1"/>
          <p:nvPr/>
        </p:nvSpPr>
        <p:spPr>
          <a:xfrm>
            <a:off x="2192594" y="1906213"/>
            <a:ext cx="9527457" cy="2862322"/>
          </a:xfrm>
          <a:prstGeom prst="rect">
            <a:avLst/>
          </a:prstGeom>
          <a:noFill/>
        </p:spPr>
        <p:txBody>
          <a:bodyPr wrap="square">
            <a:spAutoFit/>
          </a:bodyPr>
          <a:lstStyle/>
          <a:p>
            <a:pPr algn="ctr"/>
            <a:r>
              <a:rPr lang="en-US" sz="3600" b="0" i="0" dirty="0">
                <a:solidFill>
                  <a:srgbClr val="0A0A0A"/>
                </a:solidFill>
                <a:effectLst/>
                <a:latin typeface="Google Sans"/>
              </a:rPr>
              <a:t>Frame your feedback around specific behaviors or actions, not personal attacks. For instance, instead of saying, "You are so lazy," you could say, "I've noticed this project is falling behind, and I'm concerned."</a:t>
            </a:r>
            <a:endParaRPr lang="en-US" sz="3600" dirty="0"/>
          </a:p>
        </p:txBody>
      </p:sp>
      <p:sp>
        <p:nvSpPr>
          <p:cNvPr id="7" name="TextBox 6">
            <a:extLst>
              <a:ext uri="{FF2B5EF4-FFF2-40B4-BE49-F238E27FC236}">
                <a16:creationId xmlns:a16="http://schemas.microsoft.com/office/drawing/2014/main" id="{1EF55D61-E677-026D-6E5C-771105D9C37D}"/>
              </a:ext>
            </a:extLst>
          </p:cNvPr>
          <p:cNvSpPr txBox="1"/>
          <p:nvPr/>
        </p:nvSpPr>
        <p:spPr>
          <a:xfrm>
            <a:off x="786581" y="5253760"/>
            <a:ext cx="10933470" cy="1200329"/>
          </a:xfrm>
          <a:prstGeom prst="rect">
            <a:avLst/>
          </a:prstGeom>
          <a:noFill/>
        </p:spPr>
        <p:txBody>
          <a:bodyPr wrap="square">
            <a:spAutoFit/>
          </a:bodyPr>
          <a:lstStyle/>
          <a:p>
            <a:pPr algn="ctr"/>
            <a:r>
              <a:rPr lang="en-US" sz="3600" b="0" i="0" dirty="0">
                <a:solidFill>
                  <a:srgbClr val="0A0A0A"/>
                </a:solidFill>
                <a:effectLst/>
                <a:latin typeface="Google Sans"/>
              </a:rPr>
              <a:t>This focuses on the problem to be solved rather than condemning the person.</a:t>
            </a:r>
            <a:endParaRPr lang="en-US" sz="3600" dirty="0"/>
          </a:p>
        </p:txBody>
      </p:sp>
    </p:spTree>
    <p:extLst>
      <p:ext uri="{BB962C8B-B14F-4D97-AF65-F5344CB8AC3E}">
        <p14:creationId xmlns:p14="http://schemas.microsoft.com/office/powerpoint/2010/main" val="2745937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BA787683-59F2-F6CD-DD45-AA61FCCAE3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09EDA56-FDB6-3DC4-E95C-3382BAE4A3CB}"/>
              </a:ext>
            </a:extLst>
          </p:cNvPr>
          <p:cNvSpPr txBox="1"/>
          <p:nvPr/>
        </p:nvSpPr>
        <p:spPr>
          <a:xfrm>
            <a:off x="4670322" y="334297"/>
            <a:ext cx="4522839" cy="923330"/>
          </a:xfrm>
          <a:prstGeom prst="rect">
            <a:avLst/>
          </a:prstGeom>
          <a:noFill/>
        </p:spPr>
        <p:txBody>
          <a:bodyPr wrap="square" rtlCol="0">
            <a:spAutoFit/>
          </a:bodyPr>
          <a:lstStyle/>
          <a:p>
            <a:pPr algn="ctr"/>
            <a:r>
              <a:rPr lang="en-US" sz="5400" dirty="0"/>
              <a:t>Homework</a:t>
            </a:r>
          </a:p>
        </p:txBody>
      </p:sp>
      <p:sp>
        <p:nvSpPr>
          <p:cNvPr id="4" name="TextBox 3">
            <a:extLst>
              <a:ext uri="{FF2B5EF4-FFF2-40B4-BE49-F238E27FC236}">
                <a16:creationId xmlns:a16="http://schemas.microsoft.com/office/drawing/2014/main" id="{73579533-35F1-3DCE-6D8F-F30E5F49595B}"/>
              </a:ext>
            </a:extLst>
          </p:cNvPr>
          <p:cNvSpPr txBox="1"/>
          <p:nvPr/>
        </p:nvSpPr>
        <p:spPr>
          <a:xfrm>
            <a:off x="2762865" y="1674674"/>
            <a:ext cx="9153834" cy="1754326"/>
          </a:xfrm>
          <a:prstGeom prst="rect">
            <a:avLst/>
          </a:prstGeom>
          <a:noFill/>
        </p:spPr>
        <p:txBody>
          <a:bodyPr wrap="square">
            <a:spAutoFit/>
          </a:bodyPr>
          <a:lstStyle/>
          <a:p>
            <a:pPr algn="ctr"/>
            <a:r>
              <a:rPr lang="en-US" sz="3600" b="0" i="0" dirty="0">
                <a:solidFill>
                  <a:srgbClr val="0A0A0A"/>
                </a:solidFill>
                <a:effectLst/>
                <a:latin typeface="Google Sans"/>
              </a:rPr>
              <a:t>By honestly examining ourselves, we can approach others with a more compassionate and less condemnatory attitude. </a:t>
            </a:r>
            <a:endParaRPr lang="en-US" sz="3600" dirty="0"/>
          </a:p>
        </p:txBody>
      </p:sp>
      <p:sp>
        <p:nvSpPr>
          <p:cNvPr id="5" name="TextBox 4">
            <a:extLst>
              <a:ext uri="{FF2B5EF4-FFF2-40B4-BE49-F238E27FC236}">
                <a16:creationId xmlns:a16="http://schemas.microsoft.com/office/drawing/2014/main" id="{C06C6011-CC77-CA6C-1A96-896A7E2D9C39}"/>
              </a:ext>
            </a:extLst>
          </p:cNvPr>
          <p:cNvSpPr txBox="1"/>
          <p:nvPr/>
        </p:nvSpPr>
        <p:spPr>
          <a:xfrm>
            <a:off x="1543664" y="3846047"/>
            <a:ext cx="10215716" cy="2862322"/>
          </a:xfrm>
          <a:prstGeom prst="rect">
            <a:avLst/>
          </a:prstGeom>
          <a:noFill/>
        </p:spPr>
        <p:txBody>
          <a:bodyPr wrap="square" rtlCol="0">
            <a:spAutoFit/>
          </a:bodyPr>
          <a:lstStyle/>
          <a:p>
            <a:pPr algn="ctr"/>
            <a:r>
              <a:rPr lang="en-US" sz="3600" dirty="0"/>
              <a:t>This week recognize a situation in which you become judgmental over a person or situation, use it for opportunity to grow your ability for self examination and reflection instead of harsh criticism  </a:t>
            </a:r>
          </a:p>
        </p:txBody>
      </p:sp>
    </p:spTree>
    <p:extLst>
      <p:ext uri="{BB962C8B-B14F-4D97-AF65-F5344CB8AC3E}">
        <p14:creationId xmlns:p14="http://schemas.microsoft.com/office/powerpoint/2010/main" val="14688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ppt_w</p:attrName>
                                        </p:attrNameLst>
                                      </p:cBhvr>
                                      <p:tavLst>
                                        <p:tav tm="0">
                                          <p:val>
                                            <p:fltVal val="0"/>
                                          </p:val>
                                        </p:tav>
                                        <p:tav tm="100000">
                                          <p:val>
                                            <p:strVal val="#ppt_w"/>
                                          </p:val>
                                        </p:tav>
                                      </p:tavLst>
                                    </p:anim>
                                    <p:anim calcmode="lin" valueType="num">
                                      <p:cBhvr>
                                        <p:cTn id="18" dur="1000" fill="hold"/>
                                        <p:tgtEl>
                                          <p:spTgt spid="5"/>
                                        </p:tgtEl>
                                        <p:attrNameLst>
                                          <p:attrName>ppt_h</p:attrName>
                                        </p:attrNameLst>
                                      </p:cBhvr>
                                      <p:tavLst>
                                        <p:tav tm="0">
                                          <p:val>
                                            <p:fltVal val="0"/>
                                          </p:val>
                                        </p:tav>
                                        <p:tav tm="100000">
                                          <p:val>
                                            <p:strVal val="#ppt_h"/>
                                          </p:val>
                                        </p:tav>
                                      </p:tavLst>
                                    </p:anim>
                                    <p:anim calcmode="lin" valueType="num">
                                      <p:cBhvr>
                                        <p:cTn id="19" dur="1000" fill="hold"/>
                                        <p:tgtEl>
                                          <p:spTgt spid="5"/>
                                        </p:tgtEl>
                                        <p:attrNameLst>
                                          <p:attrName>style.rotation</p:attrName>
                                        </p:attrNameLst>
                                      </p:cBhvr>
                                      <p:tavLst>
                                        <p:tav tm="0">
                                          <p:val>
                                            <p:fltVal val="90"/>
                                          </p:val>
                                        </p:tav>
                                        <p:tav tm="100000">
                                          <p:val>
                                            <p:fltVal val="0"/>
                                          </p:val>
                                        </p:tav>
                                      </p:tavLst>
                                    </p:anim>
                                    <p:animEffect transition="in" filter="fade">
                                      <p:cBhvr>
                                        <p:cTn id="2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7E32BF4B-F137-24D8-4629-3954E06C09EB}"/>
            </a:ext>
          </a:extLst>
        </p:cNvPr>
        <p:cNvGrpSpPr/>
        <p:nvPr/>
      </p:nvGrpSpPr>
      <p:grpSpPr>
        <a:xfrm>
          <a:off x="0" y="0"/>
          <a:ext cx="0" cy="0"/>
          <a:chOff x="0" y="0"/>
          <a:chExt cx="0" cy="0"/>
        </a:xfrm>
      </p:grpSpPr>
    </p:spTree>
    <p:extLst>
      <p:ext uri="{BB962C8B-B14F-4D97-AF65-F5344CB8AC3E}">
        <p14:creationId xmlns:p14="http://schemas.microsoft.com/office/powerpoint/2010/main" val="2602095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F2DE2110-0351-3482-1665-3481AD7579A9}"/>
            </a:ext>
          </a:extLst>
        </p:cNvPr>
        <p:cNvGrpSpPr/>
        <p:nvPr/>
      </p:nvGrpSpPr>
      <p:grpSpPr>
        <a:xfrm>
          <a:off x="0" y="0"/>
          <a:ext cx="0" cy="0"/>
          <a:chOff x="0" y="0"/>
          <a:chExt cx="0" cy="0"/>
        </a:xfrm>
      </p:grpSpPr>
    </p:spTree>
    <p:extLst>
      <p:ext uri="{BB962C8B-B14F-4D97-AF65-F5344CB8AC3E}">
        <p14:creationId xmlns:p14="http://schemas.microsoft.com/office/powerpoint/2010/main" val="2261656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6F0C17AC-BB68-8E0C-3703-8D295A85138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28B19EE-125A-6156-69AB-EE5378AAE2CB}"/>
              </a:ext>
            </a:extLst>
          </p:cNvPr>
          <p:cNvSpPr txBox="1"/>
          <p:nvPr/>
        </p:nvSpPr>
        <p:spPr>
          <a:xfrm>
            <a:off x="2861187" y="433071"/>
            <a:ext cx="8052619" cy="1938992"/>
          </a:xfrm>
          <a:prstGeom prst="rect">
            <a:avLst/>
          </a:prstGeom>
          <a:noFill/>
        </p:spPr>
        <p:txBody>
          <a:bodyPr wrap="square">
            <a:spAutoFit/>
          </a:bodyPr>
          <a:lstStyle/>
          <a:p>
            <a:pPr algn="ctr"/>
            <a:r>
              <a:rPr lang="en-US" sz="4000" b="0" i="0" dirty="0">
                <a:solidFill>
                  <a:srgbClr val="000000"/>
                </a:solidFill>
                <a:effectLst/>
                <a:latin typeface="DejaVuSerif"/>
              </a:rPr>
              <a:t>How often do we find ourselves "assuming" things about others based on our perception of what we see? </a:t>
            </a:r>
            <a:endParaRPr lang="en-US" sz="4000" dirty="0"/>
          </a:p>
        </p:txBody>
      </p:sp>
      <p:sp>
        <p:nvSpPr>
          <p:cNvPr id="5" name="TextBox 4">
            <a:extLst>
              <a:ext uri="{FF2B5EF4-FFF2-40B4-BE49-F238E27FC236}">
                <a16:creationId xmlns:a16="http://schemas.microsoft.com/office/drawing/2014/main" id="{3FC3DF1D-010A-92B0-12B2-12451EED27E9}"/>
              </a:ext>
            </a:extLst>
          </p:cNvPr>
          <p:cNvSpPr txBox="1"/>
          <p:nvPr/>
        </p:nvSpPr>
        <p:spPr>
          <a:xfrm>
            <a:off x="3519949" y="3738405"/>
            <a:ext cx="7688826" cy="1446550"/>
          </a:xfrm>
          <a:prstGeom prst="rect">
            <a:avLst/>
          </a:prstGeom>
          <a:noFill/>
        </p:spPr>
        <p:txBody>
          <a:bodyPr wrap="square">
            <a:spAutoFit/>
          </a:bodyPr>
          <a:lstStyle/>
          <a:p>
            <a:pPr algn="ctr"/>
            <a:r>
              <a:rPr lang="en-US" sz="4400" b="0" i="0" dirty="0">
                <a:solidFill>
                  <a:srgbClr val="000000"/>
                </a:solidFill>
                <a:effectLst/>
                <a:latin typeface="DejaVuSerif"/>
              </a:rPr>
              <a:t>Our </a:t>
            </a:r>
            <a:r>
              <a:rPr lang="en-US" sz="4400" b="0" i="0" u="sng" dirty="0">
                <a:solidFill>
                  <a:srgbClr val="000000"/>
                </a:solidFill>
                <a:effectLst/>
                <a:latin typeface="DejaVuSerif"/>
              </a:rPr>
              <a:t>eyes can only tell </a:t>
            </a:r>
            <a:r>
              <a:rPr lang="en-US" sz="4400" b="0" i="0" dirty="0">
                <a:solidFill>
                  <a:srgbClr val="000000"/>
                </a:solidFill>
                <a:effectLst/>
                <a:latin typeface="DejaVuSerif"/>
              </a:rPr>
              <a:t>us a part of their </a:t>
            </a:r>
            <a:r>
              <a:rPr lang="en-US" sz="4400" b="0" i="0" u="sng" dirty="0">
                <a:solidFill>
                  <a:srgbClr val="000000"/>
                </a:solidFill>
                <a:effectLst/>
                <a:latin typeface="DejaVuSerif"/>
              </a:rPr>
              <a:t>story</a:t>
            </a:r>
            <a:r>
              <a:rPr lang="en-US" sz="4400" b="0" i="0" dirty="0">
                <a:solidFill>
                  <a:srgbClr val="000000"/>
                </a:solidFill>
                <a:effectLst/>
                <a:latin typeface="DejaVuSerif"/>
              </a:rPr>
              <a:t>.  </a:t>
            </a:r>
            <a:endParaRPr lang="en-US" sz="4400" dirty="0"/>
          </a:p>
        </p:txBody>
      </p:sp>
    </p:spTree>
    <p:extLst>
      <p:ext uri="{BB962C8B-B14F-4D97-AF65-F5344CB8AC3E}">
        <p14:creationId xmlns:p14="http://schemas.microsoft.com/office/powerpoint/2010/main" val="362666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FEA5FE28-0118-CBF7-672E-55FF1373D25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3B43F4A-36F1-B20B-8CA4-6F136039C4D1}"/>
              </a:ext>
            </a:extLst>
          </p:cNvPr>
          <p:cNvSpPr txBox="1"/>
          <p:nvPr/>
        </p:nvSpPr>
        <p:spPr>
          <a:xfrm>
            <a:off x="2871020" y="1692448"/>
            <a:ext cx="8524567" cy="2800767"/>
          </a:xfrm>
          <a:prstGeom prst="rect">
            <a:avLst/>
          </a:prstGeom>
          <a:noFill/>
        </p:spPr>
        <p:txBody>
          <a:bodyPr wrap="square">
            <a:spAutoFit/>
          </a:bodyPr>
          <a:lstStyle/>
          <a:p>
            <a:pPr algn="ctr"/>
            <a:r>
              <a:rPr lang="en-US" sz="4400" b="0" i="0" dirty="0">
                <a:solidFill>
                  <a:srgbClr val="000000"/>
                </a:solidFill>
                <a:effectLst/>
                <a:latin typeface="DejaVuSerif"/>
              </a:rPr>
              <a:t>It is easy to become so </a:t>
            </a:r>
            <a:r>
              <a:rPr lang="en-US" sz="4400" b="0" i="0" u="sng" dirty="0">
                <a:solidFill>
                  <a:srgbClr val="000000"/>
                </a:solidFill>
                <a:effectLst/>
                <a:latin typeface="DejaVuSerif"/>
              </a:rPr>
              <a:t>preoccupied with what others are doing </a:t>
            </a:r>
            <a:r>
              <a:rPr lang="en-US" sz="4400" b="0" i="0" dirty="0">
                <a:solidFill>
                  <a:srgbClr val="000000"/>
                </a:solidFill>
                <a:effectLst/>
                <a:latin typeface="DejaVuSerif"/>
              </a:rPr>
              <a:t>that we lose sight of God's </a:t>
            </a:r>
            <a:r>
              <a:rPr lang="en-US" sz="4400" b="0" i="0" u="sng" dirty="0">
                <a:solidFill>
                  <a:srgbClr val="000000"/>
                </a:solidFill>
                <a:effectLst/>
                <a:latin typeface="DejaVuSerif"/>
              </a:rPr>
              <a:t>leadings in our own life</a:t>
            </a:r>
            <a:r>
              <a:rPr lang="en-US" sz="4400" b="0" i="0" dirty="0">
                <a:solidFill>
                  <a:srgbClr val="000000"/>
                </a:solidFill>
                <a:effectLst/>
                <a:latin typeface="DejaVuSerif"/>
              </a:rPr>
              <a:t>.  </a:t>
            </a:r>
            <a:endParaRPr lang="en-US" sz="4400" dirty="0"/>
          </a:p>
        </p:txBody>
      </p:sp>
    </p:spTree>
    <p:extLst>
      <p:ext uri="{BB962C8B-B14F-4D97-AF65-F5344CB8AC3E}">
        <p14:creationId xmlns:p14="http://schemas.microsoft.com/office/powerpoint/2010/main" val="3418247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CD0BFBE4-2F44-DBB3-E02A-29C274C2005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34BE0A4-962D-7AF9-E94B-8FB99C6AF122}"/>
              </a:ext>
            </a:extLst>
          </p:cNvPr>
          <p:cNvSpPr txBox="1"/>
          <p:nvPr/>
        </p:nvSpPr>
        <p:spPr>
          <a:xfrm>
            <a:off x="4218039" y="1140146"/>
            <a:ext cx="6096000" cy="3970318"/>
          </a:xfrm>
          <a:prstGeom prst="rect">
            <a:avLst/>
          </a:prstGeom>
          <a:noFill/>
        </p:spPr>
        <p:txBody>
          <a:bodyPr wrap="square">
            <a:spAutoFit/>
          </a:bodyPr>
          <a:lstStyle/>
          <a:p>
            <a:pPr algn="ctr"/>
            <a:r>
              <a:rPr lang="en-US" sz="3600" b="0" i="1" dirty="0">
                <a:solidFill>
                  <a:srgbClr val="000000"/>
                </a:solidFill>
                <a:effectLst/>
                <a:latin typeface="DejaVuSerif"/>
              </a:rPr>
              <a:t>"Do nothing out of selfish ambition or vain conceit. Rather, in humility value others above yourselves, not looking to your own interests but each of you to the interests of the others."</a:t>
            </a:r>
            <a:r>
              <a:rPr lang="en-US" sz="3600" b="0" i="0" dirty="0">
                <a:solidFill>
                  <a:srgbClr val="000000"/>
                </a:solidFill>
                <a:effectLst/>
                <a:latin typeface="DejaVuSerif"/>
              </a:rPr>
              <a:t>  Philippians 2:3-4 NIV</a:t>
            </a:r>
            <a:endParaRPr lang="en-US" sz="3600" dirty="0"/>
          </a:p>
        </p:txBody>
      </p:sp>
    </p:spTree>
    <p:extLst>
      <p:ext uri="{BB962C8B-B14F-4D97-AF65-F5344CB8AC3E}">
        <p14:creationId xmlns:p14="http://schemas.microsoft.com/office/powerpoint/2010/main" val="3547892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5E2D675E-BE52-8D87-565F-CA3F48D131C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2FA302-CDC2-DB60-1892-47B9D37BB2E3}"/>
              </a:ext>
            </a:extLst>
          </p:cNvPr>
          <p:cNvSpPr txBox="1"/>
          <p:nvPr/>
        </p:nvSpPr>
        <p:spPr>
          <a:xfrm>
            <a:off x="2576053" y="566678"/>
            <a:ext cx="9026012" cy="2862322"/>
          </a:xfrm>
          <a:prstGeom prst="rect">
            <a:avLst/>
          </a:prstGeom>
          <a:noFill/>
        </p:spPr>
        <p:txBody>
          <a:bodyPr wrap="square">
            <a:spAutoFit/>
          </a:bodyPr>
          <a:lstStyle/>
          <a:p>
            <a:pPr algn="ctr"/>
            <a:r>
              <a:rPr lang="en-US" sz="3600" b="1" i="0" dirty="0">
                <a:solidFill>
                  <a:srgbClr val="0A0A0A"/>
                </a:solidFill>
                <a:effectLst/>
                <a:latin typeface="Google Sans"/>
              </a:rPr>
              <a:t>The "speck" and the "log":</a:t>
            </a:r>
            <a:r>
              <a:rPr lang="en-US" sz="3600" b="0" i="0" dirty="0">
                <a:solidFill>
                  <a:srgbClr val="0A0A0A"/>
                </a:solidFill>
                <a:effectLst/>
                <a:latin typeface="Google Sans"/>
              </a:rPr>
              <a:t> The Greek word for </a:t>
            </a:r>
            <a:r>
              <a:rPr lang="en-US" sz="3600" b="0" i="0" u="sng" dirty="0">
                <a:solidFill>
                  <a:srgbClr val="0A0A0A"/>
                </a:solidFill>
                <a:effectLst/>
                <a:latin typeface="Google Sans"/>
              </a:rPr>
              <a:t>"speck" (</a:t>
            </a:r>
            <a:r>
              <a:rPr lang="en-US" sz="3600" b="0" i="1" u="sng" dirty="0" err="1">
                <a:solidFill>
                  <a:srgbClr val="0A0A0A"/>
                </a:solidFill>
                <a:effectLst/>
                <a:latin typeface="Google Sans"/>
              </a:rPr>
              <a:t>karphos</a:t>
            </a:r>
            <a:r>
              <a:rPr lang="en-US" sz="3600" b="0" i="0" u="sng" dirty="0">
                <a:solidFill>
                  <a:srgbClr val="0A0A0A"/>
                </a:solidFill>
                <a:effectLst/>
                <a:latin typeface="Google Sans"/>
              </a:rPr>
              <a:t>) </a:t>
            </a:r>
            <a:r>
              <a:rPr lang="en-US" sz="3600" b="0" i="0" dirty="0">
                <a:solidFill>
                  <a:srgbClr val="0A0A0A"/>
                </a:solidFill>
                <a:effectLst/>
                <a:latin typeface="Google Sans"/>
              </a:rPr>
              <a:t>means a small splinter or piece of sawdust, while the word for </a:t>
            </a:r>
            <a:r>
              <a:rPr lang="en-US" sz="3600" b="0" i="0" u="sng" dirty="0">
                <a:solidFill>
                  <a:srgbClr val="0A0A0A"/>
                </a:solidFill>
                <a:effectLst/>
                <a:latin typeface="Google Sans"/>
              </a:rPr>
              <a:t>"log" (</a:t>
            </a:r>
            <a:r>
              <a:rPr lang="en-US" sz="3600" b="0" i="1" u="sng" dirty="0" err="1">
                <a:solidFill>
                  <a:srgbClr val="0A0A0A"/>
                </a:solidFill>
                <a:effectLst/>
                <a:latin typeface="Google Sans"/>
              </a:rPr>
              <a:t>dokon</a:t>
            </a:r>
            <a:r>
              <a:rPr lang="en-US" sz="3600" b="0" i="0" u="sng" dirty="0">
                <a:solidFill>
                  <a:srgbClr val="0A0A0A"/>
                </a:solidFill>
                <a:effectLst/>
                <a:latin typeface="Google Sans"/>
              </a:rPr>
              <a:t>) </a:t>
            </a:r>
            <a:r>
              <a:rPr lang="en-US" sz="3600" b="0" i="0" dirty="0">
                <a:solidFill>
                  <a:srgbClr val="0A0A0A"/>
                </a:solidFill>
                <a:effectLst/>
                <a:latin typeface="Google Sans"/>
              </a:rPr>
              <a:t>refers to a large beam of wood, like a rafter for a house.</a:t>
            </a:r>
            <a:endParaRPr lang="en-US" sz="3600" dirty="0"/>
          </a:p>
        </p:txBody>
      </p:sp>
      <p:sp>
        <p:nvSpPr>
          <p:cNvPr id="5" name="TextBox 4">
            <a:extLst>
              <a:ext uri="{FF2B5EF4-FFF2-40B4-BE49-F238E27FC236}">
                <a16:creationId xmlns:a16="http://schemas.microsoft.com/office/drawing/2014/main" id="{8E001EDE-B378-E984-07EE-F6704D3B6592}"/>
              </a:ext>
            </a:extLst>
          </p:cNvPr>
          <p:cNvSpPr txBox="1"/>
          <p:nvPr/>
        </p:nvSpPr>
        <p:spPr>
          <a:xfrm>
            <a:off x="2576053" y="4642126"/>
            <a:ext cx="8524566" cy="1754326"/>
          </a:xfrm>
          <a:prstGeom prst="rect">
            <a:avLst/>
          </a:prstGeom>
          <a:noFill/>
        </p:spPr>
        <p:txBody>
          <a:bodyPr wrap="square">
            <a:spAutoFit/>
          </a:bodyPr>
          <a:lstStyle/>
          <a:p>
            <a:pPr algn="ctr"/>
            <a:r>
              <a:rPr lang="en-US" sz="3600" b="0" i="0" dirty="0">
                <a:solidFill>
                  <a:srgbClr val="0A0A0A"/>
                </a:solidFill>
                <a:effectLst/>
                <a:latin typeface="Google Sans"/>
              </a:rPr>
              <a:t>Jesus deliberately used this extreme contrast for comic effect to highlight the absurdity of the behavior.</a:t>
            </a:r>
            <a:endParaRPr lang="en-US" sz="3600" dirty="0"/>
          </a:p>
        </p:txBody>
      </p:sp>
    </p:spTree>
    <p:extLst>
      <p:ext uri="{BB962C8B-B14F-4D97-AF65-F5344CB8AC3E}">
        <p14:creationId xmlns:p14="http://schemas.microsoft.com/office/powerpoint/2010/main" val="2476472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E81D5035-B5BA-8F81-17F2-71BE87FBC2E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CAFD98D-87C9-B614-6DBC-6830AADB9E17}"/>
              </a:ext>
            </a:extLst>
          </p:cNvPr>
          <p:cNvSpPr txBox="1"/>
          <p:nvPr/>
        </p:nvSpPr>
        <p:spPr>
          <a:xfrm>
            <a:off x="3500285" y="649381"/>
            <a:ext cx="6096000" cy="830997"/>
          </a:xfrm>
          <a:prstGeom prst="rect">
            <a:avLst/>
          </a:prstGeom>
          <a:noFill/>
        </p:spPr>
        <p:txBody>
          <a:bodyPr wrap="square">
            <a:spAutoFit/>
          </a:bodyPr>
          <a:lstStyle/>
          <a:p>
            <a:pPr algn="ctr"/>
            <a:r>
              <a:rPr lang="en-US" sz="4800" b="1" i="0" dirty="0">
                <a:solidFill>
                  <a:srgbClr val="0A0A0A"/>
                </a:solidFill>
                <a:effectLst/>
                <a:latin typeface="Google Sans"/>
              </a:rPr>
              <a:t>Hypocrisy:</a:t>
            </a:r>
            <a:r>
              <a:rPr lang="en-US" sz="4800" b="0" i="0" dirty="0">
                <a:solidFill>
                  <a:srgbClr val="0A0A0A"/>
                </a:solidFill>
                <a:effectLst/>
                <a:latin typeface="Google Sans"/>
              </a:rPr>
              <a:t> </a:t>
            </a:r>
            <a:endParaRPr lang="en-US" sz="4800" dirty="0"/>
          </a:p>
        </p:txBody>
      </p:sp>
      <p:sp>
        <p:nvSpPr>
          <p:cNvPr id="5" name="TextBox 4">
            <a:extLst>
              <a:ext uri="{FF2B5EF4-FFF2-40B4-BE49-F238E27FC236}">
                <a16:creationId xmlns:a16="http://schemas.microsoft.com/office/drawing/2014/main" id="{13FE66E5-846D-15D8-F2E4-35EC66743C3F}"/>
              </a:ext>
            </a:extLst>
          </p:cNvPr>
          <p:cNvSpPr txBox="1"/>
          <p:nvPr/>
        </p:nvSpPr>
        <p:spPr>
          <a:xfrm>
            <a:off x="2369574" y="2350360"/>
            <a:ext cx="8278761" cy="3170099"/>
          </a:xfrm>
          <a:prstGeom prst="rect">
            <a:avLst/>
          </a:prstGeom>
          <a:noFill/>
        </p:spPr>
        <p:txBody>
          <a:bodyPr wrap="square">
            <a:spAutoFit/>
          </a:bodyPr>
          <a:lstStyle/>
          <a:p>
            <a:pPr algn="ctr"/>
            <a:r>
              <a:rPr lang="en-US" sz="4000" b="0" i="0" dirty="0">
                <a:solidFill>
                  <a:srgbClr val="0A0A0A"/>
                </a:solidFill>
                <a:effectLst/>
                <a:latin typeface="Google Sans"/>
              </a:rPr>
              <a:t>By calling the </a:t>
            </a:r>
            <a:r>
              <a:rPr lang="en-US" sz="4000" b="0" i="0" u="sng" dirty="0">
                <a:solidFill>
                  <a:srgbClr val="0A0A0A"/>
                </a:solidFill>
                <a:effectLst/>
                <a:latin typeface="Google Sans"/>
              </a:rPr>
              <a:t>judger</a:t>
            </a:r>
            <a:r>
              <a:rPr lang="en-US" sz="4000" b="0" i="0" dirty="0">
                <a:solidFill>
                  <a:srgbClr val="0A0A0A"/>
                </a:solidFill>
                <a:effectLst/>
                <a:latin typeface="Google Sans"/>
              </a:rPr>
              <a:t> a "hypocrite," Jesus exposes the pretense of someone who criticizes another's minor flaw while </a:t>
            </a:r>
            <a:r>
              <a:rPr lang="en-US" sz="4000" b="0" i="0" u="sng" dirty="0">
                <a:solidFill>
                  <a:srgbClr val="0A0A0A"/>
                </a:solidFill>
                <a:effectLst/>
                <a:latin typeface="Google Sans"/>
              </a:rPr>
              <a:t>remaining blind </a:t>
            </a:r>
            <a:r>
              <a:rPr lang="en-US" sz="4000" b="0" i="0" dirty="0">
                <a:solidFill>
                  <a:srgbClr val="0A0A0A"/>
                </a:solidFill>
                <a:effectLst/>
                <a:latin typeface="Google Sans"/>
              </a:rPr>
              <a:t>to their own </a:t>
            </a:r>
            <a:r>
              <a:rPr lang="en-US" sz="4000" b="0" i="0" u="sng" dirty="0">
                <a:solidFill>
                  <a:srgbClr val="0A0A0A"/>
                </a:solidFill>
                <a:effectLst/>
                <a:latin typeface="Google Sans"/>
              </a:rPr>
              <a:t>massive moral failings</a:t>
            </a:r>
            <a:r>
              <a:rPr lang="en-US" sz="4000" b="0" i="0" dirty="0">
                <a:solidFill>
                  <a:srgbClr val="0A0A0A"/>
                </a:solidFill>
                <a:effectLst/>
                <a:latin typeface="Google Sans"/>
              </a:rPr>
              <a:t>. </a:t>
            </a:r>
            <a:endParaRPr lang="en-US" sz="4000" dirty="0"/>
          </a:p>
        </p:txBody>
      </p:sp>
    </p:spTree>
    <p:extLst>
      <p:ext uri="{BB962C8B-B14F-4D97-AF65-F5344CB8AC3E}">
        <p14:creationId xmlns:p14="http://schemas.microsoft.com/office/powerpoint/2010/main" val="3033080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6FCFE3F7-6723-F1D3-7AFA-B4BD590FD48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FFE39CE-439A-79ED-E085-D8EF2BD0D052}"/>
              </a:ext>
            </a:extLst>
          </p:cNvPr>
          <p:cNvSpPr txBox="1"/>
          <p:nvPr/>
        </p:nvSpPr>
        <p:spPr>
          <a:xfrm>
            <a:off x="4149213" y="412678"/>
            <a:ext cx="6096000" cy="584775"/>
          </a:xfrm>
          <a:prstGeom prst="rect">
            <a:avLst/>
          </a:prstGeom>
          <a:noFill/>
        </p:spPr>
        <p:txBody>
          <a:bodyPr wrap="square">
            <a:spAutoFit/>
          </a:bodyPr>
          <a:lstStyle/>
          <a:p>
            <a:pPr algn="ctr">
              <a:spcBef>
                <a:spcPts val="1200"/>
              </a:spcBef>
              <a:spcAft>
                <a:spcPts val="1200"/>
              </a:spcAft>
            </a:pPr>
            <a:r>
              <a:rPr lang="en-US" sz="3200" b="1" i="0" dirty="0">
                <a:solidFill>
                  <a:srgbClr val="0A0A0A"/>
                </a:solidFill>
                <a:effectLst/>
                <a:latin typeface="Google Sans"/>
              </a:rPr>
              <a:t>Self-reflection before correction:</a:t>
            </a:r>
            <a:r>
              <a:rPr lang="en-US" sz="3200" b="0" i="0" dirty="0">
                <a:solidFill>
                  <a:srgbClr val="0A0A0A"/>
                </a:solidFill>
                <a:effectLst/>
                <a:latin typeface="Google Sans"/>
              </a:rPr>
              <a:t> </a:t>
            </a:r>
          </a:p>
        </p:txBody>
      </p:sp>
      <p:sp>
        <p:nvSpPr>
          <p:cNvPr id="5" name="TextBox 4">
            <a:extLst>
              <a:ext uri="{FF2B5EF4-FFF2-40B4-BE49-F238E27FC236}">
                <a16:creationId xmlns:a16="http://schemas.microsoft.com/office/drawing/2014/main" id="{BDBDF1C9-CA04-300C-FE0D-761DA2BBD768}"/>
              </a:ext>
            </a:extLst>
          </p:cNvPr>
          <p:cNvSpPr txBox="1"/>
          <p:nvPr/>
        </p:nvSpPr>
        <p:spPr>
          <a:xfrm>
            <a:off x="2831690" y="1649727"/>
            <a:ext cx="8426245" cy="2554545"/>
          </a:xfrm>
          <a:prstGeom prst="rect">
            <a:avLst/>
          </a:prstGeom>
          <a:noFill/>
        </p:spPr>
        <p:txBody>
          <a:bodyPr wrap="square">
            <a:spAutoFit/>
          </a:bodyPr>
          <a:lstStyle/>
          <a:p>
            <a:pPr algn="ctr"/>
            <a:r>
              <a:rPr lang="en-US" sz="3200" b="0" i="0" dirty="0">
                <a:solidFill>
                  <a:srgbClr val="0A0A0A"/>
                </a:solidFill>
                <a:effectLst/>
                <a:latin typeface="Google Sans"/>
              </a:rPr>
              <a:t>This passage does not forbid all forms of judgment or discernment but instead sets the proper order. Jesus instructs that a person must first deal with their own sins and flaws—the "log"—before they can "see clearly"</a:t>
            </a:r>
            <a:endParaRPr lang="en-US" sz="3200" dirty="0"/>
          </a:p>
        </p:txBody>
      </p:sp>
      <p:sp>
        <p:nvSpPr>
          <p:cNvPr id="7" name="TextBox 6">
            <a:extLst>
              <a:ext uri="{FF2B5EF4-FFF2-40B4-BE49-F238E27FC236}">
                <a16:creationId xmlns:a16="http://schemas.microsoft.com/office/drawing/2014/main" id="{8C992891-EDAC-16B3-2EA9-CF75139D7B8D}"/>
              </a:ext>
            </a:extLst>
          </p:cNvPr>
          <p:cNvSpPr txBox="1"/>
          <p:nvPr/>
        </p:nvSpPr>
        <p:spPr>
          <a:xfrm>
            <a:off x="2094270" y="5072786"/>
            <a:ext cx="9448799" cy="1077218"/>
          </a:xfrm>
          <a:prstGeom prst="rect">
            <a:avLst/>
          </a:prstGeom>
          <a:noFill/>
        </p:spPr>
        <p:txBody>
          <a:bodyPr wrap="square">
            <a:spAutoFit/>
          </a:bodyPr>
          <a:lstStyle/>
          <a:p>
            <a:pPr algn="ctr"/>
            <a:r>
              <a:rPr lang="en-US" sz="3200" b="0" i="0" dirty="0">
                <a:solidFill>
                  <a:srgbClr val="0A0A0A"/>
                </a:solidFill>
                <a:effectLst/>
                <a:latin typeface="Google Sans"/>
              </a:rPr>
              <a:t>Only after a </a:t>
            </a:r>
            <a:r>
              <a:rPr lang="en-US" sz="3200" b="0" i="0" u="sng" dirty="0">
                <a:solidFill>
                  <a:srgbClr val="0A0A0A"/>
                </a:solidFill>
                <a:effectLst/>
                <a:latin typeface="Google Sans"/>
              </a:rPr>
              <a:t>humble self-examination </a:t>
            </a:r>
            <a:r>
              <a:rPr lang="en-US" sz="3200" b="0" i="0" dirty="0">
                <a:solidFill>
                  <a:srgbClr val="0A0A0A"/>
                </a:solidFill>
                <a:effectLst/>
                <a:latin typeface="Google Sans"/>
              </a:rPr>
              <a:t>can one approach another with the proper attitude of </a:t>
            </a:r>
            <a:r>
              <a:rPr lang="en-US" sz="3200" b="0" i="0" u="sng" dirty="0">
                <a:solidFill>
                  <a:srgbClr val="0A0A0A"/>
                </a:solidFill>
                <a:effectLst/>
                <a:latin typeface="Google Sans"/>
              </a:rPr>
              <a:t>love</a:t>
            </a:r>
            <a:r>
              <a:rPr lang="en-US" sz="3200" b="0" i="0" dirty="0">
                <a:solidFill>
                  <a:srgbClr val="0A0A0A"/>
                </a:solidFill>
                <a:effectLst/>
                <a:latin typeface="Google Sans"/>
              </a:rPr>
              <a:t> and </a:t>
            </a:r>
            <a:r>
              <a:rPr lang="en-US" sz="3200" b="0" i="0" u="sng" dirty="0">
                <a:solidFill>
                  <a:srgbClr val="0A0A0A"/>
                </a:solidFill>
                <a:effectLst/>
                <a:latin typeface="Google Sans"/>
              </a:rPr>
              <a:t>grace.</a:t>
            </a:r>
            <a:endParaRPr lang="en-US" sz="3200" u="sng" dirty="0"/>
          </a:p>
        </p:txBody>
      </p:sp>
    </p:spTree>
    <p:extLst>
      <p:ext uri="{BB962C8B-B14F-4D97-AF65-F5344CB8AC3E}">
        <p14:creationId xmlns:p14="http://schemas.microsoft.com/office/powerpoint/2010/main" val="166105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13EFFCC7-F627-F4AB-95A8-17B2D83F8BD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530E5CE-8947-C1EC-F058-55726E73203F}"/>
              </a:ext>
            </a:extLst>
          </p:cNvPr>
          <p:cNvSpPr txBox="1"/>
          <p:nvPr/>
        </p:nvSpPr>
        <p:spPr>
          <a:xfrm>
            <a:off x="3559277" y="736175"/>
            <a:ext cx="7226710" cy="707886"/>
          </a:xfrm>
          <a:prstGeom prst="rect">
            <a:avLst/>
          </a:prstGeom>
          <a:noFill/>
        </p:spPr>
        <p:txBody>
          <a:bodyPr wrap="square">
            <a:spAutoFit/>
          </a:bodyPr>
          <a:lstStyle/>
          <a:p>
            <a:pPr algn="ctr"/>
            <a:r>
              <a:rPr lang="en-US" sz="4000" b="1" i="0" dirty="0">
                <a:solidFill>
                  <a:srgbClr val="0A0A0A"/>
                </a:solidFill>
                <a:effectLst/>
                <a:latin typeface="Google Sans"/>
              </a:rPr>
              <a:t>A prerequisite for honest help:</a:t>
            </a:r>
            <a:r>
              <a:rPr lang="en-US" sz="4000" b="0" i="0" dirty="0">
                <a:solidFill>
                  <a:srgbClr val="0A0A0A"/>
                </a:solidFill>
                <a:effectLst/>
                <a:latin typeface="Google Sans"/>
              </a:rPr>
              <a:t> </a:t>
            </a:r>
            <a:endParaRPr lang="en-US" sz="4000" dirty="0"/>
          </a:p>
        </p:txBody>
      </p:sp>
      <p:sp>
        <p:nvSpPr>
          <p:cNvPr id="5" name="TextBox 4">
            <a:extLst>
              <a:ext uri="{FF2B5EF4-FFF2-40B4-BE49-F238E27FC236}">
                <a16:creationId xmlns:a16="http://schemas.microsoft.com/office/drawing/2014/main" id="{3F07249D-BA46-D591-E306-22D42E93F199}"/>
              </a:ext>
            </a:extLst>
          </p:cNvPr>
          <p:cNvSpPr txBox="1"/>
          <p:nvPr/>
        </p:nvSpPr>
        <p:spPr>
          <a:xfrm>
            <a:off x="2920180" y="1798059"/>
            <a:ext cx="8740877" cy="1754326"/>
          </a:xfrm>
          <a:prstGeom prst="rect">
            <a:avLst/>
          </a:prstGeom>
          <a:noFill/>
        </p:spPr>
        <p:txBody>
          <a:bodyPr wrap="square">
            <a:spAutoFit/>
          </a:bodyPr>
          <a:lstStyle/>
          <a:p>
            <a:pPr algn="ctr"/>
            <a:r>
              <a:rPr lang="en-US" sz="3600" b="0" i="0" dirty="0">
                <a:solidFill>
                  <a:srgbClr val="0A0A0A"/>
                </a:solidFill>
                <a:effectLst/>
                <a:latin typeface="Google Sans"/>
              </a:rPr>
              <a:t>When </a:t>
            </a:r>
            <a:r>
              <a:rPr lang="en-US" sz="3600" b="0" i="0" u="sng" dirty="0">
                <a:solidFill>
                  <a:srgbClr val="0A0A0A"/>
                </a:solidFill>
                <a:effectLst/>
                <a:latin typeface="Google Sans"/>
              </a:rPr>
              <a:t>someone has de</a:t>
            </a:r>
            <a:r>
              <a:rPr lang="en-US" sz="3600" b="0" i="0" dirty="0">
                <a:solidFill>
                  <a:srgbClr val="0A0A0A"/>
                </a:solidFill>
                <a:effectLst/>
                <a:latin typeface="Google Sans"/>
              </a:rPr>
              <a:t>alt with their own shortcomings, their approach to helping </a:t>
            </a:r>
            <a:r>
              <a:rPr lang="en-US" sz="3600" b="0" i="0" u="sng" dirty="0">
                <a:solidFill>
                  <a:srgbClr val="0A0A0A"/>
                </a:solidFill>
                <a:effectLst/>
                <a:latin typeface="Google Sans"/>
              </a:rPr>
              <a:t>others is transformed</a:t>
            </a:r>
            <a:r>
              <a:rPr lang="en-US" sz="3600" b="0" i="0" dirty="0">
                <a:solidFill>
                  <a:srgbClr val="0A0A0A"/>
                </a:solidFill>
                <a:effectLst/>
                <a:latin typeface="Google Sans"/>
              </a:rPr>
              <a:t>. </a:t>
            </a:r>
            <a:endParaRPr lang="en-US" sz="3600" dirty="0"/>
          </a:p>
        </p:txBody>
      </p:sp>
      <p:sp>
        <p:nvSpPr>
          <p:cNvPr id="7" name="TextBox 6">
            <a:extLst>
              <a:ext uri="{FF2B5EF4-FFF2-40B4-BE49-F238E27FC236}">
                <a16:creationId xmlns:a16="http://schemas.microsoft.com/office/drawing/2014/main" id="{BCFC1E91-7A92-E8D2-7FB3-0924508DC763}"/>
              </a:ext>
            </a:extLst>
          </p:cNvPr>
          <p:cNvSpPr txBox="1"/>
          <p:nvPr/>
        </p:nvSpPr>
        <p:spPr>
          <a:xfrm>
            <a:off x="1484671" y="4316814"/>
            <a:ext cx="10176386" cy="1569660"/>
          </a:xfrm>
          <a:prstGeom prst="rect">
            <a:avLst/>
          </a:prstGeom>
          <a:noFill/>
        </p:spPr>
        <p:txBody>
          <a:bodyPr wrap="square">
            <a:spAutoFit/>
          </a:bodyPr>
          <a:lstStyle/>
          <a:p>
            <a:pPr algn="ctr"/>
            <a:r>
              <a:rPr lang="en-US" sz="3200" b="0" i="0" dirty="0">
                <a:solidFill>
                  <a:srgbClr val="0A0A0A"/>
                </a:solidFill>
                <a:effectLst/>
                <a:latin typeface="Google Sans"/>
              </a:rPr>
              <a:t>Instead of coming from a place of arrogance, they can offer assistance with genuine humility and gentleness, motivated by a desire to restore rather than condemn.</a:t>
            </a:r>
            <a:endParaRPr lang="en-US" sz="3200" dirty="0"/>
          </a:p>
        </p:txBody>
      </p:sp>
    </p:spTree>
    <p:extLst>
      <p:ext uri="{BB962C8B-B14F-4D97-AF65-F5344CB8AC3E}">
        <p14:creationId xmlns:p14="http://schemas.microsoft.com/office/powerpoint/2010/main" val="111031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circle(in)">
                                      <p:cBhvr>
                                        <p:cTn id="2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153</TotalTime>
  <Words>1191</Words>
  <Application>Microsoft Office PowerPoint</Application>
  <PresentationFormat>Widescreen</PresentationFormat>
  <Paragraphs>58</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Aptos</vt:lpstr>
      <vt:lpstr>Aptos Display</vt:lpstr>
      <vt:lpstr>Arial</vt:lpstr>
      <vt:lpstr>DejaVuSerif</vt:lpstr>
      <vt:lpstr>Google Sans</vt:lpstr>
      <vt:lpstr>TrajanRegular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2</cp:revision>
  <dcterms:created xsi:type="dcterms:W3CDTF">2025-09-27T15:11:37Z</dcterms:created>
  <dcterms:modified xsi:type="dcterms:W3CDTF">2025-09-27T17:45:18Z</dcterms:modified>
</cp:coreProperties>
</file>