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62"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84" r:id="rId19"/>
    <p:sldId id="274" r:id="rId20"/>
    <p:sldId id="285" r:id="rId21"/>
    <p:sldId id="286" r:id="rId22"/>
    <p:sldId id="290" r:id="rId23"/>
    <p:sldId id="291" r:id="rId24"/>
    <p:sldId id="292" r:id="rId25"/>
    <p:sldId id="293" r:id="rId26"/>
    <p:sldId id="294" r:id="rId27"/>
    <p:sldId id="295" r:id="rId28"/>
    <p:sldId id="297" r:id="rId29"/>
    <p:sldId id="296" r:id="rId30"/>
    <p:sldId id="287" r:id="rId31"/>
    <p:sldId id="288" r:id="rId32"/>
    <p:sldId id="298" r:id="rId33"/>
    <p:sldId id="299" r:id="rId34"/>
    <p:sldId id="300" r:id="rId35"/>
    <p:sldId id="301" r:id="rId36"/>
    <p:sldId id="302" r:id="rId37"/>
    <p:sldId id="316" r:id="rId38"/>
    <p:sldId id="303" r:id="rId39"/>
    <p:sldId id="304" r:id="rId40"/>
    <p:sldId id="305" r:id="rId41"/>
    <p:sldId id="306" r:id="rId42"/>
    <p:sldId id="307" r:id="rId43"/>
    <p:sldId id="308" r:id="rId44"/>
    <p:sldId id="317" r:id="rId45"/>
    <p:sldId id="309" r:id="rId46"/>
    <p:sldId id="310" r:id="rId47"/>
    <p:sldId id="311" r:id="rId48"/>
    <p:sldId id="312" r:id="rId49"/>
    <p:sldId id="313" r:id="rId50"/>
    <p:sldId id="314" r:id="rId51"/>
    <p:sldId id="315" r:id="rId52"/>
    <p:sldId id="289"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sorterViewPr>
    <p:cViewPr varScale="1">
      <p:scale>
        <a:sx n="100" d="100"/>
        <a:sy n="100" d="100"/>
      </p:scale>
      <p:origin x="0" y="-76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A6513-C960-4D7C-9DF3-6AD266DB2B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AC550D-B1EC-4C43-9D94-E7E434E108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6BF02C-903A-4F4D-9FEB-4B9F9234EC16}"/>
              </a:ext>
            </a:extLst>
          </p:cNvPr>
          <p:cNvSpPr>
            <a:spLocks noGrp="1"/>
          </p:cNvSpPr>
          <p:nvPr>
            <p:ph type="dt" sz="half" idx="10"/>
          </p:nvPr>
        </p:nvSpPr>
        <p:spPr/>
        <p:txBody>
          <a:bodyPr/>
          <a:lstStyle/>
          <a:p>
            <a:fld id="{759D462D-0435-4F0E-8F77-181A8D61D56F}" type="datetimeFigureOut">
              <a:rPr lang="en-US" smtClean="0"/>
              <a:t>7/6/2024</a:t>
            </a:fld>
            <a:endParaRPr lang="en-US"/>
          </a:p>
        </p:txBody>
      </p:sp>
      <p:sp>
        <p:nvSpPr>
          <p:cNvPr id="5" name="Footer Placeholder 4">
            <a:extLst>
              <a:ext uri="{FF2B5EF4-FFF2-40B4-BE49-F238E27FC236}">
                <a16:creationId xmlns:a16="http://schemas.microsoft.com/office/drawing/2014/main" id="{C72B02E1-3C82-4A39-85FC-5502AA4A69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6FA1E4-E154-438B-B512-E6406A913DDB}"/>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16718606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635AE-36A9-4DA3-9057-72961FDDEE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308494-DB21-4E9F-92E1-B48BB6C77AC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40DCB3-8212-46F6-B330-B0668FDB2746}"/>
              </a:ext>
            </a:extLst>
          </p:cNvPr>
          <p:cNvSpPr>
            <a:spLocks noGrp="1"/>
          </p:cNvSpPr>
          <p:nvPr>
            <p:ph type="dt" sz="half" idx="10"/>
          </p:nvPr>
        </p:nvSpPr>
        <p:spPr/>
        <p:txBody>
          <a:bodyPr/>
          <a:lstStyle/>
          <a:p>
            <a:fld id="{759D462D-0435-4F0E-8F77-181A8D61D56F}" type="datetimeFigureOut">
              <a:rPr lang="en-US" smtClean="0"/>
              <a:t>7/6/2024</a:t>
            </a:fld>
            <a:endParaRPr lang="en-US"/>
          </a:p>
        </p:txBody>
      </p:sp>
      <p:sp>
        <p:nvSpPr>
          <p:cNvPr id="5" name="Footer Placeholder 4">
            <a:extLst>
              <a:ext uri="{FF2B5EF4-FFF2-40B4-BE49-F238E27FC236}">
                <a16:creationId xmlns:a16="http://schemas.microsoft.com/office/drawing/2014/main" id="{AE65D1B9-A235-472B-926B-A55952C5BC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68910E-F571-49E7-B521-A0ACFFE18AEF}"/>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7760599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7AA068-BA43-476C-A7B4-EEE66EBFDE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54CE6E-FFF3-4A7E-B238-42448B7697F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7671E9-4158-4B64-90D3-69C43AF5088D}"/>
              </a:ext>
            </a:extLst>
          </p:cNvPr>
          <p:cNvSpPr>
            <a:spLocks noGrp="1"/>
          </p:cNvSpPr>
          <p:nvPr>
            <p:ph type="dt" sz="half" idx="10"/>
          </p:nvPr>
        </p:nvSpPr>
        <p:spPr/>
        <p:txBody>
          <a:bodyPr/>
          <a:lstStyle/>
          <a:p>
            <a:fld id="{759D462D-0435-4F0E-8F77-181A8D61D56F}" type="datetimeFigureOut">
              <a:rPr lang="en-US" smtClean="0"/>
              <a:t>7/6/2024</a:t>
            </a:fld>
            <a:endParaRPr lang="en-US"/>
          </a:p>
        </p:txBody>
      </p:sp>
      <p:sp>
        <p:nvSpPr>
          <p:cNvPr id="5" name="Footer Placeholder 4">
            <a:extLst>
              <a:ext uri="{FF2B5EF4-FFF2-40B4-BE49-F238E27FC236}">
                <a16:creationId xmlns:a16="http://schemas.microsoft.com/office/drawing/2014/main" id="{792A3F45-53D2-454E-AC38-AD65A6821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FAD1B2-D901-401D-B21A-6638BDE3F357}"/>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6280832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06DC3-042F-46C7-BD42-6035F575A5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A17612-2D10-4445-B376-A4B781A78AD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DEBB0E-744D-4511-8870-C9F345970D83}"/>
              </a:ext>
            </a:extLst>
          </p:cNvPr>
          <p:cNvSpPr>
            <a:spLocks noGrp="1"/>
          </p:cNvSpPr>
          <p:nvPr>
            <p:ph type="dt" sz="half" idx="10"/>
          </p:nvPr>
        </p:nvSpPr>
        <p:spPr/>
        <p:txBody>
          <a:bodyPr/>
          <a:lstStyle/>
          <a:p>
            <a:fld id="{759D462D-0435-4F0E-8F77-181A8D61D56F}" type="datetimeFigureOut">
              <a:rPr lang="en-US" smtClean="0"/>
              <a:t>7/6/2024</a:t>
            </a:fld>
            <a:endParaRPr lang="en-US"/>
          </a:p>
        </p:txBody>
      </p:sp>
      <p:sp>
        <p:nvSpPr>
          <p:cNvPr id="5" name="Footer Placeholder 4">
            <a:extLst>
              <a:ext uri="{FF2B5EF4-FFF2-40B4-BE49-F238E27FC236}">
                <a16:creationId xmlns:a16="http://schemas.microsoft.com/office/drawing/2014/main" id="{77356E2C-60FB-4D7B-ACF4-168F8872D8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CB7E4E-38CF-4247-B074-1A9E67A34A95}"/>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3149421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66F9-EE69-48B6-976B-FD8252A5A5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4EC142-3D48-46D6-A684-0DDAFD8D4C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67C9C5B-D0E4-4FEF-98B8-64A92A9A2A94}"/>
              </a:ext>
            </a:extLst>
          </p:cNvPr>
          <p:cNvSpPr>
            <a:spLocks noGrp="1"/>
          </p:cNvSpPr>
          <p:nvPr>
            <p:ph type="dt" sz="half" idx="10"/>
          </p:nvPr>
        </p:nvSpPr>
        <p:spPr/>
        <p:txBody>
          <a:bodyPr/>
          <a:lstStyle/>
          <a:p>
            <a:fld id="{759D462D-0435-4F0E-8F77-181A8D61D56F}" type="datetimeFigureOut">
              <a:rPr lang="en-US" smtClean="0"/>
              <a:t>7/6/2024</a:t>
            </a:fld>
            <a:endParaRPr lang="en-US"/>
          </a:p>
        </p:txBody>
      </p:sp>
      <p:sp>
        <p:nvSpPr>
          <p:cNvPr id="5" name="Footer Placeholder 4">
            <a:extLst>
              <a:ext uri="{FF2B5EF4-FFF2-40B4-BE49-F238E27FC236}">
                <a16:creationId xmlns:a16="http://schemas.microsoft.com/office/drawing/2014/main" id="{C196F717-60D8-4B03-A96D-950B1E60AF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EAB819-69D8-4857-AC09-2AC24E2D8891}"/>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1100131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90222-1C69-46B1-B68E-35438BC616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EFF657-9F90-46A1-88A8-D2F016C7ADF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6A9F38-33A6-4E5D-AE82-448B11439F3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3B6AAC-34AF-4A79-9D4C-AA536F61550D}"/>
              </a:ext>
            </a:extLst>
          </p:cNvPr>
          <p:cNvSpPr>
            <a:spLocks noGrp="1"/>
          </p:cNvSpPr>
          <p:nvPr>
            <p:ph type="dt" sz="half" idx="10"/>
          </p:nvPr>
        </p:nvSpPr>
        <p:spPr/>
        <p:txBody>
          <a:bodyPr/>
          <a:lstStyle/>
          <a:p>
            <a:fld id="{759D462D-0435-4F0E-8F77-181A8D61D56F}" type="datetimeFigureOut">
              <a:rPr lang="en-US" smtClean="0"/>
              <a:t>7/6/2024</a:t>
            </a:fld>
            <a:endParaRPr lang="en-US"/>
          </a:p>
        </p:txBody>
      </p:sp>
      <p:sp>
        <p:nvSpPr>
          <p:cNvPr id="6" name="Footer Placeholder 5">
            <a:extLst>
              <a:ext uri="{FF2B5EF4-FFF2-40B4-BE49-F238E27FC236}">
                <a16:creationId xmlns:a16="http://schemas.microsoft.com/office/drawing/2014/main" id="{A01B51F6-DADF-464D-8EB7-6596342F7C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C58940-1AF1-4E78-A080-A7C79FC28929}"/>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7330829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A136E-601E-4D4F-AE87-102201C75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11128B-CF6E-4C8A-8D74-FB2B31B9B1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9E247B5-62D5-4768-AE63-B566129B790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B2B201-330E-4F53-A762-D54B9B5058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E84A22B-CF2D-46E6-A7CC-02A93C21665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CBB679-6715-472D-B4B5-6485F2348D9D}"/>
              </a:ext>
            </a:extLst>
          </p:cNvPr>
          <p:cNvSpPr>
            <a:spLocks noGrp="1"/>
          </p:cNvSpPr>
          <p:nvPr>
            <p:ph type="dt" sz="half" idx="10"/>
          </p:nvPr>
        </p:nvSpPr>
        <p:spPr/>
        <p:txBody>
          <a:bodyPr/>
          <a:lstStyle/>
          <a:p>
            <a:fld id="{759D462D-0435-4F0E-8F77-181A8D61D56F}" type="datetimeFigureOut">
              <a:rPr lang="en-US" smtClean="0"/>
              <a:t>7/6/2024</a:t>
            </a:fld>
            <a:endParaRPr lang="en-US"/>
          </a:p>
        </p:txBody>
      </p:sp>
      <p:sp>
        <p:nvSpPr>
          <p:cNvPr id="8" name="Footer Placeholder 7">
            <a:extLst>
              <a:ext uri="{FF2B5EF4-FFF2-40B4-BE49-F238E27FC236}">
                <a16:creationId xmlns:a16="http://schemas.microsoft.com/office/drawing/2014/main" id="{F10D4581-4ADD-4429-86CB-C69A819B1F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720D8C-4878-4DB2-BBD0-59D048F9AF8B}"/>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39648324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30F46-4C0E-4A3F-A2AC-899E42E74E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0430B5-488B-43F7-A906-F3603299422B}"/>
              </a:ext>
            </a:extLst>
          </p:cNvPr>
          <p:cNvSpPr>
            <a:spLocks noGrp="1"/>
          </p:cNvSpPr>
          <p:nvPr>
            <p:ph type="dt" sz="half" idx="10"/>
          </p:nvPr>
        </p:nvSpPr>
        <p:spPr/>
        <p:txBody>
          <a:bodyPr/>
          <a:lstStyle/>
          <a:p>
            <a:fld id="{759D462D-0435-4F0E-8F77-181A8D61D56F}" type="datetimeFigureOut">
              <a:rPr lang="en-US" smtClean="0"/>
              <a:t>7/6/2024</a:t>
            </a:fld>
            <a:endParaRPr lang="en-US"/>
          </a:p>
        </p:txBody>
      </p:sp>
      <p:sp>
        <p:nvSpPr>
          <p:cNvPr id="4" name="Footer Placeholder 3">
            <a:extLst>
              <a:ext uri="{FF2B5EF4-FFF2-40B4-BE49-F238E27FC236}">
                <a16:creationId xmlns:a16="http://schemas.microsoft.com/office/drawing/2014/main" id="{7E267487-5DB7-4C93-A462-D03DB29C58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23EE4C-EE5F-42E0-8EB6-A9DCCE0E8C37}"/>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6957464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139362-03D5-48D0-A305-7F70DD4D1351}"/>
              </a:ext>
            </a:extLst>
          </p:cNvPr>
          <p:cNvSpPr>
            <a:spLocks noGrp="1"/>
          </p:cNvSpPr>
          <p:nvPr>
            <p:ph type="dt" sz="half" idx="10"/>
          </p:nvPr>
        </p:nvSpPr>
        <p:spPr/>
        <p:txBody>
          <a:bodyPr/>
          <a:lstStyle/>
          <a:p>
            <a:fld id="{759D462D-0435-4F0E-8F77-181A8D61D56F}" type="datetimeFigureOut">
              <a:rPr lang="en-US" smtClean="0"/>
              <a:t>7/6/2024</a:t>
            </a:fld>
            <a:endParaRPr lang="en-US"/>
          </a:p>
        </p:txBody>
      </p:sp>
      <p:sp>
        <p:nvSpPr>
          <p:cNvPr id="3" name="Footer Placeholder 2">
            <a:extLst>
              <a:ext uri="{FF2B5EF4-FFF2-40B4-BE49-F238E27FC236}">
                <a16:creationId xmlns:a16="http://schemas.microsoft.com/office/drawing/2014/main" id="{92334433-237E-412B-80A7-F1BFDD10ED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3B93A9-73B4-441D-9D80-328A125F1BA9}"/>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38467420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1F41A-A021-4566-B1C8-840621569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00A4D2-67C7-4E0B-ADCF-D130437778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D7BCF9-69B4-46DC-A0C4-679943B30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839E5AE-83B4-47E1-8FE8-455D25047BA2}"/>
              </a:ext>
            </a:extLst>
          </p:cNvPr>
          <p:cNvSpPr>
            <a:spLocks noGrp="1"/>
          </p:cNvSpPr>
          <p:nvPr>
            <p:ph type="dt" sz="half" idx="10"/>
          </p:nvPr>
        </p:nvSpPr>
        <p:spPr/>
        <p:txBody>
          <a:bodyPr/>
          <a:lstStyle/>
          <a:p>
            <a:fld id="{759D462D-0435-4F0E-8F77-181A8D61D56F}" type="datetimeFigureOut">
              <a:rPr lang="en-US" smtClean="0"/>
              <a:t>7/6/2024</a:t>
            </a:fld>
            <a:endParaRPr lang="en-US"/>
          </a:p>
        </p:txBody>
      </p:sp>
      <p:sp>
        <p:nvSpPr>
          <p:cNvPr id="6" name="Footer Placeholder 5">
            <a:extLst>
              <a:ext uri="{FF2B5EF4-FFF2-40B4-BE49-F238E27FC236}">
                <a16:creationId xmlns:a16="http://schemas.microsoft.com/office/drawing/2014/main" id="{E8ED871B-B875-4EFA-90B8-2DD2BE4AD4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A99942-B55E-4BBA-BA35-948A3A948E4D}"/>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8600486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33CF7-6549-4C0C-BD95-6B454FD321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999474-D051-40B2-82FB-5981DB99A9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4F022E-D2EA-4A82-8A37-D58E2E2CCA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7669ED-932A-4178-AF00-5A3A69A560C9}"/>
              </a:ext>
            </a:extLst>
          </p:cNvPr>
          <p:cNvSpPr>
            <a:spLocks noGrp="1"/>
          </p:cNvSpPr>
          <p:nvPr>
            <p:ph type="dt" sz="half" idx="10"/>
          </p:nvPr>
        </p:nvSpPr>
        <p:spPr/>
        <p:txBody>
          <a:bodyPr/>
          <a:lstStyle/>
          <a:p>
            <a:fld id="{759D462D-0435-4F0E-8F77-181A8D61D56F}" type="datetimeFigureOut">
              <a:rPr lang="en-US" smtClean="0"/>
              <a:t>7/6/2024</a:t>
            </a:fld>
            <a:endParaRPr lang="en-US"/>
          </a:p>
        </p:txBody>
      </p:sp>
      <p:sp>
        <p:nvSpPr>
          <p:cNvPr id="6" name="Footer Placeholder 5">
            <a:extLst>
              <a:ext uri="{FF2B5EF4-FFF2-40B4-BE49-F238E27FC236}">
                <a16:creationId xmlns:a16="http://schemas.microsoft.com/office/drawing/2014/main" id="{AF308DEA-2A55-473F-8C28-54141851C0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82DF72-D6F0-456B-B049-A7981BA57DE2}"/>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4777578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49F8AB-03F5-43E0-8AC6-DD6DE57653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9832B2-02BC-4A43-BB6A-00AE4F51B7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1DFB9E-0145-4F7D-8B29-8B3AD7278E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D462D-0435-4F0E-8F77-181A8D61D56F}" type="datetimeFigureOut">
              <a:rPr lang="en-US" smtClean="0"/>
              <a:t>7/6/2024</a:t>
            </a:fld>
            <a:endParaRPr lang="en-US"/>
          </a:p>
        </p:txBody>
      </p:sp>
      <p:sp>
        <p:nvSpPr>
          <p:cNvPr id="5" name="Footer Placeholder 4">
            <a:extLst>
              <a:ext uri="{FF2B5EF4-FFF2-40B4-BE49-F238E27FC236}">
                <a16:creationId xmlns:a16="http://schemas.microsoft.com/office/drawing/2014/main" id="{8D9513CD-3587-4C70-A3D5-6CA9A8C183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44E74E-EAAC-424B-BFF5-3F1C921449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23F23-D8F0-48F6-B859-0C8FC9EA8F85}" type="slidenum">
              <a:rPr lang="en-US" smtClean="0"/>
              <a:t>‹#›</a:t>
            </a:fld>
            <a:endParaRPr lang="en-US"/>
          </a:p>
        </p:txBody>
      </p:sp>
    </p:spTree>
    <p:extLst>
      <p:ext uri="{BB962C8B-B14F-4D97-AF65-F5344CB8AC3E}">
        <p14:creationId xmlns:p14="http://schemas.microsoft.com/office/powerpoint/2010/main" val="413073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peacewithgod.net/?utm_source=bgmainsite&amp;utm_medium=pwg+Link&amp;utm_campaign=pwg+Internal&amp;utm_content=a+good+god+in+an+evil+world+011818&amp;outreach=good+god+evil+world"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www.biblegateway.com/passage/?search=Psalm%2091&amp;version=NIV#fen-NIV-15410b"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www.goodreads.com/work/quotes/894384"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www.goodreads.com/work/quotes/894384"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peacewithgod.net/?utm_source=bgmainsite&amp;utm_medium=pwg+Link&amp;utm_campaign=pwg+Internal&amp;utm_content=billy+graham+answer+thankful+bad+things&amp;outreach=bg+thankful+hard"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s://bibleportal.com/verse-topic?v=Luke%206:37&amp;version=ESV"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s://quotefancy.com/quote/813992/George-Eliot-Don-t-judge-a-book-by-its-cover"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peacewithgod.net/?utm_source=bgmainsite&amp;utm_medium=pwg+Link&amp;utm_campaign=pwg+Internal&amp;utm_content=billy+graham+answer+thankful+bad+things&amp;outreach=bg+thankful+hard"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A logo with a lion head&#10;&#10;Description automatically generated">
            <a:extLst>
              <a:ext uri="{FF2B5EF4-FFF2-40B4-BE49-F238E27FC236}">
                <a16:creationId xmlns:a16="http://schemas.microsoft.com/office/drawing/2014/main" id="{468C5DD6-2E7B-A41C-D56E-7B6EA53B9FB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310466" y="643466"/>
            <a:ext cx="5571067" cy="557106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31604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0A4553-5311-4531-9CCB-9EA7359AD60B}"/>
              </a:ext>
            </a:extLst>
          </p:cNvPr>
          <p:cNvSpPr/>
          <p:nvPr/>
        </p:nvSpPr>
        <p:spPr>
          <a:xfrm>
            <a:off x="97278" y="355698"/>
            <a:ext cx="11783438" cy="2554545"/>
          </a:xfrm>
          <a:prstGeom prst="rect">
            <a:avLst/>
          </a:prstGeom>
        </p:spPr>
        <p:txBody>
          <a:bodyPr wrap="square">
            <a:spAutoFit/>
          </a:bodyPr>
          <a:lstStyle/>
          <a:p>
            <a:pPr algn="ctr"/>
            <a:r>
              <a:rPr lang="en-US" sz="3200" b="0" i="0" dirty="0">
                <a:solidFill>
                  <a:schemeClr val="bg1"/>
                </a:solidFill>
                <a:effectLst/>
                <a:latin typeface="Gotham SSm A"/>
              </a:rPr>
              <a:t>Adam and Eve were put into a sinless paradise, but they rebelled against God in a deliberate and unprovoked act of disobedience and were expelled from Paradise. They died spiritually at the moment of their disobedience (Ephesians 2:1), and eventually they died physically.</a:t>
            </a:r>
            <a:endParaRPr lang="en-US" sz="3200" dirty="0">
              <a:solidFill>
                <a:schemeClr val="bg1"/>
              </a:solidFill>
            </a:endParaRPr>
          </a:p>
        </p:txBody>
      </p:sp>
      <p:sp>
        <p:nvSpPr>
          <p:cNvPr id="3" name="Rectangle 2">
            <a:extLst>
              <a:ext uri="{FF2B5EF4-FFF2-40B4-BE49-F238E27FC236}">
                <a16:creationId xmlns:a16="http://schemas.microsoft.com/office/drawing/2014/main" id="{C585C312-28B3-4A60-BD70-5032A48920BD}"/>
              </a:ext>
            </a:extLst>
          </p:cNvPr>
          <p:cNvSpPr/>
          <p:nvPr/>
        </p:nvSpPr>
        <p:spPr>
          <a:xfrm>
            <a:off x="361546" y="3046430"/>
            <a:ext cx="11254902" cy="1569660"/>
          </a:xfrm>
          <a:prstGeom prst="rect">
            <a:avLst/>
          </a:prstGeom>
        </p:spPr>
        <p:txBody>
          <a:bodyPr wrap="square">
            <a:spAutoFit/>
          </a:bodyPr>
          <a:lstStyle/>
          <a:p>
            <a:pPr algn="ctr"/>
            <a:r>
              <a:rPr lang="en-US" sz="3200" b="0" i="0" dirty="0">
                <a:solidFill>
                  <a:schemeClr val="bg1"/>
                </a:solidFill>
                <a:effectLst/>
                <a:latin typeface="Gotham SSm A"/>
              </a:rPr>
              <a:t>“Therefore, just as through one man sin entered the world and death through sin, and thus sin spread to all men, because all sinned” (Romans 5:12, NKJV).</a:t>
            </a:r>
            <a:endParaRPr lang="en-US" sz="3200" dirty="0">
              <a:solidFill>
                <a:schemeClr val="bg1"/>
              </a:solidFill>
            </a:endParaRPr>
          </a:p>
        </p:txBody>
      </p:sp>
    </p:spTree>
    <p:extLst>
      <p:ext uri="{BB962C8B-B14F-4D97-AF65-F5344CB8AC3E}">
        <p14:creationId xmlns:p14="http://schemas.microsoft.com/office/powerpoint/2010/main" val="16217843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500"/>
                                        <p:tgtEl>
                                          <p:spTgt spid="2"/>
                                        </p:tgtEl>
                                      </p:cBhvr>
                                    </p:animEffect>
                                    <p:anim calcmode="lin" valueType="num">
                                      <p:cBhvr>
                                        <p:cTn id="8" dur="3500" fill="hold"/>
                                        <p:tgtEl>
                                          <p:spTgt spid="2"/>
                                        </p:tgtEl>
                                        <p:attrNameLst>
                                          <p:attrName>ppt_x</p:attrName>
                                        </p:attrNameLst>
                                      </p:cBhvr>
                                      <p:tavLst>
                                        <p:tav tm="0">
                                          <p:val>
                                            <p:strVal val="#ppt_x"/>
                                          </p:val>
                                        </p:tav>
                                        <p:tav tm="100000">
                                          <p:val>
                                            <p:strVal val="#ppt_x"/>
                                          </p:val>
                                        </p:tav>
                                      </p:tavLst>
                                    </p:anim>
                                    <p:anim calcmode="lin" valueType="num">
                                      <p:cBhvr>
                                        <p:cTn id="9" dur="3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3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83ACDEA-EC2F-4E3D-BD41-66B1854B1363}"/>
              </a:ext>
            </a:extLst>
          </p:cNvPr>
          <p:cNvSpPr/>
          <p:nvPr/>
        </p:nvSpPr>
        <p:spPr>
          <a:xfrm>
            <a:off x="914400" y="109705"/>
            <a:ext cx="11138170" cy="1200329"/>
          </a:xfrm>
          <a:prstGeom prst="rect">
            <a:avLst/>
          </a:prstGeom>
        </p:spPr>
        <p:txBody>
          <a:bodyPr wrap="square">
            <a:spAutoFit/>
          </a:bodyPr>
          <a:lstStyle/>
          <a:p>
            <a:r>
              <a:rPr lang="en-US" sz="3600" b="0" i="0" dirty="0">
                <a:solidFill>
                  <a:schemeClr val="bg1"/>
                </a:solidFill>
                <a:effectLst/>
                <a:latin typeface="Gotham SSm A"/>
              </a:rPr>
              <a:t>Why didn’t God make the first world and its people more perfect and skip this messed-up version in between?</a:t>
            </a:r>
            <a:endParaRPr lang="en-US" sz="3600" dirty="0">
              <a:solidFill>
                <a:schemeClr val="bg1"/>
              </a:solidFill>
            </a:endParaRPr>
          </a:p>
        </p:txBody>
      </p:sp>
      <p:sp>
        <p:nvSpPr>
          <p:cNvPr id="3" name="Rectangle 2">
            <a:extLst>
              <a:ext uri="{FF2B5EF4-FFF2-40B4-BE49-F238E27FC236}">
                <a16:creationId xmlns:a16="http://schemas.microsoft.com/office/drawing/2014/main" id="{08CA5E70-5D83-4497-ADCA-4471D17B2C39}"/>
              </a:ext>
            </a:extLst>
          </p:cNvPr>
          <p:cNvSpPr/>
          <p:nvPr/>
        </p:nvSpPr>
        <p:spPr>
          <a:xfrm>
            <a:off x="204281" y="1516399"/>
            <a:ext cx="11556459" cy="2554545"/>
          </a:xfrm>
          <a:prstGeom prst="rect">
            <a:avLst/>
          </a:prstGeom>
        </p:spPr>
        <p:txBody>
          <a:bodyPr wrap="square">
            <a:spAutoFit/>
          </a:bodyPr>
          <a:lstStyle/>
          <a:p>
            <a:pPr algn="ctr"/>
            <a:r>
              <a:rPr lang="en-US" sz="3200" b="0" i="0" dirty="0">
                <a:solidFill>
                  <a:schemeClr val="bg1"/>
                </a:solidFill>
                <a:effectLst/>
                <a:latin typeface="Gotham SSm A"/>
              </a:rPr>
              <a:t>God could have made a world with no evil in it. However, it would have been one of robots and puppets—creatures who could not love Him or anyone else. Love is possible only for </a:t>
            </a:r>
            <a:r>
              <a:rPr lang="en-US" sz="3200" b="0" i="0" u="sng" dirty="0">
                <a:solidFill>
                  <a:schemeClr val="bg1"/>
                </a:solidFill>
                <a:effectLst/>
                <a:latin typeface="Gotham SSm A"/>
              </a:rPr>
              <a:t>free moral creatures</a:t>
            </a:r>
            <a:r>
              <a:rPr lang="en-US" sz="3200" b="0" i="0" dirty="0">
                <a:solidFill>
                  <a:schemeClr val="bg1"/>
                </a:solidFill>
                <a:effectLst/>
                <a:latin typeface="Gotham SSm A"/>
              </a:rPr>
              <a:t>; forced love is a </a:t>
            </a:r>
            <a:r>
              <a:rPr lang="en-US" sz="3200" b="0" i="0" u="sng" dirty="0">
                <a:solidFill>
                  <a:schemeClr val="bg1"/>
                </a:solidFill>
                <a:effectLst/>
                <a:latin typeface="Gotham SSm A"/>
              </a:rPr>
              <a:t>contradiction.</a:t>
            </a:r>
            <a:r>
              <a:rPr lang="en-US" sz="3200" b="0" i="0" dirty="0">
                <a:solidFill>
                  <a:schemeClr val="bg1"/>
                </a:solidFill>
                <a:effectLst/>
                <a:latin typeface="Gotham SSm A"/>
              </a:rPr>
              <a:t> So, in order for the world to be </a:t>
            </a:r>
            <a:r>
              <a:rPr lang="en-US" sz="3200" b="0" i="0" u="sng" dirty="0">
                <a:solidFill>
                  <a:schemeClr val="bg1"/>
                </a:solidFill>
                <a:effectLst/>
                <a:latin typeface="Gotham SSm A"/>
              </a:rPr>
              <a:t>morally good</a:t>
            </a:r>
            <a:r>
              <a:rPr lang="en-US" sz="3200" b="0" i="0" dirty="0">
                <a:solidFill>
                  <a:schemeClr val="bg1"/>
                </a:solidFill>
                <a:effectLst/>
                <a:latin typeface="Gotham SSm A"/>
              </a:rPr>
              <a:t>, it must be </a:t>
            </a:r>
            <a:r>
              <a:rPr lang="en-US" sz="3200" b="0" i="0" u="sng" dirty="0">
                <a:solidFill>
                  <a:schemeClr val="bg1"/>
                </a:solidFill>
                <a:effectLst/>
                <a:latin typeface="Gotham SSm A"/>
              </a:rPr>
              <a:t>morally free. </a:t>
            </a:r>
            <a:endParaRPr lang="en-US" sz="3200" u="sng" dirty="0">
              <a:solidFill>
                <a:schemeClr val="bg1"/>
              </a:solidFill>
            </a:endParaRPr>
          </a:p>
        </p:txBody>
      </p:sp>
      <p:sp>
        <p:nvSpPr>
          <p:cNvPr id="4" name="Rectangle 3">
            <a:extLst>
              <a:ext uri="{FF2B5EF4-FFF2-40B4-BE49-F238E27FC236}">
                <a16:creationId xmlns:a16="http://schemas.microsoft.com/office/drawing/2014/main" id="{803A87FD-4848-45E5-A532-82F77CFE41A0}"/>
              </a:ext>
            </a:extLst>
          </p:cNvPr>
          <p:cNvSpPr/>
          <p:nvPr/>
        </p:nvSpPr>
        <p:spPr>
          <a:xfrm>
            <a:off x="379379" y="4387494"/>
            <a:ext cx="11673191" cy="1077218"/>
          </a:xfrm>
          <a:prstGeom prst="rect">
            <a:avLst/>
          </a:prstGeom>
        </p:spPr>
        <p:txBody>
          <a:bodyPr wrap="square">
            <a:spAutoFit/>
          </a:bodyPr>
          <a:lstStyle/>
          <a:p>
            <a:pPr algn="ctr"/>
            <a:r>
              <a:rPr lang="en-US" sz="3200" dirty="0">
                <a:solidFill>
                  <a:schemeClr val="bg1"/>
                </a:solidFill>
                <a:latin typeface="Gotham SSm A"/>
              </a:rPr>
              <a:t>F</a:t>
            </a:r>
            <a:r>
              <a:rPr lang="en-US" sz="3200" b="0" i="0" dirty="0">
                <a:solidFill>
                  <a:schemeClr val="bg1"/>
                </a:solidFill>
                <a:effectLst/>
                <a:latin typeface="Gotham SSm A"/>
              </a:rPr>
              <a:t>ree creatures are capable of free choices that bring disease, disaster and death. This is the world in which we live.</a:t>
            </a:r>
            <a:endParaRPr lang="en-US" sz="3200" dirty="0">
              <a:solidFill>
                <a:schemeClr val="bg1"/>
              </a:solidFill>
            </a:endParaRPr>
          </a:p>
        </p:txBody>
      </p:sp>
    </p:spTree>
    <p:extLst>
      <p:ext uri="{BB962C8B-B14F-4D97-AF65-F5344CB8AC3E}">
        <p14:creationId xmlns:p14="http://schemas.microsoft.com/office/powerpoint/2010/main" val="808099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87">
                                          <p:stCondLst>
                                            <p:cond delay="0"/>
                                          </p:stCondLst>
                                        </p:cTn>
                                        <p:tgtEl>
                                          <p:spTgt spid="2"/>
                                        </p:tgtEl>
                                      </p:cBhvr>
                                    </p:animEffect>
                                    <p:anim calcmode="lin" valueType="num">
                                      <p:cBhvr>
                                        <p:cTn id="8" dur="3416"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1245"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1245" tmFilter="0, 0; 0.125,0.2665; 0.25,0.4; 0.375,0.465; 0.5,0.5;  0.625,0.535; 0.75,0.6; 0.875,0.7335; 1,1">
                                          <p:stCondLst>
                                            <p:cond delay="1245"/>
                                          </p:stCondLst>
                                        </p:cTn>
                                        <p:tgtEl>
                                          <p:spTgt spid="2"/>
                                        </p:tgtEl>
                                        <p:attrNameLst>
                                          <p:attrName>ppt_y</p:attrName>
                                        </p:attrNameLst>
                                      </p:cBhvr>
                                      <p:tavLst>
                                        <p:tav tm="0" fmla="#ppt_y-sin(pi*$)/9">
                                          <p:val>
                                            <p:fltVal val="0"/>
                                          </p:val>
                                        </p:tav>
                                        <p:tav tm="100000">
                                          <p:val>
                                            <p:fltVal val="1"/>
                                          </p:val>
                                        </p:tav>
                                      </p:tavLst>
                                    </p:anim>
                                    <p:anim calcmode="lin" valueType="num">
                                      <p:cBhvr>
                                        <p:cTn id="11" dur="622" tmFilter="0, 0; 0.125,0.2665; 0.25,0.4; 0.375,0.465; 0.5,0.5;  0.625,0.535; 0.75,0.6; 0.875,0.7335; 1,1">
                                          <p:stCondLst>
                                            <p:cond delay="2483"/>
                                          </p:stCondLst>
                                        </p:cTn>
                                        <p:tgtEl>
                                          <p:spTgt spid="2"/>
                                        </p:tgtEl>
                                        <p:attrNameLst>
                                          <p:attrName>ppt_y</p:attrName>
                                        </p:attrNameLst>
                                      </p:cBhvr>
                                      <p:tavLst>
                                        <p:tav tm="0" fmla="#ppt_y-sin(pi*$)/27">
                                          <p:val>
                                            <p:fltVal val="0"/>
                                          </p:val>
                                        </p:tav>
                                        <p:tav tm="100000">
                                          <p:val>
                                            <p:fltVal val="1"/>
                                          </p:val>
                                        </p:tav>
                                      </p:tavLst>
                                    </p:anim>
                                    <p:anim calcmode="lin" valueType="num">
                                      <p:cBhvr>
                                        <p:cTn id="12" dur="308" tmFilter="0, 0; 0.125,0.2665; 0.25,0.4; 0.375,0.465; 0.5,0.5;  0.625,0.535; 0.75,0.6; 0.875,0.7335; 1,1">
                                          <p:stCondLst>
                                            <p:cond delay="3105"/>
                                          </p:stCondLst>
                                        </p:cTn>
                                        <p:tgtEl>
                                          <p:spTgt spid="2"/>
                                        </p:tgtEl>
                                        <p:attrNameLst>
                                          <p:attrName>ppt_y</p:attrName>
                                        </p:attrNameLst>
                                      </p:cBhvr>
                                      <p:tavLst>
                                        <p:tav tm="0" fmla="#ppt_y-sin(pi*$)/81">
                                          <p:val>
                                            <p:fltVal val="0"/>
                                          </p:val>
                                        </p:tav>
                                        <p:tav tm="100000">
                                          <p:val>
                                            <p:fltVal val="1"/>
                                          </p:val>
                                        </p:tav>
                                      </p:tavLst>
                                    </p:anim>
                                    <p:animScale>
                                      <p:cBhvr>
                                        <p:cTn id="13" dur="49">
                                          <p:stCondLst>
                                            <p:cond delay="1219"/>
                                          </p:stCondLst>
                                        </p:cTn>
                                        <p:tgtEl>
                                          <p:spTgt spid="2"/>
                                        </p:tgtEl>
                                      </p:cBhvr>
                                      <p:to x="100000" y="60000"/>
                                    </p:animScale>
                                    <p:animScale>
                                      <p:cBhvr>
                                        <p:cTn id="14" dur="311" decel="50000">
                                          <p:stCondLst>
                                            <p:cond delay="1268"/>
                                          </p:stCondLst>
                                        </p:cTn>
                                        <p:tgtEl>
                                          <p:spTgt spid="2"/>
                                        </p:tgtEl>
                                      </p:cBhvr>
                                      <p:to x="100000" y="100000"/>
                                    </p:animScale>
                                    <p:animScale>
                                      <p:cBhvr>
                                        <p:cTn id="15" dur="49">
                                          <p:stCondLst>
                                            <p:cond delay="2460"/>
                                          </p:stCondLst>
                                        </p:cTn>
                                        <p:tgtEl>
                                          <p:spTgt spid="2"/>
                                        </p:tgtEl>
                                      </p:cBhvr>
                                      <p:to x="100000" y="80000"/>
                                    </p:animScale>
                                    <p:animScale>
                                      <p:cBhvr>
                                        <p:cTn id="16" dur="311" decel="50000">
                                          <p:stCondLst>
                                            <p:cond delay="2509"/>
                                          </p:stCondLst>
                                        </p:cTn>
                                        <p:tgtEl>
                                          <p:spTgt spid="2"/>
                                        </p:tgtEl>
                                      </p:cBhvr>
                                      <p:to x="100000" y="100000"/>
                                    </p:animScale>
                                    <p:animScale>
                                      <p:cBhvr>
                                        <p:cTn id="17" dur="49">
                                          <p:stCondLst>
                                            <p:cond delay="3079"/>
                                          </p:stCondLst>
                                        </p:cTn>
                                        <p:tgtEl>
                                          <p:spTgt spid="2"/>
                                        </p:tgtEl>
                                      </p:cBhvr>
                                      <p:to x="100000" y="90000"/>
                                    </p:animScale>
                                    <p:animScale>
                                      <p:cBhvr>
                                        <p:cTn id="18" dur="311" decel="50000">
                                          <p:stCondLst>
                                            <p:cond delay="3127"/>
                                          </p:stCondLst>
                                        </p:cTn>
                                        <p:tgtEl>
                                          <p:spTgt spid="2"/>
                                        </p:tgtEl>
                                      </p:cBhvr>
                                      <p:to x="100000" y="100000"/>
                                    </p:animScale>
                                    <p:animScale>
                                      <p:cBhvr>
                                        <p:cTn id="19" dur="49">
                                          <p:stCondLst>
                                            <p:cond delay="3390"/>
                                          </p:stCondLst>
                                        </p:cTn>
                                        <p:tgtEl>
                                          <p:spTgt spid="2"/>
                                        </p:tgtEl>
                                      </p:cBhvr>
                                      <p:to x="100000" y="95000"/>
                                    </p:animScale>
                                    <p:animScale>
                                      <p:cBhvr>
                                        <p:cTn id="20" dur="311" decel="50000">
                                          <p:stCondLst>
                                            <p:cond delay="3439"/>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325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down)">
                                      <p:cBhvr>
                                        <p:cTn id="30"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9981CC-543C-41A6-822D-5853E6C4BCAC}"/>
              </a:ext>
            </a:extLst>
          </p:cNvPr>
          <p:cNvSpPr/>
          <p:nvPr/>
        </p:nvSpPr>
        <p:spPr>
          <a:xfrm>
            <a:off x="468549" y="197744"/>
            <a:ext cx="11254902" cy="3046988"/>
          </a:xfrm>
          <a:prstGeom prst="rect">
            <a:avLst/>
          </a:prstGeom>
        </p:spPr>
        <p:txBody>
          <a:bodyPr wrap="square">
            <a:spAutoFit/>
          </a:bodyPr>
          <a:lstStyle/>
          <a:p>
            <a:pPr algn="ctr"/>
            <a:r>
              <a:rPr lang="en-US" sz="3200" b="0" i="0" dirty="0">
                <a:solidFill>
                  <a:schemeClr val="bg1"/>
                </a:solidFill>
                <a:effectLst/>
                <a:latin typeface="Gotham SSm A"/>
              </a:rPr>
              <a:t>In </a:t>
            </a:r>
            <a:r>
              <a:rPr lang="en-US" sz="3200" b="0" i="1" dirty="0">
                <a:solidFill>
                  <a:schemeClr val="bg1"/>
                </a:solidFill>
                <a:effectLst/>
                <a:latin typeface="Gotham SSm A"/>
              </a:rPr>
              <a:t>The Problem of Pain</a:t>
            </a:r>
            <a:r>
              <a:rPr lang="en-US" sz="3200" b="0" i="0" dirty="0">
                <a:solidFill>
                  <a:schemeClr val="bg1"/>
                </a:solidFill>
                <a:effectLst/>
                <a:latin typeface="Gotham SSm A"/>
              </a:rPr>
              <a:t>, C.S. Lewis explains a second point about suffering. “God whispers to us in our pleasures, speaks in our conscience, but shouts in our pains: it is His megaphone to rouse a deaf world.” The painful truth is that God is more interested in our holiness than in our happiness. He is more interested in our character than in our comfort.</a:t>
            </a:r>
            <a:endParaRPr lang="en-US" sz="3200" dirty="0">
              <a:solidFill>
                <a:schemeClr val="bg1"/>
              </a:solidFill>
            </a:endParaRPr>
          </a:p>
        </p:txBody>
      </p:sp>
      <p:sp>
        <p:nvSpPr>
          <p:cNvPr id="3" name="Rectangle 2">
            <a:extLst>
              <a:ext uri="{FF2B5EF4-FFF2-40B4-BE49-F238E27FC236}">
                <a16:creationId xmlns:a16="http://schemas.microsoft.com/office/drawing/2014/main" id="{66980AA6-F549-443B-966E-81E063E316BC}"/>
              </a:ext>
            </a:extLst>
          </p:cNvPr>
          <p:cNvSpPr/>
          <p:nvPr/>
        </p:nvSpPr>
        <p:spPr>
          <a:xfrm>
            <a:off x="629055" y="3244732"/>
            <a:ext cx="10933890" cy="1569660"/>
          </a:xfrm>
          <a:prstGeom prst="rect">
            <a:avLst/>
          </a:prstGeom>
        </p:spPr>
        <p:txBody>
          <a:bodyPr wrap="square">
            <a:spAutoFit/>
          </a:bodyPr>
          <a:lstStyle/>
          <a:p>
            <a:pPr algn="ctr"/>
            <a:r>
              <a:rPr lang="en-US" sz="3200" b="0" i="0" dirty="0">
                <a:solidFill>
                  <a:schemeClr val="bg1"/>
                </a:solidFill>
                <a:effectLst/>
                <a:latin typeface="Gotham SSm A"/>
              </a:rPr>
              <a:t>“Our light affliction, which is but for a moment, worketh for us a far more exceeding and eternal weight of glory” </a:t>
            </a:r>
          </a:p>
          <a:p>
            <a:pPr algn="ctr"/>
            <a:r>
              <a:rPr lang="en-US" sz="3200" b="0" i="0" dirty="0">
                <a:solidFill>
                  <a:schemeClr val="bg1"/>
                </a:solidFill>
                <a:effectLst/>
                <a:latin typeface="Gotham SSm A"/>
              </a:rPr>
              <a:t>(2 Corinthians 4:17, KJV).</a:t>
            </a:r>
            <a:endParaRPr lang="en-US" sz="3200" dirty="0">
              <a:solidFill>
                <a:schemeClr val="bg1"/>
              </a:solidFill>
            </a:endParaRPr>
          </a:p>
        </p:txBody>
      </p:sp>
    </p:spTree>
    <p:extLst>
      <p:ext uri="{BB962C8B-B14F-4D97-AF65-F5344CB8AC3E}">
        <p14:creationId xmlns:p14="http://schemas.microsoft.com/office/powerpoint/2010/main" val="2514125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3500" fill="hold"/>
                                        <p:tgtEl>
                                          <p:spTgt spid="3"/>
                                        </p:tgtEl>
                                        <p:attrNameLst>
                                          <p:attrName>ppt_x</p:attrName>
                                        </p:attrNameLst>
                                      </p:cBhvr>
                                      <p:tavLst>
                                        <p:tav tm="0">
                                          <p:val>
                                            <p:strVal val="#ppt_x"/>
                                          </p:val>
                                        </p:tav>
                                        <p:tav tm="100000">
                                          <p:val>
                                            <p:strVal val="#ppt_x"/>
                                          </p:val>
                                        </p:tav>
                                      </p:tavLst>
                                    </p:anim>
                                    <p:anim calcmode="lin" valueType="num">
                                      <p:cBhvr additive="base">
                                        <p:cTn id="13" dur="3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47B253-7D0C-4285-8DA1-C09A7C9B6E2A}"/>
              </a:ext>
            </a:extLst>
          </p:cNvPr>
          <p:cNvSpPr/>
          <p:nvPr/>
        </p:nvSpPr>
        <p:spPr>
          <a:xfrm>
            <a:off x="295275" y="345492"/>
            <a:ext cx="11515725" cy="707886"/>
          </a:xfrm>
          <a:prstGeom prst="rect">
            <a:avLst/>
          </a:prstGeom>
        </p:spPr>
        <p:txBody>
          <a:bodyPr wrap="square">
            <a:spAutoFit/>
          </a:bodyPr>
          <a:lstStyle/>
          <a:p>
            <a:pPr algn="ctr"/>
            <a:r>
              <a:rPr lang="en-US" sz="4000" dirty="0">
                <a:solidFill>
                  <a:schemeClr val="bg1"/>
                </a:solidFill>
              </a:rPr>
              <a:t>Here is the age-old dilemma:</a:t>
            </a:r>
            <a:endParaRPr lang="en-US" sz="8000" b="1" i="0" dirty="0">
              <a:solidFill>
                <a:schemeClr val="bg1"/>
              </a:solidFill>
              <a:effectLst/>
              <a:latin typeface="Gotham SSm A"/>
            </a:endParaRPr>
          </a:p>
        </p:txBody>
      </p:sp>
      <p:sp>
        <p:nvSpPr>
          <p:cNvPr id="3" name="Rectangle 2">
            <a:extLst>
              <a:ext uri="{FF2B5EF4-FFF2-40B4-BE49-F238E27FC236}">
                <a16:creationId xmlns:a16="http://schemas.microsoft.com/office/drawing/2014/main" id="{C883C15C-492C-4E33-AF37-564615CC9D1C}"/>
              </a:ext>
            </a:extLst>
          </p:cNvPr>
          <p:cNvSpPr/>
          <p:nvPr/>
        </p:nvSpPr>
        <p:spPr>
          <a:xfrm>
            <a:off x="466725" y="1389787"/>
            <a:ext cx="10925175" cy="3785652"/>
          </a:xfrm>
          <a:prstGeom prst="rect">
            <a:avLst/>
          </a:prstGeom>
        </p:spPr>
        <p:txBody>
          <a:bodyPr wrap="square">
            <a:spAutoFit/>
          </a:bodyPr>
          <a:lstStyle/>
          <a:p>
            <a:pPr algn="ctr"/>
            <a:r>
              <a:rPr lang="en-US" sz="4000" dirty="0">
                <a:solidFill>
                  <a:schemeClr val="bg1"/>
                </a:solidFill>
              </a:rPr>
              <a:t>If God is all-good, as the Bible says, then He would want to get rid of evil. If He is all-powerful, then He could do it. But even a casual look at the evening news informs us that He has not defeated evil. Hence, the argument goes, there cannot be an all-good and all-powerful God.</a:t>
            </a:r>
            <a:endParaRPr lang="en-US" sz="4000" dirty="0"/>
          </a:p>
        </p:txBody>
      </p:sp>
    </p:spTree>
    <p:extLst>
      <p:ext uri="{BB962C8B-B14F-4D97-AF65-F5344CB8AC3E}">
        <p14:creationId xmlns:p14="http://schemas.microsoft.com/office/powerpoint/2010/main" val="21441943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1015">
                                          <p:stCondLst>
                                            <p:cond delay="0"/>
                                          </p:stCondLst>
                                        </p:cTn>
                                        <p:tgtEl>
                                          <p:spTgt spid="3"/>
                                        </p:tgtEl>
                                      </p:cBhvr>
                                    </p:animEffect>
                                    <p:anim calcmode="lin" valueType="num">
                                      <p:cBhvr>
                                        <p:cTn id="13" dur="3189"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116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1162" tmFilter="0, 0; 0.125,0.2665; 0.25,0.4; 0.375,0.465; 0.5,0.5;  0.625,0.535; 0.75,0.6; 0.875,0.7335; 1,1">
                                          <p:stCondLst>
                                            <p:cond delay="1162"/>
                                          </p:stCondLst>
                                        </p:cTn>
                                        <p:tgtEl>
                                          <p:spTgt spid="3"/>
                                        </p:tgtEl>
                                        <p:attrNameLst>
                                          <p:attrName>ppt_y</p:attrName>
                                        </p:attrNameLst>
                                      </p:cBhvr>
                                      <p:tavLst>
                                        <p:tav tm="0" fmla="#ppt_y-sin(pi*$)/9">
                                          <p:val>
                                            <p:fltVal val="0"/>
                                          </p:val>
                                        </p:tav>
                                        <p:tav tm="100000">
                                          <p:val>
                                            <p:fltVal val="1"/>
                                          </p:val>
                                        </p:tav>
                                      </p:tavLst>
                                    </p:anim>
                                    <p:anim calcmode="lin" valueType="num">
                                      <p:cBhvr>
                                        <p:cTn id="16" dur="581" tmFilter="0, 0; 0.125,0.2665; 0.25,0.4; 0.375,0.465; 0.5,0.5;  0.625,0.535; 0.75,0.6; 0.875,0.7335; 1,1">
                                          <p:stCondLst>
                                            <p:cond delay="2317"/>
                                          </p:stCondLst>
                                        </p:cTn>
                                        <p:tgtEl>
                                          <p:spTgt spid="3"/>
                                        </p:tgtEl>
                                        <p:attrNameLst>
                                          <p:attrName>ppt_y</p:attrName>
                                        </p:attrNameLst>
                                      </p:cBhvr>
                                      <p:tavLst>
                                        <p:tav tm="0" fmla="#ppt_y-sin(pi*$)/27">
                                          <p:val>
                                            <p:fltVal val="0"/>
                                          </p:val>
                                        </p:tav>
                                        <p:tav tm="100000">
                                          <p:val>
                                            <p:fltVal val="1"/>
                                          </p:val>
                                        </p:tav>
                                      </p:tavLst>
                                    </p:anim>
                                    <p:anim calcmode="lin" valueType="num">
                                      <p:cBhvr>
                                        <p:cTn id="17" dur="287" tmFilter="0, 0; 0.125,0.2665; 0.25,0.4; 0.375,0.465; 0.5,0.5;  0.625,0.535; 0.75,0.6; 0.875,0.7335; 1,1">
                                          <p:stCondLst>
                                            <p:cond delay="2898"/>
                                          </p:stCondLst>
                                        </p:cTn>
                                        <p:tgtEl>
                                          <p:spTgt spid="3"/>
                                        </p:tgtEl>
                                        <p:attrNameLst>
                                          <p:attrName>ppt_y</p:attrName>
                                        </p:attrNameLst>
                                      </p:cBhvr>
                                      <p:tavLst>
                                        <p:tav tm="0" fmla="#ppt_y-sin(pi*$)/81">
                                          <p:val>
                                            <p:fltVal val="0"/>
                                          </p:val>
                                        </p:tav>
                                        <p:tav tm="100000">
                                          <p:val>
                                            <p:fltVal val="1"/>
                                          </p:val>
                                        </p:tav>
                                      </p:tavLst>
                                    </p:anim>
                                    <p:animScale>
                                      <p:cBhvr>
                                        <p:cTn id="18" dur="46">
                                          <p:stCondLst>
                                            <p:cond delay="1137"/>
                                          </p:stCondLst>
                                        </p:cTn>
                                        <p:tgtEl>
                                          <p:spTgt spid="3"/>
                                        </p:tgtEl>
                                      </p:cBhvr>
                                      <p:to x="100000" y="60000"/>
                                    </p:animScale>
                                    <p:animScale>
                                      <p:cBhvr>
                                        <p:cTn id="19" dur="290" decel="50000">
                                          <p:stCondLst>
                                            <p:cond delay="1183"/>
                                          </p:stCondLst>
                                        </p:cTn>
                                        <p:tgtEl>
                                          <p:spTgt spid="3"/>
                                        </p:tgtEl>
                                      </p:cBhvr>
                                      <p:to x="100000" y="100000"/>
                                    </p:animScale>
                                    <p:animScale>
                                      <p:cBhvr>
                                        <p:cTn id="20" dur="46">
                                          <p:stCondLst>
                                            <p:cond delay="2296"/>
                                          </p:stCondLst>
                                        </p:cTn>
                                        <p:tgtEl>
                                          <p:spTgt spid="3"/>
                                        </p:tgtEl>
                                      </p:cBhvr>
                                      <p:to x="100000" y="80000"/>
                                    </p:animScale>
                                    <p:animScale>
                                      <p:cBhvr>
                                        <p:cTn id="21" dur="290" decel="50000">
                                          <p:stCondLst>
                                            <p:cond delay="2342"/>
                                          </p:stCondLst>
                                        </p:cTn>
                                        <p:tgtEl>
                                          <p:spTgt spid="3"/>
                                        </p:tgtEl>
                                      </p:cBhvr>
                                      <p:to x="100000" y="100000"/>
                                    </p:animScale>
                                    <p:animScale>
                                      <p:cBhvr>
                                        <p:cTn id="22" dur="46">
                                          <p:stCondLst>
                                            <p:cond delay="2873"/>
                                          </p:stCondLst>
                                        </p:cTn>
                                        <p:tgtEl>
                                          <p:spTgt spid="3"/>
                                        </p:tgtEl>
                                      </p:cBhvr>
                                      <p:to x="100000" y="90000"/>
                                    </p:animScale>
                                    <p:animScale>
                                      <p:cBhvr>
                                        <p:cTn id="23" dur="290" decel="50000">
                                          <p:stCondLst>
                                            <p:cond delay="2919"/>
                                          </p:stCondLst>
                                        </p:cTn>
                                        <p:tgtEl>
                                          <p:spTgt spid="3"/>
                                        </p:tgtEl>
                                      </p:cBhvr>
                                      <p:to x="100000" y="100000"/>
                                    </p:animScale>
                                    <p:animScale>
                                      <p:cBhvr>
                                        <p:cTn id="24" dur="46">
                                          <p:stCondLst>
                                            <p:cond delay="3164"/>
                                          </p:stCondLst>
                                        </p:cTn>
                                        <p:tgtEl>
                                          <p:spTgt spid="3"/>
                                        </p:tgtEl>
                                      </p:cBhvr>
                                      <p:to x="100000" y="95000"/>
                                    </p:animScale>
                                    <p:animScale>
                                      <p:cBhvr>
                                        <p:cTn id="25" dur="290" decel="50000">
                                          <p:stCondLst>
                                            <p:cond delay="3210"/>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D916FA-6845-4B94-A48F-C88BBBE80655}"/>
              </a:ext>
            </a:extLst>
          </p:cNvPr>
          <p:cNvSpPr/>
          <p:nvPr/>
        </p:nvSpPr>
        <p:spPr>
          <a:xfrm>
            <a:off x="528636" y="200710"/>
            <a:ext cx="11134725" cy="1200329"/>
          </a:xfrm>
          <a:prstGeom prst="rect">
            <a:avLst/>
          </a:prstGeom>
        </p:spPr>
        <p:txBody>
          <a:bodyPr wrap="square">
            <a:spAutoFit/>
          </a:bodyPr>
          <a:lstStyle/>
          <a:p>
            <a:pPr algn="ctr"/>
            <a:r>
              <a:rPr lang="en-US" sz="3600" b="0" i="0" dirty="0">
                <a:solidFill>
                  <a:schemeClr val="bg1"/>
                </a:solidFill>
                <a:effectLst/>
                <a:latin typeface="Gotham SSm A"/>
              </a:rPr>
              <a:t>Because God has not yet defeated all evil does not mean that He never will defeat it. </a:t>
            </a:r>
            <a:endParaRPr lang="en-US" sz="3600" dirty="0">
              <a:solidFill>
                <a:schemeClr val="bg1"/>
              </a:solidFill>
            </a:endParaRPr>
          </a:p>
        </p:txBody>
      </p:sp>
      <p:sp>
        <p:nvSpPr>
          <p:cNvPr id="3" name="Rectangle 2">
            <a:extLst>
              <a:ext uri="{FF2B5EF4-FFF2-40B4-BE49-F238E27FC236}">
                <a16:creationId xmlns:a16="http://schemas.microsoft.com/office/drawing/2014/main" id="{82339C0E-C0E4-4EDC-88C4-30A1D85CE1B3}"/>
              </a:ext>
            </a:extLst>
          </p:cNvPr>
          <p:cNvSpPr/>
          <p:nvPr/>
        </p:nvSpPr>
        <p:spPr>
          <a:xfrm>
            <a:off x="352625" y="1613118"/>
            <a:ext cx="11486745" cy="707886"/>
          </a:xfrm>
          <a:prstGeom prst="rect">
            <a:avLst/>
          </a:prstGeom>
        </p:spPr>
        <p:txBody>
          <a:bodyPr wrap="square">
            <a:spAutoFit/>
          </a:bodyPr>
          <a:lstStyle/>
          <a:p>
            <a:r>
              <a:rPr lang="en-US" sz="4000" b="0" i="0" dirty="0">
                <a:solidFill>
                  <a:schemeClr val="bg1"/>
                </a:solidFill>
                <a:effectLst/>
                <a:latin typeface="Gotham SSm A"/>
              </a:rPr>
              <a:t>First:</a:t>
            </a:r>
            <a:endParaRPr lang="en-US" sz="4000" dirty="0">
              <a:solidFill>
                <a:schemeClr val="bg1"/>
              </a:solidFill>
            </a:endParaRPr>
          </a:p>
        </p:txBody>
      </p:sp>
      <p:sp>
        <p:nvSpPr>
          <p:cNvPr id="4" name="Rectangle 3">
            <a:extLst>
              <a:ext uri="{FF2B5EF4-FFF2-40B4-BE49-F238E27FC236}">
                <a16:creationId xmlns:a16="http://schemas.microsoft.com/office/drawing/2014/main" id="{A15C4681-7B99-4F19-B297-AA89A63D74A1}"/>
              </a:ext>
            </a:extLst>
          </p:cNvPr>
          <p:cNvSpPr/>
          <p:nvPr/>
        </p:nvSpPr>
        <p:spPr>
          <a:xfrm>
            <a:off x="1381125" y="1613118"/>
            <a:ext cx="10896600" cy="3170099"/>
          </a:xfrm>
          <a:prstGeom prst="rect">
            <a:avLst/>
          </a:prstGeom>
        </p:spPr>
        <p:txBody>
          <a:bodyPr wrap="square">
            <a:spAutoFit/>
          </a:bodyPr>
          <a:lstStyle/>
          <a:p>
            <a:r>
              <a:rPr lang="en-US" sz="4000" dirty="0">
                <a:solidFill>
                  <a:schemeClr val="bg1"/>
                </a:solidFill>
                <a:latin typeface="Gotham SSm A"/>
              </a:rPr>
              <a:t>if God is all-powerful then He can do it, and if He is all-loving, then He wants to do it. And whatever He can and wants to do, He will do (Psalm 135:6). His very nature as an omnipotent and omni-benevolent being demands that evil will be vanquished.</a:t>
            </a:r>
            <a:endParaRPr lang="en-US" sz="4000" dirty="0"/>
          </a:p>
        </p:txBody>
      </p:sp>
    </p:spTree>
    <p:extLst>
      <p:ext uri="{BB962C8B-B14F-4D97-AF65-F5344CB8AC3E}">
        <p14:creationId xmlns:p14="http://schemas.microsoft.com/office/powerpoint/2010/main" val="33243095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4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4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24DFBF-628D-4215-B75D-E7EB616288F1}"/>
              </a:ext>
            </a:extLst>
          </p:cNvPr>
          <p:cNvSpPr/>
          <p:nvPr/>
        </p:nvSpPr>
        <p:spPr>
          <a:xfrm>
            <a:off x="79040" y="332975"/>
            <a:ext cx="1668405" cy="646331"/>
          </a:xfrm>
          <a:prstGeom prst="rect">
            <a:avLst/>
          </a:prstGeom>
        </p:spPr>
        <p:txBody>
          <a:bodyPr wrap="none">
            <a:spAutoFit/>
          </a:bodyPr>
          <a:lstStyle/>
          <a:p>
            <a:r>
              <a:rPr lang="en-US" sz="3600" b="0" i="0" dirty="0">
                <a:solidFill>
                  <a:schemeClr val="bg1"/>
                </a:solidFill>
                <a:effectLst/>
                <a:latin typeface="Gotham SSm A"/>
              </a:rPr>
              <a:t>Second:</a:t>
            </a:r>
            <a:endParaRPr lang="en-US" sz="3600" dirty="0">
              <a:solidFill>
                <a:schemeClr val="bg1"/>
              </a:solidFill>
            </a:endParaRPr>
          </a:p>
        </p:txBody>
      </p:sp>
      <p:sp>
        <p:nvSpPr>
          <p:cNvPr id="3" name="Rectangle 2">
            <a:extLst>
              <a:ext uri="{FF2B5EF4-FFF2-40B4-BE49-F238E27FC236}">
                <a16:creationId xmlns:a16="http://schemas.microsoft.com/office/drawing/2014/main" id="{12A3DBD7-7768-4233-9D03-7CA37EE95BE3}"/>
              </a:ext>
            </a:extLst>
          </p:cNvPr>
          <p:cNvSpPr/>
          <p:nvPr/>
        </p:nvSpPr>
        <p:spPr>
          <a:xfrm>
            <a:off x="1546697" y="332975"/>
            <a:ext cx="10758791" cy="5078313"/>
          </a:xfrm>
          <a:prstGeom prst="rect">
            <a:avLst/>
          </a:prstGeom>
        </p:spPr>
        <p:txBody>
          <a:bodyPr wrap="square">
            <a:spAutoFit/>
          </a:bodyPr>
          <a:lstStyle/>
          <a:p>
            <a:r>
              <a:rPr lang="en-US" sz="3600" b="0" i="0" dirty="0">
                <a:solidFill>
                  <a:schemeClr val="bg1"/>
                </a:solidFill>
                <a:effectLst/>
                <a:latin typeface="Gotham SSm A"/>
              </a:rPr>
              <a:t>God already has done something about evil. </a:t>
            </a:r>
            <a:r>
              <a:rPr lang="en-US" sz="3600" b="0" i="0" strike="noStrike" dirty="0">
                <a:solidFill>
                  <a:schemeClr val="bg1"/>
                </a:solidFill>
                <a:effectLst/>
                <a:latin typeface="Gotham SSm A"/>
                <a:hlinkClick r:id="rId2">
                  <a:extLst>
                    <a:ext uri="{A12FA001-AC4F-418D-AE19-62706E023703}">
                      <ahyp:hlinkClr xmlns:ahyp="http://schemas.microsoft.com/office/drawing/2018/hyperlinkcolor" val="tx"/>
                    </a:ext>
                  </a:extLst>
                </a:hlinkClick>
              </a:rPr>
              <a:t>He sent His only Son</a:t>
            </a:r>
            <a:r>
              <a:rPr lang="en-US" sz="3600" b="0" i="0" dirty="0">
                <a:solidFill>
                  <a:schemeClr val="bg1"/>
                </a:solidFill>
                <a:effectLst/>
                <a:latin typeface="Gotham SSm A"/>
              </a:rPr>
              <a:t> into the world to die for the world and to defeat evil. Evil was defeated officially at Christ’s first coming through His death and resurrection (Colossians 2:14, Hebrews 2:14, Ephesians 4:7-12). His victory over sin and the grave ensured Satan’s eventual defeat. The same Bible that accurately predicted Christ’s first coming through nearly 100 fulfilled prophecies promises that Christ will come again and will completely defeat evil.</a:t>
            </a:r>
            <a:endParaRPr lang="en-US" sz="3600" dirty="0">
              <a:solidFill>
                <a:schemeClr val="bg1"/>
              </a:solidFill>
            </a:endParaRPr>
          </a:p>
        </p:txBody>
      </p:sp>
    </p:spTree>
    <p:extLst>
      <p:ext uri="{BB962C8B-B14F-4D97-AF65-F5344CB8AC3E}">
        <p14:creationId xmlns:p14="http://schemas.microsoft.com/office/powerpoint/2010/main" val="41894909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1305">
                                          <p:stCondLst>
                                            <p:cond delay="0"/>
                                          </p:stCondLst>
                                        </p:cTn>
                                        <p:tgtEl>
                                          <p:spTgt spid="3"/>
                                        </p:tgtEl>
                                      </p:cBhvr>
                                    </p:animEffect>
                                    <p:anim calcmode="lin" valueType="num">
                                      <p:cBhvr>
                                        <p:cTn id="13" dur="4100"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149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1494" tmFilter="0, 0; 0.125,0.2665; 0.25,0.4; 0.375,0.465; 0.5,0.5;  0.625,0.535; 0.75,0.6; 0.875,0.7335; 1,1">
                                          <p:stCondLst>
                                            <p:cond delay="1494"/>
                                          </p:stCondLst>
                                        </p:cTn>
                                        <p:tgtEl>
                                          <p:spTgt spid="3"/>
                                        </p:tgtEl>
                                        <p:attrNameLst>
                                          <p:attrName>ppt_y</p:attrName>
                                        </p:attrNameLst>
                                      </p:cBhvr>
                                      <p:tavLst>
                                        <p:tav tm="0" fmla="#ppt_y-sin(pi*$)/9">
                                          <p:val>
                                            <p:fltVal val="0"/>
                                          </p:val>
                                        </p:tav>
                                        <p:tav tm="100000">
                                          <p:val>
                                            <p:fltVal val="1"/>
                                          </p:val>
                                        </p:tav>
                                      </p:tavLst>
                                    </p:anim>
                                    <p:anim calcmode="lin" valueType="num">
                                      <p:cBhvr>
                                        <p:cTn id="16" dur="747" tmFilter="0, 0; 0.125,0.2665; 0.25,0.4; 0.375,0.465; 0.5,0.5;  0.625,0.535; 0.75,0.6; 0.875,0.7335; 1,1">
                                          <p:stCondLst>
                                            <p:cond delay="2979"/>
                                          </p:stCondLst>
                                        </p:cTn>
                                        <p:tgtEl>
                                          <p:spTgt spid="3"/>
                                        </p:tgtEl>
                                        <p:attrNameLst>
                                          <p:attrName>ppt_y</p:attrName>
                                        </p:attrNameLst>
                                      </p:cBhvr>
                                      <p:tavLst>
                                        <p:tav tm="0" fmla="#ppt_y-sin(pi*$)/27">
                                          <p:val>
                                            <p:fltVal val="0"/>
                                          </p:val>
                                        </p:tav>
                                        <p:tav tm="100000">
                                          <p:val>
                                            <p:fltVal val="1"/>
                                          </p:val>
                                        </p:tav>
                                      </p:tavLst>
                                    </p:anim>
                                    <p:anim calcmode="lin" valueType="num">
                                      <p:cBhvr>
                                        <p:cTn id="17" dur="369" tmFilter="0, 0; 0.125,0.2665; 0.25,0.4; 0.375,0.465; 0.5,0.5;  0.625,0.535; 0.75,0.6; 0.875,0.7335; 1,1">
                                          <p:stCondLst>
                                            <p:cond delay="3726"/>
                                          </p:stCondLst>
                                        </p:cTn>
                                        <p:tgtEl>
                                          <p:spTgt spid="3"/>
                                        </p:tgtEl>
                                        <p:attrNameLst>
                                          <p:attrName>ppt_y</p:attrName>
                                        </p:attrNameLst>
                                      </p:cBhvr>
                                      <p:tavLst>
                                        <p:tav tm="0" fmla="#ppt_y-sin(pi*$)/81">
                                          <p:val>
                                            <p:fltVal val="0"/>
                                          </p:val>
                                        </p:tav>
                                        <p:tav tm="100000">
                                          <p:val>
                                            <p:fltVal val="1"/>
                                          </p:val>
                                        </p:tav>
                                      </p:tavLst>
                                    </p:anim>
                                    <p:animScale>
                                      <p:cBhvr>
                                        <p:cTn id="18" dur="59">
                                          <p:stCondLst>
                                            <p:cond delay="1462"/>
                                          </p:stCondLst>
                                        </p:cTn>
                                        <p:tgtEl>
                                          <p:spTgt spid="3"/>
                                        </p:tgtEl>
                                      </p:cBhvr>
                                      <p:to x="100000" y="60000"/>
                                    </p:animScale>
                                    <p:animScale>
                                      <p:cBhvr>
                                        <p:cTn id="19" dur="373" decel="50000">
                                          <p:stCondLst>
                                            <p:cond delay="1521"/>
                                          </p:stCondLst>
                                        </p:cTn>
                                        <p:tgtEl>
                                          <p:spTgt spid="3"/>
                                        </p:tgtEl>
                                      </p:cBhvr>
                                      <p:to x="100000" y="100000"/>
                                    </p:animScale>
                                    <p:animScale>
                                      <p:cBhvr>
                                        <p:cTn id="20" dur="59">
                                          <p:stCondLst>
                                            <p:cond delay="2952"/>
                                          </p:stCondLst>
                                        </p:cTn>
                                        <p:tgtEl>
                                          <p:spTgt spid="3"/>
                                        </p:tgtEl>
                                      </p:cBhvr>
                                      <p:to x="100000" y="80000"/>
                                    </p:animScale>
                                    <p:animScale>
                                      <p:cBhvr>
                                        <p:cTn id="21" dur="373" decel="50000">
                                          <p:stCondLst>
                                            <p:cond delay="3011"/>
                                          </p:stCondLst>
                                        </p:cTn>
                                        <p:tgtEl>
                                          <p:spTgt spid="3"/>
                                        </p:tgtEl>
                                      </p:cBhvr>
                                      <p:to x="100000" y="100000"/>
                                    </p:animScale>
                                    <p:animScale>
                                      <p:cBhvr>
                                        <p:cTn id="22" dur="59">
                                          <p:stCondLst>
                                            <p:cond delay="3694"/>
                                          </p:stCondLst>
                                        </p:cTn>
                                        <p:tgtEl>
                                          <p:spTgt spid="3"/>
                                        </p:tgtEl>
                                      </p:cBhvr>
                                      <p:to x="100000" y="90000"/>
                                    </p:animScale>
                                    <p:animScale>
                                      <p:cBhvr>
                                        <p:cTn id="23" dur="373" decel="50000">
                                          <p:stCondLst>
                                            <p:cond delay="3753"/>
                                          </p:stCondLst>
                                        </p:cTn>
                                        <p:tgtEl>
                                          <p:spTgt spid="3"/>
                                        </p:tgtEl>
                                      </p:cBhvr>
                                      <p:to x="100000" y="100000"/>
                                    </p:animScale>
                                    <p:animScale>
                                      <p:cBhvr>
                                        <p:cTn id="24" dur="59">
                                          <p:stCondLst>
                                            <p:cond delay="4068"/>
                                          </p:stCondLst>
                                        </p:cTn>
                                        <p:tgtEl>
                                          <p:spTgt spid="3"/>
                                        </p:tgtEl>
                                      </p:cBhvr>
                                      <p:to x="100000" y="95000"/>
                                    </p:animScale>
                                    <p:animScale>
                                      <p:cBhvr>
                                        <p:cTn id="25" dur="373" decel="50000">
                                          <p:stCondLst>
                                            <p:cond delay="4127"/>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4E68B1-BED4-4F19-B194-94F1BEADD451}"/>
              </a:ext>
            </a:extLst>
          </p:cNvPr>
          <p:cNvSpPr/>
          <p:nvPr/>
        </p:nvSpPr>
        <p:spPr>
          <a:xfrm>
            <a:off x="2986059" y="148709"/>
            <a:ext cx="6487866" cy="707886"/>
          </a:xfrm>
          <a:prstGeom prst="rect">
            <a:avLst/>
          </a:prstGeom>
        </p:spPr>
        <p:txBody>
          <a:bodyPr wrap="none">
            <a:spAutoFit/>
          </a:bodyPr>
          <a:lstStyle/>
          <a:p>
            <a:r>
              <a:rPr lang="en-US" sz="4000" b="1" i="0" dirty="0">
                <a:solidFill>
                  <a:schemeClr val="bg1"/>
                </a:solidFill>
                <a:effectLst/>
                <a:latin typeface="Gotham SSm A"/>
              </a:rPr>
              <a:t>Meanwhile, What Do We Do?</a:t>
            </a:r>
          </a:p>
        </p:txBody>
      </p:sp>
      <p:sp>
        <p:nvSpPr>
          <p:cNvPr id="3" name="Rectangle 2">
            <a:extLst>
              <a:ext uri="{FF2B5EF4-FFF2-40B4-BE49-F238E27FC236}">
                <a16:creationId xmlns:a16="http://schemas.microsoft.com/office/drawing/2014/main" id="{83FFDB92-37B3-4C62-99E1-D116DA93F71B}"/>
              </a:ext>
            </a:extLst>
          </p:cNvPr>
          <p:cNvSpPr/>
          <p:nvPr/>
        </p:nvSpPr>
        <p:spPr>
          <a:xfrm>
            <a:off x="547687" y="862804"/>
            <a:ext cx="11096625" cy="646331"/>
          </a:xfrm>
          <a:prstGeom prst="rect">
            <a:avLst/>
          </a:prstGeom>
        </p:spPr>
        <p:txBody>
          <a:bodyPr wrap="square">
            <a:spAutoFit/>
          </a:bodyPr>
          <a:lstStyle/>
          <a:p>
            <a:pPr algn="ctr"/>
            <a:r>
              <a:rPr lang="en-US" sz="3600" b="0" i="0" dirty="0">
                <a:solidFill>
                  <a:schemeClr val="bg1"/>
                </a:solidFill>
                <a:effectLst/>
                <a:latin typeface="Gotham SSm A"/>
              </a:rPr>
              <a:t>Jesus answered this in one word</a:t>
            </a:r>
            <a:endParaRPr lang="en-US" sz="3600" dirty="0">
              <a:solidFill>
                <a:schemeClr val="bg1"/>
              </a:solidFill>
            </a:endParaRPr>
          </a:p>
        </p:txBody>
      </p:sp>
      <p:sp>
        <p:nvSpPr>
          <p:cNvPr id="4" name="Rectangle 3">
            <a:extLst>
              <a:ext uri="{FF2B5EF4-FFF2-40B4-BE49-F238E27FC236}">
                <a16:creationId xmlns:a16="http://schemas.microsoft.com/office/drawing/2014/main" id="{8375B481-911E-42C0-BE4A-A3D9D1940B01}"/>
              </a:ext>
            </a:extLst>
          </p:cNvPr>
          <p:cNvSpPr/>
          <p:nvPr/>
        </p:nvSpPr>
        <p:spPr>
          <a:xfrm>
            <a:off x="866065" y="1793080"/>
            <a:ext cx="10778247" cy="3416320"/>
          </a:xfrm>
          <a:prstGeom prst="rect">
            <a:avLst/>
          </a:prstGeom>
        </p:spPr>
        <p:txBody>
          <a:bodyPr wrap="square">
            <a:spAutoFit/>
          </a:bodyPr>
          <a:lstStyle/>
          <a:p>
            <a:r>
              <a:rPr lang="en-US" sz="3600" dirty="0">
                <a:solidFill>
                  <a:schemeClr val="bg1"/>
                </a:solidFill>
                <a:latin typeface="Gotham SSm A"/>
              </a:rPr>
              <a:t>In Luke 13, Jesus hears the story of the Galileans “whose blood Pilate had mixed with their sacrifices.” He asks if this happened to them because they were worse sinners than those who had not suffered such a tragic death. His answer was instructive: “I tell you, no; but unless you repent you will all likewise perish” (Luke 13:3, NKJV). </a:t>
            </a:r>
            <a:endParaRPr lang="en-US" sz="3600" dirty="0"/>
          </a:p>
        </p:txBody>
      </p:sp>
      <p:sp>
        <p:nvSpPr>
          <p:cNvPr id="5" name="Rectangle 4">
            <a:extLst>
              <a:ext uri="{FF2B5EF4-FFF2-40B4-BE49-F238E27FC236}">
                <a16:creationId xmlns:a16="http://schemas.microsoft.com/office/drawing/2014/main" id="{EEDF888A-1162-4B77-BF56-67FF8F3130DD}"/>
              </a:ext>
            </a:extLst>
          </p:cNvPr>
          <p:cNvSpPr/>
          <p:nvPr/>
        </p:nvSpPr>
        <p:spPr>
          <a:xfrm>
            <a:off x="9205941" y="771281"/>
            <a:ext cx="1952073" cy="769441"/>
          </a:xfrm>
          <a:prstGeom prst="rect">
            <a:avLst/>
          </a:prstGeom>
        </p:spPr>
        <p:txBody>
          <a:bodyPr wrap="none">
            <a:spAutoFit/>
          </a:bodyPr>
          <a:lstStyle/>
          <a:p>
            <a:r>
              <a:rPr lang="en-US" sz="4400" i="1" dirty="0">
                <a:solidFill>
                  <a:schemeClr val="bg1"/>
                </a:solidFill>
                <a:latin typeface="Gotham SSm A"/>
              </a:rPr>
              <a:t>repent</a:t>
            </a:r>
            <a:r>
              <a:rPr lang="en-US" sz="4400" dirty="0">
                <a:solidFill>
                  <a:schemeClr val="bg1"/>
                </a:solidFill>
                <a:latin typeface="Gotham SSm A"/>
              </a:rPr>
              <a:t>. </a:t>
            </a:r>
            <a:endParaRPr lang="en-US" sz="4400" dirty="0"/>
          </a:p>
        </p:txBody>
      </p:sp>
    </p:spTree>
    <p:extLst>
      <p:ext uri="{BB962C8B-B14F-4D97-AF65-F5344CB8AC3E}">
        <p14:creationId xmlns:p14="http://schemas.microsoft.com/office/powerpoint/2010/main" val="1819221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25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4000" fill="hold"/>
                                        <p:tgtEl>
                                          <p:spTgt spid="5"/>
                                        </p:tgtEl>
                                        <p:attrNameLst>
                                          <p:attrName>ppt_w</p:attrName>
                                        </p:attrNameLst>
                                      </p:cBhvr>
                                      <p:tavLst>
                                        <p:tav tm="0">
                                          <p:val>
                                            <p:fltVal val="0"/>
                                          </p:val>
                                        </p:tav>
                                        <p:tav tm="100000">
                                          <p:val>
                                            <p:strVal val="#ppt_w"/>
                                          </p:val>
                                        </p:tav>
                                      </p:tavLst>
                                    </p:anim>
                                    <p:anim calcmode="lin" valueType="num">
                                      <p:cBhvr>
                                        <p:cTn id="18" dur="4000" fill="hold"/>
                                        <p:tgtEl>
                                          <p:spTgt spid="5"/>
                                        </p:tgtEl>
                                        <p:attrNameLst>
                                          <p:attrName>ppt_h</p:attrName>
                                        </p:attrNameLst>
                                      </p:cBhvr>
                                      <p:tavLst>
                                        <p:tav tm="0">
                                          <p:val>
                                            <p:fltVal val="0"/>
                                          </p:val>
                                        </p:tav>
                                        <p:tav tm="100000">
                                          <p:val>
                                            <p:strVal val="#ppt_h"/>
                                          </p:val>
                                        </p:tav>
                                      </p:tavLst>
                                    </p:anim>
                                    <p:anim calcmode="lin" valueType="num">
                                      <p:cBhvr>
                                        <p:cTn id="19" dur="4000" fill="hold"/>
                                        <p:tgtEl>
                                          <p:spTgt spid="5"/>
                                        </p:tgtEl>
                                        <p:attrNameLst>
                                          <p:attrName>style.rotation</p:attrName>
                                        </p:attrNameLst>
                                      </p:cBhvr>
                                      <p:tavLst>
                                        <p:tav tm="0">
                                          <p:val>
                                            <p:fltVal val="90"/>
                                          </p:val>
                                        </p:tav>
                                        <p:tav tm="100000">
                                          <p:val>
                                            <p:fltVal val="0"/>
                                          </p:val>
                                        </p:tav>
                                      </p:tavLst>
                                    </p:anim>
                                    <p:animEffect transition="in" filter="fade">
                                      <p:cBhvr>
                                        <p:cTn id="20" dur="4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4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6E1506-11AB-4F43-872E-5A77F8866B19}"/>
              </a:ext>
            </a:extLst>
          </p:cNvPr>
          <p:cNvSpPr/>
          <p:nvPr/>
        </p:nvSpPr>
        <p:spPr>
          <a:xfrm>
            <a:off x="638783" y="761469"/>
            <a:ext cx="10914434" cy="3139321"/>
          </a:xfrm>
          <a:prstGeom prst="rect">
            <a:avLst/>
          </a:prstGeom>
        </p:spPr>
        <p:txBody>
          <a:bodyPr wrap="square">
            <a:spAutoFit/>
          </a:bodyPr>
          <a:lstStyle/>
          <a:p>
            <a:pPr algn="ctr"/>
            <a:r>
              <a:rPr lang="en-US" sz="6600" b="0" i="0" dirty="0">
                <a:solidFill>
                  <a:schemeClr val="bg1"/>
                </a:solidFill>
                <a:effectLst/>
                <a:latin typeface="Gotham SSm A"/>
              </a:rPr>
              <a:t>Life is </a:t>
            </a:r>
            <a:r>
              <a:rPr lang="en-US" sz="6600" b="0" i="0" u="sng" dirty="0">
                <a:solidFill>
                  <a:schemeClr val="bg1"/>
                </a:solidFill>
                <a:effectLst/>
                <a:latin typeface="Gotham SSm A"/>
              </a:rPr>
              <a:t>brief</a:t>
            </a:r>
            <a:r>
              <a:rPr lang="en-US" sz="6600" b="0" i="0" dirty="0">
                <a:solidFill>
                  <a:schemeClr val="bg1"/>
                </a:solidFill>
                <a:effectLst/>
                <a:latin typeface="Gotham SSm A"/>
              </a:rPr>
              <a:t>. You can never be sure how long it will last. We all should </a:t>
            </a:r>
            <a:r>
              <a:rPr lang="en-US" sz="6600" b="0" i="0" u="sng" dirty="0">
                <a:solidFill>
                  <a:schemeClr val="bg1"/>
                </a:solidFill>
                <a:effectLst/>
                <a:latin typeface="Gotham SSm A"/>
              </a:rPr>
              <a:t>be prepared</a:t>
            </a:r>
            <a:r>
              <a:rPr lang="en-US" sz="6600" b="0" i="0" dirty="0">
                <a:solidFill>
                  <a:schemeClr val="bg1"/>
                </a:solidFill>
                <a:effectLst/>
                <a:latin typeface="Gotham SSm A"/>
              </a:rPr>
              <a:t>. </a:t>
            </a:r>
            <a:endParaRPr lang="en-US" sz="6600" dirty="0">
              <a:solidFill>
                <a:schemeClr val="bg1"/>
              </a:solidFill>
            </a:endParaRPr>
          </a:p>
        </p:txBody>
      </p:sp>
    </p:spTree>
    <p:extLst>
      <p:ext uri="{BB962C8B-B14F-4D97-AF65-F5344CB8AC3E}">
        <p14:creationId xmlns:p14="http://schemas.microsoft.com/office/powerpoint/2010/main" val="7732424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4000" fill="hold"/>
                                        <p:tgtEl>
                                          <p:spTgt spid="2"/>
                                        </p:tgtEl>
                                        <p:attrNameLst>
                                          <p:attrName>ppt_w</p:attrName>
                                        </p:attrNameLst>
                                      </p:cBhvr>
                                      <p:tavLst>
                                        <p:tav tm="0">
                                          <p:val>
                                            <p:fltVal val="0"/>
                                          </p:val>
                                        </p:tav>
                                        <p:tav tm="100000">
                                          <p:val>
                                            <p:strVal val="#ppt_w"/>
                                          </p:val>
                                        </p:tav>
                                      </p:tavLst>
                                    </p:anim>
                                    <p:anim calcmode="lin" valueType="num">
                                      <p:cBhvr>
                                        <p:cTn id="8" dur="4000" fill="hold"/>
                                        <p:tgtEl>
                                          <p:spTgt spid="2"/>
                                        </p:tgtEl>
                                        <p:attrNameLst>
                                          <p:attrName>ppt_h</p:attrName>
                                        </p:attrNameLst>
                                      </p:cBhvr>
                                      <p:tavLst>
                                        <p:tav tm="0">
                                          <p:val>
                                            <p:fltVal val="0"/>
                                          </p:val>
                                        </p:tav>
                                        <p:tav tm="100000">
                                          <p:val>
                                            <p:strVal val="#ppt_h"/>
                                          </p:val>
                                        </p:tav>
                                      </p:tavLst>
                                    </p:anim>
                                    <p:anim calcmode="lin" valueType="num">
                                      <p:cBhvr>
                                        <p:cTn id="9" dur="4000" fill="hold"/>
                                        <p:tgtEl>
                                          <p:spTgt spid="2"/>
                                        </p:tgtEl>
                                        <p:attrNameLst>
                                          <p:attrName>style.rotation</p:attrName>
                                        </p:attrNameLst>
                                      </p:cBhvr>
                                      <p:tavLst>
                                        <p:tav tm="0">
                                          <p:val>
                                            <p:fltVal val="90"/>
                                          </p:val>
                                        </p:tav>
                                        <p:tav tm="100000">
                                          <p:val>
                                            <p:fltVal val="0"/>
                                          </p:val>
                                        </p:tav>
                                      </p:tavLst>
                                    </p:anim>
                                    <p:animEffect transition="in" filter="fade">
                                      <p:cBhvr>
                                        <p:cTn id="10" dur="4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006E7A-C13C-430C-9A68-E9F298DE52CE}"/>
              </a:ext>
            </a:extLst>
          </p:cNvPr>
          <p:cNvSpPr txBox="1"/>
          <p:nvPr/>
        </p:nvSpPr>
        <p:spPr>
          <a:xfrm>
            <a:off x="839354" y="0"/>
            <a:ext cx="10763250" cy="5232202"/>
          </a:xfrm>
          <a:prstGeom prst="rect">
            <a:avLst/>
          </a:prstGeom>
          <a:noFill/>
        </p:spPr>
        <p:txBody>
          <a:bodyPr wrap="square" rtlCol="0">
            <a:spAutoFit/>
          </a:bodyPr>
          <a:lstStyle/>
          <a:p>
            <a:pPr algn="ctr"/>
            <a:endParaRPr lang="en-US" sz="6000" dirty="0">
              <a:solidFill>
                <a:schemeClr val="bg1"/>
              </a:solidFill>
            </a:endParaRPr>
          </a:p>
          <a:p>
            <a:pPr algn="ctr"/>
            <a:r>
              <a:rPr lang="en-US" sz="6000" dirty="0">
                <a:solidFill>
                  <a:schemeClr val="bg1"/>
                </a:solidFill>
              </a:rPr>
              <a:t>Have you ever asked yourself these tough questions?</a:t>
            </a:r>
          </a:p>
          <a:p>
            <a:pPr algn="ctr"/>
            <a:r>
              <a:rPr lang="en-US" sz="6000" dirty="0">
                <a:solidFill>
                  <a:schemeClr val="bg1"/>
                </a:solidFill>
              </a:rPr>
              <a:t>Next Question</a:t>
            </a:r>
          </a:p>
          <a:p>
            <a:pPr algn="ctr"/>
            <a:endParaRPr lang="en-US" sz="4000" dirty="0">
              <a:solidFill>
                <a:schemeClr val="bg1"/>
              </a:solidFill>
            </a:endParaRPr>
          </a:p>
          <a:p>
            <a:pPr algn="ctr"/>
            <a:r>
              <a:rPr lang="en-US" sz="5400" dirty="0">
                <a:solidFill>
                  <a:schemeClr val="bg1"/>
                </a:solidFill>
              </a:rPr>
              <a:t>Pastor Richard ”Rico” Tubbs</a:t>
            </a:r>
          </a:p>
        </p:txBody>
      </p:sp>
    </p:spTree>
    <p:extLst>
      <p:ext uri="{BB962C8B-B14F-4D97-AF65-F5344CB8AC3E}">
        <p14:creationId xmlns:p14="http://schemas.microsoft.com/office/powerpoint/2010/main" val="16660593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CF45DA8-580D-2C9E-87BE-E8DDFD700714}"/>
              </a:ext>
            </a:extLst>
          </p:cNvPr>
          <p:cNvSpPr txBox="1"/>
          <p:nvPr/>
        </p:nvSpPr>
        <p:spPr>
          <a:xfrm>
            <a:off x="398059" y="1119116"/>
            <a:ext cx="11395881" cy="2862322"/>
          </a:xfrm>
          <a:prstGeom prst="rect">
            <a:avLst/>
          </a:prstGeom>
          <a:noFill/>
        </p:spPr>
        <p:txBody>
          <a:bodyPr wrap="square" rtlCol="0">
            <a:spAutoFit/>
          </a:bodyPr>
          <a:lstStyle/>
          <a:p>
            <a:pPr algn="ctr"/>
            <a:r>
              <a:rPr lang="en-US" sz="6000" dirty="0">
                <a:solidFill>
                  <a:schemeClr val="bg1"/>
                </a:solidFill>
              </a:rPr>
              <a:t>Why does God allow</a:t>
            </a:r>
            <a:r>
              <a:rPr lang="en-US" dirty="0">
                <a:solidFill>
                  <a:schemeClr val="bg1"/>
                </a:solidFill>
              </a:rPr>
              <a:t> </a:t>
            </a:r>
            <a:r>
              <a:rPr lang="en-US" sz="6000" dirty="0">
                <a:solidFill>
                  <a:schemeClr val="bg1"/>
                </a:solidFill>
              </a:rPr>
              <a:t>Bad Things Happen to good people and Good things happen to bad people? </a:t>
            </a:r>
          </a:p>
        </p:txBody>
      </p:sp>
    </p:spTree>
    <p:extLst>
      <p:ext uri="{BB962C8B-B14F-4D97-AF65-F5344CB8AC3E}">
        <p14:creationId xmlns:p14="http://schemas.microsoft.com/office/powerpoint/2010/main" val="31650412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5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006E7A-C13C-430C-9A68-E9F298DE52CE}"/>
              </a:ext>
            </a:extLst>
          </p:cNvPr>
          <p:cNvSpPr txBox="1"/>
          <p:nvPr/>
        </p:nvSpPr>
        <p:spPr>
          <a:xfrm>
            <a:off x="876300" y="200025"/>
            <a:ext cx="10763250" cy="4308872"/>
          </a:xfrm>
          <a:prstGeom prst="rect">
            <a:avLst/>
          </a:prstGeom>
          <a:noFill/>
        </p:spPr>
        <p:txBody>
          <a:bodyPr wrap="square" rtlCol="0">
            <a:spAutoFit/>
          </a:bodyPr>
          <a:lstStyle/>
          <a:p>
            <a:pPr algn="ctr"/>
            <a:endParaRPr lang="en-US" sz="6000" dirty="0">
              <a:solidFill>
                <a:schemeClr val="bg1"/>
              </a:solidFill>
            </a:endParaRPr>
          </a:p>
          <a:p>
            <a:pPr algn="ctr"/>
            <a:r>
              <a:rPr lang="en-US" sz="6000" dirty="0">
                <a:solidFill>
                  <a:schemeClr val="bg1"/>
                </a:solidFill>
              </a:rPr>
              <a:t>Have you ever asked yourself these tough questions?</a:t>
            </a:r>
          </a:p>
          <a:p>
            <a:pPr algn="ctr"/>
            <a:endParaRPr lang="en-US" sz="4000" dirty="0">
              <a:solidFill>
                <a:schemeClr val="bg1"/>
              </a:solidFill>
            </a:endParaRPr>
          </a:p>
          <a:p>
            <a:pPr algn="ctr"/>
            <a:r>
              <a:rPr lang="en-US" sz="5400" dirty="0">
                <a:solidFill>
                  <a:schemeClr val="bg1"/>
                </a:solidFill>
              </a:rPr>
              <a:t>Pastor Richard ”Rico” Tubbs</a:t>
            </a:r>
          </a:p>
        </p:txBody>
      </p:sp>
    </p:spTree>
    <p:extLst>
      <p:ext uri="{BB962C8B-B14F-4D97-AF65-F5344CB8AC3E}">
        <p14:creationId xmlns:p14="http://schemas.microsoft.com/office/powerpoint/2010/main" val="11523832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EA4483-6DFB-4F78-4D3F-F6EF82679B38}"/>
              </a:ext>
            </a:extLst>
          </p:cNvPr>
          <p:cNvSpPr txBox="1"/>
          <p:nvPr/>
        </p:nvSpPr>
        <p:spPr>
          <a:xfrm>
            <a:off x="948583" y="1002049"/>
            <a:ext cx="10058400" cy="5509200"/>
          </a:xfrm>
          <a:prstGeom prst="rect">
            <a:avLst/>
          </a:prstGeom>
          <a:noFill/>
        </p:spPr>
        <p:txBody>
          <a:bodyPr wrap="square">
            <a:spAutoFit/>
          </a:bodyPr>
          <a:lstStyle/>
          <a:p>
            <a:r>
              <a:rPr lang="en-US" sz="3200" dirty="0">
                <a:solidFill>
                  <a:schemeClr val="bg1"/>
                </a:solidFill>
              </a:rPr>
              <a:t>43 “You have heard that it was said, ‘Love your neighbor and hate your enemy.’ 44 But I tell you, love your enemies and pray for those who persecute you, 45 that you may be children of your Father in heaven. </a:t>
            </a:r>
            <a:r>
              <a:rPr lang="en-US" sz="3200" b="1" dirty="0">
                <a:solidFill>
                  <a:schemeClr val="bg1"/>
                </a:solidFill>
              </a:rPr>
              <a:t>He causes his sun to rise on the evil and the good,  and sends rain on the righteous and the unrighteous</a:t>
            </a:r>
            <a:r>
              <a:rPr lang="en-US" sz="3200" dirty="0">
                <a:solidFill>
                  <a:schemeClr val="bg1"/>
                </a:solidFill>
              </a:rPr>
              <a:t>. 46 If you love those who love you, what reward will you get? Are not even the tax collectors doing that? 47 And if you greet only your own people, what are you doing more than others? Do not even pagans do that? 48 Be perfect, therefore, as your heavenly Father is perfect.</a:t>
            </a:r>
          </a:p>
        </p:txBody>
      </p:sp>
      <p:sp>
        <p:nvSpPr>
          <p:cNvPr id="4" name="TextBox 3">
            <a:extLst>
              <a:ext uri="{FF2B5EF4-FFF2-40B4-BE49-F238E27FC236}">
                <a16:creationId xmlns:a16="http://schemas.microsoft.com/office/drawing/2014/main" id="{C25D0D05-4463-7D0A-8423-1A425D555BE5}"/>
              </a:ext>
            </a:extLst>
          </p:cNvPr>
          <p:cNvSpPr txBox="1"/>
          <p:nvPr/>
        </p:nvSpPr>
        <p:spPr>
          <a:xfrm>
            <a:off x="2452642" y="188007"/>
            <a:ext cx="6588808" cy="707886"/>
          </a:xfrm>
          <a:prstGeom prst="rect">
            <a:avLst/>
          </a:prstGeom>
          <a:noFill/>
        </p:spPr>
        <p:txBody>
          <a:bodyPr wrap="square" rtlCol="0">
            <a:spAutoFit/>
          </a:bodyPr>
          <a:lstStyle/>
          <a:p>
            <a:pPr algn="ctr"/>
            <a:r>
              <a:rPr lang="en-US" sz="4000" dirty="0">
                <a:solidFill>
                  <a:schemeClr val="bg1"/>
                </a:solidFill>
              </a:rPr>
              <a:t>Matthew 5:43</a:t>
            </a:r>
          </a:p>
        </p:txBody>
      </p:sp>
    </p:spTree>
    <p:extLst>
      <p:ext uri="{BB962C8B-B14F-4D97-AF65-F5344CB8AC3E}">
        <p14:creationId xmlns:p14="http://schemas.microsoft.com/office/powerpoint/2010/main" val="31916471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4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4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F52F98-78E7-DCD0-4AE4-651C50E8B79D}"/>
              </a:ext>
            </a:extLst>
          </p:cNvPr>
          <p:cNvSpPr txBox="1"/>
          <p:nvPr/>
        </p:nvSpPr>
        <p:spPr>
          <a:xfrm>
            <a:off x="1194987" y="967701"/>
            <a:ext cx="9802026" cy="3108543"/>
          </a:xfrm>
          <a:prstGeom prst="rect">
            <a:avLst/>
          </a:prstGeom>
          <a:noFill/>
        </p:spPr>
        <p:txBody>
          <a:bodyPr wrap="square">
            <a:spAutoFit/>
          </a:bodyPr>
          <a:lstStyle/>
          <a:p>
            <a:r>
              <a:rPr lang="en-US" sz="2800" dirty="0">
                <a:solidFill>
                  <a:schemeClr val="bg1"/>
                </a:solidFill>
              </a:rPr>
              <a:t>In his book Mere Christianity, C.S. Lewis wrote, "Do not waste your time bothering whether you ’love’ your neighbor act as if you did. As soon as we do this, we find one of the great secrets. When you are behaving as if you loved someone, you will presently come to love him. If you injure someone you dislike, you will find yourself disliking him more. If you do him a good turn, you will find yourself disliking him less." Our Daily Bread, February 14.</a:t>
            </a:r>
          </a:p>
        </p:txBody>
      </p:sp>
    </p:spTree>
    <p:extLst>
      <p:ext uri="{BB962C8B-B14F-4D97-AF65-F5344CB8AC3E}">
        <p14:creationId xmlns:p14="http://schemas.microsoft.com/office/powerpoint/2010/main" val="33517821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4503A9C-B580-4A8E-383F-5CE50F365499}"/>
              </a:ext>
            </a:extLst>
          </p:cNvPr>
          <p:cNvSpPr txBox="1"/>
          <p:nvPr/>
        </p:nvSpPr>
        <p:spPr>
          <a:xfrm>
            <a:off x="423016" y="213645"/>
            <a:ext cx="11229173" cy="1446550"/>
          </a:xfrm>
          <a:prstGeom prst="rect">
            <a:avLst/>
          </a:prstGeom>
          <a:noFill/>
        </p:spPr>
        <p:txBody>
          <a:bodyPr wrap="square" rtlCol="0">
            <a:spAutoFit/>
          </a:bodyPr>
          <a:lstStyle/>
          <a:p>
            <a:pPr algn="ctr"/>
            <a:r>
              <a:rPr lang="en-US" sz="4400" dirty="0">
                <a:solidFill>
                  <a:schemeClr val="bg1"/>
                </a:solidFill>
              </a:rPr>
              <a:t>Myth: That God is not really </a:t>
            </a:r>
            <a:r>
              <a:rPr lang="en-US" sz="4400" u="sng" dirty="0">
                <a:solidFill>
                  <a:schemeClr val="bg1"/>
                </a:solidFill>
              </a:rPr>
              <a:t>in control of everything</a:t>
            </a:r>
          </a:p>
        </p:txBody>
      </p:sp>
      <p:sp>
        <p:nvSpPr>
          <p:cNvPr id="4" name="TextBox 3">
            <a:extLst>
              <a:ext uri="{FF2B5EF4-FFF2-40B4-BE49-F238E27FC236}">
                <a16:creationId xmlns:a16="http://schemas.microsoft.com/office/drawing/2014/main" id="{18569076-C2EB-B207-3BE4-4B003774A662}"/>
              </a:ext>
            </a:extLst>
          </p:cNvPr>
          <p:cNvSpPr txBox="1"/>
          <p:nvPr/>
        </p:nvSpPr>
        <p:spPr>
          <a:xfrm>
            <a:off x="331861" y="1282128"/>
            <a:ext cx="11528277" cy="5262979"/>
          </a:xfrm>
          <a:prstGeom prst="rect">
            <a:avLst/>
          </a:prstGeom>
          <a:noFill/>
        </p:spPr>
        <p:txBody>
          <a:bodyPr wrap="square">
            <a:spAutoFit/>
          </a:bodyPr>
          <a:lstStyle/>
          <a:p>
            <a:pPr algn="l"/>
            <a:r>
              <a:rPr lang="en-US" sz="2800" dirty="0">
                <a:solidFill>
                  <a:schemeClr val="bg1"/>
                </a:solidFill>
              </a:rPr>
              <a:t>Final Charge to Timothy</a:t>
            </a:r>
          </a:p>
          <a:p>
            <a:pPr algn="l"/>
            <a:r>
              <a:rPr lang="en-US" sz="2800" dirty="0">
                <a:solidFill>
                  <a:schemeClr val="bg1"/>
                </a:solidFill>
              </a:rPr>
              <a:t>11 But you, man of God, flee from all this, and pursue righteousness, godliness, faith, love, endurance and gentleness. 12 Fight the good fight of the faith. Take hold of the eternal life to which you were called when you made your good confession in the presence of many witnesses. 13 In the sight of God, who gives life to everything, and of Christ Jesus, who while testifying before Pontius Pilate made the good confession, I charge you 14 to keep this command without spot or blame until the appearing of our Lord Jesus Christ, 15 which God will bring about in his own time—God, the blessed and only Ruler, the King of kings and Lord of lords, 16 who alone is immortal and who lives in unapproachable light, whom no one has seen or can see. To him be honor and might forever. Amen.</a:t>
            </a:r>
          </a:p>
        </p:txBody>
      </p:sp>
    </p:spTree>
    <p:extLst>
      <p:ext uri="{BB962C8B-B14F-4D97-AF65-F5344CB8AC3E}">
        <p14:creationId xmlns:p14="http://schemas.microsoft.com/office/powerpoint/2010/main" val="28559613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475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475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475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3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23A7C1-58BF-73A6-0CF8-70DF0FC90B3E}"/>
              </a:ext>
            </a:extLst>
          </p:cNvPr>
          <p:cNvSpPr txBox="1"/>
          <p:nvPr/>
        </p:nvSpPr>
        <p:spPr>
          <a:xfrm>
            <a:off x="878793" y="195461"/>
            <a:ext cx="10434414" cy="1446550"/>
          </a:xfrm>
          <a:prstGeom prst="rect">
            <a:avLst/>
          </a:prstGeom>
          <a:noFill/>
        </p:spPr>
        <p:txBody>
          <a:bodyPr wrap="square">
            <a:spAutoFit/>
          </a:bodyPr>
          <a:lstStyle/>
          <a:p>
            <a:pPr algn="ctr"/>
            <a:r>
              <a:rPr lang="en-US" sz="4400" dirty="0">
                <a:solidFill>
                  <a:schemeClr val="bg1"/>
                </a:solidFill>
              </a:rPr>
              <a:t>Myth: Bad Things only happen </a:t>
            </a:r>
            <a:r>
              <a:rPr lang="en-US" sz="4400" u="sng" dirty="0">
                <a:solidFill>
                  <a:schemeClr val="bg1"/>
                </a:solidFill>
              </a:rPr>
              <a:t>to corrupt people</a:t>
            </a:r>
          </a:p>
        </p:txBody>
      </p:sp>
      <p:sp>
        <p:nvSpPr>
          <p:cNvPr id="5" name="TextBox 4">
            <a:extLst>
              <a:ext uri="{FF2B5EF4-FFF2-40B4-BE49-F238E27FC236}">
                <a16:creationId xmlns:a16="http://schemas.microsoft.com/office/drawing/2014/main" id="{442BCA8C-0F64-105E-48FC-DB09E38C788F}"/>
              </a:ext>
            </a:extLst>
          </p:cNvPr>
          <p:cNvSpPr txBox="1"/>
          <p:nvPr/>
        </p:nvSpPr>
        <p:spPr>
          <a:xfrm>
            <a:off x="425865" y="1532178"/>
            <a:ext cx="10887342" cy="4154984"/>
          </a:xfrm>
          <a:prstGeom prst="rect">
            <a:avLst/>
          </a:prstGeom>
          <a:noFill/>
        </p:spPr>
        <p:txBody>
          <a:bodyPr wrap="square">
            <a:spAutoFit/>
          </a:bodyPr>
          <a:lstStyle/>
          <a:p>
            <a:pPr algn="ctr"/>
            <a:r>
              <a:rPr lang="en-US" sz="2400" dirty="0">
                <a:solidFill>
                  <a:schemeClr val="bg1"/>
                </a:solidFill>
              </a:rPr>
              <a:t>Jesus is asked about the supposed significance of disasters</a:t>
            </a:r>
          </a:p>
          <a:p>
            <a:pPr algn="ctr"/>
            <a:r>
              <a:rPr lang="en-US" sz="2400" dirty="0">
                <a:solidFill>
                  <a:schemeClr val="bg1"/>
                </a:solidFill>
              </a:rPr>
              <a:t>13 1-5 It was just at this moment that some people came up to tell him the story of the Galileans whose blood Pilate had mixed with that of their own sacrifices. Jesus made this reply to them: “Are you thinking that these Galileans were worse sinners than any other men of Galilee because this happened to them? I assure you that is not so. You will all die just as miserable a death unless your hearts are changed! You remember those eighteen people who were killed at Siloam when the tower collapsed upon them? Are you imagining that they were worse offenders than any of the other people who lived in Jerusalem? I assure you they were not. You will all die as tragically unless your whole outlook is changed!”</a:t>
            </a:r>
          </a:p>
          <a:p>
            <a:pPr algn="ctr"/>
            <a:r>
              <a:rPr lang="en-US" sz="2400" dirty="0">
                <a:solidFill>
                  <a:schemeClr val="bg1"/>
                </a:solidFill>
              </a:rPr>
              <a:t> Luke 13:1-5</a:t>
            </a:r>
          </a:p>
        </p:txBody>
      </p:sp>
    </p:spTree>
    <p:extLst>
      <p:ext uri="{BB962C8B-B14F-4D97-AF65-F5344CB8AC3E}">
        <p14:creationId xmlns:p14="http://schemas.microsoft.com/office/powerpoint/2010/main" val="32683277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305">
                                          <p:stCondLst>
                                            <p:cond delay="0"/>
                                          </p:stCondLst>
                                        </p:cTn>
                                        <p:tgtEl>
                                          <p:spTgt spid="3"/>
                                        </p:tgtEl>
                                      </p:cBhvr>
                                    </p:animEffect>
                                    <p:anim calcmode="lin" valueType="num">
                                      <p:cBhvr>
                                        <p:cTn id="8" dur="4100"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149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1494" tmFilter="0, 0; 0.125,0.2665; 0.25,0.4; 0.375,0.465; 0.5,0.5;  0.625,0.535; 0.75,0.6; 0.875,0.7335; 1,1">
                                          <p:stCondLst>
                                            <p:cond delay="1494"/>
                                          </p:stCondLst>
                                        </p:cTn>
                                        <p:tgtEl>
                                          <p:spTgt spid="3"/>
                                        </p:tgtEl>
                                        <p:attrNameLst>
                                          <p:attrName>ppt_y</p:attrName>
                                        </p:attrNameLst>
                                      </p:cBhvr>
                                      <p:tavLst>
                                        <p:tav tm="0" fmla="#ppt_y-sin(pi*$)/9">
                                          <p:val>
                                            <p:fltVal val="0"/>
                                          </p:val>
                                        </p:tav>
                                        <p:tav tm="100000">
                                          <p:val>
                                            <p:fltVal val="1"/>
                                          </p:val>
                                        </p:tav>
                                      </p:tavLst>
                                    </p:anim>
                                    <p:anim calcmode="lin" valueType="num">
                                      <p:cBhvr>
                                        <p:cTn id="11" dur="747" tmFilter="0, 0; 0.125,0.2665; 0.25,0.4; 0.375,0.465; 0.5,0.5;  0.625,0.535; 0.75,0.6; 0.875,0.7335; 1,1">
                                          <p:stCondLst>
                                            <p:cond delay="2979"/>
                                          </p:stCondLst>
                                        </p:cTn>
                                        <p:tgtEl>
                                          <p:spTgt spid="3"/>
                                        </p:tgtEl>
                                        <p:attrNameLst>
                                          <p:attrName>ppt_y</p:attrName>
                                        </p:attrNameLst>
                                      </p:cBhvr>
                                      <p:tavLst>
                                        <p:tav tm="0" fmla="#ppt_y-sin(pi*$)/27">
                                          <p:val>
                                            <p:fltVal val="0"/>
                                          </p:val>
                                        </p:tav>
                                        <p:tav tm="100000">
                                          <p:val>
                                            <p:fltVal val="1"/>
                                          </p:val>
                                        </p:tav>
                                      </p:tavLst>
                                    </p:anim>
                                    <p:anim calcmode="lin" valueType="num">
                                      <p:cBhvr>
                                        <p:cTn id="12" dur="369" tmFilter="0, 0; 0.125,0.2665; 0.25,0.4; 0.375,0.465; 0.5,0.5;  0.625,0.535; 0.75,0.6; 0.875,0.7335; 1,1">
                                          <p:stCondLst>
                                            <p:cond delay="3726"/>
                                          </p:stCondLst>
                                        </p:cTn>
                                        <p:tgtEl>
                                          <p:spTgt spid="3"/>
                                        </p:tgtEl>
                                        <p:attrNameLst>
                                          <p:attrName>ppt_y</p:attrName>
                                        </p:attrNameLst>
                                      </p:cBhvr>
                                      <p:tavLst>
                                        <p:tav tm="0" fmla="#ppt_y-sin(pi*$)/81">
                                          <p:val>
                                            <p:fltVal val="0"/>
                                          </p:val>
                                        </p:tav>
                                        <p:tav tm="100000">
                                          <p:val>
                                            <p:fltVal val="1"/>
                                          </p:val>
                                        </p:tav>
                                      </p:tavLst>
                                    </p:anim>
                                    <p:animScale>
                                      <p:cBhvr>
                                        <p:cTn id="13" dur="59">
                                          <p:stCondLst>
                                            <p:cond delay="1462"/>
                                          </p:stCondLst>
                                        </p:cTn>
                                        <p:tgtEl>
                                          <p:spTgt spid="3"/>
                                        </p:tgtEl>
                                      </p:cBhvr>
                                      <p:to x="100000" y="60000"/>
                                    </p:animScale>
                                    <p:animScale>
                                      <p:cBhvr>
                                        <p:cTn id="14" dur="373" decel="50000">
                                          <p:stCondLst>
                                            <p:cond delay="1521"/>
                                          </p:stCondLst>
                                        </p:cTn>
                                        <p:tgtEl>
                                          <p:spTgt spid="3"/>
                                        </p:tgtEl>
                                      </p:cBhvr>
                                      <p:to x="100000" y="100000"/>
                                    </p:animScale>
                                    <p:animScale>
                                      <p:cBhvr>
                                        <p:cTn id="15" dur="59">
                                          <p:stCondLst>
                                            <p:cond delay="2952"/>
                                          </p:stCondLst>
                                        </p:cTn>
                                        <p:tgtEl>
                                          <p:spTgt spid="3"/>
                                        </p:tgtEl>
                                      </p:cBhvr>
                                      <p:to x="100000" y="80000"/>
                                    </p:animScale>
                                    <p:animScale>
                                      <p:cBhvr>
                                        <p:cTn id="16" dur="373" decel="50000">
                                          <p:stCondLst>
                                            <p:cond delay="3011"/>
                                          </p:stCondLst>
                                        </p:cTn>
                                        <p:tgtEl>
                                          <p:spTgt spid="3"/>
                                        </p:tgtEl>
                                      </p:cBhvr>
                                      <p:to x="100000" y="100000"/>
                                    </p:animScale>
                                    <p:animScale>
                                      <p:cBhvr>
                                        <p:cTn id="17" dur="59">
                                          <p:stCondLst>
                                            <p:cond delay="3694"/>
                                          </p:stCondLst>
                                        </p:cTn>
                                        <p:tgtEl>
                                          <p:spTgt spid="3"/>
                                        </p:tgtEl>
                                      </p:cBhvr>
                                      <p:to x="100000" y="90000"/>
                                    </p:animScale>
                                    <p:animScale>
                                      <p:cBhvr>
                                        <p:cTn id="18" dur="373" decel="50000">
                                          <p:stCondLst>
                                            <p:cond delay="3753"/>
                                          </p:stCondLst>
                                        </p:cTn>
                                        <p:tgtEl>
                                          <p:spTgt spid="3"/>
                                        </p:tgtEl>
                                      </p:cBhvr>
                                      <p:to x="100000" y="100000"/>
                                    </p:animScale>
                                    <p:animScale>
                                      <p:cBhvr>
                                        <p:cTn id="19" dur="59">
                                          <p:stCondLst>
                                            <p:cond delay="4068"/>
                                          </p:stCondLst>
                                        </p:cTn>
                                        <p:tgtEl>
                                          <p:spTgt spid="3"/>
                                        </p:tgtEl>
                                      </p:cBhvr>
                                      <p:to x="100000" y="95000"/>
                                    </p:animScale>
                                    <p:animScale>
                                      <p:cBhvr>
                                        <p:cTn id="20" dur="373" decel="50000">
                                          <p:stCondLst>
                                            <p:cond delay="4127"/>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4500" fill="hold"/>
                                        <p:tgtEl>
                                          <p:spTgt spid="5"/>
                                        </p:tgtEl>
                                        <p:attrNameLst>
                                          <p:attrName>ppt_w</p:attrName>
                                        </p:attrNameLst>
                                      </p:cBhvr>
                                      <p:tavLst>
                                        <p:tav tm="0">
                                          <p:val>
                                            <p:fltVal val="0"/>
                                          </p:val>
                                        </p:tav>
                                        <p:tav tm="100000">
                                          <p:val>
                                            <p:strVal val="#ppt_w"/>
                                          </p:val>
                                        </p:tav>
                                      </p:tavLst>
                                    </p:anim>
                                    <p:anim calcmode="lin" valueType="num">
                                      <p:cBhvr>
                                        <p:cTn id="26" dur="4500" fill="hold"/>
                                        <p:tgtEl>
                                          <p:spTgt spid="5"/>
                                        </p:tgtEl>
                                        <p:attrNameLst>
                                          <p:attrName>ppt_h</p:attrName>
                                        </p:attrNameLst>
                                      </p:cBhvr>
                                      <p:tavLst>
                                        <p:tav tm="0">
                                          <p:val>
                                            <p:fltVal val="0"/>
                                          </p:val>
                                        </p:tav>
                                        <p:tav tm="100000">
                                          <p:val>
                                            <p:strVal val="#ppt_h"/>
                                          </p:val>
                                        </p:tav>
                                      </p:tavLst>
                                    </p:anim>
                                    <p:anim calcmode="lin" valueType="num">
                                      <p:cBhvr>
                                        <p:cTn id="27" dur="4500" fill="hold"/>
                                        <p:tgtEl>
                                          <p:spTgt spid="5"/>
                                        </p:tgtEl>
                                        <p:attrNameLst>
                                          <p:attrName>style.rotation</p:attrName>
                                        </p:attrNameLst>
                                      </p:cBhvr>
                                      <p:tavLst>
                                        <p:tav tm="0">
                                          <p:val>
                                            <p:fltVal val="90"/>
                                          </p:val>
                                        </p:tav>
                                        <p:tav tm="100000">
                                          <p:val>
                                            <p:fltVal val="0"/>
                                          </p:val>
                                        </p:tav>
                                      </p:tavLst>
                                    </p:anim>
                                    <p:animEffect transition="in" filter="fade">
                                      <p:cBhvr>
                                        <p:cTn id="28" dur="4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AD9E5F1-EFD7-9C0D-8BC5-7BA11DB9E44A}"/>
              </a:ext>
            </a:extLst>
          </p:cNvPr>
          <p:cNvSpPr txBox="1"/>
          <p:nvPr/>
        </p:nvSpPr>
        <p:spPr>
          <a:xfrm>
            <a:off x="692207" y="734938"/>
            <a:ext cx="11100987" cy="1323439"/>
          </a:xfrm>
          <a:prstGeom prst="rect">
            <a:avLst/>
          </a:prstGeom>
          <a:noFill/>
        </p:spPr>
        <p:txBody>
          <a:bodyPr wrap="square" rtlCol="0">
            <a:spAutoFit/>
          </a:bodyPr>
          <a:lstStyle/>
          <a:p>
            <a:pPr algn="ctr"/>
            <a:r>
              <a:rPr lang="en-US" sz="4000" dirty="0">
                <a:solidFill>
                  <a:schemeClr val="bg1"/>
                </a:solidFill>
              </a:rPr>
              <a:t>Myth: If I'm facing a bad situation then I can </a:t>
            </a:r>
            <a:r>
              <a:rPr lang="en-US" sz="4000" u="sng" dirty="0">
                <a:solidFill>
                  <a:schemeClr val="bg1"/>
                </a:solidFill>
              </a:rPr>
              <a:t>Confess that situation away</a:t>
            </a:r>
          </a:p>
        </p:txBody>
      </p:sp>
      <p:sp>
        <p:nvSpPr>
          <p:cNvPr id="3" name="TextBox 2">
            <a:extLst>
              <a:ext uri="{FF2B5EF4-FFF2-40B4-BE49-F238E27FC236}">
                <a16:creationId xmlns:a16="http://schemas.microsoft.com/office/drawing/2014/main" id="{78F68744-E161-7341-8C3B-86B4729F3AC7}"/>
              </a:ext>
            </a:extLst>
          </p:cNvPr>
          <p:cNvSpPr txBox="1"/>
          <p:nvPr/>
        </p:nvSpPr>
        <p:spPr>
          <a:xfrm>
            <a:off x="880218" y="2179178"/>
            <a:ext cx="10417322" cy="1754326"/>
          </a:xfrm>
          <a:prstGeom prst="rect">
            <a:avLst/>
          </a:prstGeom>
          <a:noFill/>
        </p:spPr>
        <p:txBody>
          <a:bodyPr wrap="square" rtlCol="0">
            <a:spAutoFit/>
          </a:bodyPr>
          <a:lstStyle/>
          <a:p>
            <a:pPr algn="ctr"/>
            <a:r>
              <a:rPr lang="en-US" sz="3600" dirty="0">
                <a:solidFill>
                  <a:schemeClr val="bg1"/>
                </a:solidFill>
              </a:rPr>
              <a:t>The confession of the word of God  of a bad situation is not for it to go away but to bring God into it help you work your way through it  </a:t>
            </a:r>
          </a:p>
        </p:txBody>
      </p:sp>
      <p:sp>
        <p:nvSpPr>
          <p:cNvPr id="5" name="TextBox 4">
            <a:extLst>
              <a:ext uri="{FF2B5EF4-FFF2-40B4-BE49-F238E27FC236}">
                <a16:creationId xmlns:a16="http://schemas.microsoft.com/office/drawing/2014/main" id="{E0422769-CBC2-CDE1-E5CE-5F91F4C72F81}"/>
              </a:ext>
            </a:extLst>
          </p:cNvPr>
          <p:cNvSpPr txBox="1"/>
          <p:nvPr/>
        </p:nvSpPr>
        <p:spPr>
          <a:xfrm>
            <a:off x="2700471" y="4346692"/>
            <a:ext cx="6605899" cy="646331"/>
          </a:xfrm>
          <a:prstGeom prst="rect">
            <a:avLst/>
          </a:prstGeom>
          <a:noFill/>
        </p:spPr>
        <p:txBody>
          <a:bodyPr wrap="square" rtlCol="0">
            <a:spAutoFit/>
          </a:bodyPr>
          <a:lstStyle/>
          <a:p>
            <a:r>
              <a:rPr lang="en-US" sz="3600" dirty="0">
                <a:solidFill>
                  <a:schemeClr val="bg1"/>
                </a:solidFill>
              </a:rPr>
              <a:t>Invite the Lord in the middle of it</a:t>
            </a:r>
          </a:p>
        </p:txBody>
      </p:sp>
    </p:spTree>
    <p:extLst>
      <p:ext uri="{BB962C8B-B14F-4D97-AF65-F5344CB8AC3E}">
        <p14:creationId xmlns:p14="http://schemas.microsoft.com/office/powerpoint/2010/main" val="15065860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4500" fill="hold"/>
                                        <p:tgtEl>
                                          <p:spTgt spid="3"/>
                                        </p:tgtEl>
                                        <p:attrNameLst>
                                          <p:attrName>ppt_w</p:attrName>
                                        </p:attrNameLst>
                                      </p:cBhvr>
                                      <p:tavLst>
                                        <p:tav tm="0">
                                          <p:val>
                                            <p:fltVal val="0"/>
                                          </p:val>
                                        </p:tav>
                                        <p:tav tm="100000">
                                          <p:val>
                                            <p:strVal val="#ppt_w"/>
                                          </p:val>
                                        </p:tav>
                                      </p:tavLst>
                                    </p:anim>
                                    <p:anim calcmode="lin" valueType="num">
                                      <p:cBhvr>
                                        <p:cTn id="13" dur="4500" fill="hold"/>
                                        <p:tgtEl>
                                          <p:spTgt spid="3"/>
                                        </p:tgtEl>
                                        <p:attrNameLst>
                                          <p:attrName>ppt_h</p:attrName>
                                        </p:attrNameLst>
                                      </p:cBhvr>
                                      <p:tavLst>
                                        <p:tav tm="0">
                                          <p:val>
                                            <p:fltVal val="0"/>
                                          </p:val>
                                        </p:tav>
                                        <p:tav tm="100000">
                                          <p:val>
                                            <p:strVal val="#ppt_h"/>
                                          </p:val>
                                        </p:tav>
                                      </p:tavLst>
                                    </p:anim>
                                    <p:anim calcmode="lin" valueType="num">
                                      <p:cBhvr>
                                        <p:cTn id="14" dur="4500" fill="hold"/>
                                        <p:tgtEl>
                                          <p:spTgt spid="3"/>
                                        </p:tgtEl>
                                        <p:attrNameLst>
                                          <p:attrName>style.rotation</p:attrName>
                                        </p:attrNameLst>
                                      </p:cBhvr>
                                      <p:tavLst>
                                        <p:tav tm="0">
                                          <p:val>
                                            <p:fltVal val="90"/>
                                          </p:val>
                                        </p:tav>
                                        <p:tav tm="100000">
                                          <p:val>
                                            <p:fltVal val="0"/>
                                          </p:val>
                                        </p:tav>
                                      </p:tavLst>
                                    </p:anim>
                                    <p:animEffect transition="in" filter="fade">
                                      <p:cBhvr>
                                        <p:cTn id="15" dur="4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2500" fill="hold"/>
                                        <p:tgtEl>
                                          <p:spTgt spid="5"/>
                                        </p:tgtEl>
                                        <p:attrNameLst>
                                          <p:attrName>ppt_w</p:attrName>
                                        </p:attrNameLst>
                                      </p:cBhvr>
                                      <p:tavLst>
                                        <p:tav tm="0">
                                          <p:val>
                                            <p:fltVal val="0"/>
                                          </p:val>
                                        </p:tav>
                                        <p:tav tm="100000">
                                          <p:val>
                                            <p:strVal val="#ppt_w"/>
                                          </p:val>
                                        </p:tav>
                                      </p:tavLst>
                                    </p:anim>
                                    <p:anim calcmode="lin" valueType="num">
                                      <p:cBhvr>
                                        <p:cTn id="21" dur="2500" fill="hold"/>
                                        <p:tgtEl>
                                          <p:spTgt spid="5"/>
                                        </p:tgtEl>
                                        <p:attrNameLst>
                                          <p:attrName>ppt_h</p:attrName>
                                        </p:attrNameLst>
                                      </p:cBhvr>
                                      <p:tavLst>
                                        <p:tav tm="0">
                                          <p:val>
                                            <p:fltVal val="0"/>
                                          </p:val>
                                        </p:tav>
                                        <p:tav tm="100000">
                                          <p:val>
                                            <p:strVal val="#ppt_h"/>
                                          </p:val>
                                        </p:tav>
                                      </p:tavLst>
                                    </p:anim>
                                    <p:anim calcmode="lin" valueType="num">
                                      <p:cBhvr>
                                        <p:cTn id="22" dur="2500" fill="hold"/>
                                        <p:tgtEl>
                                          <p:spTgt spid="5"/>
                                        </p:tgtEl>
                                        <p:attrNameLst>
                                          <p:attrName>style.rotation</p:attrName>
                                        </p:attrNameLst>
                                      </p:cBhvr>
                                      <p:tavLst>
                                        <p:tav tm="0">
                                          <p:val>
                                            <p:fltVal val="90"/>
                                          </p:val>
                                        </p:tav>
                                        <p:tav tm="100000">
                                          <p:val>
                                            <p:fltVal val="0"/>
                                          </p:val>
                                        </p:tav>
                                      </p:tavLst>
                                    </p:anim>
                                    <p:animEffect transition="in" filter="fade">
                                      <p:cBhvr>
                                        <p:cTn id="23" dur="2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58BDC78-AC0C-62F8-1E11-7314C95B2125}"/>
              </a:ext>
            </a:extLst>
          </p:cNvPr>
          <p:cNvSpPr txBox="1"/>
          <p:nvPr/>
        </p:nvSpPr>
        <p:spPr>
          <a:xfrm>
            <a:off x="454267" y="750328"/>
            <a:ext cx="8451791" cy="461665"/>
          </a:xfrm>
          <a:prstGeom prst="rect">
            <a:avLst/>
          </a:prstGeom>
          <a:noFill/>
        </p:spPr>
        <p:txBody>
          <a:bodyPr wrap="square" rtlCol="0">
            <a:spAutoFit/>
          </a:bodyPr>
          <a:lstStyle/>
          <a:p>
            <a:r>
              <a:rPr lang="en-US" sz="2400" dirty="0">
                <a:solidFill>
                  <a:schemeClr val="bg1"/>
                </a:solidFill>
              </a:rPr>
              <a:t>1. Cry </a:t>
            </a:r>
            <a:r>
              <a:rPr lang="en-US" sz="2400" u="sng" dirty="0">
                <a:solidFill>
                  <a:schemeClr val="bg1"/>
                </a:solidFill>
              </a:rPr>
              <a:t>out to God </a:t>
            </a:r>
          </a:p>
        </p:txBody>
      </p:sp>
      <p:sp>
        <p:nvSpPr>
          <p:cNvPr id="3" name="TextBox 2">
            <a:extLst>
              <a:ext uri="{FF2B5EF4-FFF2-40B4-BE49-F238E27FC236}">
                <a16:creationId xmlns:a16="http://schemas.microsoft.com/office/drawing/2014/main" id="{31A694DE-2FBF-750B-4E8A-33984FD57465}"/>
              </a:ext>
            </a:extLst>
          </p:cNvPr>
          <p:cNvSpPr txBox="1"/>
          <p:nvPr/>
        </p:nvSpPr>
        <p:spPr>
          <a:xfrm>
            <a:off x="3281147" y="734938"/>
            <a:ext cx="6614445" cy="646331"/>
          </a:xfrm>
          <a:prstGeom prst="rect">
            <a:avLst/>
          </a:prstGeom>
          <a:noFill/>
        </p:spPr>
        <p:txBody>
          <a:bodyPr wrap="square" rtlCol="0">
            <a:spAutoFit/>
          </a:bodyPr>
          <a:lstStyle/>
          <a:p>
            <a:r>
              <a:rPr lang="en-US" dirty="0">
                <a:solidFill>
                  <a:schemeClr val="bg1"/>
                </a:solidFill>
              </a:rPr>
              <a:t>and call on me in the day of trouble;</a:t>
            </a:r>
            <a:br>
              <a:rPr lang="en-US" dirty="0">
                <a:solidFill>
                  <a:schemeClr val="bg1"/>
                </a:solidFill>
              </a:rPr>
            </a:br>
            <a:r>
              <a:rPr lang="en-US" dirty="0">
                <a:solidFill>
                  <a:schemeClr val="bg1"/>
                </a:solidFill>
              </a:rPr>
              <a:t>    I will deliver you, and you will honor me.” Psalm 50-15 </a:t>
            </a:r>
          </a:p>
        </p:txBody>
      </p:sp>
      <p:sp>
        <p:nvSpPr>
          <p:cNvPr id="4" name="TextBox 3">
            <a:extLst>
              <a:ext uri="{FF2B5EF4-FFF2-40B4-BE49-F238E27FC236}">
                <a16:creationId xmlns:a16="http://schemas.microsoft.com/office/drawing/2014/main" id="{0FDF15AC-C6F2-2F57-3515-8AC74F30DC4E}"/>
              </a:ext>
            </a:extLst>
          </p:cNvPr>
          <p:cNvSpPr txBox="1"/>
          <p:nvPr/>
        </p:nvSpPr>
        <p:spPr>
          <a:xfrm>
            <a:off x="454268" y="2528145"/>
            <a:ext cx="8451791" cy="461665"/>
          </a:xfrm>
          <a:prstGeom prst="rect">
            <a:avLst/>
          </a:prstGeom>
          <a:noFill/>
        </p:spPr>
        <p:txBody>
          <a:bodyPr wrap="square" rtlCol="0">
            <a:spAutoFit/>
          </a:bodyPr>
          <a:lstStyle/>
          <a:p>
            <a:r>
              <a:rPr lang="en-US" sz="2400" dirty="0">
                <a:solidFill>
                  <a:schemeClr val="bg1"/>
                </a:solidFill>
              </a:rPr>
              <a:t>2. Draw </a:t>
            </a:r>
            <a:r>
              <a:rPr lang="en-US" sz="2400" u="sng" dirty="0">
                <a:solidFill>
                  <a:schemeClr val="bg1"/>
                </a:solidFill>
              </a:rPr>
              <a:t>Close to Him </a:t>
            </a:r>
          </a:p>
        </p:txBody>
      </p:sp>
      <p:sp>
        <p:nvSpPr>
          <p:cNvPr id="6" name="TextBox 5">
            <a:extLst>
              <a:ext uri="{FF2B5EF4-FFF2-40B4-BE49-F238E27FC236}">
                <a16:creationId xmlns:a16="http://schemas.microsoft.com/office/drawing/2014/main" id="{DF6266F9-B686-3DDD-9A65-5E0B67F6DCCF}"/>
              </a:ext>
            </a:extLst>
          </p:cNvPr>
          <p:cNvSpPr txBox="1"/>
          <p:nvPr/>
        </p:nvSpPr>
        <p:spPr>
          <a:xfrm>
            <a:off x="3719146" y="2165382"/>
            <a:ext cx="8018586" cy="2031325"/>
          </a:xfrm>
          <a:prstGeom prst="rect">
            <a:avLst/>
          </a:prstGeom>
          <a:noFill/>
        </p:spPr>
        <p:txBody>
          <a:bodyPr wrap="square">
            <a:spAutoFit/>
          </a:bodyPr>
          <a:lstStyle/>
          <a:p>
            <a:pPr algn="l"/>
            <a:r>
              <a:rPr lang="en-US" dirty="0">
                <a:solidFill>
                  <a:schemeClr val="bg1"/>
                </a:solidFill>
              </a:rPr>
              <a:t>A Call to Persevere in Faith</a:t>
            </a:r>
          </a:p>
          <a:p>
            <a:pPr algn="l"/>
            <a:r>
              <a:rPr lang="en-US" dirty="0">
                <a:solidFill>
                  <a:schemeClr val="bg1"/>
                </a:solidFill>
              </a:rPr>
              <a:t>19 Therefore, brothers and sisters, since we have confidence to enter the Most Holy Place by the blood of Jesus, 20 by a new and living way opened for us through the curtain, that is, his body, 21 and since we have a great priest over the house of God, 22 </a:t>
            </a:r>
            <a:r>
              <a:rPr lang="en-US" u="sng" dirty="0">
                <a:solidFill>
                  <a:schemeClr val="bg1"/>
                </a:solidFill>
              </a:rPr>
              <a:t>let us draw near to God with a sincere heart and with the full assurance that faith brings</a:t>
            </a:r>
            <a:r>
              <a:rPr lang="en-US" dirty="0">
                <a:solidFill>
                  <a:schemeClr val="bg1"/>
                </a:solidFill>
              </a:rPr>
              <a:t>, having our hearts sprinkled to cleanse us from a guilty conscience and having our bodies washed with pure water. Hebrews 10:19-22</a:t>
            </a:r>
          </a:p>
        </p:txBody>
      </p:sp>
      <p:sp>
        <p:nvSpPr>
          <p:cNvPr id="7" name="TextBox 6">
            <a:extLst>
              <a:ext uri="{FF2B5EF4-FFF2-40B4-BE49-F238E27FC236}">
                <a16:creationId xmlns:a16="http://schemas.microsoft.com/office/drawing/2014/main" id="{1FDA0EB7-4990-EB0E-6F6A-A875716EC3DE}"/>
              </a:ext>
            </a:extLst>
          </p:cNvPr>
          <p:cNvSpPr txBox="1"/>
          <p:nvPr/>
        </p:nvSpPr>
        <p:spPr>
          <a:xfrm>
            <a:off x="308004" y="4984379"/>
            <a:ext cx="8451791" cy="584775"/>
          </a:xfrm>
          <a:prstGeom prst="rect">
            <a:avLst/>
          </a:prstGeom>
          <a:noFill/>
        </p:spPr>
        <p:txBody>
          <a:bodyPr wrap="square" rtlCol="0">
            <a:spAutoFit/>
          </a:bodyPr>
          <a:lstStyle/>
          <a:p>
            <a:r>
              <a:rPr lang="en-US" sz="3200" dirty="0">
                <a:solidFill>
                  <a:schemeClr val="bg1"/>
                </a:solidFill>
              </a:rPr>
              <a:t>3. Hope </a:t>
            </a:r>
            <a:r>
              <a:rPr lang="en-US" sz="3200" u="sng" dirty="0">
                <a:solidFill>
                  <a:schemeClr val="bg1"/>
                </a:solidFill>
              </a:rPr>
              <a:t>in Christ  </a:t>
            </a:r>
          </a:p>
        </p:txBody>
      </p:sp>
      <p:sp>
        <p:nvSpPr>
          <p:cNvPr id="9" name="TextBox 8">
            <a:extLst>
              <a:ext uri="{FF2B5EF4-FFF2-40B4-BE49-F238E27FC236}">
                <a16:creationId xmlns:a16="http://schemas.microsoft.com/office/drawing/2014/main" id="{F78BC91F-A9BD-22AB-F430-7C16FAC1DA0F}"/>
              </a:ext>
            </a:extLst>
          </p:cNvPr>
          <p:cNvSpPr txBox="1"/>
          <p:nvPr/>
        </p:nvSpPr>
        <p:spPr>
          <a:xfrm>
            <a:off x="3432205" y="4861269"/>
            <a:ext cx="8451791" cy="830997"/>
          </a:xfrm>
          <a:prstGeom prst="rect">
            <a:avLst/>
          </a:prstGeom>
          <a:noFill/>
        </p:spPr>
        <p:txBody>
          <a:bodyPr wrap="square">
            <a:spAutoFit/>
          </a:bodyPr>
          <a:lstStyle/>
          <a:p>
            <a:r>
              <a:rPr lang="en-US" sz="2400" dirty="0">
                <a:solidFill>
                  <a:schemeClr val="bg1"/>
                </a:solidFill>
              </a:rPr>
              <a:t>23 Let us hold unswervingly to the </a:t>
            </a:r>
            <a:r>
              <a:rPr lang="en-US" sz="2400" u="sng" dirty="0">
                <a:solidFill>
                  <a:schemeClr val="bg1"/>
                </a:solidFill>
              </a:rPr>
              <a:t>hope we profess</a:t>
            </a:r>
            <a:r>
              <a:rPr lang="en-US" sz="2400" dirty="0">
                <a:solidFill>
                  <a:schemeClr val="bg1"/>
                </a:solidFill>
              </a:rPr>
              <a:t>, for he who promised is faithful.  Hebrews 10:23</a:t>
            </a:r>
            <a:endParaRPr lang="en-US" sz="2400" dirty="0"/>
          </a:p>
        </p:txBody>
      </p:sp>
    </p:spTree>
    <p:extLst>
      <p:ext uri="{BB962C8B-B14F-4D97-AF65-F5344CB8AC3E}">
        <p14:creationId xmlns:p14="http://schemas.microsoft.com/office/powerpoint/2010/main" val="4008316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250"/>
                                        <p:tgtEl>
                                          <p:spTgt spid="2"/>
                                        </p:tgtEl>
                                      </p:cBhvr>
                                    </p:animEffect>
                                    <p:anim calcmode="lin" valueType="num">
                                      <p:cBhvr>
                                        <p:cTn id="8" dur="5250" fill="hold"/>
                                        <p:tgtEl>
                                          <p:spTgt spid="2"/>
                                        </p:tgtEl>
                                        <p:attrNameLst>
                                          <p:attrName>ppt_x</p:attrName>
                                        </p:attrNameLst>
                                      </p:cBhvr>
                                      <p:tavLst>
                                        <p:tav tm="0">
                                          <p:val>
                                            <p:strVal val="#ppt_x"/>
                                          </p:val>
                                        </p:tav>
                                        <p:tav tm="100000">
                                          <p:val>
                                            <p:strVal val="#ppt_x"/>
                                          </p:val>
                                        </p:tav>
                                      </p:tavLst>
                                    </p:anim>
                                    <p:anim calcmode="lin" valueType="num">
                                      <p:cBhvr>
                                        <p:cTn id="9" dur="525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3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3750"/>
                                        <p:tgtEl>
                                          <p:spTgt spid="4"/>
                                        </p:tgtEl>
                                      </p:cBhvr>
                                    </p:animEffect>
                                    <p:anim calcmode="lin" valueType="num">
                                      <p:cBhvr>
                                        <p:cTn id="20" dur="3750" fill="hold"/>
                                        <p:tgtEl>
                                          <p:spTgt spid="4"/>
                                        </p:tgtEl>
                                        <p:attrNameLst>
                                          <p:attrName>ppt_x</p:attrName>
                                        </p:attrNameLst>
                                      </p:cBhvr>
                                      <p:tavLst>
                                        <p:tav tm="0">
                                          <p:val>
                                            <p:strVal val="#ppt_x"/>
                                          </p:val>
                                        </p:tav>
                                        <p:tav tm="100000">
                                          <p:val>
                                            <p:strVal val="#ppt_x"/>
                                          </p:val>
                                        </p:tav>
                                      </p:tavLst>
                                    </p:anim>
                                    <p:anim calcmode="lin" valueType="num">
                                      <p:cBhvr>
                                        <p:cTn id="21" dur="375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randombar(horizontal)">
                                      <p:cBhvr>
                                        <p:cTn id="26" dur="375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3250" fill="hold"/>
                                        <p:tgtEl>
                                          <p:spTgt spid="7"/>
                                        </p:tgtEl>
                                        <p:attrNameLst>
                                          <p:attrName>ppt_x</p:attrName>
                                        </p:attrNameLst>
                                      </p:cBhvr>
                                      <p:tavLst>
                                        <p:tav tm="0">
                                          <p:val>
                                            <p:strVal val="#ppt_x"/>
                                          </p:val>
                                        </p:tav>
                                        <p:tav tm="100000">
                                          <p:val>
                                            <p:strVal val="#ppt_x"/>
                                          </p:val>
                                        </p:tav>
                                      </p:tavLst>
                                    </p:anim>
                                    <p:anim calcmode="lin" valueType="num">
                                      <p:cBhvr additive="base">
                                        <p:cTn id="32" dur="325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E5D29A5C-1B0E-F6B6-3F5E-3CAEFD985575}"/>
              </a:ext>
            </a:extLst>
          </p:cNvPr>
          <p:cNvSpPr txBox="1"/>
          <p:nvPr/>
        </p:nvSpPr>
        <p:spPr>
          <a:xfrm>
            <a:off x="839666" y="1309361"/>
            <a:ext cx="11702561" cy="5078313"/>
          </a:xfrm>
          <a:prstGeom prst="rect">
            <a:avLst/>
          </a:prstGeom>
          <a:noFill/>
        </p:spPr>
        <p:txBody>
          <a:bodyPr wrap="square">
            <a:spAutoFit/>
          </a:bodyPr>
          <a:lstStyle/>
          <a:p>
            <a:pPr algn="l"/>
            <a:r>
              <a:rPr lang="en-US" dirty="0">
                <a:solidFill>
                  <a:schemeClr val="bg1"/>
                </a:solidFill>
              </a:rPr>
              <a:t>Psalm 91</a:t>
            </a:r>
          </a:p>
          <a:p>
            <a:pPr algn="l"/>
            <a:r>
              <a:rPr lang="en-US" dirty="0">
                <a:solidFill>
                  <a:schemeClr val="bg1"/>
                </a:solidFill>
              </a:rPr>
              <a:t>1 Whoever dwells in the shelter of the Most High will rest in the shadow of the Almighty.</a:t>
            </a:r>
            <a:br>
              <a:rPr lang="en-US" dirty="0">
                <a:solidFill>
                  <a:schemeClr val="bg1"/>
                </a:solidFill>
              </a:rPr>
            </a:br>
            <a:r>
              <a:rPr lang="en-US" dirty="0">
                <a:solidFill>
                  <a:schemeClr val="bg1"/>
                </a:solidFill>
              </a:rPr>
              <a:t>2 I will say of the Lord, “He is my refuge and my fortress, my God, in whom I trust.”</a:t>
            </a:r>
          </a:p>
          <a:p>
            <a:pPr algn="l"/>
            <a:r>
              <a:rPr lang="en-US" dirty="0">
                <a:solidFill>
                  <a:schemeClr val="bg1"/>
                </a:solidFill>
              </a:rPr>
              <a:t>3 Surely he will save you from the fowler’s snare and from the deadly pestilence.</a:t>
            </a:r>
            <a:br>
              <a:rPr lang="en-US" dirty="0">
                <a:solidFill>
                  <a:schemeClr val="bg1"/>
                </a:solidFill>
              </a:rPr>
            </a:br>
            <a:r>
              <a:rPr lang="en-US" dirty="0">
                <a:solidFill>
                  <a:schemeClr val="bg1"/>
                </a:solidFill>
              </a:rPr>
              <a:t>4 He will cover you with his feathers, and under his wings you will find refuge; his faithfulness will be your shield and rampart.</a:t>
            </a:r>
            <a:br>
              <a:rPr lang="en-US" dirty="0">
                <a:solidFill>
                  <a:schemeClr val="bg1"/>
                </a:solidFill>
              </a:rPr>
            </a:br>
            <a:r>
              <a:rPr lang="en-US" dirty="0">
                <a:solidFill>
                  <a:schemeClr val="bg1"/>
                </a:solidFill>
              </a:rPr>
              <a:t>5 You will not fear the terror of night, nor the arrow that flies by day,</a:t>
            </a:r>
            <a:br>
              <a:rPr lang="en-US" dirty="0">
                <a:solidFill>
                  <a:schemeClr val="bg1"/>
                </a:solidFill>
              </a:rPr>
            </a:br>
            <a:r>
              <a:rPr lang="en-US" dirty="0">
                <a:solidFill>
                  <a:schemeClr val="bg1"/>
                </a:solidFill>
              </a:rPr>
              <a:t>6 nor the pestilence that stalks in the darkness, nor the plague that destroys at midday.</a:t>
            </a:r>
            <a:br>
              <a:rPr lang="en-US" dirty="0">
                <a:solidFill>
                  <a:schemeClr val="bg1"/>
                </a:solidFill>
              </a:rPr>
            </a:br>
            <a:r>
              <a:rPr lang="en-US" dirty="0">
                <a:solidFill>
                  <a:schemeClr val="bg1"/>
                </a:solidFill>
              </a:rPr>
              <a:t>7 A thousand may fall at your side, ten thousand at your right hand, but it will not come near you.</a:t>
            </a:r>
            <a:br>
              <a:rPr lang="en-US" dirty="0">
                <a:solidFill>
                  <a:schemeClr val="bg1"/>
                </a:solidFill>
              </a:rPr>
            </a:br>
            <a:r>
              <a:rPr lang="en-US" dirty="0">
                <a:solidFill>
                  <a:schemeClr val="bg1"/>
                </a:solidFill>
              </a:rPr>
              <a:t>8 You will only observe with your eyes and see the punishment of the wicked.</a:t>
            </a:r>
          </a:p>
          <a:p>
            <a:pPr algn="l"/>
            <a:r>
              <a:rPr lang="en-US" dirty="0">
                <a:solidFill>
                  <a:schemeClr val="bg1"/>
                </a:solidFill>
              </a:rPr>
              <a:t>9 If you say, “The Lord is my refuge,” and you make the Most High your dwelling,</a:t>
            </a:r>
            <a:br>
              <a:rPr lang="en-US" dirty="0">
                <a:solidFill>
                  <a:schemeClr val="bg1"/>
                </a:solidFill>
              </a:rPr>
            </a:br>
            <a:r>
              <a:rPr lang="en-US" dirty="0">
                <a:solidFill>
                  <a:schemeClr val="bg1"/>
                </a:solidFill>
              </a:rPr>
              <a:t>10 no harm will overtake you, no disaster will come near your tent.</a:t>
            </a:r>
            <a:br>
              <a:rPr lang="en-US" dirty="0">
                <a:solidFill>
                  <a:schemeClr val="bg1"/>
                </a:solidFill>
              </a:rPr>
            </a:br>
            <a:r>
              <a:rPr lang="en-US" dirty="0">
                <a:solidFill>
                  <a:schemeClr val="bg1"/>
                </a:solidFill>
              </a:rPr>
              <a:t>11 For he will command his angels concerning you to guard you in all your ways;</a:t>
            </a:r>
            <a:br>
              <a:rPr lang="en-US" dirty="0">
                <a:solidFill>
                  <a:schemeClr val="bg1"/>
                </a:solidFill>
              </a:rPr>
            </a:br>
            <a:r>
              <a:rPr lang="en-US" dirty="0">
                <a:solidFill>
                  <a:schemeClr val="bg1"/>
                </a:solidFill>
              </a:rPr>
              <a:t>12 they will lift you up in their hands, so that you will not strike your foot against a stone.</a:t>
            </a:r>
            <a:br>
              <a:rPr lang="en-US" dirty="0">
                <a:solidFill>
                  <a:schemeClr val="bg1"/>
                </a:solidFill>
              </a:rPr>
            </a:br>
            <a:r>
              <a:rPr lang="en-US" dirty="0">
                <a:solidFill>
                  <a:schemeClr val="bg1"/>
                </a:solidFill>
              </a:rPr>
              <a:t>13 You will tread on the lion and the cobra; you will trample the great lion and the serpent.</a:t>
            </a:r>
          </a:p>
          <a:p>
            <a:pPr algn="l"/>
            <a:r>
              <a:rPr lang="en-US" dirty="0">
                <a:solidFill>
                  <a:schemeClr val="bg1"/>
                </a:solidFill>
              </a:rPr>
              <a:t>14 “Because he[</a:t>
            </a:r>
            <a:r>
              <a:rPr lang="en-US" dirty="0">
                <a:solidFill>
                  <a:schemeClr val="bg1"/>
                </a:solidFill>
                <a:hlinkClick r:id="rId2" tooltip="See footnote b">
                  <a:extLst>
                    <a:ext uri="{A12FA001-AC4F-418D-AE19-62706E023703}">
                      <ahyp:hlinkClr xmlns:ahyp="http://schemas.microsoft.com/office/drawing/2018/hyperlinkcolor" val="tx"/>
                    </a:ext>
                  </a:extLst>
                </a:hlinkClick>
              </a:rPr>
              <a:t>b</a:t>
            </a:r>
            <a:r>
              <a:rPr lang="en-US" dirty="0">
                <a:solidFill>
                  <a:schemeClr val="bg1"/>
                </a:solidFill>
              </a:rPr>
              <a:t>] loves me,” says the Lord, “I will rescue him; I will protect him, for he acknowledges my name.</a:t>
            </a:r>
            <a:br>
              <a:rPr lang="en-US" dirty="0">
                <a:solidFill>
                  <a:schemeClr val="bg1"/>
                </a:solidFill>
              </a:rPr>
            </a:br>
            <a:r>
              <a:rPr lang="en-US" dirty="0">
                <a:solidFill>
                  <a:schemeClr val="bg1"/>
                </a:solidFill>
              </a:rPr>
              <a:t>15 He will call on me, and I will answer him; I will be with him in trouble, I will deliver him and honor him.</a:t>
            </a:r>
            <a:br>
              <a:rPr lang="en-US" dirty="0">
                <a:solidFill>
                  <a:schemeClr val="bg1"/>
                </a:solidFill>
              </a:rPr>
            </a:br>
            <a:r>
              <a:rPr lang="en-US" dirty="0">
                <a:solidFill>
                  <a:schemeClr val="bg1"/>
                </a:solidFill>
              </a:rPr>
              <a:t>16 With long life I will satisfy him and show him my salvation.”</a:t>
            </a:r>
          </a:p>
        </p:txBody>
      </p:sp>
      <p:sp>
        <p:nvSpPr>
          <p:cNvPr id="11" name="TextBox 10">
            <a:extLst>
              <a:ext uri="{FF2B5EF4-FFF2-40B4-BE49-F238E27FC236}">
                <a16:creationId xmlns:a16="http://schemas.microsoft.com/office/drawing/2014/main" id="{B7984196-6769-BC33-57D6-1930636496BE}"/>
              </a:ext>
            </a:extLst>
          </p:cNvPr>
          <p:cNvSpPr txBox="1"/>
          <p:nvPr/>
        </p:nvSpPr>
        <p:spPr>
          <a:xfrm>
            <a:off x="839666" y="630902"/>
            <a:ext cx="11451980" cy="461665"/>
          </a:xfrm>
          <a:prstGeom prst="rect">
            <a:avLst/>
          </a:prstGeom>
          <a:noFill/>
        </p:spPr>
        <p:txBody>
          <a:bodyPr wrap="square">
            <a:spAutoFit/>
          </a:bodyPr>
          <a:lstStyle/>
          <a:p>
            <a:r>
              <a:rPr lang="en-US" sz="2400" dirty="0">
                <a:solidFill>
                  <a:schemeClr val="bg1"/>
                </a:solidFill>
              </a:rPr>
              <a:t>4. Pray for </a:t>
            </a:r>
            <a:r>
              <a:rPr lang="en-US" sz="2400" u="sng" dirty="0">
                <a:solidFill>
                  <a:schemeClr val="bg1"/>
                </a:solidFill>
              </a:rPr>
              <a:t>His covering   </a:t>
            </a:r>
            <a:r>
              <a:rPr lang="en-US" sz="2400" dirty="0">
                <a:solidFill>
                  <a:schemeClr val="bg1"/>
                </a:solidFill>
              </a:rPr>
              <a:t>Don’t only invoke the name of Jesus but the presence of Jesus   </a:t>
            </a:r>
          </a:p>
        </p:txBody>
      </p:sp>
    </p:spTree>
    <p:extLst>
      <p:ext uri="{BB962C8B-B14F-4D97-AF65-F5344CB8AC3E}">
        <p14:creationId xmlns:p14="http://schemas.microsoft.com/office/powerpoint/2010/main" val="41556322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0"/>
                                        <p:tgtEl>
                                          <p:spTgt spid="11"/>
                                        </p:tgtEl>
                                      </p:cBhvr>
                                    </p:animEffect>
                                    <p:anim calcmode="lin" valueType="num">
                                      <p:cBhvr>
                                        <p:cTn id="8" dur="5000" fill="hold"/>
                                        <p:tgtEl>
                                          <p:spTgt spid="11"/>
                                        </p:tgtEl>
                                        <p:attrNameLst>
                                          <p:attrName>ppt_x</p:attrName>
                                        </p:attrNameLst>
                                      </p:cBhvr>
                                      <p:tavLst>
                                        <p:tav tm="0">
                                          <p:val>
                                            <p:strVal val="#ppt_x"/>
                                          </p:val>
                                        </p:tav>
                                        <p:tav tm="100000">
                                          <p:val>
                                            <p:strVal val="#ppt_x"/>
                                          </p:val>
                                        </p:tav>
                                      </p:tavLst>
                                    </p:anim>
                                    <p:anim calcmode="lin" valueType="num">
                                      <p:cBhvr>
                                        <p:cTn id="9" dur="5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down)">
                                      <p:cBhvr>
                                        <p:cTn id="14" dur="6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F247E2-132F-B9B4-0406-2269468851E0}"/>
              </a:ext>
            </a:extLst>
          </p:cNvPr>
          <p:cNvSpPr txBox="1"/>
          <p:nvPr/>
        </p:nvSpPr>
        <p:spPr>
          <a:xfrm>
            <a:off x="514350" y="696793"/>
            <a:ext cx="11451980" cy="461665"/>
          </a:xfrm>
          <a:prstGeom prst="rect">
            <a:avLst/>
          </a:prstGeom>
          <a:noFill/>
        </p:spPr>
        <p:txBody>
          <a:bodyPr wrap="square">
            <a:spAutoFit/>
          </a:bodyPr>
          <a:lstStyle/>
          <a:p>
            <a:r>
              <a:rPr lang="en-US" sz="2400" dirty="0">
                <a:solidFill>
                  <a:schemeClr val="bg1"/>
                </a:solidFill>
              </a:rPr>
              <a:t>5. </a:t>
            </a:r>
            <a:r>
              <a:rPr lang="en-US" sz="2400" u="sng" dirty="0">
                <a:solidFill>
                  <a:schemeClr val="bg1"/>
                </a:solidFill>
              </a:rPr>
              <a:t>Commit</a:t>
            </a:r>
            <a:r>
              <a:rPr lang="en-US" sz="2400" dirty="0">
                <a:solidFill>
                  <a:schemeClr val="bg1"/>
                </a:solidFill>
              </a:rPr>
              <a:t> your way to the Lord – At all times not just the good   </a:t>
            </a:r>
          </a:p>
        </p:txBody>
      </p:sp>
      <p:sp>
        <p:nvSpPr>
          <p:cNvPr id="3" name="TextBox 2">
            <a:extLst>
              <a:ext uri="{FF2B5EF4-FFF2-40B4-BE49-F238E27FC236}">
                <a16:creationId xmlns:a16="http://schemas.microsoft.com/office/drawing/2014/main" id="{0715798E-4AE2-C492-B569-9D892DD855EB}"/>
              </a:ext>
            </a:extLst>
          </p:cNvPr>
          <p:cNvSpPr txBox="1"/>
          <p:nvPr/>
        </p:nvSpPr>
        <p:spPr>
          <a:xfrm>
            <a:off x="750276" y="4073098"/>
            <a:ext cx="10111154" cy="461665"/>
          </a:xfrm>
          <a:prstGeom prst="rect">
            <a:avLst/>
          </a:prstGeom>
          <a:noFill/>
        </p:spPr>
        <p:txBody>
          <a:bodyPr wrap="square" rtlCol="0">
            <a:spAutoFit/>
          </a:bodyPr>
          <a:lstStyle/>
          <a:p>
            <a:r>
              <a:rPr lang="en-US" sz="2400" dirty="0">
                <a:solidFill>
                  <a:schemeClr val="bg1"/>
                </a:solidFill>
              </a:rPr>
              <a:t>“We </a:t>
            </a:r>
            <a:r>
              <a:rPr lang="en-US" sz="2400" u="sng" dirty="0">
                <a:solidFill>
                  <a:schemeClr val="bg1"/>
                </a:solidFill>
              </a:rPr>
              <a:t>don’t know</a:t>
            </a:r>
            <a:r>
              <a:rPr lang="en-US" sz="2400" dirty="0">
                <a:solidFill>
                  <a:schemeClr val="bg1"/>
                </a:solidFill>
              </a:rPr>
              <a:t> what tomorrow holds but we </a:t>
            </a:r>
            <a:r>
              <a:rPr lang="en-US" sz="2400" u="sng" dirty="0">
                <a:solidFill>
                  <a:schemeClr val="bg1"/>
                </a:solidFill>
              </a:rPr>
              <a:t>do know who holds </a:t>
            </a:r>
            <a:r>
              <a:rPr lang="en-US" sz="2400" dirty="0">
                <a:solidFill>
                  <a:schemeClr val="bg1"/>
                </a:solidFill>
              </a:rPr>
              <a:t>tomorrow”</a:t>
            </a:r>
          </a:p>
        </p:txBody>
      </p:sp>
      <p:sp>
        <p:nvSpPr>
          <p:cNvPr id="5" name="TextBox 4">
            <a:extLst>
              <a:ext uri="{FF2B5EF4-FFF2-40B4-BE49-F238E27FC236}">
                <a16:creationId xmlns:a16="http://schemas.microsoft.com/office/drawing/2014/main" id="{C636296C-2A56-B577-E7F4-FE89873EAF9A}"/>
              </a:ext>
            </a:extLst>
          </p:cNvPr>
          <p:cNvSpPr txBox="1"/>
          <p:nvPr/>
        </p:nvSpPr>
        <p:spPr>
          <a:xfrm>
            <a:off x="1536089" y="1584574"/>
            <a:ext cx="8539528" cy="1200329"/>
          </a:xfrm>
          <a:prstGeom prst="rect">
            <a:avLst/>
          </a:prstGeom>
          <a:noFill/>
        </p:spPr>
        <p:txBody>
          <a:bodyPr wrap="square">
            <a:spAutoFit/>
          </a:bodyPr>
          <a:lstStyle/>
          <a:p>
            <a:r>
              <a:rPr lang="en-US" sz="2400" dirty="0">
                <a:solidFill>
                  <a:schemeClr val="bg1"/>
                </a:solidFill>
              </a:rPr>
              <a:t>19 So then, those who suffer according to God’s will should commit themselves to their faithful Creator and continue to do good. </a:t>
            </a:r>
          </a:p>
          <a:p>
            <a:r>
              <a:rPr lang="en-US" sz="2400" dirty="0">
                <a:solidFill>
                  <a:schemeClr val="bg1"/>
                </a:solidFill>
              </a:rPr>
              <a:t>1 Peter 4:19</a:t>
            </a:r>
          </a:p>
        </p:txBody>
      </p:sp>
    </p:spTree>
    <p:extLst>
      <p:ext uri="{BB962C8B-B14F-4D97-AF65-F5344CB8AC3E}">
        <p14:creationId xmlns:p14="http://schemas.microsoft.com/office/powerpoint/2010/main" val="4052788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0" fill="hold"/>
                                        <p:tgtEl>
                                          <p:spTgt spid="5"/>
                                        </p:tgtEl>
                                        <p:attrNameLst>
                                          <p:attrName>ppt_w</p:attrName>
                                        </p:attrNameLst>
                                      </p:cBhvr>
                                      <p:tavLst>
                                        <p:tav tm="0">
                                          <p:val>
                                            <p:fltVal val="0"/>
                                          </p:val>
                                        </p:tav>
                                        <p:tav tm="100000">
                                          <p:val>
                                            <p:strVal val="#ppt_w"/>
                                          </p:val>
                                        </p:tav>
                                      </p:tavLst>
                                    </p:anim>
                                    <p:anim calcmode="lin" valueType="num">
                                      <p:cBhvr>
                                        <p:cTn id="14" dur="5000" fill="hold"/>
                                        <p:tgtEl>
                                          <p:spTgt spid="5"/>
                                        </p:tgtEl>
                                        <p:attrNameLst>
                                          <p:attrName>ppt_h</p:attrName>
                                        </p:attrNameLst>
                                      </p:cBhvr>
                                      <p:tavLst>
                                        <p:tav tm="0">
                                          <p:val>
                                            <p:fltVal val="0"/>
                                          </p:val>
                                        </p:tav>
                                        <p:tav tm="100000">
                                          <p:val>
                                            <p:strVal val="#ppt_h"/>
                                          </p:val>
                                        </p:tav>
                                      </p:tavLst>
                                    </p:anim>
                                    <p:animEffect transition="in" filter="fade">
                                      <p:cBhvr>
                                        <p:cTn id="15" dur="5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down)">
                                      <p:cBhvr>
                                        <p:cTn id="20" dur="1885">
                                          <p:stCondLst>
                                            <p:cond delay="0"/>
                                          </p:stCondLst>
                                        </p:cTn>
                                        <p:tgtEl>
                                          <p:spTgt spid="3"/>
                                        </p:tgtEl>
                                      </p:cBhvr>
                                    </p:animEffect>
                                    <p:anim calcmode="lin" valueType="num">
                                      <p:cBhvr>
                                        <p:cTn id="21" dur="59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2" dur="2158"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3" dur="2158" tmFilter="0, 0; 0.125,0.2665; 0.25,0.4; 0.375,0.465; 0.5,0.5;  0.625,0.535; 0.75,0.6; 0.875,0.7335; 1,1">
                                          <p:stCondLst>
                                            <p:cond delay="2158"/>
                                          </p:stCondLst>
                                        </p:cTn>
                                        <p:tgtEl>
                                          <p:spTgt spid="3"/>
                                        </p:tgtEl>
                                        <p:attrNameLst>
                                          <p:attrName>ppt_y</p:attrName>
                                        </p:attrNameLst>
                                      </p:cBhvr>
                                      <p:tavLst>
                                        <p:tav tm="0" fmla="#ppt_y-sin(pi*$)/9">
                                          <p:val>
                                            <p:fltVal val="0"/>
                                          </p:val>
                                        </p:tav>
                                        <p:tav tm="100000">
                                          <p:val>
                                            <p:fltVal val="1"/>
                                          </p:val>
                                        </p:tav>
                                      </p:tavLst>
                                    </p:anim>
                                    <p:anim calcmode="lin" valueType="num">
                                      <p:cBhvr>
                                        <p:cTn id="24" dur="1079" tmFilter="0, 0; 0.125,0.2665; 0.25,0.4; 0.375,0.465; 0.5,0.5;  0.625,0.535; 0.75,0.6; 0.875,0.7335; 1,1">
                                          <p:stCondLst>
                                            <p:cond delay="4303"/>
                                          </p:stCondLst>
                                        </p:cTn>
                                        <p:tgtEl>
                                          <p:spTgt spid="3"/>
                                        </p:tgtEl>
                                        <p:attrNameLst>
                                          <p:attrName>ppt_y</p:attrName>
                                        </p:attrNameLst>
                                      </p:cBhvr>
                                      <p:tavLst>
                                        <p:tav tm="0" fmla="#ppt_y-sin(pi*$)/27">
                                          <p:val>
                                            <p:fltVal val="0"/>
                                          </p:val>
                                        </p:tav>
                                        <p:tav tm="100000">
                                          <p:val>
                                            <p:fltVal val="1"/>
                                          </p:val>
                                        </p:tav>
                                      </p:tavLst>
                                    </p:anim>
                                    <p:anim calcmode="lin" valueType="num">
                                      <p:cBhvr>
                                        <p:cTn id="25" dur="533" tmFilter="0, 0; 0.125,0.2665; 0.25,0.4; 0.375,0.465; 0.5,0.5;  0.625,0.535; 0.75,0.6; 0.875,0.7335; 1,1">
                                          <p:stCondLst>
                                            <p:cond delay="5382"/>
                                          </p:stCondLst>
                                        </p:cTn>
                                        <p:tgtEl>
                                          <p:spTgt spid="3"/>
                                        </p:tgtEl>
                                        <p:attrNameLst>
                                          <p:attrName>ppt_y</p:attrName>
                                        </p:attrNameLst>
                                      </p:cBhvr>
                                      <p:tavLst>
                                        <p:tav tm="0" fmla="#ppt_y-sin(pi*$)/81">
                                          <p:val>
                                            <p:fltVal val="0"/>
                                          </p:val>
                                        </p:tav>
                                        <p:tav tm="100000">
                                          <p:val>
                                            <p:fltVal val="1"/>
                                          </p:val>
                                        </p:tav>
                                      </p:tavLst>
                                    </p:anim>
                                    <p:animScale>
                                      <p:cBhvr>
                                        <p:cTn id="26" dur="85">
                                          <p:stCondLst>
                                            <p:cond delay="2112"/>
                                          </p:stCondLst>
                                        </p:cTn>
                                        <p:tgtEl>
                                          <p:spTgt spid="3"/>
                                        </p:tgtEl>
                                      </p:cBhvr>
                                      <p:to x="100000" y="60000"/>
                                    </p:animScale>
                                    <p:animScale>
                                      <p:cBhvr>
                                        <p:cTn id="27" dur="539" decel="50000">
                                          <p:stCondLst>
                                            <p:cond delay="2197"/>
                                          </p:stCondLst>
                                        </p:cTn>
                                        <p:tgtEl>
                                          <p:spTgt spid="3"/>
                                        </p:tgtEl>
                                      </p:cBhvr>
                                      <p:to x="100000" y="100000"/>
                                    </p:animScale>
                                    <p:animScale>
                                      <p:cBhvr>
                                        <p:cTn id="28" dur="85">
                                          <p:stCondLst>
                                            <p:cond delay="4264"/>
                                          </p:stCondLst>
                                        </p:cTn>
                                        <p:tgtEl>
                                          <p:spTgt spid="3"/>
                                        </p:tgtEl>
                                      </p:cBhvr>
                                      <p:to x="100000" y="80000"/>
                                    </p:animScale>
                                    <p:animScale>
                                      <p:cBhvr>
                                        <p:cTn id="29" dur="539" decel="50000">
                                          <p:stCondLst>
                                            <p:cond delay="4349"/>
                                          </p:stCondLst>
                                        </p:cTn>
                                        <p:tgtEl>
                                          <p:spTgt spid="3"/>
                                        </p:tgtEl>
                                      </p:cBhvr>
                                      <p:to x="100000" y="100000"/>
                                    </p:animScale>
                                    <p:animScale>
                                      <p:cBhvr>
                                        <p:cTn id="30" dur="85">
                                          <p:stCondLst>
                                            <p:cond delay="5336"/>
                                          </p:stCondLst>
                                        </p:cTn>
                                        <p:tgtEl>
                                          <p:spTgt spid="3"/>
                                        </p:tgtEl>
                                      </p:cBhvr>
                                      <p:to x="100000" y="90000"/>
                                    </p:animScale>
                                    <p:animScale>
                                      <p:cBhvr>
                                        <p:cTn id="31" dur="539" decel="50000">
                                          <p:stCondLst>
                                            <p:cond delay="5421"/>
                                          </p:stCondLst>
                                        </p:cTn>
                                        <p:tgtEl>
                                          <p:spTgt spid="3"/>
                                        </p:tgtEl>
                                      </p:cBhvr>
                                      <p:to x="100000" y="100000"/>
                                    </p:animScale>
                                    <p:animScale>
                                      <p:cBhvr>
                                        <p:cTn id="32" dur="85">
                                          <p:stCondLst>
                                            <p:cond delay="5876"/>
                                          </p:stCondLst>
                                        </p:cTn>
                                        <p:tgtEl>
                                          <p:spTgt spid="3"/>
                                        </p:tgtEl>
                                      </p:cBhvr>
                                      <p:to x="100000" y="95000"/>
                                    </p:animScale>
                                    <p:animScale>
                                      <p:cBhvr>
                                        <p:cTn id="33" dur="539" decel="50000">
                                          <p:stCondLst>
                                            <p:cond delay="5961"/>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F083EDC-CD70-B23F-0FEB-D1D8D63F7384}"/>
              </a:ext>
            </a:extLst>
          </p:cNvPr>
          <p:cNvSpPr txBox="1"/>
          <p:nvPr/>
        </p:nvSpPr>
        <p:spPr>
          <a:xfrm>
            <a:off x="811823" y="1530204"/>
            <a:ext cx="10568354" cy="3046988"/>
          </a:xfrm>
          <a:prstGeom prst="rect">
            <a:avLst/>
          </a:prstGeom>
          <a:noFill/>
        </p:spPr>
        <p:txBody>
          <a:bodyPr wrap="square">
            <a:spAutoFit/>
          </a:bodyPr>
          <a:lstStyle/>
          <a:p>
            <a:r>
              <a:rPr lang="en-US" sz="3200" dirty="0">
                <a:solidFill>
                  <a:schemeClr val="bg1"/>
                </a:solidFill>
              </a:rPr>
              <a:t>“We were promised sufferings. They were part of the program. We were even told, 'Blessed are they that mourn,' and I accept it. I've got nothing that I hadn't bargained for. Of course it is different when the thing happens to oneself, not to others, and in reality, not imagination.”</a:t>
            </a:r>
            <a:br>
              <a:rPr lang="en-US" sz="3200" dirty="0">
                <a:solidFill>
                  <a:schemeClr val="bg1"/>
                </a:solidFill>
              </a:rPr>
            </a:br>
            <a:r>
              <a:rPr lang="en-US" sz="3200" dirty="0">
                <a:solidFill>
                  <a:schemeClr val="bg1"/>
                </a:solidFill>
              </a:rPr>
              <a:t>― C.S. Lewis, </a:t>
            </a:r>
            <a:r>
              <a:rPr lang="en-US" sz="3200" dirty="0">
                <a:solidFill>
                  <a:schemeClr val="bg1"/>
                </a:solidFill>
                <a:hlinkClick r:id="rId2">
                  <a:extLst>
                    <a:ext uri="{A12FA001-AC4F-418D-AE19-62706E023703}">
                      <ahyp:hlinkClr xmlns:ahyp="http://schemas.microsoft.com/office/drawing/2018/hyperlinkcolor" val="tx"/>
                    </a:ext>
                  </a:extLst>
                </a:hlinkClick>
              </a:rPr>
              <a:t>A Grief Observed</a:t>
            </a:r>
            <a:endParaRPr lang="en-US" sz="3200" dirty="0">
              <a:solidFill>
                <a:schemeClr val="bg1"/>
              </a:solidFill>
            </a:endParaRPr>
          </a:p>
        </p:txBody>
      </p:sp>
    </p:spTree>
    <p:extLst>
      <p:ext uri="{BB962C8B-B14F-4D97-AF65-F5344CB8AC3E}">
        <p14:creationId xmlns:p14="http://schemas.microsoft.com/office/powerpoint/2010/main" val="19625543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25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F6F19AA-E10F-6AA0-D7FA-01D7698C4992}"/>
              </a:ext>
            </a:extLst>
          </p:cNvPr>
          <p:cNvSpPr txBox="1"/>
          <p:nvPr/>
        </p:nvSpPr>
        <p:spPr>
          <a:xfrm>
            <a:off x="1072661" y="839405"/>
            <a:ext cx="10234246" cy="4031873"/>
          </a:xfrm>
          <a:prstGeom prst="rect">
            <a:avLst/>
          </a:prstGeom>
          <a:noFill/>
        </p:spPr>
        <p:txBody>
          <a:bodyPr wrap="square">
            <a:spAutoFit/>
          </a:bodyPr>
          <a:lstStyle/>
          <a:p>
            <a:r>
              <a:rPr lang="en-US" sz="3200" dirty="0">
                <a:solidFill>
                  <a:schemeClr val="bg1"/>
                </a:solidFill>
              </a:rPr>
              <a:t>“You never know how much you really believe anything until its truth or falsehood becomes a matter of life and death to you. It is easy to say you believe a rope to be strong and sound as long as you are merely using it to cord a box. But suppose you had to hang by that rope over a precipice. Wouldn't you then first discover how much you really trusted it?”</a:t>
            </a:r>
            <a:br>
              <a:rPr lang="en-US" sz="3200" dirty="0">
                <a:solidFill>
                  <a:schemeClr val="bg1"/>
                </a:solidFill>
              </a:rPr>
            </a:br>
            <a:r>
              <a:rPr lang="en-US" sz="3200" dirty="0">
                <a:solidFill>
                  <a:schemeClr val="bg1"/>
                </a:solidFill>
              </a:rPr>
              <a:t>― C.S. Lewis, </a:t>
            </a:r>
            <a:r>
              <a:rPr lang="en-US" sz="3200" dirty="0">
                <a:solidFill>
                  <a:schemeClr val="bg1"/>
                </a:solidFill>
                <a:hlinkClick r:id="rId2">
                  <a:extLst>
                    <a:ext uri="{A12FA001-AC4F-418D-AE19-62706E023703}">
                      <ahyp:hlinkClr xmlns:ahyp="http://schemas.microsoft.com/office/drawing/2018/hyperlinkcolor" val="tx"/>
                    </a:ext>
                  </a:extLst>
                </a:hlinkClick>
              </a:rPr>
              <a:t>A Grief Observed</a:t>
            </a:r>
            <a:endParaRPr lang="en-US" sz="3200" dirty="0">
              <a:solidFill>
                <a:schemeClr val="bg1"/>
              </a:solidFill>
            </a:endParaRPr>
          </a:p>
        </p:txBody>
      </p:sp>
    </p:spTree>
    <p:extLst>
      <p:ext uri="{BB962C8B-B14F-4D97-AF65-F5344CB8AC3E}">
        <p14:creationId xmlns:p14="http://schemas.microsoft.com/office/powerpoint/2010/main" val="2487725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5F4F0F-E497-4405-9094-BFE2ABAB408C}"/>
              </a:ext>
            </a:extLst>
          </p:cNvPr>
          <p:cNvSpPr/>
          <p:nvPr/>
        </p:nvSpPr>
        <p:spPr>
          <a:xfrm>
            <a:off x="1309934" y="728359"/>
            <a:ext cx="10123990" cy="584775"/>
          </a:xfrm>
          <a:prstGeom prst="rect">
            <a:avLst/>
          </a:prstGeom>
        </p:spPr>
        <p:txBody>
          <a:bodyPr wrap="none">
            <a:spAutoFit/>
          </a:bodyPr>
          <a:lstStyle/>
          <a:p>
            <a:r>
              <a:rPr lang="en-US" sz="3200" b="1" dirty="0">
                <a:solidFill>
                  <a:schemeClr val="bg1"/>
                </a:solidFill>
                <a:latin typeface="Gotham SSm A"/>
              </a:rPr>
              <a:t>1. H</a:t>
            </a:r>
            <a:r>
              <a:rPr lang="en-US" sz="3200" b="1" i="0" dirty="0">
                <a:solidFill>
                  <a:schemeClr val="bg1"/>
                </a:solidFill>
                <a:effectLst/>
                <a:latin typeface="Gotham SSm A"/>
              </a:rPr>
              <a:t>ow can we be thankful when bad things happen to us? </a:t>
            </a:r>
          </a:p>
        </p:txBody>
      </p:sp>
      <p:sp>
        <p:nvSpPr>
          <p:cNvPr id="3" name="Rectangle 2">
            <a:extLst>
              <a:ext uri="{FF2B5EF4-FFF2-40B4-BE49-F238E27FC236}">
                <a16:creationId xmlns:a16="http://schemas.microsoft.com/office/drawing/2014/main" id="{7ABBCE12-40DC-4B07-9C39-4E3B635526D4}"/>
              </a:ext>
            </a:extLst>
          </p:cNvPr>
          <p:cNvSpPr/>
          <p:nvPr/>
        </p:nvSpPr>
        <p:spPr>
          <a:xfrm>
            <a:off x="1207598" y="3429000"/>
            <a:ext cx="10011266" cy="1569660"/>
          </a:xfrm>
          <a:prstGeom prst="rect">
            <a:avLst/>
          </a:prstGeom>
        </p:spPr>
        <p:txBody>
          <a:bodyPr wrap="square">
            <a:spAutoFit/>
          </a:bodyPr>
          <a:lstStyle/>
          <a:p>
            <a:r>
              <a:rPr lang="en-US" sz="3200" dirty="0">
                <a:solidFill>
                  <a:schemeClr val="bg1"/>
                </a:solidFill>
              </a:rPr>
              <a:t>“Rejoice always, pray continually, give thanks in all circumstances; for this is </a:t>
            </a:r>
            <a:r>
              <a:rPr lang="en-US" sz="3200" dirty="0">
                <a:solidFill>
                  <a:schemeClr val="bg1"/>
                </a:solidFill>
                <a:hlinkClick r:id="rId2">
                  <a:extLst>
                    <a:ext uri="{A12FA001-AC4F-418D-AE19-62706E023703}">
                      <ahyp:hlinkClr xmlns:ahyp="http://schemas.microsoft.com/office/drawing/2018/hyperlinkcolor" val="tx"/>
                    </a:ext>
                  </a:extLst>
                </a:hlinkClick>
              </a:rPr>
              <a:t>God’s will</a:t>
            </a:r>
            <a:r>
              <a:rPr lang="en-US" sz="3200" dirty="0">
                <a:solidFill>
                  <a:schemeClr val="bg1"/>
                </a:solidFill>
              </a:rPr>
              <a:t> for you in Christ Jesus” (1 Thessalonians 5:16-18).</a:t>
            </a:r>
            <a:endParaRPr lang="en-US" sz="4800" dirty="0">
              <a:solidFill>
                <a:schemeClr val="bg1"/>
              </a:solidFill>
            </a:endParaRPr>
          </a:p>
        </p:txBody>
      </p:sp>
      <p:sp>
        <p:nvSpPr>
          <p:cNvPr id="4" name="Rectangle 3">
            <a:extLst>
              <a:ext uri="{FF2B5EF4-FFF2-40B4-BE49-F238E27FC236}">
                <a16:creationId xmlns:a16="http://schemas.microsoft.com/office/drawing/2014/main" id="{59395D53-2A16-4D6F-B08A-671419A420BB}"/>
              </a:ext>
            </a:extLst>
          </p:cNvPr>
          <p:cNvSpPr/>
          <p:nvPr/>
        </p:nvSpPr>
        <p:spPr>
          <a:xfrm>
            <a:off x="981075" y="1905685"/>
            <a:ext cx="10467975" cy="1077218"/>
          </a:xfrm>
          <a:prstGeom prst="rect">
            <a:avLst/>
          </a:prstGeom>
        </p:spPr>
        <p:txBody>
          <a:bodyPr wrap="square">
            <a:spAutoFit/>
          </a:bodyPr>
          <a:lstStyle/>
          <a:p>
            <a:pPr algn="ctr"/>
            <a:r>
              <a:rPr lang="en-US" sz="3200" dirty="0">
                <a:solidFill>
                  <a:schemeClr val="bg1"/>
                </a:solidFill>
                <a:latin typeface="Gotham SSm A"/>
              </a:rPr>
              <a:t>W</a:t>
            </a:r>
            <a:r>
              <a:rPr lang="en-US" sz="3200" b="0" i="0" dirty="0">
                <a:solidFill>
                  <a:schemeClr val="bg1"/>
                </a:solidFill>
                <a:effectLst/>
                <a:latin typeface="Gotham SSm A"/>
              </a:rPr>
              <a:t>e should be thankful to God for everything that happens to us, </a:t>
            </a:r>
            <a:r>
              <a:rPr lang="en-US" sz="3200" b="0" i="0" u="sng" dirty="0">
                <a:solidFill>
                  <a:schemeClr val="bg1"/>
                </a:solidFill>
                <a:effectLst/>
                <a:latin typeface="Gotham SSm A"/>
              </a:rPr>
              <a:t>both good and bad.</a:t>
            </a:r>
            <a:endParaRPr lang="en-US" sz="3200" u="sng" dirty="0">
              <a:solidFill>
                <a:schemeClr val="bg1"/>
              </a:solidFill>
            </a:endParaRPr>
          </a:p>
        </p:txBody>
      </p:sp>
    </p:spTree>
    <p:extLst>
      <p:ext uri="{BB962C8B-B14F-4D97-AF65-F5344CB8AC3E}">
        <p14:creationId xmlns:p14="http://schemas.microsoft.com/office/powerpoint/2010/main" val="22007613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4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4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4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9F67B2-80EA-C126-7E29-E1BD5EA75436}"/>
              </a:ext>
            </a:extLst>
          </p:cNvPr>
          <p:cNvSpPr txBox="1"/>
          <p:nvPr/>
        </p:nvSpPr>
        <p:spPr>
          <a:xfrm>
            <a:off x="794759" y="1396757"/>
            <a:ext cx="11177899" cy="2677656"/>
          </a:xfrm>
          <a:prstGeom prst="rect">
            <a:avLst/>
          </a:prstGeom>
          <a:noFill/>
        </p:spPr>
        <p:txBody>
          <a:bodyPr wrap="square">
            <a:spAutoFit/>
          </a:bodyPr>
          <a:lstStyle/>
          <a:p>
            <a:r>
              <a:rPr lang="en-US" sz="2800" dirty="0">
                <a:solidFill>
                  <a:schemeClr val="bg1"/>
                </a:solidFill>
              </a:rPr>
              <a:t>Jesus came to show us God’s character, who God was, how God responded to suffering, to need. The culmination of this was on the cross, God’s ultimate response to suffering. The answer to the question "where is God when I hurt?" is quite clear: He is on the cross giving everything to restore us, to bring an end to suffering once and for all. The cross demonstrates just how hard and grave the problem of suffering is.</a:t>
            </a:r>
          </a:p>
        </p:txBody>
      </p:sp>
    </p:spTree>
    <p:extLst>
      <p:ext uri="{BB962C8B-B14F-4D97-AF65-F5344CB8AC3E}">
        <p14:creationId xmlns:p14="http://schemas.microsoft.com/office/powerpoint/2010/main" val="35366845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4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3B1ACC-5002-51CC-E952-58F79D67E487}"/>
              </a:ext>
            </a:extLst>
          </p:cNvPr>
          <p:cNvSpPr txBox="1"/>
          <p:nvPr/>
        </p:nvSpPr>
        <p:spPr>
          <a:xfrm>
            <a:off x="598205" y="1130071"/>
            <a:ext cx="11135170" cy="4031873"/>
          </a:xfrm>
          <a:prstGeom prst="rect">
            <a:avLst/>
          </a:prstGeom>
          <a:noFill/>
        </p:spPr>
        <p:txBody>
          <a:bodyPr wrap="square">
            <a:spAutoFit/>
          </a:bodyPr>
          <a:lstStyle/>
          <a:p>
            <a:r>
              <a:rPr lang="en-US" sz="3200" dirty="0">
                <a:solidFill>
                  <a:schemeClr val="bg1"/>
                </a:solidFill>
              </a:rPr>
              <a:t>Never were we promised that we would not have trouble in this life. On the contrary Jesus said in this life you will have trouble. He said: "I have told you these things , so that in Me you may have perfect peace and confidence. In the world you have tribulation and trials and distress and frustration, but be of good cheer, take courage, be confident, certain, undaunted! For I have overcome the world. I have deprived it of power to harm you and have conquered it for you". (John 16:33 </a:t>
            </a:r>
          </a:p>
        </p:txBody>
      </p:sp>
    </p:spTree>
    <p:extLst>
      <p:ext uri="{BB962C8B-B14F-4D97-AF65-F5344CB8AC3E}">
        <p14:creationId xmlns:p14="http://schemas.microsoft.com/office/powerpoint/2010/main" val="24599765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E4E009-F935-98AD-F88B-B1CDD3E63191}"/>
              </a:ext>
            </a:extLst>
          </p:cNvPr>
          <p:cNvSpPr txBox="1"/>
          <p:nvPr/>
        </p:nvSpPr>
        <p:spPr>
          <a:xfrm>
            <a:off x="1118074" y="1204957"/>
            <a:ext cx="9955851" cy="769441"/>
          </a:xfrm>
          <a:prstGeom prst="rect">
            <a:avLst/>
          </a:prstGeom>
          <a:noFill/>
        </p:spPr>
        <p:txBody>
          <a:bodyPr wrap="square" rtlCol="0">
            <a:spAutoFit/>
          </a:bodyPr>
          <a:lstStyle/>
          <a:p>
            <a:pPr algn="ctr"/>
            <a:r>
              <a:rPr lang="en-US" sz="4400" dirty="0">
                <a:solidFill>
                  <a:schemeClr val="bg1"/>
                </a:solidFill>
              </a:rPr>
              <a:t>“Pain is </a:t>
            </a:r>
            <a:r>
              <a:rPr lang="en-US" sz="4400" u="sng" dirty="0">
                <a:solidFill>
                  <a:schemeClr val="bg1"/>
                </a:solidFill>
              </a:rPr>
              <a:t>inevitable</a:t>
            </a:r>
            <a:r>
              <a:rPr lang="en-US" sz="4400" dirty="0">
                <a:solidFill>
                  <a:schemeClr val="bg1"/>
                </a:solidFill>
              </a:rPr>
              <a:t>…Suffering is </a:t>
            </a:r>
            <a:r>
              <a:rPr lang="en-US" sz="4400" u="sng" dirty="0">
                <a:solidFill>
                  <a:schemeClr val="bg1"/>
                </a:solidFill>
              </a:rPr>
              <a:t>optional</a:t>
            </a:r>
            <a:r>
              <a:rPr lang="en-US" sz="4400" dirty="0">
                <a:solidFill>
                  <a:schemeClr val="bg1"/>
                </a:solidFill>
              </a:rPr>
              <a:t>”</a:t>
            </a:r>
          </a:p>
        </p:txBody>
      </p:sp>
    </p:spTree>
    <p:extLst>
      <p:ext uri="{BB962C8B-B14F-4D97-AF65-F5344CB8AC3E}">
        <p14:creationId xmlns:p14="http://schemas.microsoft.com/office/powerpoint/2010/main" val="36914038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4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006E7A-C13C-430C-9A68-E9F298DE52CE}"/>
              </a:ext>
            </a:extLst>
          </p:cNvPr>
          <p:cNvSpPr txBox="1"/>
          <p:nvPr/>
        </p:nvSpPr>
        <p:spPr>
          <a:xfrm>
            <a:off x="876300" y="200025"/>
            <a:ext cx="10763250" cy="4308872"/>
          </a:xfrm>
          <a:prstGeom prst="rect">
            <a:avLst/>
          </a:prstGeom>
          <a:noFill/>
        </p:spPr>
        <p:txBody>
          <a:bodyPr wrap="square" rtlCol="0">
            <a:spAutoFit/>
          </a:bodyPr>
          <a:lstStyle/>
          <a:p>
            <a:pPr algn="ctr"/>
            <a:endParaRPr lang="en-US" sz="6000" dirty="0">
              <a:solidFill>
                <a:schemeClr val="bg1"/>
              </a:solidFill>
            </a:endParaRPr>
          </a:p>
          <a:p>
            <a:pPr algn="ctr"/>
            <a:r>
              <a:rPr lang="en-US" sz="6000" dirty="0">
                <a:solidFill>
                  <a:schemeClr val="bg1"/>
                </a:solidFill>
              </a:rPr>
              <a:t>Have you ever asked yourself these tough questions?</a:t>
            </a:r>
          </a:p>
          <a:p>
            <a:pPr algn="ctr"/>
            <a:endParaRPr lang="en-US" sz="4000" dirty="0">
              <a:solidFill>
                <a:schemeClr val="bg1"/>
              </a:solidFill>
            </a:endParaRPr>
          </a:p>
          <a:p>
            <a:pPr algn="ctr"/>
            <a:r>
              <a:rPr lang="en-US" sz="5400" dirty="0">
                <a:solidFill>
                  <a:schemeClr val="bg1"/>
                </a:solidFill>
              </a:rPr>
              <a:t>Pastor Richard ”Rico” Tubbs</a:t>
            </a:r>
          </a:p>
        </p:txBody>
      </p:sp>
    </p:spTree>
    <p:extLst>
      <p:ext uri="{BB962C8B-B14F-4D97-AF65-F5344CB8AC3E}">
        <p14:creationId xmlns:p14="http://schemas.microsoft.com/office/powerpoint/2010/main" val="21501024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59E123-36CE-0568-F639-704288B1A763}"/>
              </a:ext>
            </a:extLst>
          </p:cNvPr>
          <p:cNvSpPr txBox="1"/>
          <p:nvPr/>
        </p:nvSpPr>
        <p:spPr>
          <a:xfrm>
            <a:off x="870247" y="1571493"/>
            <a:ext cx="10451506" cy="2123658"/>
          </a:xfrm>
          <a:prstGeom prst="rect">
            <a:avLst/>
          </a:prstGeom>
          <a:noFill/>
        </p:spPr>
        <p:txBody>
          <a:bodyPr wrap="square">
            <a:spAutoFit/>
          </a:bodyPr>
          <a:lstStyle/>
          <a:p>
            <a:pPr algn="ctr"/>
            <a:r>
              <a:rPr lang="en-US" sz="6600" b="1" i="0" dirty="0">
                <a:solidFill>
                  <a:schemeClr val="bg1"/>
                </a:solidFill>
                <a:effectLst/>
                <a:latin typeface="Inter"/>
              </a:rPr>
              <a:t>What Jesus Really Means When He Says 'Do Not Judge'</a:t>
            </a:r>
          </a:p>
        </p:txBody>
      </p:sp>
    </p:spTree>
    <p:extLst>
      <p:ext uri="{BB962C8B-B14F-4D97-AF65-F5344CB8AC3E}">
        <p14:creationId xmlns:p14="http://schemas.microsoft.com/office/powerpoint/2010/main" val="69816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3480D9-DB51-B588-3F7B-33EA3DD226EF}"/>
              </a:ext>
            </a:extLst>
          </p:cNvPr>
          <p:cNvSpPr txBox="1"/>
          <p:nvPr/>
        </p:nvSpPr>
        <p:spPr>
          <a:xfrm>
            <a:off x="1230595" y="961210"/>
            <a:ext cx="9947304" cy="3477875"/>
          </a:xfrm>
          <a:prstGeom prst="rect">
            <a:avLst/>
          </a:prstGeom>
          <a:noFill/>
        </p:spPr>
        <p:txBody>
          <a:bodyPr wrap="square">
            <a:spAutoFit/>
          </a:bodyPr>
          <a:lstStyle/>
          <a:p>
            <a:pPr algn="ctr"/>
            <a:r>
              <a:rPr lang="en-US" sz="4400" dirty="0">
                <a:solidFill>
                  <a:schemeClr val="bg1"/>
                </a:solidFill>
                <a:hlinkClick r:id="rId2">
                  <a:extLst>
                    <a:ext uri="{A12FA001-AC4F-418D-AE19-62706E023703}">
                      <ahyp:hlinkClr xmlns:ahyp="http://schemas.microsoft.com/office/drawing/2018/hyperlinkcolor" val="tx"/>
                    </a:ext>
                  </a:extLst>
                </a:hlinkClick>
              </a:rPr>
              <a:t>Luke 6:37 ESV</a:t>
            </a:r>
            <a:endParaRPr lang="en-US" sz="4400" dirty="0">
              <a:solidFill>
                <a:schemeClr val="bg1"/>
              </a:solidFill>
            </a:endParaRPr>
          </a:p>
          <a:p>
            <a:pPr algn="ctr" fontAlgn="t"/>
            <a:r>
              <a:rPr lang="en-US" sz="4400" dirty="0">
                <a:solidFill>
                  <a:schemeClr val="bg1"/>
                </a:solidFill>
              </a:rPr>
              <a:t>“Judge not, and you will not be judged; condemn not, and you will not be condemned; forgive, and you will be forgiven;</a:t>
            </a:r>
          </a:p>
        </p:txBody>
      </p:sp>
    </p:spTree>
    <p:extLst>
      <p:ext uri="{BB962C8B-B14F-4D97-AF65-F5344CB8AC3E}">
        <p14:creationId xmlns:p14="http://schemas.microsoft.com/office/powerpoint/2010/main" val="988305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AF50321-9426-2023-0C2E-A59B7B178AEB}"/>
              </a:ext>
            </a:extLst>
          </p:cNvPr>
          <p:cNvSpPr txBox="1"/>
          <p:nvPr/>
        </p:nvSpPr>
        <p:spPr>
          <a:xfrm>
            <a:off x="982766" y="537585"/>
            <a:ext cx="10075492" cy="830997"/>
          </a:xfrm>
          <a:prstGeom prst="rect">
            <a:avLst/>
          </a:prstGeom>
          <a:noFill/>
        </p:spPr>
        <p:txBody>
          <a:bodyPr wrap="square">
            <a:spAutoFit/>
          </a:bodyPr>
          <a:lstStyle/>
          <a:p>
            <a:pPr algn="ctr"/>
            <a:r>
              <a:rPr lang="en-US" sz="4800" b="0" i="0" dirty="0">
                <a:solidFill>
                  <a:schemeClr val="bg1"/>
                </a:solidFill>
                <a:effectLst/>
                <a:latin typeface="Inter"/>
              </a:rPr>
              <a:t> "only God has the right" to judge”</a:t>
            </a:r>
            <a:endParaRPr lang="en-US" sz="4800" dirty="0">
              <a:solidFill>
                <a:schemeClr val="bg1"/>
              </a:solidFill>
            </a:endParaRPr>
          </a:p>
        </p:txBody>
      </p:sp>
      <p:sp>
        <p:nvSpPr>
          <p:cNvPr id="6" name="TextBox 5">
            <a:extLst>
              <a:ext uri="{FF2B5EF4-FFF2-40B4-BE49-F238E27FC236}">
                <a16:creationId xmlns:a16="http://schemas.microsoft.com/office/drawing/2014/main" id="{B28837BC-9170-2F8B-F12E-E684ED1EDC09}"/>
              </a:ext>
            </a:extLst>
          </p:cNvPr>
          <p:cNvSpPr txBox="1"/>
          <p:nvPr/>
        </p:nvSpPr>
        <p:spPr>
          <a:xfrm rot="20812311">
            <a:off x="903716" y="2138572"/>
            <a:ext cx="6097424" cy="707886"/>
          </a:xfrm>
          <a:prstGeom prst="rect">
            <a:avLst/>
          </a:prstGeom>
          <a:noFill/>
        </p:spPr>
        <p:txBody>
          <a:bodyPr wrap="square">
            <a:spAutoFit/>
          </a:bodyPr>
          <a:lstStyle/>
          <a:p>
            <a:pPr algn="l"/>
            <a:r>
              <a:rPr lang="en-US" sz="4000" dirty="0">
                <a:solidFill>
                  <a:schemeClr val="bg1"/>
                </a:solidFill>
              </a:rPr>
              <a:t>“Don’t judge me!”</a:t>
            </a:r>
          </a:p>
        </p:txBody>
      </p:sp>
      <p:sp>
        <p:nvSpPr>
          <p:cNvPr id="7" name="TextBox 6">
            <a:extLst>
              <a:ext uri="{FF2B5EF4-FFF2-40B4-BE49-F238E27FC236}">
                <a16:creationId xmlns:a16="http://schemas.microsoft.com/office/drawing/2014/main" id="{77B874BA-1A03-7963-AD52-801BFEE5B5DC}"/>
              </a:ext>
            </a:extLst>
          </p:cNvPr>
          <p:cNvSpPr txBox="1"/>
          <p:nvPr/>
        </p:nvSpPr>
        <p:spPr>
          <a:xfrm rot="296797">
            <a:off x="5033473" y="2589376"/>
            <a:ext cx="6802452" cy="1077218"/>
          </a:xfrm>
          <a:prstGeom prst="rect">
            <a:avLst/>
          </a:prstGeom>
          <a:noFill/>
        </p:spPr>
        <p:txBody>
          <a:bodyPr wrap="square" rtlCol="0">
            <a:spAutoFit/>
          </a:bodyPr>
          <a:lstStyle/>
          <a:p>
            <a:pPr algn="ctr"/>
            <a:r>
              <a:rPr lang="en-US" sz="3200" dirty="0">
                <a:solidFill>
                  <a:schemeClr val="bg1"/>
                </a:solidFill>
              </a:rPr>
              <a:t>“The last time I checked you didn’t have a heaven or hell to put me in!”</a:t>
            </a:r>
          </a:p>
        </p:txBody>
      </p:sp>
      <p:sp>
        <p:nvSpPr>
          <p:cNvPr id="9" name="TextBox 8">
            <a:extLst>
              <a:ext uri="{FF2B5EF4-FFF2-40B4-BE49-F238E27FC236}">
                <a16:creationId xmlns:a16="http://schemas.microsoft.com/office/drawing/2014/main" id="{B87BF179-6582-94EC-B3F8-F619E4E1ABDB}"/>
              </a:ext>
            </a:extLst>
          </p:cNvPr>
          <p:cNvSpPr txBox="1"/>
          <p:nvPr/>
        </p:nvSpPr>
        <p:spPr>
          <a:xfrm>
            <a:off x="493519" y="3773202"/>
            <a:ext cx="6097424" cy="523220"/>
          </a:xfrm>
          <a:prstGeom prst="rect">
            <a:avLst/>
          </a:prstGeom>
          <a:noFill/>
        </p:spPr>
        <p:txBody>
          <a:bodyPr wrap="square">
            <a:spAutoFit/>
          </a:bodyPr>
          <a:lstStyle/>
          <a:p>
            <a:pPr algn="ctr"/>
            <a:r>
              <a:rPr lang="en-US" sz="2800" dirty="0">
                <a:solidFill>
                  <a:schemeClr val="bg1"/>
                </a:solidFill>
              </a:rPr>
              <a:t>“</a:t>
            </a:r>
            <a:r>
              <a:rPr lang="en-US" sz="2800" dirty="0">
                <a:solidFill>
                  <a:schemeClr val="bg1"/>
                </a:solidFill>
                <a:hlinkClick r:id="rId2">
                  <a:extLst>
                    <a:ext uri="{A12FA001-AC4F-418D-AE19-62706E023703}">
                      <ahyp:hlinkClr xmlns:ahyp="http://schemas.microsoft.com/office/drawing/2018/hyperlinkcolor" val="tx"/>
                    </a:ext>
                  </a:extLst>
                </a:hlinkClick>
              </a:rPr>
              <a:t>Don’t judge a book by its cover.</a:t>
            </a:r>
            <a:r>
              <a:rPr lang="en-US" sz="2800" dirty="0">
                <a:solidFill>
                  <a:schemeClr val="bg1"/>
                </a:solidFill>
              </a:rPr>
              <a:t>”</a:t>
            </a:r>
          </a:p>
        </p:txBody>
      </p:sp>
      <p:sp>
        <p:nvSpPr>
          <p:cNvPr id="10" name="TextBox 9">
            <a:extLst>
              <a:ext uri="{FF2B5EF4-FFF2-40B4-BE49-F238E27FC236}">
                <a16:creationId xmlns:a16="http://schemas.microsoft.com/office/drawing/2014/main" id="{E27EC76D-0BB6-815A-4F33-182EEAB1BD7C}"/>
              </a:ext>
            </a:extLst>
          </p:cNvPr>
          <p:cNvSpPr txBox="1"/>
          <p:nvPr/>
        </p:nvSpPr>
        <p:spPr>
          <a:xfrm>
            <a:off x="6759723" y="4204531"/>
            <a:ext cx="4529271" cy="1077218"/>
          </a:xfrm>
          <a:prstGeom prst="rect">
            <a:avLst/>
          </a:prstGeom>
          <a:noFill/>
        </p:spPr>
        <p:txBody>
          <a:bodyPr wrap="square" rtlCol="0">
            <a:spAutoFit/>
          </a:bodyPr>
          <a:lstStyle/>
          <a:p>
            <a:r>
              <a:rPr lang="en-US" sz="3200" dirty="0">
                <a:solidFill>
                  <a:schemeClr val="bg1"/>
                </a:solidFill>
              </a:rPr>
              <a:t>Don’t judge me and I wont Judge you</a:t>
            </a:r>
          </a:p>
        </p:txBody>
      </p:sp>
    </p:spTree>
    <p:extLst>
      <p:ext uri="{BB962C8B-B14F-4D97-AF65-F5344CB8AC3E}">
        <p14:creationId xmlns:p14="http://schemas.microsoft.com/office/powerpoint/2010/main" val="27269370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750"/>
                                        <p:tgtEl>
                                          <p:spTgt spid="5"/>
                                        </p:tgtEl>
                                      </p:cBhvr>
                                    </p:animEffect>
                                    <p:anim calcmode="lin" valueType="num">
                                      <p:cBhvr>
                                        <p:cTn id="8" dur="3750" fill="hold"/>
                                        <p:tgtEl>
                                          <p:spTgt spid="5"/>
                                        </p:tgtEl>
                                        <p:attrNameLst>
                                          <p:attrName>ppt_w</p:attrName>
                                        </p:attrNameLst>
                                      </p:cBhvr>
                                      <p:tavLst>
                                        <p:tav tm="0" fmla="#ppt_w*sin(2.5*pi*$)">
                                          <p:val>
                                            <p:fltVal val="0"/>
                                          </p:val>
                                        </p:tav>
                                        <p:tav tm="100000">
                                          <p:val>
                                            <p:fltVal val="1"/>
                                          </p:val>
                                        </p:tav>
                                      </p:tavLst>
                                    </p:anim>
                                    <p:anim calcmode="lin" valueType="num">
                                      <p:cBhvr>
                                        <p:cTn id="9" dur="375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3000" fill="hold"/>
                                        <p:tgtEl>
                                          <p:spTgt spid="6"/>
                                        </p:tgtEl>
                                        <p:attrNameLst>
                                          <p:attrName>ppt_w</p:attrName>
                                        </p:attrNameLst>
                                      </p:cBhvr>
                                      <p:tavLst>
                                        <p:tav tm="0">
                                          <p:val>
                                            <p:fltVal val="0"/>
                                          </p:val>
                                        </p:tav>
                                        <p:tav tm="100000">
                                          <p:val>
                                            <p:strVal val="#ppt_w"/>
                                          </p:val>
                                        </p:tav>
                                      </p:tavLst>
                                    </p:anim>
                                    <p:anim calcmode="lin" valueType="num">
                                      <p:cBhvr>
                                        <p:cTn id="15" dur="3000" fill="hold"/>
                                        <p:tgtEl>
                                          <p:spTgt spid="6"/>
                                        </p:tgtEl>
                                        <p:attrNameLst>
                                          <p:attrName>ppt_h</p:attrName>
                                        </p:attrNameLst>
                                      </p:cBhvr>
                                      <p:tavLst>
                                        <p:tav tm="0">
                                          <p:val>
                                            <p:fltVal val="0"/>
                                          </p:val>
                                        </p:tav>
                                        <p:tav tm="100000">
                                          <p:val>
                                            <p:strVal val="#ppt_h"/>
                                          </p:val>
                                        </p:tav>
                                      </p:tavLst>
                                    </p:anim>
                                    <p:anim calcmode="lin" valueType="num">
                                      <p:cBhvr>
                                        <p:cTn id="16" dur="3000" fill="hold"/>
                                        <p:tgtEl>
                                          <p:spTgt spid="6"/>
                                        </p:tgtEl>
                                        <p:attrNameLst>
                                          <p:attrName>style.rotation</p:attrName>
                                        </p:attrNameLst>
                                      </p:cBhvr>
                                      <p:tavLst>
                                        <p:tav tm="0">
                                          <p:val>
                                            <p:fltVal val="90"/>
                                          </p:val>
                                        </p:tav>
                                        <p:tav tm="100000">
                                          <p:val>
                                            <p:fltVal val="0"/>
                                          </p:val>
                                        </p:tav>
                                      </p:tavLst>
                                    </p:anim>
                                    <p:animEffect transition="in" filter="fade">
                                      <p:cBhvr>
                                        <p:cTn id="17" dur="3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3500"/>
                                        <p:tgtEl>
                                          <p:spTgt spid="7"/>
                                        </p:tgtEl>
                                      </p:cBhvr>
                                    </p:animEffect>
                                    <p:anim calcmode="lin" valueType="num">
                                      <p:cBhvr>
                                        <p:cTn id="23" dur="3500" fill="hold"/>
                                        <p:tgtEl>
                                          <p:spTgt spid="7"/>
                                        </p:tgtEl>
                                        <p:attrNameLst>
                                          <p:attrName>ppt_x</p:attrName>
                                        </p:attrNameLst>
                                      </p:cBhvr>
                                      <p:tavLst>
                                        <p:tav tm="0">
                                          <p:val>
                                            <p:strVal val="#ppt_x"/>
                                          </p:val>
                                        </p:tav>
                                        <p:tav tm="100000">
                                          <p:val>
                                            <p:strVal val="#ppt_x"/>
                                          </p:val>
                                        </p:tav>
                                      </p:tavLst>
                                    </p:anim>
                                    <p:anim calcmode="lin" valueType="num">
                                      <p:cBhvr>
                                        <p:cTn id="24" dur="3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2250"/>
                                        <p:tgtEl>
                                          <p:spTgt spid="9"/>
                                        </p:tgtEl>
                                      </p:cBhvr>
                                    </p:animEffect>
                                    <p:anim calcmode="lin" valueType="num">
                                      <p:cBhvr>
                                        <p:cTn id="30" dur="2250" fill="hold"/>
                                        <p:tgtEl>
                                          <p:spTgt spid="9"/>
                                        </p:tgtEl>
                                        <p:attrNameLst>
                                          <p:attrName>ppt_x</p:attrName>
                                        </p:attrNameLst>
                                      </p:cBhvr>
                                      <p:tavLst>
                                        <p:tav tm="0">
                                          <p:val>
                                            <p:strVal val="#ppt_x"/>
                                          </p:val>
                                        </p:tav>
                                        <p:tav tm="100000">
                                          <p:val>
                                            <p:strVal val="#ppt_x"/>
                                          </p:val>
                                        </p:tav>
                                      </p:tavLst>
                                    </p:anim>
                                    <p:anim calcmode="lin" valueType="num">
                                      <p:cBhvr>
                                        <p:cTn id="31" dur="225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E1D7C9-28E5-F355-F2E9-1108315599C9}"/>
              </a:ext>
            </a:extLst>
          </p:cNvPr>
          <p:cNvSpPr txBox="1"/>
          <p:nvPr/>
        </p:nvSpPr>
        <p:spPr>
          <a:xfrm>
            <a:off x="887338" y="601998"/>
            <a:ext cx="10417323" cy="4524315"/>
          </a:xfrm>
          <a:prstGeom prst="rect">
            <a:avLst/>
          </a:prstGeom>
          <a:noFill/>
        </p:spPr>
        <p:txBody>
          <a:bodyPr wrap="square">
            <a:spAutoFit/>
          </a:bodyPr>
          <a:lstStyle/>
          <a:p>
            <a:pPr algn="ctr"/>
            <a:r>
              <a:rPr lang="en-US" sz="3600" dirty="0">
                <a:solidFill>
                  <a:schemeClr val="bg1"/>
                </a:solidFill>
              </a:rPr>
              <a:t>One edition of </a:t>
            </a:r>
            <a:r>
              <a:rPr lang="en-US" sz="3600" dirty="0" err="1">
                <a:solidFill>
                  <a:schemeClr val="bg1"/>
                </a:solidFill>
              </a:rPr>
              <a:t>the"Peanuts</a:t>
            </a:r>
            <a:r>
              <a:rPr lang="en-US" sz="3600" dirty="0">
                <a:solidFill>
                  <a:schemeClr val="bg1"/>
                </a:solidFill>
              </a:rPr>
              <a:t>" comic strip, Linus asks Lucy, "Why are you always so anxious to criticize me?" She answers, "I just think I have a knack for seeing other people’s faults." "What about your own faults?" asks Linus. Her response is, "I have a knack for overlooking them."</a:t>
            </a:r>
          </a:p>
          <a:p>
            <a:pPr algn="ctr"/>
            <a:r>
              <a:rPr lang="en-US" sz="3600" dirty="0">
                <a:solidFill>
                  <a:schemeClr val="bg1"/>
                </a:solidFill>
              </a:rPr>
              <a:t>-- Robert C. Shannon, 1000 Windows, (Cincinnati, Ohio: Standard Publishing Company, 1997)</a:t>
            </a:r>
          </a:p>
        </p:txBody>
      </p:sp>
    </p:spTree>
    <p:extLst>
      <p:ext uri="{BB962C8B-B14F-4D97-AF65-F5344CB8AC3E}">
        <p14:creationId xmlns:p14="http://schemas.microsoft.com/office/powerpoint/2010/main" val="24448252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657E169-ED27-7F4A-4632-147AC3ABE42B}"/>
              </a:ext>
            </a:extLst>
          </p:cNvPr>
          <p:cNvSpPr txBox="1"/>
          <p:nvPr/>
        </p:nvSpPr>
        <p:spPr>
          <a:xfrm>
            <a:off x="1122347" y="2338842"/>
            <a:ext cx="9947305" cy="1569660"/>
          </a:xfrm>
          <a:prstGeom prst="rect">
            <a:avLst/>
          </a:prstGeom>
          <a:noFill/>
        </p:spPr>
        <p:txBody>
          <a:bodyPr wrap="square">
            <a:spAutoFit/>
          </a:bodyPr>
          <a:lstStyle/>
          <a:p>
            <a:pPr algn="ctr"/>
            <a:r>
              <a:rPr lang="en-US" sz="3200" b="0" i="0" dirty="0">
                <a:solidFill>
                  <a:schemeClr val="bg1"/>
                </a:solidFill>
                <a:effectLst/>
                <a:latin typeface="Inter"/>
              </a:rPr>
              <a:t>"This doesn't mean, however, that we're supposed to be indifferent to </a:t>
            </a:r>
            <a:r>
              <a:rPr lang="en-US" sz="3200" b="0" i="0" u="sng" dirty="0">
                <a:solidFill>
                  <a:schemeClr val="bg1"/>
                </a:solidFill>
                <a:effectLst/>
                <a:latin typeface="Inter"/>
              </a:rPr>
              <a:t>right or wrong</a:t>
            </a:r>
            <a:r>
              <a:rPr lang="en-US" sz="3200" b="0" i="0" dirty="0">
                <a:solidFill>
                  <a:schemeClr val="bg1"/>
                </a:solidFill>
                <a:effectLst/>
                <a:latin typeface="Inter"/>
              </a:rPr>
              <a:t>, or be unaware of the dangers that come from </a:t>
            </a:r>
            <a:r>
              <a:rPr lang="en-US" sz="3200" b="0" i="0" u="sng" dirty="0">
                <a:solidFill>
                  <a:schemeClr val="bg1"/>
                </a:solidFill>
                <a:effectLst/>
                <a:latin typeface="Inter"/>
              </a:rPr>
              <a:t>immoral decisions or false beliefs</a:t>
            </a:r>
            <a:r>
              <a:rPr lang="en-US" sz="3200" b="0" i="0" dirty="0">
                <a:solidFill>
                  <a:schemeClr val="bg1"/>
                </a:solidFill>
                <a:effectLst/>
                <a:latin typeface="Inter"/>
              </a:rPr>
              <a:t>. </a:t>
            </a:r>
            <a:endParaRPr lang="en-US" sz="3200" dirty="0">
              <a:solidFill>
                <a:schemeClr val="bg1"/>
              </a:solidFill>
            </a:endParaRPr>
          </a:p>
        </p:txBody>
      </p:sp>
      <p:sp>
        <p:nvSpPr>
          <p:cNvPr id="5" name="TextBox 4">
            <a:extLst>
              <a:ext uri="{FF2B5EF4-FFF2-40B4-BE49-F238E27FC236}">
                <a16:creationId xmlns:a16="http://schemas.microsoft.com/office/drawing/2014/main" id="{8DE9E442-51B7-3B1F-7345-3ACB5115C413}"/>
              </a:ext>
            </a:extLst>
          </p:cNvPr>
          <p:cNvSpPr txBox="1"/>
          <p:nvPr/>
        </p:nvSpPr>
        <p:spPr>
          <a:xfrm>
            <a:off x="675118" y="4405809"/>
            <a:ext cx="11354512" cy="707886"/>
          </a:xfrm>
          <a:prstGeom prst="rect">
            <a:avLst/>
          </a:prstGeom>
          <a:noFill/>
        </p:spPr>
        <p:txBody>
          <a:bodyPr wrap="square">
            <a:spAutoFit/>
          </a:bodyPr>
          <a:lstStyle/>
          <a:p>
            <a:r>
              <a:rPr lang="en-US" sz="4000" b="0" i="0" dirty="0">
                <a:solidFill>
                  <a:schemeClr val="bg1"/>
                </a:solidFill>
                <a:effectLst/>
                <a:latin typeface="Inter"/>
              </a:rPr>
              <a:t>Nor does it mean we should </a:t>
            </a:r>
            <a:r>
              <a:rPr lang="en-US" sz="4000" b="0" i="0" u="sng" dirty="0">
                <a:solidFill>
                  <a:schemeClr val="bg1"/>
                </a:solidFill>
                <a:effectLst/>
                <a:latin typeface="Inter"/>
              </a:rPr>
              <a:t>overlook our own sins</a:t>
            </a:r>
            <a:r>
              <a:rPr lang="en-US" sz="4000" b="0" i="0" dirty="0">
                <a:solidFill>
                  <a:schemeClr val="bg1"/>
                </a:solidFill>
                <a:effectLst/>
                <a:latin typeface="Inter"/>
              </a:rPr>
              <a:t>," </a:t>
            </a:r>
            <a:endParaRPr lang="en-US" sz="4000" dirty="0"/>
          </a:p>
        </p:txBody>
      </p:sp>
      <p:sp>
        <p:nvSpPr>
          <p:cNvPr id="6" name="TextBox 5">
            <a:extLst>
              <a:ext uri="{FF2B5EF4-FFF2-40B4-BE49-F238E27FC236}">
                <a16:creationId xmlns:a16="http://schemas.microsoft.com/office/drawing/2014/main" id="{522E7F13-4024-A3DE-79A3-F340CE1FED37}"/>
              </a:ext>
            </a:extLst>
          </p:cNvPr>
          <p:cNvSpPr txBox="1"/>
          <p:nvPr/>
        </p:nvSpPr>
        <p:spPr>
          <a:xfrm>
            <a:off x="1034040" y="641207"/>
            <a:ext cx="9673840" cy="1200329"/>
          </a:xfrm>
          <a:prstGeom prst="rect">
            <a:avLst/>
          </a:prstGeom>
          <a:noFill/>
        </p:spPr>
        <p:txBody>
          <a:bodyPr wrap="square">
            <a:spAutoFit/>
          </a:bodyPr>
          <a:lstStyle/>
          <a:p>
            <a:pPr algn="ctr"/>
            <a:r>
              <a:rPr lang="en-US" sz="3600" b="0" i="0" dirty="0">
                <a:solidFill>
                  <a:schemeClr val="bg1"/>
                </a:solidFill>
                <a:effectLst/>
                <a:latin typeface="Inter"/>
              </a:rPr>
              <a:t> </a:t>
            </a:r>
            <a:r>
              <a:rPr lang="en-US" sz="3600" dirty="0">
                <a:solidFill>
                  <a:schemeClr val="bg1"/>
                </a:solidFill>
                <a:latin typeface="Inter"/>
              </a:rPr>
              <a:t>T</a:t>
            </a:r>
            <a:r>
              <a:rPr lang="en-US" sz="3600" b="0" i="0" dirty="0">
                <a:solidFill>
                  <a:schemeClr val="bg1"/>
                </a:solidFill>
                <a:effectLst/>
                <a:latin typeface="Inter"/>
              </a:rPr>
              <a:t>his doesn't </a:t>
            </a:r>
            <a:r>
              <a:rPr lang="en-US" sz="3600" b="0" i="0" u="sng" dirty="0">
                <a:solidFill>
                  <a:schemeClr val="bg1"/>
                </a:solidFill>
                <a:effectLst/>
                <a:latin typeface="Inter"/>
              </a:rPr>
              <a:t>exclude</a:t>
            </a:r>
            <a:r>
              <a:rPr lang="en-US" sz="3600" b="0" i="0" dirty="0">
                <a:solidFill>
                  <a:schemeClr val="bg1"/>
                </a:solidFill>
                <a:effectLst/>
                <a:latin typeface="Inter"/>
              </a:rPr>
              <a:t> Christians from pointing out wrongdoing.</a:t>
            </a:r>
            <a:endParaRPr lang="en-US" sz="3600" dirty="0">
              <a:solidFill>
                <a:schemeClr val="bg1"/>
              </a:solidFill>
            </a:endParaRPr>
          </a:p>
        </p:txBody>
      </p:sp>
    </p:spTree>
    <p:extLst>
      <p:ext uri="{BB962C8B-B14F-4D97-AF65-F5344CB8AC3E}">
        <p14:creationId xmlns:p14="http://schemas.microsoft.com/office/powerpoint/2010/main" val="19415175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75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282CE6-9AC6-AA55-7796-865CBFAF799C}"/>
              </a:ext>
            </a:extLst>
          </p:cNvPr>
          <p:cNvSpPr txBox="1"/>
          <p:nvPr/>
        </p:nvSpPr>
        <p:spPr>
          <a:xfrm>
            <a:off x="1310355" y="467320"/>
            <a:ext cx="9571290" cy="1200329"/>
          </a:xfrm>
          <a:prstGeom prst="rect">
            <a:avLst/>
          </a:prstGeom>
          <a:noFill/>
        </p:spPr>
        <p:txBody>
          <a:bodyPr wrap="square">
            <a:spAutoFit/>
          </a:bodyPr>
          <a:lstStyle/>
          <a:p>
            <a:pPr algn="ctr"/>
            <a:r>
              <a:rPr lang="en-US" sz="3600" dirty="0">
                <a:solidFill>
                  <a:schemeClr val="bg1"/>
                </a:solidFill>
              </a:rPr>
              <a:t>Matthew 7:20, Jesus said, “Therefore by their fruits you will know them.”</a:t>
            </a:r>
          </a:p>
        </p:txBody>
      </p:sp>
      <p:sp>
        <p:nvSpPr>
          <p:cNvPr id="5" name="TextBox 4">
            <a:extLst>
              <a:ext uri="{FF2B5EF4-FFF2-40B4-BE49-F238E27FC236}">
                <a16:creationId xmlns:a16="http://schemas.microsoft.com/office/drawing/2014/main" id="{3CF8CDA0-3F20-A4F7-ABAC-175998FEDFB5}"/>
              </a:ext>
            </a:extLst>
          </p:cNvPr>
          <p:cNvSpPr txBox="1"/>
          <p:nvPr/>
        </p:nvSpPr>
        <p:spPr>
          <a:xfrm>
            <a:off x="999857" y="2422540"/>
            <a:ext cx="10494236" cy="1754326"/>
          </a:xfrm>
          <a:prstGeom prst="rect">
            <a:avLst/>
          </a:prstGeom>
          <a:noFill/>
        </p:spPr>
        <p:txBody>
          <a:bodyPr wrap="square">
            <a:spAutoFit/>
          </a:bodyPr>
          <a:lstStyle/>
          <a:p>
            <a:pPr algn="ctr"/>
            <a:r>
              <a:rPr lang="en-US" sz="3600" dirty="0">
                <a:solidFill>
                  <a:schemeClr val="bg1"/>
                </a:solidFill>
              </a:rPr>
              <a:t>Often, people discover what we are made of by what comes out of our mouth in both good and bad circumstances. </a:t>
            </a:r>
          </a:p>
        </p:txBody>
      </p:sp>
    </p:spTree>
    <p:extLst>
      <p:ext uri="{BB962C8B-B14F-4D97-AF65-F5344CB8AC3E}">
        <p14:creationId xmlns:p14="http://schemas.microsoft.com/office/powerpoint/2010/main" val="1762064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8BD085-FFDA-4872-B2C5-699729BC4A10}"/>
              </a:ext>
            </a:extLst>
          </p:cNvPr>
          <p:cNvSpPr/>
          <p:nvPr/>
        </p:nvSpPr>
        <p:spPr>
          <a:xfrm>
            <a:off x="2028604" y="520184"/>
            <a:ext cx="8134791" cy="707886"/>
          </a:xfrm>
          <a:prstGeom prst="rect">
            <a:avLst/>
          </a:prstGeom>
        </p:spPr>
        <p:txBody>
          <a:bodyPr wrap="none">
            <a:spAutoFit/>
          </a:bodyPr>
          <a:lstStyle/>
          <a:p>
            <a:r>
              <a:rPr lang="en-US" sz="4000" b="0" i="0" dirty="0">
                <a:solidFill>
                  <a:schemeClr val="bg1"/>
                </a:solidFill>
                <a:effectLst/>
                <a:latin typeface="Gotham SSm A"/>
              </a:rPr>
              <a:t>But is this realistic—or even possible? </a:t>
            </a:r>
            <a:endParaRPr lang="en-US" sz="4000" dirty="0">
              <a:solidFill>
                <a:schemeClr val="bg1"/>
              </a:solidFill>
            </a:endParaRPr>
          </a:p>
        </p:txBody>
      </p:sp>
      <p:sp>
        <p:nvSpPr>
          <p:cNvPr id="3" name="Rectangle 2">
            <a:extLst>
              <a:ext uri="{FF2B5EF4-FFF2-40B4-BE49-F238E27FC236}">
                <a16:creationId xmlns:a16="http://schemas.microsoft.com/office/drawing/2014/main" id="{6AD3BEE6-4BB5-450E-AF6B-2705C725DDAA}"/>
              </a:ext>
            </a:extLst>
          </p:cNvPr>
          <p:cNvSpPr/>
          <p:nvPr/>
        </p:nvSpPr>
        <p:spPr>
          <a:xfrm>
            <a:off x="1466367" y="1892189"/>
            <a:ext cx="9259266" cy="646331"/>
          </a:xfrm>
          <a:prstGeom prst="rect">
            <a:avLst/>
          </a:prstGeom>
        </p:spPr>
        <p:txBody>
          <a:bodyPr wrap="none">
            <a:spAutoFit/>
          </a:bodyPr>
          <a:lstStyle/>
          <a:p>
            <a:r>
              <a:rPr lang="en-US" sz="3200" dirty="0">
                <a:solidFill>
                  <a:schemeClr val="bg1"/>
                </a:solidFill>
                <a:latin typeface="Gotham SSm A"/>
              </a:rPr>
              <a:t>W</a:t>
            </a:r>
            <a:r>
              <a:rPr lang="en-US" sz="3200" b="0" i="0" dirty="0">
                <a:solidFill>
                  <a:schemeClr val="bg1"/>
                </a:solidFill>
                <a:effectLst/>
                <a:latin typeface="Gotham SSm A"/>
              </a:rPr>
              <a:t>e </a:t>
            </a:r>
            <a:r>
              <a:rPr lang="en-US" sz="3600" b="0" i="0" dirty="0">
                <a:solidFill>
                  <a:schemeClr val="bg1"/>
                </a:solidFill>
                <a:effectLst/>
                <a:latin typeface="Gotham SSm A"/>
              </a:rPr>
              <a:t>aren’t</a:t>
            </a:r>
            <a:r>
              <a:rPr lang="en-US" sz="3200" b="0" i="0" dirty="0">
                <a:solidFill>
                  <a:schemeClr val="bg1"/>
                </a:solidFill>
                <a:effectLst/>
                <a:latin typeface="Gotham SSm A"/>
              </a:rPr>
              <a:t> called to be thankful for things that are evil.</a:t>
            </a:r>
            <a:endParaRPr lang="en-US" sz="3200" dirty="0">
              <a:solidFill>
                <a:schemeClr val="bg1"/>
              </a:solidFill>
            </a:endParaRPr>
          </a:p>
        </p:txBody>
      </p:sp>
      <p:sp>
        <p:nvSpPr>
          <p:cNvPr id="4" name="Rectangle 3">
            <a:extLst>
              <a:ext uri="{FF2B5EF4-FFF2-40B4-BE49-F238E27FC236}">
                <a16:creationId xmlns:a16="http://schemas.microsoft.com/office/drawing/2014/main" id="{13C7C06C-A07E-4471-93F6-80CA999E56D2}"/>
              </a:ext>
            </a:extLst>
          </p:cNvPr>
          <p:cNvSpPr/>
          <p:nvPr/>
        </p:nvSpPr>
        <p:spPr>
          <a:xfrm>
            <a:off x="976408" y="2791510"/>
            <a:ext cx="10534650" cy="1077218"/>
          </a:xfrm>
          <a:prstGeom prst="rect">
            <a:avLst/>
          </a:prstGeom>
        </p:spPr>
        <p:txBody>
          <a:bodyPr wrap="square">
            <a:spAutoFit/>
          </a:bodyPr>
          <a:lstStyle/>
          <a:p>
            <a:pPr algn="ctr"/>
            <a:r>
              <a:rPr lang="en-US" sz="3200" b="0" i="0" dirty="0">
                <a:solidFill>
                  <a:schemeClr val="bg1"/>
                </a:solidFill>
                <a:effectLst/>
                <a:latin typeface="Gotham SSm A"/>
              </a:rPr>
              <a:t>But you can be thankful that God has </a:t>
            </a:r>
            <a:r>
              <a:rPr lang="en-US" sz="3200" b="0" i="0" u="sng" dirty="0">
                <a:solidFill>
                  <a:schemeClr val="bg1"/>
                </a:solidFill>
                <a:effectLst/>
                <a:latin typeface="Gotham SSm A"/>
              </a:rPr>
              <a:t>promised</a:t>
            </a:r>
            <a:r>
              <a:rPr lang="en-US" sz="3200" b="0" i="0" dirty="0">
                <a:solidFill>
                  <a:schemeClr val="bg1"/>
                </a:solidFill>
                <a:effectLst/>
                <a:latin typeface="Gotham SSm A"/>
              </a:rPr>
              <a:t> to be with you, even when life </a:t>
            </a:r>
            <a:r>
              <a:rPr lang="en-US" sz="3200" b="0" i="0" u="sng" dirty="0">
                <a:solidFill>
                  <a:schemeClr val="bg1"/>
                </a:solidFill>
                <a:effectLst/>
                <a:latin typeface="Gotham SSm A"/>
              </a:rPr>
              <a:t>isn’t the way you wish it were. </a:t>
            </a:r>
            <a:endParaRPr lang="en-US" sz="3200" u="sng" dirty="0">
              <a:solidFill>
                <a:schemeClr val="bg1"/>
              </a:solidFill>
            </a:endParaRPr>
          </a:p>
        </p:txBody>
      </p:sp>
      <p:sp>
        <p:nvSpPr>
          <p:cNvPr id="5" name="Rectangle 4">
            <a:extLst>
              <a:ext uri="{FF2B5EF4-FFF2-40B4-BE49-F238E27FC236}">
                <a16:creationId xmlns:a16="http://schemas.microsoft.com/office/drawing/2014/main" id="{FE5EAA05-425D-4437-ABA4-7BD53C7F2F87}"/>
              </a:ext>
            </a:extLst>
          </p:cNvPr>
          <p:cNvSpPr/>
          <p:nvPr/>
        </p:nvSpPr>
        <p:spPr>
          <a:xfrm>
            <a:off x="1285875" y="3991660"/>
            <a:ext cx="10225183" cy="1077218"/>
          </a:xfrm>
          <a:prstGeom prst="rect">
            <a:avLst/>
          </a:prstGeom>
        </p:spPr>
        <p:txBody>
          <a:bodyPr wrap="square">
            <a:spAutoFit/>
          </a:bodyPr>
          <a:lstStyle/>
          <a:p>
            <a:pPr algn="ctr"/>
            <a:r>
              <a:rPr lang="en-US" sz="3200" b="0" i="0" dirty="0">
                <a:solidFill>
                  <a:schemeClr val="bg1"/>
                </a:solidFill>
                <a:effectLst/>
                <a:latin typeface="Gotham SSm A"/>
              </a:rPr>
              <a:t> “Never will I leave you; never will I forsake you”</a:t>
            </a:r>
          </a:p>
          <a:p>
            <a:pPr algn="ctr"/>
            <a:r>
              <a:rPr lang="en-US" sz="3200" b="0" i="0" dirty="0">
                <a:solidFill>
                  <a:schemeClr val="bg1"/>
                </a:solidFill>
                <a:effectLst/>
                <a:latin typeface="Gotham SSm A"/>
              </a:rPr>
              <a:t> (Hebrews 13:5).</a:t>
            </a:r>
            <a:endParaRPr lang="en-US" sz="3200" dirty="0">
              <a:solidFill>
                <a:schemeClr val="bg1"/>
              </a:solidFill>
            </a:endParaRPr>
          </a:p>
        </p:txBody>
      </p:sp>
    </p:spTree>
    <p:extLst>
      <p:ext uri="{BB962C8B-B14F-4D97-AF65-F5344CB8AC3E}">
        <p14:creationId xmlns:p14="http://schemas.microsoft.com/office/powerpoint/2010/main" val="8854676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250"/>
                                        <p:tgtEl>
                                          <p:spTgt spid="3"/>
                                        </p:tgtEl>
                                      </p:cBhvr>
                                    </p:animEffect>
                                    <p:anim calcmode="lin" valueType="num">
                                      <p:cBhvr>
                                        <p:cTn id="13" dur="3250" fill="hold"/>
                                        <p:tgtEl>
                                          <p:spTgt spid="3"/>
                                        </p:tgtEl>
                                        <p:attrNameLst>
                                          <p:attrName>ppt_x</p:attrName>
                                        </p:attrNameLst>
                                      </p:cBhvr>
                                      <p:tavLst>
                                        <p:tav tm="0">
                                          <p:val>
                                            <p:strVal val="#ppt_x"/>
                                          </p:val>
                                        </p:tav>
                                        <p:tav tm="100000">
                                          <p:val>
                                            <p:strVal val="#ppt_x"/>
                                          </p:val>
                                        </p:tav>
                                      </p:tavLst>
                                    </p:anim>
                                    <p:anim calcmode="lin" valueType="num">
                                      <p:cBhvr>
                                        <p:cTn id="14" dur="3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325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heel(1)">
                                      <p:cBhvr>
                                        <p:cTn id="24" dur="3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290AFD-6B7C-F412-CD1B-DF1B56012081}"/>
              </a:ext>
            </a:extLst>
          </p:cNvPr>
          <p:cNvSpPr txBox="1"/>
          <p:nvPr/>
        </p:nvSpPr>
        <p:spPr>
          <a:xfrm>
            <a:off x="766272" y="651795"/>
            <a:ext cx="11425728" cy="2062103"/>
          </a:xfrm>
          <a:prstGeom prst="rect">
            <a:avLst/>
          </a:prstGeom>
          <a:noFill/>
        </p:spPr>
        <p:txBody>
          <a:bodyPr wrap="square">
            <a:spAutoFit/>
          </a:bodyPr>
          <a:lstStyle/>
          <a:p>
            <a:r>
              <a:rPr lang="en-US" sz="3200" dirty="0">
                <a:solidFill>
                  <a:schemeClr val="bg1"/>
                </a:solidFill>
              </a:rPr>
              <a:t>James 4:11 Brothers and sisters, do not slander one another. Anyone who speaks against a brother or sister or judges them speaks against the law and judges it. When you judge the law, you are not keeping it, but sitting in judgment on it.</a:t>
            </a:r>
          </a:p>
        </p:txBody>
      </p:sp>
      <p:sp>
        <p:nvSpPr>
          <p:cNvPr id="5" name="TextBox 4">
            <a:extLst>
              <a:ext uri="{FF2B5EF4-FFF2-40B4-BE49-F238E27FC236}">
                <a16:creationId xmlns:a16="http://schemas.microsoft.com/office/drawing/2014/main" id="{AAACF56D-6D97-AB4C-A486-7ADA5DB2BB1D}"/>
              </a:ext>
            </a:extLst>
          </p:cNvPr>
          <p:cNvSpPr txBox="1"/>
          <p:nvPr/>
        </p:nvSpPr>
        <p:spPr>
          <a:xfrm>
            <a:off x="1136590" y="3300991"/>
            <a:ext cx="10519873" cy="2062103"/>
          </a:xfrm>
          <a:prstGeom prst="rect">
            <a:avLst/>
          </a:prstGeom>
          <a:noFill/>
        </p:spPr>
        <p:txBody>
          <a:bodyPr wrap="square">
            <a:spAutoFit/>
          </a:bodyPr>
          <a:lstStyle/>
          <a:p>
            <a:pPr algn="ctr"/>
            <a:r>
              <a:rPr lang="en-US" sz="3200" dirty="0">
                <a:solidFill>
                  <a:schemeClr val="bg1"/>
                </a:solidFill>
              </a:rPr>
              <a:t>“judge” is the Greek verb </a:t>
            </a:r>
            <a:r>
              <a:rPr lang="en-US" sz="3200" u="sng" dirty="0" err="1">
                <a:solidFill>
                  <a:schemeClr val="bg1"/>
                </a:solidFill>
              </a:rPr>
              <a:t>krino</a:t>
            </a:r>
            <a:r>
              <a:rPr lang="en-US" sz="3200" dirty="0">
                <a:solidFill>
                  <a:schemeClr val="bg1"/>
                </a:solidFill>
              </a:rPr>
              <a:t>, found in the New Testament </a:t>
            </a:r>
            <a:r>
              <a:rPr lang="en-US" sz="3200" u="sng" dirty="0">
                <a:solidFill>
                  <a:schemeClr val="bg1"/>
                </a:solidFill>
              </a:rPr>
              <a:t>114</a:t>
            </a:r>
            <a:r>
              <a:rPr lang="en-US" sz="3200" dirty="0">
                <a:solidFill>
                  <a:schemeClr val="bg1"/>
                </a:solidFill>
              </a:rPr>
              <a:t> times. </a:t>
            </a:r>
          </a:p>
          <a:p>
            <a:pPr algn="ctr"/>
            <a:r>
              <a:rPr lang="en-US" sz="3200" dirty="0">
                <a:solidFill>
                  <a:schemeClr val="bg1"/>
                </a:solidFill>
              </a:rPr>
              <a:t>It is rendered into English by a variety of terms, such as “judge,” “determine,” and “call into question.” </a:t>
            </a:r>
          </a:p>
        </p:txBody>
      </p:sp>
    </p:spTree>
    <p:extLst>
      <p:ext uri="{BB962C8B-B14F-4D97-AF65-F5344CB8AC3E}">
        <p14:creationId xmlns:p14="http://schemas.microsoft.com/office/powerpoint/2010/main" val="31448645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47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4DFCA7-D4DF-AD5F-5C7F-122AA08205E6}"/>
              </a:ext>
            </a:extLst>
          </p:cNvPr>
          <p:cNvSpPr txBox="1"/>
          <p:nvPr/>
        </p:nvSpPr>
        <p:spPr>
          <a:xfrm>
            <a:off x="1085314" y="749043"/>
            <a:ext cx="10280591" cy="1569660"/>
          </a:xfrm>
          <a:prstGeom prst="rect">
            <a:avLst/>
          </a:prstGeom>
          <a:noFill/>
        </p:spPr>
        <p:txBody>
          <a:bodyPr wrap="square">
            <a:spAutoFit/>
          </a:bodyPr>
          <a:lstStyle/>
          <a:p>
            <a:r>
              <a:rPr lang="en-US" sz="3200" dirty="0">
                <a:solidFill>
                  <a:schemeClr val="bg1"/>
                </a:solidFill>
              </a:rPr>
              <a:t>This word for “judge” can be used in the negative way of passing judgement, and thus condemnation; but it can also mean to “come to a conclusion” or “make a determination.”</a:t>
            </a:r>
          </a:p>
        </p:txBody>
      </p:sp>
      <p:sp>
        <p:nvSpPr>
          <p:cNvPr id="5" name="TextBox 4">
            <a:extLst>
              <a:ext uri="{FF2B5EF4-FFF2-40B4-BE49-F238E27FC236}">
                <a16:creationId xmlns:a16="http://schemas.microsoft.com/office/drawing/2014/main" id="{68D6C7AD-FDE2-DEF8-5121-C35CBE24B6EF}"/>
              </a:ext>
            </a:extLst>
          </p:cNvPr>
          <p:cNvSpPr txBox="1"/>
          <p:nvPr/>
        </p:nvSpPr>
        <p:spPr>
          <a:xfrm>
            <a:off x="999857" y="2969638"/>
            <a:ext cx="10656606" cy="1569660"/>
          </a:xfrm>
          <a:prstGeom prst="rect">
            <a:avLst/>
          </a:prstGeom>
          <a:noFill/>
        </p:spPr>
        <p:txBody>
          <a:bodyPr wrap="square">
            <a:spAutoFit/>
          </a:bodyPr>
          <a:lstStyle/>
          <a:p>
            <a:pPr algn="ctr"/>
            <a:r>
              <a:rPr lang="en-US" sz="3200" dirty="0">
                <a:solidFill>
                  <a:schemeClr val="bg1"/>
                </a:solidFill>
              </a:rPr>
              <a:t>There is a difference between “passing judgment” and “coming to a conclusion.” The former is based on </a:t>
            </a:r>
            <a:r>
              <a:rPr lang="en-US" sz="3200" u="sng" dirty="0">
                <a:solidFill>
                  <a:schemeClr val="bg1"/>
                </a:solidFill>
              </a:rPr>
              <a:t>malice</a:t>
            </a:r>
            <a:r>
              <a:rPr lang="en-US" sz="3200" dirty="0">
                <a:solidFill>
                  <a:schemeClr val="bg1"/>
                </a:solidFill>
              </a:rPr>
              <a:t>; the latter is based on </a:t>
            </a:r>
            <a:r>
              <a:rPr lang="en-US" sz="3200" u="sng" dirty="0">
                <a:solidFill>
                  <a:schemeClr val="bg1"/>
                </a:solidFill>
              </a:rPr>
              <a:t>concern.</a:t>
            </a:r>
            <a:endParaRPr lang="en-US" sz="3200" u="sng" dirty="0"/>
          </a:p>
        </p:txBody>
      </p:sp>
    </p:spTree>
    <p:extLst>
      <p:ext uri="{BB962C8B-B14F-4D97-AF65-F5344CB8AC3E}">
        <p14:creationId xmlns:p14="http://schemas.microsoft.com/office/powerpoint/2010/main" val="729844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D03D5E-3BDB-EB23-0794-8CD0DF310FC5}"/>
              </a:ext>
            </a:extLst>
          </p:cNvPr>
          <p:cNvSpPr txBox="1"/>
          <p:nvPr/>
        </p:nvSpPr>
        <p:spPr>
          <a:xfrm>
            <a:off x="1102408" y="381574"/>
            <a:ext cx="9690931" cy="5078313"/>
          </a:xfrm>
          <a:prstGeom prst="rect">
            <a:avLst/>
          </a:prstGeom>
          <a:noFill/>
        </p:spPr>
        <p:txBody>
          <a:bodyPr wrap="square">
            <a:spAutoFit/>
          </a:bodyPr>
          <a:lstStyle/>
          <a:p>
            <a:pPr algn="ctr"/>
            <a:r>
              <a:rPr lang="en-US" sz="3600" dirty="0">
                <a:solidFill>
                  <a:schemeClr val="bg1"/>
                </a:solidFill>
              </a:rPr>
              <a:t>“The most common type of judgment is when someone forms a negative opinion about someone on just a few words or a single action.</a:t>
            </a:r>
          </a:p>
          <a:p>
            <a:pPr algn="ctr"/>
            <a:endParaRPr lang="en-US" sz="3600" dirty="0">
              <a:solidFill>
                <a:schemeClr val="bg1"/>
              </a:solidFill>
            </a:endParaRPr>
          </a:p>
          <a:p>
            <a:pPr algn="ctr"/>
            <a:r>
              <a:rPr lang="en-US" sz="3600" dirty="0">
                <a:solidFill>
                  <a:schemeClr val="bg1"/>
                </a:solidFill>
              </a:rPr>
              <a:t> Oftentimes, facts aren’t checked and motives aren’t examined. This kind of judgment is damaging especially when shared with others and is rooted in both jumping to conclusions and our own insecurities. </a:t>
            </a:r>
          </a:p>
        </p:txBody>
      </p:sp>
    </p:spTree>
    <p:extLst>
      <p:ext uri="{BB962C8B-B14F-4D97-AF65-F5344CB8AC3E}">
        <p14:creationId xmlns:p14="http://schemas.microsoft.com/office/powerpoint/2010/main" val="16926432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331088-1767-4CD3-8A15-DE4A2982ECDE}"/>
              </a:ext>
            </a:extLst>
          </p:cNvPr>
          <p:cNvSpPr txBox="1"/>
          <p:nvPr/>
        </p:nvSpPr>
        <p:spPr>
          <a:xfrm>
            <a:off x="1110953" y="1059938"/>
            <a:ext cx="9819118" cy="3970318"/>
          </a:xfrm>
          <a:prstGeom prst="rect">
            <a:avLst/>
          </a:prstGeom>
          <a:noFill/>
        </p:spPr>
        <p:txBody>
          <a:bodyPr wrap="square">
            <a:spAutoFit/>
          </a:bodyPr>
          <a:lstStyle/>
          <a:p>
            <a:r>
              <a:rPr lang="en-US" sz="2800" dirty="0">
                <a:solidFill>
                  <a:schemeClr val="bg1"/>
                </a:solidFill>
              </a:rPr>
              <a:t>In Galatians 6:1-4, Paul spoke about how we must humbly examine ourselves first before pointing out the spiritual shortcomings of others. Listen to what he said: “Brethren, if a man is overtaken in any trespass, you who are spiritual restore such a one in a spirit of gentleness, considering yourself lest you also be tempted. Bear one another's burdens, and so fulfill the law of Christ. For if anyone thinks himself to be something, when he is nothing, he deceives himself. But let each one examine his own work.</a:t>
            </a:r>
          </a:p>
        </p:txBody>
      </p:sp>
    </p:spTree>
    <p:extLst>
      <p:ext uri="{BB962C8B-B14F-4D97-AF65-F5344CB8AC3E}">
        <p14:creationId xmlns:p14="http://schemas.microsoft.com/office/powerpoint/2010/main" val="3674243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55199C-AAB4-EA23-4435-608587255BB7}"/>
              </a:ext>
            </a:extLst>
          </p:cNvPr>
          <p:cNvSpPr txBox="1"/>
          <p:nvPr/>
        </p:nvSpPr>
        <p:spPr>
          <a:xfrm>
            <a:off x="384560" y="676855"/>
            <a:ext cx="10930071" cy="3785652"/>
          </a:xfrm>
          <a:prstGeom prst="rect">
            <a:avLst/>
          </a:prstGeom>
          <a:noFill/>
        </p:spPr>
        <p:txBody>
          <a:bodyPr wrap="square">
            <a:spAutoFit/>
          </a:bodyPr>
          <a:lstStyle/>
          <a:p>
            <a:pPr algn="ctr"/>
            <a:r>
              <a:rPr lang="en-US" sz="2400" dirty="0">
                <a:solidFill>
                  <a:schemeClr val="bg1"/>
                </a:solidFill>
              </a:rPr>
              <a:t>Judging Others</a:t>
            </a:r>
          </a:p>
          <a:p>
            <a:pPr algn="ctr"/>
            <a:r>
              <a:rPr lang="en-US" sz="2400" dirty="0">
                <a:solidFill>
                  <a:schemeClr val="bg1"/>
                </a:solidFill>
              </a:rPr>
              <a:t>Matthew 7 “Do not judge, or you too will be judged. 2 For in the same way you judge others, you will be judged, and with the measure you use, it will be measured to you.</a:t>
            </a:r>
          </a:p>
          <a:p>
            <a:pPr algn="ctr"/>
            <a:r>
              <a:rPr lang="en-US" sz="2400" dirty="0">
                <a:solidFill>
                  <a:schemeClr val="bg1"/>
                </a:solidFill>
              </a:rPr>
              <a:t>3 “Why do you look at the speck of sawdust in your brother’s eye and pay no attention to the plank in your own eye? 4 How can you say to your brother, ‘Let me take the speck out of your eye,’ when all the time there is a plank in your own eye? 5 You hypocrite, first take the plank out of your own eye, and then you will see clearly to remove the speck from your brother’s eye.</a:t>
            </a:r>
          </a:p>
          <a:p>
            <a:pPr algn="ctr"/>
            <a:r>
              <a:rPr lang="en-US" sz="2400" dirty="0">
                <a:solidFill>
                  <a:schemeClr val="bg1"/>
                </a:solidFill>
              </a:rPr>
              <a:t>6 “Do not give dogs what is sacred; do not throw your pearls to pigs. If you do, they may trample them under their feet, and turn and tear you to pieces.</a:t>
            </a:r>
          </a:p>
        </p:txBody>
      </p:sp>
    </p:spTree>
    <p:extLst>
      <p:ext uri="{BB962C8B-B14F-4D97-AF65-F5344CB8AC3E}">
        <p14:creationId xmlns:p14="http://schemas.microsoft.com/office/powerpoint/2010/main" val="7138383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B50002-B932-6F8B-3391-C36A32CCDBFD}"/>
              </a:ext>
            </a:extLst>
          </p:cNvPr>
          <p:cNvSpPr txBox="1"/>
          <p:nvPr/>
        </p:nvSpPr>
        <p:spPr>
          <a:xfrm>
            <a:off x="299103" y="654752"/>
            <a:ext cx="11374453" cy="523220"/>
          </a:xfrm>
          <a:prstGeom prst="rect">
            <a:avLst/>
          </a:prstGeom>
          <a:noFill/>
        </p:spPr>
        <p:txBody>
          <a:bodyPr wrap="square">
            <a:spAutoFit/>
          </a:bodyPr>
          <a:lstStyle/>
          <a:p>
            <a:r>
              <a:rPr lang="en-US" sz="2800" dirty="0">
                <a:solidFill>
                  <a:schemeClr val="bg1"/>
                </a:solidFill>
              </a:rPr>
              <a:t>Answering people’s questions is not the same thing as passing judgment.</a:t>
            </a:r>
          </a:p>
        </p:txBody>
      </p:sp>
      <p:sp>
        <p:nvSpPr>
          <p:cNvPr id="5" name="TextBox 4">
            <a:extLst>
              <a:ext uri="{FF2B5EF4-FFF2-40B4-BE49-F238E27FC236}">
                <a16:creationId xmlns:a16="http://schemas.microsoft.com/office/drawing/2014/main" id="{B1E8A95A-5572-0CBA-75B7-610F9EAE1C31}"/>
              </a:ext>
            </a:extLst>
          </p:cNvPr>
          <p:cNvSpPr txBox="1"/>
          <p:nvPr/>
        </p:nvSpPr>
        <p:spPr>
          <a:xfrm>
            <a:off x="504201" y="2256348"/>
            <a:ext cx="10844613" cy="2800767"/>
          </a:xfrm>
          <a:prstGeom prst="rect">
            <a:avLst/>
          </a:prstGeom>
          <a:noFill/>
        </p:spPr>
        <p:txBody>
          <a:bodyPr wrap="square">
            <a:spAutoFit/>
          </a:bodyPr>
          <a:lstStyle/>
          <a:p>
            <a:r>
              <a:rPr lang="en-US" sz="2400" dirty="0">
                <a:solidFill>
                  <a:schemeClr val="bg1"/>
                </a:solidFill>
              </a:rPr>
              <a:t> 1 Peter 3:15 states, “But sanctify the Lord God in your hearts, and always be ready to </a:t>
            </a:r>
            <a:r>
              <a:rPr lang="en-US" sz="2800" b="1" dirty="0">
                <a:solidFill>
                  <a:srgbClr val="FF0000"/>
                </a:solidFill>
              </a:rPr>
              <a:t>give a defense to everyone who asks you a reason for the hope that is in you</a:t>
            </a:r>
            <a:r>
              <a:rPr lang="en-US" sz="2400" dirty="0">
                <a:solidFill>
                  <a:schemeClr val="bg1"/>
                </a:solidFill>
              </a:rPr>
              <a:t>, with meekness and fear.” If an unbeliever “asks” how we feel about something that the world approves of – something which we know is a sin according to the Bible – then we should answer their question, being honest about what we believe. If they ask, then we can state our opinion. That’s not judging. If the person feels judged, then perhaps what they’re experiencing is the convicting voice of the Holy Spirit.</a:t>
            </a:r>
            <a:endParaRPr lang="en-US" sz="2400" dirty="0"/>
          </a:p>
        </p:txBody>
      </p:sp>
    </p:spTree>
    <p:extLst>
      <p:ext uri="{BB962C8B-B14F-4D97-AF65-F5344CB8AC3E}">
        <p14:creationId xmlns:p14="http://schemas.microsoft.com/office/powerpoint/2010/main" val="1621221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2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74DF12-195F-E8A5-39C5-8B01E7DB463C}"/>
              </a:ext>
            </a:extLst>
          </p:cNvPr>
          <p:cNvSpPr txBox="1"/>
          <p:nvPr/>
        </p:nvSpPr>
        <p:spPr>
          <a:xfrm>
            <a:off x="1110953" y="809152"/>
            <a:ext cx="9323462" cy="707886"/>
          </a:xfrm>
          <a:prstGeom prst="rect">
            <a:avLst/>
          </a:prstGeom>
          <a:noFill/>
        </p:spPr>
        <p:txBody>
          <a:bodyPr wrap="square">
            <a:spAutoFit/>
          </a:bodyPr>
          <a:lstStyle/>
          <a:p>
            <a:pPr algn="ctr"/>
            <a:r>
              <a:rPr lang="en-US" sz="4000" dirty="0">
                <a:solidFill>
                  <a:schemeClr val="bg1"/>
                </a:solidFill>
              </a:rPr>
              <a:t>Who are we allowed to evaluate? </a:t>
            </a:r>
          </a:p>
        </p:txBody>
      </p:sp>
      <p:sp>
        <p:nvSpPr>
          <p:cNvPr id="5" name="TextBox 4">
            <a:extLst>
              <a:ext uri="{FF2B5EF4-FFF2-40B4-BE49-F238E27FC236}">
                <a16:creationId xmlns:a16="http://schemas.microsoft.com/office/drawing/2014/main" id="{D9C24D7D-21EC-839E-4FA2-0857470BE209}"/>
              </a:ext>
            </a:extLst>
          </p:cNvPr>
          <p:cNvSpPr txBox="1"/>
          <p:nvPr/>
        </p:nvSpPr>
        <p:spPr>
          <a:xfrm>
            <a:off x="1999714" y="2104217"/>
            <a:ext cx="8340695" cy="584775"/>
          </a:xfrm>
          <a:prstGeom prst="rect">
            <a:avLst/>
          </a:prstGeom>
          <a:noFill/>
        </p:spPr>
        <p:txBody>
          <a:bodyPr wrap="square">
            <a:spAutoFit/>
          </a:bodyPr>
          <a:lstStyle/>
          <a:p>
            <a:r>
              <a:rPr lang="en-US" sz="3200" dirty="0">
                <a:solidFill>
                  <a:schemeClr val="bg1"/>
                </a:solidFill>
              </a:rPr>
              <a:t>The answer is </a:t>
            </a:r>
            <a:r>
              <a:rPr lang="en-US" sz="3200" u="sng" dirty="0">
                <a:solidFill>
                  <a:schemeClr val="bg1"/>
                </a:solidFill>
              </a:rPr>
              <a:t>fellow believers; not unbelievers</a:t>
            </a:r>
            <a:r>
              <a:rPr lang="en-US" sz="3200" dirty="0">
                <a:solidFill>
                  <a:schemeClr val="bg1"/>
                </a:solidFill>
              </a:rPr>
              <a:t>.</a:t>
            </a:r>
            <a:endParaRPr lang="en-US" sz="3200" dirty="0"/>
          </a:p>
        </p:txBody>
      </p:sp>
      <p:sp>
        <p:nvSpPr>
          <p:cNvPr id="7" name="TextBox 6">
            <a:extLst>
              <a:ext uri="{FF2B5EF4-FFF2-40B4-BE49-F238E27FC236}">
                <a16:creationId xmlns:a16="http://schemas.microsoft.com/office/drawing/2014/main" id="{60F246BB-7F40-81D7-C20F-E9499D968E27}"/>
              </a:ext>
            </a:extLst>
          </p:cNvPr>
          <p:cNvSpPr txBox="1"/>
          <p:nvPr/>
        </p:nvSpPr>
        <p:spPr>
          <a:xfrm>
            <a:off x="358923" y="3199513"/>
            <a:ext cx="10989892" cy="1938992"/>
          </a:xfrm>
          <a:prstGeom prst="rect">
            <a:avLst/>
          </a:prstGeom>
          <a:noFill/>
        </p:spPr>
        <p:txBody>
          <a:bodyPr wrap="square">
            <a:spAutoFit/>
          </a:bodyPr>
          <a:lstStyle/>
          <a:p>
            <a:pPr algn="ctr"/>
            <a:r>
              <a:rPr lang="en-US" sz="2400" dirty="0">
                <a:solidFill>
                  <a:schemeClr val="bg1"/>
                </a:solidFill>
              </a:rPr>
              <a:t>We are supposed to be evaluating their spiritual fruit. We aren’t supposed to assess people in the sense of being the judge and jury. It’s not about condemning people and telling them they’re going to hell for messing up. We are to compare their fruit (or behavior) to the Bible, and if it doesn’t match up, remind them of what the Scripture says and help guide them back on the right path.</a:t>
            </a:r>
          </a:p>
        </p:txBody>
      </p:sp>
    </p:spTree>
    <p:extLst>
      <p:ext uri="{BB962C8B-B14F-4D97-AF65-F5344CB8AC3E}">
        <p14:creationId xmlns:p14="http://schemas.microsoft.com/office/powerpoint/2010/main" val="8131572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500"/>
                                        <p:tgtEl>
                                          <p:spTgt spid="7"/>
                                        </p:tgtEl>
                                      </p:cBhvr>
                                    </p:animEffect>
                                    <p:anim calcmode="lin" valueType="num">
                                      <p:cBhvr>
                                        <p:cTn id="18" dur="1500" fill="hold"/>
                                        <p:tgtEl>
                                          <p:spTgt spid="7"/>
                                        </p:tgtEl>
                                        <p:attrNameLst>
                                          <p:attrName>ppt_x</p:attrName>
                                        </p:attrNameLst>
                                      </p:cBhvr>
                                      <p:tavLst>
                                        <p:tav tm="0">
                                          <p:val>
                                            <p:strVal val="#ppt_x"/>
                                          </p:val>
                                        </p:tav>
                                        <p:tav tm="100000">
                                          <p:val>
                                            <p:strVal val="#ppt_x"/>
                                          </p:val>
                                        </p:tav>
                                      </p:tavLst>
                                    </p:anim>
                                    <p:anim calcmode="lin" valueType="num">
                                      <p:cBhvr>
                                        <p:cTn id="1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6E6576-1399-5F08-2BB9-54B78FFA55B3}"/>
              </a:ext>
            </a:extLst>
          </p:cNvPr>
          <p:cNvSpPr txBox="1"/>
          <p:nvPr/>
        </p:nvSpPr>
        <p:spPr>
          <a:xfrm>
            <a:off x="538384" y="585194"/>
            <a:ext cx="10528419" cy="1077218"/>
          </a:xfrm>
          <a:prstGeom prst="rect">
            <a:avLst/>
          </a:prstGeom>
          <a:noFill/>
        </p:spPr>
        <p:txBody>
          <a:bodyPr wrap="square">
            <a:spAutoFit/>
          </a:bodyPr>
          <a:lstStyle/>
          <a:p>
            <a:pPr algn="ctr"/>
            <a:r>
              <a:rPr lang="en-US" sz="3200" dirty="0">
                <a:solidFill>
                  <a:schemeClr val="bg1"/>
                </a:solidFill>
              </a:rPr>
              <a:t>When an </a:t>
            </a:r>
            <a:r>
              <a:rPr lang="en-US" sz="3200" u="sng" dirty="0">
                <a:solidFill>
                  <a:schemeClr val="bg1"/>
                </a:solidFill>
              </a:rPr>
              <a:t>unbeliever</a:t>
            </a:r>
            <a:r>
              <a:rPr lang="en-US" sz="3200" dirty="0">
                <a:solidFill>
                  <a:schemeClr val="bg1"/>
                </a:solidFill>
              </a:rPr>
              <a:t> feels convicted it shouldn’t </a:t>
            </a:r>
            <a:r>
              <a:rPr lang="en-US" sz="3200" u="sng" dirty="0">
                <a:solidFill>
                  <a:schemeClr val="bg1"/>
                </a:solidFill>
              </a:rPr>
              <a:t>be because of us</a:t>
            </a:r>
            <a:r>
              <a:rPr lang="en-US" sz="3200" dirty="0">
                <a:solidFill>
                  <a:schemeClr val="bg1"/>
                </a:solidFill>
              </a:rPr>
              <a:t>, but because God is </a:t>
            </a:r>
            <a:r>
              <a:rPr lang="en-US" sz="3200" u="sng" dirty="0">
                <a:solidFill>
                  <a:schemeClr val="bg1"/>
                </a:solidFill>
              </a:rPr>
              <a:t>working on his or her heart</a:t>
            </a:r>
            <a:r>
              <a:rPr lang="en-US" sz="3200" dirty="0">
                <a:solidFill>
                  <a:schemeClr val="bg1"/>
                </a:solidFill>
              </a:rPr>
              <a:t>.</a:t>
            </a:r>
          </a:p>
        </p:txBody>
      </p:sp>
      <p:sp>
        <p:nvSpPr>
          <p:cNvPr id="5" name="TextBox 4">
            <a:extLst>
              <a:ext uri="{FF2B5EF4-FFF2-40B4-BE49-F238E27FC236}">
                <a16:creationId xmlns:a16="http://schemas.microsoft.com/office/drawing/2014/main" id="{CFB03B8C-F672-4E19-63EA-59E6D6D0750A}"/>
              </a:ext>
            </a:extLst>
          </p:cNvPr>
          <p:cNvSpPr txBox="1"/>
          <p:nvPr/>
        </p:nvSpPr>
        <p:spPr>
          <a:xfrm>
            <a:off x="905854" y="1941552"/>
            <a:ext cx="9639656" cy="3539430"/>
          </a:xfrm>
          <a:prstGeom prst="rect">
            <a:avLst/>
          </a:prstGeom>
          <a:noFill/>
        </p:spPr>
        <p:txBody>
          <a:bodyPr wrap="square">
            <a:spAutoFit/>
          </a:bodyPr>
          <a:lstStyle/>
          <a:p>
            <a:pPr algn="ctr"/>
            <a:r>
              <a:rPr lang="en-US" sz="3200" dirty="0">
                <a:solidFill>
                  <a:schemeClr val="bg1"/>
                </a:solidFill>
              </a:rPr>
              <a:t> “When He has come, He will convict the world of sin, and of righteousness, and of judgment” (John 16:8). When the Lord speaks to the lost it’s not so much in relation to one specific sin or another. When Jesus speaks He is simply calling the lost to open their heart to Him; to confess their sins and receive Him as Savior and Lord of their life.</a:t>
            </a:r>
          </a:p>
        </p:txBody>
      </p:sp>
    </p:spTree>
    <p:extLst>
      <p:ext uri="{BB962C8B-B14F-4D97-AF65-F5344CB8AC3E}">
        <p14:creationId xmlns:p14="http://schemas.microsoft.com/office/powerpoint/2010/main" val="18527963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861131-0215-5CB3-462C-CA09F50790E9}"/>
              </a:ext>
            </a:extLst>
          </p:cNvPr>
          <p:cNvSpPr txBox="1"/>
          <p:nvPr/>
        </p:nvSpPr>
        <p:spPr>
          <a:xfrm>
            <a:off x="974221" y="1491049"/>
            <a:ext cx="9904575" cy="2308324"/>
          </a:xfrm>
          <a:prstGeom prst="rect">
            <a:avLst/>
          </a:prstGeom>
          <a:noFill/>
        </p:spPr>
        <p:txBody>
          <a:bodyPr wrap="square">
            <a:spAutoFit/>
          </a:bodyPr>
          <a:lstStyle/>
          <a:p>
            <a:pPr algn="ctr"/>
            <a:r>
              <a:rPr lang="en-US" sz="3600" dirty="0">
                <a:solidFill>
                  <a:schemeClr val="bg1"/>
                </a:solidFill>
              </a:rPr>
              <a:t>Revelation 3:20, “Behold, I stand at the door and knock. If anyone hears My voice and opens the door, I will come in to him and dine with him, and he with Me.”</a:t>
            </a:r>
          </a:p>
        </p:txBody>
      </p:sp>
    </p:spTree>
    <p:extLst>
      <p:ext uri="{BB962C8B-B14F-4D97-AF65-F5344CB8AC3E}">
        <p14:creationId xmlns:p14="http://schemas.microsoft.com/office/powerpoint/2010/main" val="1394451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6368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A775F5-7309-4028-B602-8D4631BD25B1}"/>
              </a:ext>
            </a:extLst>
          </p:cNvPr>
          <p:cNvSpPr/>
          <p:nvPr/>
        </p:nvSpPr>
        <p:spPr>
          <a:xfrm>
            <a:off x="1343025" y="486460"/>
            <a:ext cx="9886949" cy="1446550"/>
          </a:xfrm>
          <a:prstGeom prst="rect">
            <a:avLst/>
          </a:prstGeom>
        </p:spPr>
        <p:txBody>
          <a:bodyPr wrap="square">
            <a:spAutoFit/>
          </a:bodyPr>
          <a:lstStyle/>
          <a:p>
            <a:r>
              <a:rPr lang="en-US" sz="4400" b="0" i="0" dirty="0">
                <a:solidFill>
                  <a:schemeClr val="bg1"/>
                </a:solidFill>
                <a:effectLst/>
                <a:latin typeface="Gotham SSm A"/>
              </a:rPr>
              <a:t>We also can be thankful for the hope we have because of </a:t>
            </a:r>
            <a:endParaRPr lang="en-US" sz="4400" dirty="0">
              <a:solidFill>
                <a:schemeClr val="bg1"/>
              </a:solidFill>
            </a:endParaRPr>
          </a:p>
        </p:txBody>
      </p:sp>
      <p:sp>
        <p:nvSpPr>
          <p:cNvPr id="3" name="Rectangle 2">
            <a:extLst>
              <a:ext uri="{FF2B5EF4-FFF2-40B4-BE49-F238E27FC236}">
                <a16:creationId xmlns:a16="http://schemas.microsoft.com/office/drawing/2014/main" id="{7D2EFF3D-1AF2-440C-ACF4-5DFBB16D0E5F}"/>
              </a:ext>
            </a:extLst>
          </p:cNvPr>
          <p:cNvSpPr/>
          <p:nvPr/>
        </p:nvSpPr>
        <p:spPr>
          <a:xfrm>
            <a:off x="5431875" y="1102013"/>
            <a:ext cx="3234668" cy="830997"/>
          </a:xfrm>
          <a:prstGeom prst="rect">
            <a:avLst/>
          </a:prstGeom>
        </p:spPr>
        <p:txBody>
          <a:bodyPr wrap="none">
            <a:spAutoFit/>
          </a:bodyPr>
          <a:lstStyle/>
          <a:p>
            <a:r>
              <a:rPr lang="en-US" sz="4800" dirty="0">
                <a:solidFill>
                  <a:schemeClr val="bg1"/>
                </a:solidFill>
                <a:latin typeface="Gotham SSm A"/>
                <a:hlinkClick r:id="rId2">
                  <a:extLst>
                    <a:ext uri="{A12FA001-AC4F-418D-AE19-62706E023703}">
                      <ahyp:hlinkClr xmlns:ahyp="http://schemas.microsoft.com/office/drawing/2018/hyperlinkcolor" val="tx"/>
                    </a:ext>
                  </a:extLst>
                </a:hlinkClick>
              </a:rPr>
              <a:t>Jesus Christ</a:t>
            </a:r>
            <a:r>
              <a:rPr lang="en-US" sz="4800" dirty="0">
                <a:solidFill>
                  <a:schemeClr val="bg1"/>
                </a:solidFill>
                <a:latin typeface="Gotham SSm A"/>
              </a:rPr>
              <a:t>.</a:t>
            </a:r>
            <a:endParaRPr lang="en-US" sz="4800" dirty="0"/>
          </a:p>
        </p:txBody>
      </p:sp>
      <p:sp>
        <p:nvSpPr>
          <p:cNvPr id="4" name="Rectangle 3">
            <a:extLst>
              <a:ext uri="{FF2B5EF4-FFF2-40B4-BE49-F238E27FC236}">
                <a16:creationId xmlns:a16="http://schemas.microsoft.com/office/drawing/2014/main" id="{06451F71-114C-4082-A506-56E4A03A0D26}"/>
              </a:ext>
            </a:extLst>
          </p:cNvPr>
          <p:cNvSpPr/>
          <p:nvPr/>
        </p:nvSpPr>
        <p:spPr>
          <a:xfrm>
            <a:off x="890587" y="2115235"/>
            <a:ext cx="10410825" cy="1200329"/>
          </a:xfrm>
          <a:prstGeom prst="rect">
            <a:avLst/>
          </a:prstGeom>
        </p:spPr>
        <p:txBody>
          <a:bodyPr wrap="square">
            <a:spAutoFit/>
          </a:bodyPr>
          <a:lstStyle/>
          <a:p>
            <a:r>
              <a:rPr lang="en-US" sz="3600" dirty="0">
                <a:solidFill>
                  <a:schemeClr val="bg1"/>
                </a:solidFill>
                <a:latin typeface="Gotham SSm A"/>
              </a:rPr>
              <a:t>D</a:t>
            </a:r>
            <a:r>
              <a:rPr lang="en-US" sz="3600" b="0" i="0" dirty="0">
                <a:solidFill>
                  <a:schemeClr val="bg1"/>
                </a:solidFill>
                <a:effectLst/>
                <a:latin typeface="Gotham SSm A"/>
              </a:rPr>
              <a:t>eath comes eventually to us all, and when we know Christ, we know we will be with Him in Heaven forever.</a:t>
            </a:r>
            <a:endParaRPr lang="en-US" sz="3600" dirty="0">
              <a:solidFill>
                <a:schemeClr val="bg1"/>
              </a:solidFill>
            </a:endParaRPr>
          </a:p>
        </p:txBody>
      </p:sp>
      <p:sp>
        <p:nvSpPr>
          <p:cNvPr id="5" name="Rectangle 4">
            <a:extLst>
              <a:ext uri="{FF2B5EF4-FFF2-40B4-BE49-F238E27FC236}">
                <a16:creationId xmlns:a16="http://schemas.microsoft.com/office/drawing/2014/main" id="{1A66E547-D8AE-4A15-A8E6-E8834BBE1058}"/>
              </a:ext>
            </a:extLst>
          </p:cNvPr>
          <p:cNvSpPr/>
          <p:nvPr/>
        </p:nvSpPr>
        <p:spPr>
          <a:xfrm>
            <a:off x="1168240" y="3930134"/>
            <a:ext cx="9855518" cy="769441"/>
          </a:xfrm>
          <a:prstGeom prst="rect">
            <a:avLst/>
          </a:prstGeom>
        </p:spPr>
        <p:txBody>
          <a:bodyPr wrap="none">
            <a:spAutoFit/>
          </a:bodyPr>
          <a:lstStyle/>
          <a:p>
            <a:r>
              <a:rPr lang="en-US" sz="4400" b="0" i="0" dirty="0">
                <a:solidFill>
                  <a:schemeClr val="bg1"/>
                </a:solidFill>
                <a:effectLst/>
                <a:latin typeface="Gotham SSm A"/>
              </a:rPr>
              <a:t>Even in life’s hardest times, we have hope.</a:t>
            </a:r>
            <a:endParaRPr lang="en-US" sz="4400" dirty="0">
              <a:solidFill>
                <a:schemeClr val="bg1"/>
              </a:solidFill>
            </a:endParaRPr>
          </a:p>
        </p:txBody>
      </p:sp>
    </p:spTree>
    <p:extLst>
      <p:ext uri="{BB962C8B-B14F-4D97-AF65-F5344CB8AC3E}">
        <p14:creationId xmlns:p14="http://schemas.microsoft.com/office/powerpoint/2010/main" val="9821365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4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250"/>
                                        <p:tgtEl>
                                          <p:spTgt spid="4"/>
                                        </p:tgtEl>
                                      </p:cBhvr>
                                    </p:animEffect>
                                    <p:anim calcmode="lin" valueType="num">
                                      <p:cBhvr>
                                        <p:cTn id="18" dur="3250" fill="hold"/>
                                        <p:tgtEl>
                                          <p:spTgt spid="4"/>
                                        </p:tgtEl>
                                        <p:attrNameLst>
                                          <p:attrName>ppt_w</p:attrName>
                                        </p:attrNameLst>
                                      </p:cBhvr>
                                      <p:tavLst>
                                        <p:tav tm="0" fmla="#ppt_w*sin(2.5*pi*$)">
                                          <p:val>
                                            <p:fltVal val="0"/>
                                          </p:val>
                                        </p:tav>
                                        <p:tav tm="100000">
                                          <p:val>
                                            <p:fltVal val="1"/>
                                          </p:val>
                                        </p:tav>
                                      </p:tavLst>
                                    </p:anim>
                                    <p:anim calcmode="lin" valueType="num">
                                      <p:cBhvr>
                                        <p:cTn id="19" dur="325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615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99519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6F40DD-9A00-AE4F-B775-A2D97A255490}"/>
              </a:ext>
            </a:extLst>
          </p:cNvPr>
          <p:cNvSpPr txBox="1"/>
          <p:nvPr/>
        </p:nvSpPr>
        <p:spPr>
          <a:xfrm>
            <a:off x="444380" y="848348"/>
            <a:ext cx="11682101" cy="646331"/>
          </a:xfrm>
          <a:prstGeom prst="rect">
            <a:avLst/>
          </a:prstGeom>
          <a:noFill/>
        </p:spPr>
        <p:txBody>
          <a:bodyPr wrap="square">
            <a:spAutoFit/>
          </a:bodyPr>
          <a:lstStyle/>
          <a:p>
            <a:r>
              <a:rPr lang="en-US" sz="3600" dirty="0">
                <a:solidFill>
                  <a:schemeClr val="bg1"/>
                </a:solidFill>
              </a:rPr>
              <a:t>Why does God allow innocent children to suffer and die? </a:t>
            </a:r>
          </a:p>
        </p:txBody>
      </p:sp>
      <p:sp>
        <p:nvSpPr>
          <p:cNvPr id="5" name="TextBox 4">
            <a:extLst>
              <a:ext uri="{FF2B5EF4-FFF2-40B4-BE49-F238E27FC236}">
                <a16:creationId xmlns:a16="http://schemas.microsoft.com/office/drawing/2014/main" id="{E08474D6-A6E8-1CC3-6481-5480C9E48516}"/>
              </a:ext>
            </a:extLst>
          </p:cNvPr>
          <p:cNvSpPr txBox="1"/>
          <p:nvPr/>
        </p:nvSpPr>
        <p:spPr>
          <a:xfrm>
            <a:off x="905854" y="2193572"/>
            <a:ext cx="11286146" cy="1754326"/>
          </a:xfrm>
          <a:prstGeom prst="rect">
            <a:avLst/>
          </a:prstGeom>
          <a:noFill/>
        </p:spPr>
        <p:txBody>
          <a:bodyPr wrap="square">
            <a:spAutoFit/>
          </a:bodyPr>
          <a:lstStyle/>
          <a:p>
            <a:pPr algn="ctr"/>
            <a:r>
              <a:rPr lang="en-US" sz="3600" dirty="0">
                <a:solidFill>
                  <a:schemeClr val="bg1"/>
                </a:solidFill>
              </a:rPr>
              <a:t>Why can criminals who have committed horrible acts profess to believe in Jesus right before they die and then go to heaven?” </a:t>
            </a:r>
            <a:endParaRPr lang="en-US" sz="3600" dirty="0"/>
          </a:p>
        </p:txBody>
      </p:sp>
    </p:spTree>
    <p:extLst>
      <p:ext uri="{BB962C8B-B14F-4D97-AF65-F5344CB8AC3E}">
        <p14:creationId xmlns:p14="http://schemas.microsoft.com/office/powerpoint/2010/main" val="1267307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95517EF-70B1-4119-83F1-3C4AB1419529}"/>
              </a:ext>
            </a:extLst>
          </p:cNvPr>
          <p:cNvSpPr/>
          <p:nvPr/>
        </p:nvSpPr>
        <p:spPr>
          <a:xfrm>
            <a:off x="852487" y="391210"/>
            <a:ext cx="10487025" cy="2123658"/>
          </a:xfrm>
          <a:prstGeom prst="rect">
            <a:avLst/>
          </a:prstGeom>
        </p:spPr>
        <p:txBody>
          <a:bodyPr wrap="square">
            <a:spAutoFit/>
          </a:bodyPr>
          <a:lstStyle/>
          <a:p>
            <a:pPr algn="ctr"/>
            <a:r>
              <a:rPr lang="en-US" sz="4400" b="0" i="0" dirty="0">
                <a:solidFill>
                  <a:schemeClr val="bg1"/>
                </a:solidFill>
                <a:effectLst/>
                <a:latin typeface="Gotham SSm A"/>
              </a:rPr>
              <a:t>Sometimes even life’s hardest times become a blessing, because through them we discover  </a:t>
            </a:r>
            <a:endParaRPr lang="en-US" sz="4400" dirty="0">
              <a:solidFill>
                <a:schemeClr val="bg1"/>
              </a:solidFill>
            </a:endParaRPr>
          </a:p>
        </p:txBody>
      </p:sp>
      <p:sp>
        <p:nvSpPr>
          <p:cNvPr id="3" name="Rectangle 2">
            <a:extLst>
              <a:ext uri="{FF2B5EF4-FFF2-40B4-BE49-F238E27FC236}">
                <a16:creationId xmlns:a16="http://schemas.microsoft.com/office/drawing/2014/main" id="{CE54CB4F-6701-450F-96E0-78A743B092A8}"/>
              </a:ext>
            </a:extLst>
          </p:cNvPr>
          <p:cNvSpPr/>
          <p:nvPr/>
        </p:nvSpPr>
        <p:spPr>
          <a:xfrm>
            <a:off x="3413878" y="2502667"/>
            <a:ext cx="5543249" cy="1015663"/>
          </a:xfrm>
          <a:prstGeom prst="rect">
            <a:avLst/>
          </a:prstGeom>
        </p:spPr>
        <p:txBody>
          <a:bodyPr wrap="none">
            <a:spAutoFit/>
          </a:bodyPr>
          <a:lstStyle/>
          <a:p>
            <a:r>
              <a:rPr lang="en-US" sz="6000" u="sng" dirty="0">
                <a:solidFill>
                  <a:schemeClr val="bg1"/>
                </a:solidFill>
                <a:latin typeface="Gotham SSm A"/>
              </a:rPr>
              <a:t>God’s love for us.</a:t>
            </a:r>
            <a:endParaRPr lang="en-US" sz="6000" u="sng" dirty="0"/>
          </a:p>
        </p:txBody>
      </p:sp>
      <p:sp>
        <p:nvSpPr>
          <p:cNvPr id="4" name="Rectangle 3">
            <a:extLst>
              <a:ext uri="{FF2B5EF4-FFF2-40B4-BE49-F238E27FC236}">
                <a16:creationId xmlns:a16="http://schemas.microsoft.com/office/drawing/2014/main" id="{2B85C8F0-7ADE-4E95-92A1-8B2FDB82C4E0}"/>
              </a:ext>
            </a:extLst>
          </p:cNvPr>
          <p:cNvSpPr/>
          <p:nvPr/>
        </p:nvSpPr>
        <p:spPr>
          <a:xfrm>
            <a:off x="1328910" y="3701534"/>
            <a:ext cx="9518375" cy="1200329"/>
          </a:xfrm>
          <a:prstGeom prst="rect">
            <a:avLst/>
          </a:prstGeom>
        </p:spPr>
        <p:txBody>
          <a:bodyPr wrap="none">
            <a:spAutoFit/>
          </a:bodyPr>
          <a:lstStyle/>
          <a:p>
            <a:pPr algn="ctr"/>
            <a:r>
              <a:rPr lang="en-US" sz="3600" b="0" i="0" dirty="0">
                <a:solidFill>
                  <a:schemeClr val="bg1"/>
                </a:solidFill>
                <a:effectLst/>
                <a:latin typeface="Gotham SSm A"/>
              </a:rPr>
              <a:t>“Come near to God and he will come near to you”</a:t>
            </a:r>
          </a:p>
          <a:p>
            <a:pPr algn="ctr"/>
            <a:r>
              <a:rPr lang="en-US" sz="3600" b="0" i="0" dirty="0">
                <a:solidFill>
                  <a:schemeClr val="bg1"/>
                </a:solidFill>
                <a:effectLst/>
                <a:latin typeface="Gotham SSm A"/>
              </a:rPr>
              <a:t> (James 4:8).</a:t>
            </a:r>
            <a:endParaRPr lang="en-US" sz="3600" dirty="0">
              <a:solidFill>
                <a:schemeClr val="bg1"/>
              </a:solidFill>
            </a:endParaRPr>
          </a:p>
        </p:txBody>
      </p:sp>
    </p:spTree>
    <p:extLst>
      <p:ext uri="{BB962C8B-B14F-4D97-AF65-F5344CB8AC3E}">
        <p14:creationId xmlns:p14="http://schemas.microsoft.com/office/powerpoint/2010/main" val="16724059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4000"/>
                                        <p:tgtEl>
                                          <p:spTgt spid="2"/>
                                        </p:tgtEl>
                                      </p:cBhvr>
                                    </p:animEffect>
                                    <p:anim calcmode="lin" valueType="num">
                                      <p:cBhvr>
                                        <p:cTn id="8" dur="4000" fill="hold"/>
                                        <p:tgtEl>
                                          <p:spTgt spid="2"/>
                                        </p:tgtEl>
                                        <p:attrNameLst>
                                          <p:attrName>ppt_x</p:attrName>
                                        </p:attrNameLst>
                                      </p:cBhvr>
                                      <p:tavLst>
                                        <p:tav tm="0">
                                          <p:val>
                                            <p:strVal val="#ppt_x"/>
                                          </p:val>
                                        </p:tav>
                                        <p:tav tm="100000">
                                          <p:val>
                                            <p:strVal val="#ppt_x"/>
                                          </p:val>
                                        </p:tav>
                                      </p:tavLst>
                                    </p:anim>
                                    <p:anim calcmode="lin" valueType="num">
                                      <p:cBhvr>
                                        <p:cTn id="9" dur="4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1160">
                                          <p:stCondLst>
                                            <p:cond delay="0"/>
                                          </p:stCondLst>
                                        </p:cTn>
                                        <p:tgtEl>
                                          <p:spTgt spid="3"/>
                                        </p:tgtEl>
                                      </p:cBhvr>
                                    </p:animEffect>
                                    <p:anim calcmode="lin" valueType="num">
                                      <p:cBhvr>
                                        <p:cTn id="15" dur="3644"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1328"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1328" tmFilter="0, 0; 0.125,0.2665; 0.25,0.4; 0.375,0.465; 0.5,0.5;  0.625,0.535; 0.75,0.6; 0.875,0.7335; 1,1">
                                          <p:stCondLst>
                                            <p:cond delay="1328"/>
                                          </p:stCondLst>
                                        </p:cTn>
                                        <p:tgtEl>
                                          <p:spTgt spid="3"/>
                                        </p:tgtEl>
                                        <p:attrNameLst>
                                          <p:attrName>ppt_y</p:attrName>
                                        </p:attrNameLst>
                                      </p:cBhvr>
                                      <p:tavLst>
                                        <p:tav tm="0" fmla="#ppt_y-sin(pi*$)/9">
                                          <p:val>
                                            <p:fltVal val="0"/>
                                          </p:val>
                                        </p:tav>
                                        <p:tav tm="100000">
                                          <p:val>
                                            <p:fltVal val="1"/>
                                          </p:val>
                                        </p:tav>
                                      </p:tavLst>
                                    </p:anim>
                                    <p:anim calcmode="lin" valueType="num">
                                      <p:cBhvr>
                                        <p:cTn id="18" dur="664" tmFilter="0, 0; 0.125,0.2665; 0.25,0.4; 0.375,0.465; 0.5,0.5;  0.625,0.535; 0.75,0.6; 0.875,0.7335; 1,1">
                                          <p:stCondLst>
                                            <p:cond delay="2648"/>
                                          </p:stCondLst>
                                        </p:cTn>
                                        <p:tgtEl>
                                          <p:spTgt spid="3"/>
                                        </p:tgtEl>
                                        <p:attrNameLst>
                                          <p:attrName>ppt_y</p:attrName>
                                        </p:attrNameLst>
                                      </p:cBhvr>
                                      <p:tavLst>
                                        <p:tav tm="0" fmla="#ppt_y-sin(pi*$)/27">
                                          <p:val>
                                            <p:fltVal val="0"/>
                                          </p:val>
                                        </p:tav>
                                        <p:tav tm="100000">
                                          <p:val>
                                            <p:fltVal val="1"/>
                                          </p:val>
                                        </p:tav>
                                      </p:tavLst>
                                    </p:anim>
                                    <p:anim calcmode="lin" valueType="num">
                                      <p:cBhvr>
                                        <p:cTn id="19" dur="328" tmFilter="0, 0; 0.125,0.2665; 0.25,0.4; 0.375,0.465; 0.5,0.5;  0.625,0.535; 0.75,0.6; 0.875,0.7335; 1,1">
                                          <p:stCondLst>
                                            <p:cond delay="3312"/>
                                          </p:stCondLst>
                                        </p:cTn>
                                        <p:tgtEl>
                                          <p:spTgt spid="3"/>
                                        </p:tgtEl>
                                        <p:attrNameLst>
                                          <p:attrName>ppt_y</p:attrName>
                                        </p:attrNameLst>
                                      </p:cBhvr>
                                      <p:tavLst>
                                        <p:tav tm="0" fmla="#ppt_y-sin(pi*$)/81">
                                          <p:val>
                                            <p:fltVal val="0"/>
                                          </p:val>
                                        </p:tav>
                                        <p:tav tm="100000">
                                          <p:val>
                                            <p:fltVal val="1"/>
                                          </p:val>
                                        </p:tav>
                                      </p:tavLst>
                                    </p:anim>
                                    <p:animScale>
                                      <p:cBhvr>
                                        <p:cTn id="20" dur="52">
                                          <p:stCondLst>
                                            <p:cond delay="1300"/>
                                          </p:stCondLst>
                                        </p:cTn>
                                        <p:tgtEl>
                                          <p:spTgt spid="3"/>
                                        </p:tgtEl>
                                      </p:cBhvr>
                                      <p:to x="100000" y="60000"/>
                                    </p:animScale>
                                    <p:animScale>
                                      <p:cBhvr>
                                        <p:cTn id="21" dur="332" decel="50000">
                                          <p:stCondLst>
                                            <p:cond delay="1352"/>
                                          </p:stCondLst>
                                        </p:cTn>
                                        <p:tgtEl>
                                          <p:spTgt spid="3"/>
                                        </p:tgtEl>
                                      </p:cBhvr>
                                      <p:to x="100000" y="100000"/>
                                    </p:animScale>
                                    <p:animScale>
                                      <p:cBhvr>
                                        <p:cTn id="22" dur="52">
                                          <p:stCondLst>
                                            <p:cond delay="2624"/>
                                          </p:stCondLst>
                                        </p:cTn>
                                        <p:tgtEl>
                                          <p:spTgt spid="3"/>
                                        </p:tgtEl>
                                      </p:cBhvr>
                                      <p:to x="100000" y="80000"/>
                                    </p:animScale>
                                    <p:animScale>
                                      <p:cBhvr>
                                        <p:cTn id="23" dur="332" decel="50000">
                                          <p:stCondLst>
                                            <p:cond delay="2676"/>
                                          </p:stCondLst>
                                        </p:cTn>
                                        <p:tgtEl>
                                          <p:spTgt spid="3"/>
                                        </p:tgtEl>
                                      </p:cBhvr>
                                      <p:to x="100000" y="100000"/>
                                    </p:animScale>
                                    <p:animScale>
                                      <p:cBhvr>
                                        <p:cTn id="24" dur="52">
                                          <p:stCondLst>
                                            <p:cond delay="3284"/>
                                          </p:stCondLst>
                                        </p:cTn>
                                        <p:tgtEl>
                                          <p:spTgt spid="3"/>
                                        </p:tgtEl>
                                      </p:cBhvr>
                                      <p:to x="100000" y="90000"/>
                                    </p:animScale>
                                    <p:animScale>
                                      <p:cBhvr>
                                        <p:cTn id="25" dur="332" decel="50000">
                                          <p:stCondLst>
                                            <p:cond delay="3336"/>
                                          </p:stCondLst>
                                        </p:cTn>
                                        <p:tgtEl>
                                          <p:spTgt spid="3"/>
                                        </p:tgtEl>
                                      </p:cBhvr>
                                      <p:to x="100000" y="100000"/>
                                    </p:animScale>
                                    <p:animScale>
                                      <p:cBhvr>
                                        <p:cTn id="26" dur="52">
                                          <p:stCondLst>
                                            <p:cond delay="3616"/>
                                          </p:stCondLst>
                                        </p:cTn>
                                        <p:tgtEl>
                                          <p:spTgt spid="3"/>
                                        </p:tgtEl>
                                      </p:cBhvr>
                                      <p:to x="100000" y="95000"/>
                                    </p:animScale>
                                    <p:animScale>
                                      <p:cBhvr>
                                        <p:cTn id="27" dur="332" decel="50000">
                                          <p:stCondLst>
                                            <p:cond delay="3668"/>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3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C1052E-157B-403D-86B5-A4CF1822E824}"/>
              </a:ext>
            </a:extLst>
          </p:cNvPr>
          <p:cNvSpPr/>
          <p:nvPr/>
        </p:nvSpPr>
        <p:spPr>
          <a:xfrm>
            <a:off x="619126" y="843677"/>
            <a:ext cx="11134724" cy="2585323"/>
          </a:xfrm>
          <a:prstGeom prst="rect">
            <a:avLst/>
          </a:prstGeom>
        </p:spPr>
        <p:txBody>
          <a:bodyPr wrap="square">
            <a:spAutoFit/>
          </a:bodyPr>
          <a:lstStyle/>
          <a:p>
            <a:pPr algn="ctr"/>
            <a:r>
              <a:rPr lang="en-US" sz="5400" b="0" i="0" dirty="0">
                <a:solidFill>
                  <a:schemeClr val="bg1"/>
                </a:solidFill>
                <a:effectLst/>
                <a:latin typeface="Gotham SSm A"/>
              </a:rPr>
              <a:t>2. If there is a loving God, then why does He permit heinous crimes and evil? Why doesn’t He intervene? </a:t>
            </a:r>
            <a:endParaRPr lang="en-US" sz="5400" dirty="0">
              <a:solidFill>
                <a:schemeClr val="bg1"/>
              </a:solidFill>
            </a:endParaRPr>
          </a:p>
        </p:txBody>
      </p:sp>
    </p:spTree>
    <p:extLst>
      <p:ext uri="{BB962C8B-B14F-4D97-AF65-F5344CB8AC3E}">
        <p14:creationId xmlns:p14="http://schemas.microsoft.com/office/powerpoint/2010/main" val="33521399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B5935C8-0E97-4244-A653-D79398D30631}"/>
              </a:ext>
            </a:extLst>
          </p:cNvPr>
          <p:cNvSpPr/>
          <p:nvPr/>
        </p:nvSpPr>
        <p:spPr>
          <a:xfrm>
            <a:off x="490537" y="715060"/>
            <a:ext cx="11210925" cy="1569660"/>
          </a:xfrm>
          <a:prstGeom prst="rect">
            <a:avLst/>
          </a:prstGeom>
        </p:spPr>
        <p:txBody>
          <a:bodyPr wrap="square">
            <a:spAutoFit/>
          </a:bodyPr>
          <a:lstStyle/>
          <a:p>
            <a:pPr algn="ctr"/>
            <a:r>
              <a:rPr lang="en-US" sz="4800" b="0" i="0" dirty="0">
                <a:solidFill>
                  <a:schemeClr val="bg1"/>
                </a:solidFill>
                <a:effectLst/>
                <a:latin typeface="Gotham SSm A"/>
              </a:rPr>
              <a:t>The existence of evil does not </a:t>
            </a:r>
            <a:r>
              <a:rPr lang="en-US" sz="4800" b="0" i="0" u="sng" dirty="0">
                <a:solidFill>
                  <a:schemeClr val="bg1"/>
                </a:solidFill>
                <a:effectLst/>
                <a:latin typeface="Gotham SSm A"/>
              </a:rPr>
              <a:t>eliminate </a:t>
            </a:r>
            <a:r>
              <a:rPr lang="en-US" sz="4800" b="0" i="0" dirty="0">
                <a:solidFill>
                  <a:schemeClr val="bg1"/>
                </a:solidFill>
                <a:effectLst/>
                <a:latin typeface="Gotham SSm A"/>
              </a:rPr>
              <a:t>God. Rather, it </a:t>
            </a:r>
            <a:r>
              <a:rPr lang="en-US" sz="4800" b="0" i="0" u="sng" dirty="0">
                <a:solidFill>
                  <a:schemeClr val="bg1"/>
                </a:solidFill>
                <a:effectLst/>
                <a:latin typeface="Gotham SSm A"/>
              </a:rPr>
              <a:t>cries out </a:t>
            </a:r>
            <a:r>
              <a:rPr lang="en-US" sz="4800" b="0" i="0" dirty="0">
                <a:solidFill>
                  <a:schemeClr val="bg1"/>
                </a:solidFill>
                <a:effectLst/>
                <a:latin typeface="Gotham SSm A"/>
              </a:rPr>
              <a:t>for Him. </a:t>
            </a:r>
            <a:endParaRPr lang="en-US" sz="4800" dirty="0">
              <a:solidFill>
                <a:schemeClr val="bg1"/>
              </a:solidFill>
            </a:endParaRPr>
          </a:p>
        </p:txBody>
      </p:sp>
      <p:sp>
        <p:nvSpPr>
          <p:cNvPr id="3" name="Rectangle 2">
            <a:extLst>
              <a:ext uri="{FF2B5EF4-FFF2-40B4-BE49-F238E27FC236}">
                <a16:creationId xmlns:a16="http://schemas.microsoft.com/office/drawing/2014/main" id="{908AA5CB-89CF-4F42-880F-D3FAE2AC3DD7}"/>
              </a:ext>
            </a:extLst>
          </p:cNvPr>
          <p:cNvSpPr/>
          <p:nvPr/>
        </p:nvSpPr>
        <p:spPr>
          <a:xfrm>
            <a:off x="962025" y="3105835"/>
            <a:ext cx="9963150" cy="1200329"/>
          </a:xfrm>
          <a:prstGeom prst="rect">
            <a:avLst/>
          </a:prstGeom>
        </p:spPr>
        <p:txBody>
          <a:bodyPr wrap="square">
            <a:spAutoFit/>
          </a:bodyPr>
          <a:lstStyle/>
          <a:p>
            <a:pPr algn="ctr"/>
            <a:r>
              <a:rPr lang="en-US" sz="3600" b="0" i="0" dirty="0">
                <a:solidFill>
                  <a:schemeClr val="bg1"/>
                </a:solidFill>
                <a:effectLst/>
                <a:latin typeface="Gotham SSm A"/>
              </a:rPr>
              <a:t>Apostle Paul said, we sorrow but not as those who have no hope (1 Thessalonians 4:13).</a:t>
            </a:r>
            <a:endParaRPr lang="en-US" sz="3600" dirty="0">
              <a:solidFill>
                <a:schemeClr val="bg1"/>
              </a:solidFill>
            </a:endParaRPr>
          </a:p>
        </p:txBody>
      </p:sp>
    </p:spTree>
    <p:extLst>
      <p:ext uri="{BB962C8B-B14F-4D97-AF65-F5344CB8AC3E}">
        <p14:creationId xmlns:p14="http://schemas.microsoft.com/office/powerpoint/2010/main" val="516353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3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439592-939E-4510-80D0-F4BF7FDFC4F1}"/>
              </a:ext>
            </a:extLst>
          </p:cNvPr>
          <p:cNvSpPr/>
          <p:nvPr/>
        </p:nvSpPr>
        <p:spPr>
          <a:xfrm>
            <a:off x="563973" y="235220"/>
            <a:ext cx="11064054" cy="646331"/>
          </a:xfrm>
          <a:prstGeom prst="rect">
            <a:avLst/>
          </a:prstGeom>
        </p:spPr>
        <p:txBody>
          <a:bodyPr wrap="none">
            <a:spAutoFit/>
          </a:bodyPr>
          <a:lstStyle/>
          <a:p>
            <a:r>
              <a:rPr lang="en-US" sz="3600" b="0" i="0" dirty="0">
                <a:solidFill>
                  <a:schemeClr val="bg1"/>
                </a:solidFill>
                <a:effectLst/>
                <a:latin typeface="Gotham SSm A"/>
              </a:rPr>
              <a:t>Amid the world’s evils, we can cry out to God for comfort. </a:t>
            </a:r>
            <a:endParaRPr lang="en-US" sz="3600" dirty="0">
              <a:solidFill>
                <a:schemeClr val="bg1"/>
              </a:solidFill>
            </a:endParaRPr>
          </a:p>
        </p:txBody>
      </p:sp>
      <p:sp>
        <p:nvSpPr>
          <p:cNvPr id="3" name="Rectangle 2">
            <a:extLst>
              <a:ext uri="{FF2B5EF4-FFF2-40B4-BE49-F238E27FC236}">
                <a16:creationId xmlns:a16="http://schemas.microsoft.com/office/drawing/2014/main" id="{766B6DC1-1EC0-4F3B-93AC-7B75333A5AFD}"/>
              </a:ext>
            </a:extLst>
          </p:cNvPr>
          <p:cNvSpPr/>
          <p:nvPr/>
        </p:nvSpPr>
        <p:spPr>
          <a:xfrm>
            <a:off x="2833377" y="987957"/>
            <a:ext cx="6237220" cy="707886"/>
          </a:xfrm>
          <a:prstGeom prst="rect">
            <a:avLst/>
          </a:prstGeom>
        </p:spPr>
        <p:txBody>
          <a:bodyPr wrap="none">
            <a:spAutoFit/>
          </a:bodyPr>
          <a:lstStyle/>
          <a:p>
            <a:r>
              <a:rPr lang="en-US" sz="4000" b="1" i="0" dirty="0">
                <a:solidFill>
                  <a:schemeClr val="bg1"/>
                </a:solidFill>
                <a:effectLst/>
                <a:latin typeface="Gotham SSm A"/>
              </a:rPr>
              <a:t>Heaven Will Not Be Like This</a:t>
            </a:r>
          </a:p>
        </p:txBody>
      </p:sp>
      <p:sp>
        <p:nvSpPr>
          <p:cNvPr id="4" name="Rectangle 3">
            <a:extLst>
              <a:ext uri="{FF2B5EF4-FFF2-40B4-BE49-F238E27FC236}">
                <a16:creationId xmlns:a16="http://schemas.microsoft.com/office/drawing/2014/main" id="{CF4B690E-7FCD-4BFB-BF19-D3BB7E5074A1}"/>
              </a:ext>
            </a:extLst>
          </p:cNvPr>
          <p:cNvSpPr/>
          <p:nvPr/>
        </p:nvSpPr>
        <p:spPr>
          <a:xfrm>
            <a:off x="563973" y="1802249"/>
            <a:ext cx="11064054" cy="1384995"/>
          </a:xfrm>
          <a:prstGeom prst="rect">
            <a:avLst/>
          </a:prstGeom>
        </p:spPr>
        <p:txBody>
          <a:bodyPr wrap="square">
            <a:spAutoFit/>
          </a:bodyPr>
          <a:lstStyle/>
          <a:p>
            <a:pPr algn="ctr"/>
            <a:r>
              <a:rPr lang="en-US" sz="2800" b="0" i="0" dirty="0">
                <a:solidFill>
                  <a:schemeClr val="bg1"/>
                </a:solidFill>
                <a:effectLst/>
                <a:latin typeface="Gotham SSm A"/>
              </a:rPr>
              <a:t>We can be sure that the world to come is not going to be like this one. This one is full of disaster, destruction and death. The next one will have none of these.</a:t>
            </a:r>
            <a:endParaRPr lang="en-US" sz="2800" dirty="0">
              <a:solidFill>
                <a:schemeClr val="bg1"/>
              </a:solidFill>
            </a:endParaRPr>
          </a:p>
        </p:txBody>
      </p:sp>
      <p:sp>
        <p:nvSpPr>
          <p:cNvPr id="5" name="Rectangle 4">
            <a:extLst>
              <a:ext uri="{FF2B5EF4-FFF2-40B4-BE49-F238E27FC236}">
                <a16:creationId xmlns:a16="http://schemas.microsoft.com/office/drawing/2014/main" id="{A29E8B12-8150-4A1E-BE67-E628E68CF6E5}"/>
              </a:ext>
            </a:extLst>
          </p:cNvPr>
          <p:cNvSpPr/>
          <p:nvPr/>
        </p:nvSpPr>
        <p:spPr>
          <a:xfrm>
            <a:off x="0" y="3203271"/>
            <a:ext cx="11903413" cy="1815882"/>
          </a:xfrm>
          <a:prstGeom prst="rect">
            <a:avLst/>
          </a:prstGeom>
        </p:spPr>
        <p:txBody>
          <a:bodyPr wrap="square">
            <a:spAutoFit/>
          </a:bodyPr>
          <a:lstStyle/>
          <a:p>
            <a:pPr algn="ctr"/>
            <a:r>
              <a:rPr lang="en-US" sz="2800" b="0" i="0" dirty="0">
                <a:solidFill>
                  <a:schemeClr val="bg1"/>
                </a:solidFill>
                <a:effectLst/>
                <a:latin typeface="Gotham SSm A"/>
              </a:rPr>
              <a:t>“And I saw a new heaven and a new earth: for the first heaven and the first earth were passed away. … And God shall wipe away all tears from their eyes; and there shall be no more death, neither sorrow, nor crying, neither shall there be any more pain: for the former things are passed away” (Revelation 21:1, 4, KJV).</a:t>
            </a:r>
            <a:endParaRPr lang="en-US" sz="2800" dirty="0">
              <a:solidFill>
                <a:schemeClr val="bg1"/>
              </a:solidFill>
            </a:endParaRPr>
          </a:p>
        </p:txBody>
      </p:sp>
    </p:spTree>
    <p:extLst>
      <p:ext uri="{BB962C8B-B14F-4D97-AF65-F5344CB8AC3E}">
        <p14:creationId xmlns:p14="http://schemas.microsoft.com/office/powerpoint/2010/main" val="11029781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1160">
                                          <p:stCondLst>
                                            <p:cond delay="0"/>
                                          </p:stCondLst>
                                        </p:cTn>
                                        <p:tgtEl>
                                          <p:spTgt spid="3"/>
                                        </p:tgtEl>
                                      </p:cBhvr>
                                    </p:animEffect>
                                    <p:anim calcmode="lin" valueType="num">
                                      <p:cBhvr>
                                        <p:cTn id="13" dur="3644"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1328"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1328" tmFilter="0, 0; 0.125,0.2665; 0.25,0.4; 0.375,0.465; 0.5,0.5;  0.625,0.535; 0.75,0.6; 0.875,0.7335; 1,1">
                                          <p:stCondLst>
                                            <p:cond delay="1328"/>
                                          </p:stCondLst>
                                        </p:cTn>
                                        <p:tgtEl>
                                          <p:spTgt spid="3"/>
                                        </p:tgtEl>
                                        <p:attrNameLst>
                                          <p:attrName>ppt_y</p:attrName>
                                        </p:attrNameLst>
                                      </p:cBhvr>
                                      <p:tavLst>
                                        <p:tav tm="0" fmla="#ppt_y-sin(pi*$)/9">
                                          <p:val>
                                            <p:fltVal val="0"/>
                                          </p:val>
                                        </p:tav>
                                        <p:tav tm="100000">
                                          <p:val>
                                            <p:fltVal val="1"/>
                                          </p:val>
                                        </p:tav>
                                      </p:tavLst>
                                    </p:anim>
                                    <p:anim calcmode="lin" valueType="num">
                                      <p:cBhvr>
                                        <p:cTn id="16" dur="664" tmFilter="0, 0; 0.125,0.2665; 0.25,0.4; 0.375,0.465; 0.5,0.5;  0.625,0.535; 0.75,0.6; 0.875,0.7335; 1,1">
                                          <p:stCondLst>
                                            <p:cond delay="2648"/>
                                          </p:stCondLst>
                                        </p:cTn>
                                        <p:tgtEl>
                                          <p:spTgt spid="3"/>
                                        </p:tgtEl>
                                        <p:attrNameLst>
                                          <p:attrName>ppt_y</p:attrName>
                                        </p:attrNameLst>
                                      </p:cBhvr>
                                      <p:tavLst>
                                        <p:tav tm="0" fmla="#ppt_y-sin(pi*$)/27">
                                          <p:val>
                                            <p:fltVal val="0"/>
                                          </p:val>
                                        </p:tav>
                                        <p:tav tm="100000">
                                          <p:val>
                                            <p:fltVal val="1"/>
                                          </p:val>
                                        </p:tav>
                                      </p:tavLst>
                                    </p:anim>
                                    <p:anim calcmode="lin" valueType="num">
                                      <p:cBhvr>
                                        <p:cTn id="17" dur="328" tmFilter="0, 0; 0.125,0.2665; 0.25,0.4; 0.375,0.465; 0.5,0.5;  0.625,0.535; 0.75,0.6; 0.875,0.7335; 1,1">
                                          <p:stCondLst>
                                            <p:cond delay="3312"/>
                                          </p:stCondLst>
                                        </p:cTn>
                                        <p:tgtEl>
                                          <p:spTgt spid="3"/>
                                        </p:tgtEl>
                                        <p:attrNameLst>
                                          <p:attrName>ppt_y</p:attrName>
                                        </p:attrNameLst>
                                      </p:cBhvr>
                                      <p:tavLst>
                                        <p:tav tm="0" fmla="#ppt_y-sin(pi*$)/81">
                                          <p:val>
                                            <p:fltVal val="0"/>
                                          </p:val>
                                        </p:tav>
                                        <p:tav tm="100000">
                                          <p:val>
                                            <p:fltVal val="1"/>
                                          </p:val>
                                        </p:tav>
                                      </p:tavLst>
                                    </p:anim>
                                    <p:animScale>
                                      <p:cBhvr>
                                        <p:cTn id="18" dur="52">
                                          <p:stCondLst>
                                            <p:cond delay="1300"/>
                                          </p:stCondLst>
                                        </p:cTn>
                                        <p:tgtEl>
                                          <p:spTgt spid="3"/>
                                        </p:tgtEl>
                                      </p:cBhvr>
                                      <p:to x="100000" y="60000"/>
                                    </p:animScale>
                                    <p:animScale>
                                      <p:cBhvr>
                                        <p:cTn id="19" dur="332" decel="50000">
                                          <p:stCondLst>
                                            <p:cond delay="1352"/>
                                          </p:stCondLst>
                                        </p:cTn>
                                        <p:tgtEl>
                                          <p:spTgt spid="3"/>
                                        </p:tgtEl>
                                      </p:cBhvr>
                                      <p:to x="100000" y="100000"/>
                                    </p:animScale>
                                    <p:animScale>
                                      <p:cBhvr>
                                        <p:cTn id="20" dur="52">
                                          <p:stCondLst>
                                            <p:cond delay="2624"/>
                                          </p:stCondLst>
                                        </p:cTn>
                                        <p:tgtEl>
                                          <p:spTgt spid="3"/>
                                        </p:tgtEl>
                                      </p:cBhvr>
                                      <p:to x="100000" y="80000"/>
                                    </p:animScale>
                                    <p:animScale>
                                      <p:cBhvr>
                                        <p:cTn id="21" dur="332" decel="50000">
                                          <p:stCondLst>
                                            <p:cond delay="2676"/>
                                          </p:stCondLst>
                                        </p:cTn>
                                        <p:tgtEl>
                                          <p:spTgt spid="3"/>
                                        </p:tgtEl>
                                      </p:cBhvr>
                                      <p:to x="100000" y="100000"/>
                                    </p:animScale>
                                    <p:animScale>
                                      <p:cBhvr>
                                        <p:cTn id="22" dur="52">
                                          <p:stCondLst>
                                            <p:cond delay="3284"/>
                                          </p:stCondLst>
                                        </p:cTn>
                                        <p:tgtEl>
                                          <p:spTgt spid="3"/>
                                        </p:tgtEl>
                                      </p:cBhvr>
                                      <p:to x="100000" y="90000"/>
                                    </p:animScale>
                                    <p:animScale>
                                      <p:cBhvr>
                                        <p:cTn id="23" dur="332" decel="50000">
                                          <p:stCondLst>
                                            <p:cond delay="3336"/>
                                          </p:stCondLst>
                                        </p:cTn>
                                        <p:tgtEl>
                                          <p:spTgt spid="3"/>
                                        </p:tgtEl>
                                      </p:cBhvr>
                                      <p:to x="100000" y="100000"/>
                                    </p:animScale>
                                    <p:animScale>
                                      <p:cBhvr>
                                        <p:cTn id="24" dur="52">
                                          <p:stCondLst>
                                            <p:cond delay="3616"/>
                                          </p:stCondLst>
                                        </p:cTn>
                                        <p:tgtEl>
                                          <p:spTgt spid="3"/>
                                        </p:tgtEl>
                                      </p:cBhvr>
                                      <p:to x="100000" y="95000"/>
                                    </p:animScale>
                                    <p:animScale>
                                      <p:cBhvr>
                                        <p:cTn id="25" dur="332" decel="50000">
                                          <p:stCondLst>
                                            <p:cond delay="3668"/>
                                          </p:stCondLst>
                                        </p:cTn>
                                        <p:tgtEl>
                                          <p:spTgt spid="3"/>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down)">
                                      <p:cBhvr>
                                        <p:cTn id="30" dur="325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4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965</TotalTime>
  <Words>3879</Words>
  <Application>Microsoft Office PowerPoint</Application>
  <PresentationFormat>Widescreen</PresentationFormat>
  <Paragraphs>130</Paragraphs>
  <Slides>52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Calibri Light</vt:lpstr>
      <vt:lpstr>Gotham SSm A</vt:lpstr>
      <vt:lpstr>Inter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26</cp:revision>
  <dcterms:created xsi:type="dcterms:W3CDTF">2019-01-22T15:43:21Z</dcterms:created>
  <dcterms:modified xsi:type="dcterms:W3CDTF">2024-07-06T17:26:30Z</dcterms:modified>
</cp:coreProperties>
</file>