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7" d="100"/>
          <a:sy n="97" d="100"/>
        </p:scale>
        <p:origin x="38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7C7F4-8365-7CEE-FA00-63C6B73D77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8FCDC1-86D5-0910-201D-29CDA17E0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54A418-2C7A-BE1F-FCEB-243C64DD1E62}"/>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5" name="Footer Placeholder 4">
            <a:extLst>
              <a:ext uri="{FF2B5EF4-FFF2-40B4-BE49-F238E27FC236}">
                <a16:creationId xmlns:a16="http://schemas.microsoft.com/office/drawing/2014/main" id="{E3FABE86-DE4C-5BB2-B07E-4D76E6EE1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5EE86F-A6EC-9ACA-D009-E2FFF72E05CA}"/>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257928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448D-9A9D-8D8E-2738-F9320DB37F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8BD6A8-67FB-D22B-98DE-D68CFBFE23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0D06D3-DD5C-E4AB-FD99-7221BFFED2A3}"/>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5" name="Footer Placeholder 4">
            <a:extLst>
              <a:ext uri="{FF2B5EF4-FFF2-40B4-BE49-F238E27FC236}">
                <a16:creationId xmlns:a16="http://schemas.microsoft.com/office/drawing/2014/main" id="{D98123C4-4A8B-CAD5-9FC3-C6F109021C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0739A-B97A-0C22-8F3E-615B0DAE5464}"/>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227354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783155-D4B6-9F01-C8C5-ED8D86A673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B7EF06-72E4-A82E-7D3E-D230D451CB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AA164-40C4-DAF3-2DBD-54F86439C775}"/>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5" name="Footer Placeholder 4">
            <a:extLst>
              <a:ext uri="{FF2B5EF4-FFF2-40B4-BE49-F238E27FC236}">
                <a16:creationId xmlns:a16="http://schemas.microsoft.com/office/drawing/2014/main" id="{D458CC8A-1FA2-4D01-FD2F-4ACBFFA71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75421-C273-3441-F68B-7EE6BE90EA36}"/>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79658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6AE14-5C80-9A86-5BFB-1921D51A78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1A4D10-E10D-A0A9-F8DE-D4DA3A85D1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AD5C74-458E-872E-9CE7-2E493F1A375A}"/>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5" name="Footer Placeholder 4">
            <a:extLst>
              <a:ext uri="{FF2B5EF4-FFF2-40B4-BE49-F238E27FC236}">
                <a16:creationId xmlns:a16="http://schemas.microsoft.com/office/drawing/2014/main" id="{0A982A3F-695E-B8EC-FDCA-D8B00895C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69D25-FA18-7079-E2D0-AE2DA9F2E15B}"/>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83062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E53-347E-C4B3-45A8-68AA5A9CAF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ECE0C5-CC14-8FBC-7590-316BE3A8323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98F8E5-C4C4-1A84-AFB0-95CBCBEE34A1}"/>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5" name="Footer Placeholder 4">
            <a:extLst>
              <a:ext uri="{FF2B5EF4-FFF2-40B4-BE49-F238E27FC236}">
                <a16:creationId xmlns:a16="http://schemas.microsoft.com/office/drawing/2014/main" id="{A706D8DD-1A82-D6E5-CAA8-6C99E7929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5B2CA-E0A6-A06A-09AC-A18F3C34CD96}"/>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215207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7A5F7-4AE3-DC10-B0D5-88C7AC0FF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988BCD-72C5-BA8D-FD78-D12D8D7526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CE9B25-C0DD-A5F2-9A4C-785484520F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E9B622-4290-217C-F80E-1B8E1E6159BC}"/>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6" name="Footer Placeholder 5">
            <a:extLst>
              <a:ext uri="{FF2B5EF4-FFF2-40B4-BE49-F238E27FC236}">
                <a16:creationId xmlns:a16="http://schemas.microsoft.com/office/drawing/2014/main" id="{134D7B12-02EC-7ABF-E8CC-461B07D5F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CEB455-EADF-6E04-5C04-C72A1F0E4692}"/>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4085631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571B5-0F11-6753-4716-88802EDA88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8A99AB-216B-D9C3-EE7E-DBE2DEF633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3D1856-8E5A-47A3-08A5-B7984D2B2B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E7A882-290D-6AEC-A2FE-3E878B47DC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1D06F9-48F4-6DC8-BAF2-EBC33684C6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6AAC8F-3166-2C98-DA71-9FF95D97E8C6}"/>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8" name="Footer Placeholder 7">
            <a:extLst>
              <a:ext uri="{FF2B5EF4-FFF2-40B4-BE49-F238E27FC236}">
                <a16:creationId xmlns:a16="http://schemas.microsoft.com/office/drawing/2014/main" id="{92B09D3D-BB5D-4DD1-22EB-A9A29741B5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81AB88-545E-2750-BA8D-B9D8E2632EC4}"/>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149505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C2AD7-F449-89C6-C4A7-377A7B90BC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F3BFD-792D-D867-7236-373A45DFF5BC}"/>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4" name="Footer Placeholder 3">
            <a:extLst>
              <a:ext uri="{FF2B5EF4-FFF2-40B4-BE49-F238E27FC236}">
                <a16:creationId xmlns:a16="http://schemas.microsoft.com/office/drawing/2014/main" id="{632552E6-D0ED-77A4-6A08-E5929D1D11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0ED138-C76A-D112-5599-FD52619D51AE}"/>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377533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F296AC-D09C-4E29-184A-8703849AB2E6}"/>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3" name="Footer Placeholder 2">
            <a:extLst>
              <a:ext uri="{FF2B5EF4-FFF2-40B4-BE49-F238E27FC236}">
                <a16:creationId xmlns:a16="http://schemas.microsoft.com/office/drawing/2014/main" id="{2446008C-2EA0-05A2-2045-B562B63FBA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643CC2-760C-400D-BE0C-06B895DD2AAC}"/>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2239085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2D36-9AB1-E035-0718-2178015136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33EB0E-D555-C7F0-A25A-824691522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E56F63-E4BB-9FBF-EAA0-9E8E852B2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96F14-55EF-727F-89B3-66A9FC9B26F2}"/>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6" name="Footer Placeholder 5">
            <a:extLst>
              <a:ext uri="{FF2B5EF4-FFF2-40B4-BE49-F238E27FC236}">
                <a16:creationId xmlns:a16="http://schemas.microsoft.com/office/drawing/2014/main" id="{382BA339-C496-281A-76A6-FC96D699E0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4FD848-AF60-C96C-80AF-8681B1AE1FA7}"/>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399167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80D8-8C99-8F3E-2BEC-D88832CE6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07298C-91BA-85D4-EEDC-BAF2BEADD1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7E8245-44F3-BB0A-28F7-67B35B637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D33D59-3327-DC54-BD27-9CF6065393E4}"/>
              </a:ext>
            </a:extLst>
          </p:cNvPr>
          <p:cNvSpPr>
            <a:spLocks noGrp="1"/>
          </p:cNvSpPr>
          <p:nvPr>
            <p:ph type="dt" sz="half" idx="10"/>
          </p:nvPr>
        </p:nvSpPr>
        <p:spPr/>
        <p:txBody>
          <a:bodyPr/>
          <a:lstStyle/>
          <a:p>
            <a:fld id="{0AD3DF16-288A-4496-A910-F58B894278D6}" type="datetimeFigureOut">
              <a:rPr lang="en-US" smtClean="0"/>
              <a:t>8/9/2025</a:t>
            </a:fld>
            <a:endParaRPr lang="en-US"/>
          </a:p>
        </p:txBody>
      </p:sp>
      <p:sp>
        <p:nvSpPr>
          <p:cNvPr id="6" name="Footer Placeholder 5">
            <a:extLst>
              <a:ext uri="{FF2B5EF4-FFF2-40B4-BE49-F238E27FC236}">
                <a16:creationId xmlns:a16="http://schemas.microsoft.com/office/drawing/2014/main" id="{2046C60B-3352-70DD-C62E-B9EF9E47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79DB93-1574-8E0A-39D9-79FB222ED684}"/>
              </a:ext>
            </a:extLst>
          </p:cNvPr>
          <p:cNvSpPr>
            <a:spLocks noGrp="1"/>
          </p:cNvSpPr>
          <p:nvPr>
            <p:ph type="sldNum" sz="quarter" idx="12"/>
          </p:nvPr>
        </p:nvSpPr>
        <p:spPr/>
        <p:txBody>
          <a:bodyPr/>
          <a:lstStyle/>
          <a:p>
            <a:fld id="{4021A85A-DC50-44AB-BFC9-912C6DC59EC2}" type="slidenum">
              <a:rPr lang="en-US" smtClean="0"/>
              <a:t>‹#›</a:t>
            </a:fld>
            <a:endParaRPr lang="en-US"/>
          </a:p>
        </p:txBody>
      </p:sp>
    </p:spTree>
    <p:extLst>
      <p:ext uri="{BB962C8B-B14F-4D97-AF65-F5344CB8AC3E}">
        <p14:creationId xmlns:p14="http://schemas.microsoft.com/office/powerpoint/2010/main" val="215551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6BA578-23A7-54C8-DBB5-8F96904FC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5C0D28-1D16-FFBF-D7C9-630383A405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319DC6-1F18-8E7A-EC2E-28F19FCCC4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AD3DF16-288A-4496-A910-F58B894278D6}" type="datetimeFigureOut">
              <a:rPr lang="en-US" smtClean="0"/>
              <a:t>8/9/2025</a:t>
            </a:fld>
            <a:endParaRPr lang="en-US"/>
          </a:p>
        </p:txBody>
      </p:sp>
      <p:sp>
        <p:nvSpPr>
          <p:cNvPr id="5" name="Footer Placeholder 4">
            <a:extLst>
              <a:ext uri="{FF2B5EF4-FFF2-40B4-BE49-F238E27FC236}">
                <a16:creationId xmlns:a16="http://schemas.microsoft.com/office/drawing/2014/main" id="{93A5F87E-0973-C6E8-B815-5B7D272801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25FE631-443E-F907-7ED5-7356137E3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21A85A-DC50-44AB-BFC9-912C6DC59EC2}" type="slidenum">
              <a:rPr lang="en-US" smtClean="0"/>
              <a:t>‹#›</a:t>
            </a:fld>
            <a:endParaRPr lang="en-US"/>
          </a:p>
        </p:txBody>
      </p:sp>
    </p:spTree>
    <p:extLst>
      <p:ext uri="{BB962C8B-B14F-4D97-AF65-F5344CB8AC3E}">
        <p14:creationId xmlns:p14="http://schemas.microsoft.com/office/powerpoint/2010/main" val="349049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E5220D6-8729-D8F3-DA88-083972F093FB}"/>
              </a:ext>
            </a:extLst>
          </p:cNvPr>
          <p:cNvSpPr txBox="1"/>
          <p:nvPr/>
        </p:nvSpPr>
        <p:spPr>
          <a:xfrm>
            <a:off x="-506363" y="4237702"/>
            <a:ext cx="8780207" cy="769441"/>
          </a:xfrm>
          <a:prstGeom prst="rect">
            <a:avLst/>
          </a:prstGeom>
          <a:noFill/>
        </p:spPr>
        <p:txBody>
          <a:bodyPr wrap="square" rtlCol="0">
            <a:spAutoFit/>
          </a:bodyPr>
          <a:lstStyle/>
          <a:p>
            <a:pPr algn="ctr"/>
            <a:r>
              <a:rPr lang="en-US" sz="4400" dirty="0">
                <a:solidFill>
                  <a:schemeClr val="bg1"/>
                </a:solidFill>
              </a:rPr>
              <a:t>Pastor Richard “ Rico” Tubbs</a:t>
            </a:r>
          </a:p>
        </p:txBody>
      </p:sp>
      <p:sp>
        <p:nvSpPr>
          <p:cNvPr id="3" name="TextBox 2">
            <a:extLst>
              <a:ext uri="{FF2B5EF4-FFF2-40B4-BE49-F238E27FC236}">
                <a16:creationId xmlns:a16="http://schemas.microsoft.com/office/drawing/2014/main" id="{84C74046-59E7-C049-0F79-15818B6CDFF5}"/>
              </a:ext>
            </a:extLst>
          </p:cNvPr>
          <p:cNvSpPr txBox="1"/>
          <p:nvPr/>
        </p:nvSpPr>
        <p:spPr>
          <a:xfrm>
            <a:off x="914401" y="5172554"/>
            <a:ext cx="4729316" cy="769441"/>
          </a:xfrm>
          <a:prstGeom prst="rect">
            <a:avLst/>
          </a:prstGeom>
          <a:noFill/>
        </p:spPr>
        <p:txBody>
          <a:bodyPr wrap="square" rtlCol="0">
            <a:spAutoFit/>
          </a:bodyPr>
          <a:lstStyle/>
          <a:p>
            <a:r>
              <a:rPr lang="en-US" sz="4400" dirty="0">
                <a:solidFill>
                  <a:schemeClr val="bg1"/>
                </a:solidFill>
              </a:rPr>
              <a:t>John 14:12-14</a:t>
            </a:r>
          </a:p>
        </p:txBody>
      </p:sp>
      <p:sp>
        <p:nvSpPr>
          <p:cNvPr id="4" name="TextBox 3">
            <a:extLst>
              <a:ext uri="{FF2B5EF4-FFF2-40B4-BE49-F238E27FC236}">
                <a16:creationId xmlns:a16="http://schemas.microsoft.com/office/drawing/2014/main" id="{84DACB99-A609-89B4-41D5-8F8844F40597}"/>
              </a:ext>
            </a:extLst>
          </p:cNvPr>
          <p:cNvSpPr txBox="1"/>
          <p:nvPr/>
        </p:nvSpPr>
        <p:spPr>
          <a:xfrm>
            <a:off x="324465" y="1288025"/>
            <a:ext cx="6744929" cy="1938992"/>
          </a:xfrm>
          <a:prstGeom prst="rect">
            <a:avLst/>
          </a:prstGeom>
          <a:noFill/>
        </p:spPr>
        <p:txBody>
          <a:bodyPr wrap="square" rtlCol="0">
            <a:spAutoFit/>
          </a:bodyPr>
          <a:lstStyle/>
          <a:p>
            <a:pPr algn="ctr"/>
            <a:r>
              <a:rPr lang="en-US" sz="6000" dirty="0">
                <a:solidFill>
                  <a:schemeClr val="bg1"/>
                </a:solidFill>
              </a:rPr>
              <a:t>Anything In My Name </a:t>
            </a:r>
          </a:p>
        </p:txBody>
      </p:sp>
    </p:spTree>
    <p:extLst>
      <p:ext uri="{BB962C8B-B14F-4D97-AF65-F5344CB8AC3E}">
        <p14:creationId xmlns:p14="http://schemas.microsoft.com/office/powerpoint/2010/main" val="120428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27D6B96-CB76-DADC-92A5-9272E1A8E7F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FA72C67-7E3C-A17B-7D5D-5FC614AB5816}"/>
              </a:ext>
            </a:extLst>
          </p:cNvPr>
          <p:cNvSpPr txBox="1"/>
          <p:nvPr/>
        </p:nvSpPr>
        <p:spPr>
          <a:xfrm>
            <a:off x="471947" y="679724"/>
            <a:ext cx="10264877" cy="1200329"/>
          </a:xfrm>
          <a:prstGeom prst="rect">
            <a:avLst/>
          </a:prstGeom>
          <a:noFill/>
        </p:spPr>
        <p:txBody>
          <a:bodyPr wrap="square">
            <a:spAutoFit/>
          </a:bodyPr>
          <a:lstStyle/>
          <a:p>
            <a:pPr algn="ctr"/>
            <a:r>
              <a:rPr lang="en-US" sz="3600" b="0" i="0" dirty="0">
                <a:solidFill>
                  <a:schemeClr val="bg1"/>
                </a:solidFill>
                <a:effectLst/>
                <a:latin typeface="Google Sans"/>
              </a:rPr>
              <a:t>What are common misunderstandings of praying in Jesus' name?</a:t>
            </a:r>
            <a:endParaRPr lang="en-US" sz="3600" dirty="0">
              <a:solidFill>
                <a:schemeClr val="bg1"/>
              </a:solidFill>
            </a:endParaRPr>
          </a:p>
        </p:txBody>
      </p:sp>
      <p:sp>
        <p:nvSpPr>
          <p:cNvPr id="6" name="TextBox 5">
            <a:extLst>
              <a:ext uri="{FF2B5EF4-FFF2-40B4-BE49-F238E27FC236}">
                <a16:creationId xmlns:a16="http://schemas.microsoft.com/office/drawing/2014/main" id="{80A7C294-C74B-8CD7-6A09-2EC8FAB79C98}"/>
              </a:ext>
            </a:extLst>
          </p:cNvPr>
          <p:cNvSpPr txBox="1"/>
          <p:nvPr/>
        </p:nvSpPr>
        <p:spPr>
          <a:xfrm>
            <a:off x="334299" y="2047201"/>
            <a:ext cx="6096000" cy="4031873"/>
          </a:xfrm>
          <a:prstGeom prst="rect">
            <a:avLst/>
          </a:prstGeom>
          <a:noFill/>
        </p:spPr>
        <p:txBody>
          <a:bodyPr wrap="square">
            <a:spAutoFit/>
          </a:bodyPr>
          <a:lstStyle/>
          <a:p>
            <a:r>
              <a:rPr lang="en-US" sz="3200" dirty="0">
                <a:solidFill>
                  <a:schemeClr val="bg1"/>
                </a:solidFill>
              </a:rPr>
              <a:t>One common misunderstanding is that saying "in Jesus' name" is a magic formula or incantation that guarantees prayers will be answered exactly as requested</a:t>
            </a:r>
            <a:r>
              <a:rPr lang="en-US" sz="3200" b="0" i="0" dirty="0">
                <a:solidFill>
                  <a:schemeClr val="bg1"/>
                </a:solidFill>
                <a:effectLst/>
                <a:latin typeface="Google Sans"/>
              </a:rPr>
              <a:t>. However, this phrase is not a set of words that automatically compels God to grant our wishes or desires.</a:t>
            </a:r>
            <a:endParaRPr lang="en-US" sz="3200" dirty="0">
              <a:solidFill>
                <a:schemeClr val="bg1"/>
              </a:solidFill>
            </a:endParaRPr>
          </a:p>
        </p:txBody>
      </p:sp>
    </p:spTree>
    <p:extLst>
      <p:ext uri="{BB962C8B-B14F-4D97-AF65-F5344CB8AC3E}">
        <p14:creationId xmlns:p14="http://schemas.microsoft.com/office/powerpoint/2010/main" val="388534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917E147-BEB8-E9F3-8C42-E77C6A9E5EE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B0F88AB-55BF-6426-74C8-F80BD5B9E76E}"/>
              </a:ext>
            </a:extLst>
          </p:cNvPr>
          <p:cNvSpPr txBox="1"/>
          <p:nvPr/>
        </p:nvSpPr>
        <p:spPr>
          <a:xfrm>
            <a:off x="914400" y="461720"/>
            <a:ext cx="6096000" cy="5632311"/>
          </a:xfrm>
          <a:prstGeom prst="rect">
            <a:avLst/>
          </a:prstGeom>
          <a:noFill/>
        </p:spPr>
        <p:txBody>
          <a:bodyPr wrap="square">
            <a:spAutoFit/>
          </a:bodyPr>
          <a:lstStyle/>
          <a:p>
            <a:r>
              <a:rPr lang="en-US" sz="4000" b="0" i="0" dirty="0">
                <a:solidFill>
                  <a:schemeClr val="bg1"/>
                </a:solidFill>
                <a:effectLst/>
                <a:latin typeface="Google Sans"/>
              </a:rPr>
              <a:t>Another misconception is that the phrase "in Jesus' name" is a </a:t>
            </a:r>
            <a:r>
              <a:rPr lang="en-US" sz="4000" b="0" i="0" u="sng" dirty="0">
                <a:solidFill>
                  <a:schemeClr val="bg1"/>
                </a:solidFill>
                <a:effectLst/>
                <a:latin typeface="Google Sans"/>
              </a:rPr>
              <a:t>replacement for understanding and aligning with God's will</a:t>
            </a:r>
            <a:r>
              <a:rPr lang="en-US" sz="4000" b="0" i="0" dirty="0">
                <a:solidFill>
                  <a:schemeClr val="bg1"/>
                </a:solidFill>
                <a:effectLst/>
                <a:latin typeface="Google Sans"/>
              </a:rPr>
              <a:t>. The idea behind the phrase is that you are acting in Jesus' authority and praying on his behalf</a:t>
            </a:r>
            <a:r>
              <a:rPr lang="en-US" sz="4000" dirty="0">
                <a:solidFill>
                  <a:schemeClr val="bg1"/>
                </a:solidFill>
                <a:latin typeface="Google Sans"/>
              </a:rPr>
              <a:t>.</a:t>
            </a:r>
            <a:endParaRPr lang="en-US" sz="4000" dirty="0">
              <a:solidFill>
                <a:schemeClr val="bg1"/>
              </a:solidFill>
            </a:endParaRPr>
          </a:p>
        </p:txBody>
      </p:sp>
    </p:spTree>
    <p:extLst>
      <p:ext uri="{BB962C8B-B14F-4D97-AF65-F5344CB8AC3E}">
        <p14:creationId xmlns:p14="http://schemas.microsoft.com/office/powerpoint/2010/main" val="193209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9DDB94D-EAFE-C07D-CF39-A813658610B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BF1196F-7225-6A24-0A12-946842C55DB3}"/>
              </a:ext>
            </a:extLst>
          </p:cNvPr>
          <p:cNvSpPr txBox="1"/>
          <p:nvPr/>
        </p:nvSpPr>
        <p:spPr>
          <a:xfrm>
            <a:off x="698091" y="224050"/>
            <a:ext cx="6096000" cy="6186309"/>
          </a:xfrm>
          <a:prstGeom prst="rect">
            <a:avLst/>
          </a:prstGeom>
          <a:noFill/>
        </p:spPr>
        <p:txBody>
          <a:bodyPr wrap="square">
            <a:spAutoFit/>
          </a:bodyPr>
          <a:lstStyle/>
          <a:p>
            <a:pPr algn="ctr"/>
            <a:r>
              <a:rPr lang="en-US" sz="3600" b="0" i="0" dirty="0">
                <a:solidFill>
                  <a:schemeClr val="bg1"/>
                </a:solidFill>
                <a:effectLst/>
                <a:latin typeface="Google Sans"/>
              </a:rPr>
              <a:t> Some believe that saying "in Jesus' name" is a </a:t>
            </a:r>
            <a:r>
              <a:rPr lang="en-US" sz="3600" b="0" i="0" u="sng" dirty="0">
                <a:solidFill>
                  <a:schemeClr val="bg1"/>
                </a:solidFill>
                <a:effectLst/>
                <a:latin typeface="Google Sans"/>
              </a:rPr>
              <a:t>requirement for God to hear or answer prayers</a:t>
            </a:r>
            <a:r>
              <a:rPr lang="en-US" sz="3600" b="0" i="0" dirty="0">
                <a:solidFill>
                  <a:schemeClr val="bg1"/>
                </a:solidFill>
                <a:effectLst/>
                <a:latin typeface="Google Sans"/>
              </a:rPr>
              <a:t>. However, the Bible doesn't explicitly state that the exact words must be used to validate a prayer. Instead, it emphasizes the importance of praying with a sincere heart, acknowledging Jesus' authority, and seeking God's will.</a:t>
            </a:r>
            <a:endParaRPr lang="en-US" sz="3600" dirty="0">
              <a:solidFill>
                <a:schemeClr val="bg1"/>
              </a:solidFill>
            </a:endParaRPr>
          </a:p>
        </p:txBody>
      </p:sp>
    </p:spTree>
    <p:extLst>
      <p:ext uri="{BB962C8B-B14F-4D97-AF65-F5344CB8AC3E}">
        <p14:creationId xmlns:p14="http://schemas.microsoft.com/office/powerpoint/2010/main" val="324294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A1B8DA4-4119-C293-B6E9-431A0D6354B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E0E4CFB-4B88-FCA4-5E95-14D50B3A851C}"/>
              </a:ext>
            </a:extLst>
          </p:cNvPr>
          <p:cNvSpPr txBox="1"/>
          <p:nvPr/>
        </p:nvSpPr>
        <p:spPr>
          <a:xfrm>
            <a:off x="452284" y="444000"/>
            <a:ext cx="6096000" cy="2862322"/>
          </a:xfrm>
          <a:prstGeom prst="rect">
            <a:avLst/>
          </a:prstGeom>
          <a:noFill/>
        </p:spPr>
        <p:txBody>
          <a:bodyPr wrap="square">
            <a:spAutoFit/>
          </a:bodyPr>
          <a:lstStyle/>
          <a:p>
            <a:pPr algn="ctr"/>
            <a:r>
              <a:rPr lang="en-US" sz="3600" b="0" i="0" dirty="0">
                <a:solidFill>
                  <a:schemeClr val="bg1"/>
                </a:solidFill>
                <a:effectLst/>
                <a:latin typeface="Google Sans"/>
              </a:rPr>
              <a:t> Praying in Jesus' name automatically results in instant answers to all prayers, God's responses may include "yes," "no," or "wait."</a:t>
            </a:r>
            <a:endParaRPr lang="en-US" sz="3600" dirty="0">
              <a:solidFill>
                <a:schemeClr val="bg1"/>
              </a:solidFill>
            </a:endParaRPr>
          </a:p>
        </p:txBody>
      </p:sp>
      <p:sp>
        <p:nvSpPr>
          <p:cNvPr id="5" name="TextBox 4">
            <a:extLst>
              <a:ext uri="{FF2B5EF4-FFF2-40B4-BE49-F238E27FC236}">
                <a16:creationId xmlns:a16="http://schemas.microsoft.com/office/drawing/2014/main" id="{D64EC4DD-1763-AE23-24A3-54C9E2186E3F}"/>
              </a:ext>
            </a:extLst>
          </p:cNvPr>
          <p:cNvSpPr txBox="1"/>
          <p:nvPr/>
        </p:nvSpPr>
        <p:spPr>
          <a:xfrm>
            <a:off x="294967" y="3429000"/>
            <a:ext cx="6096000" cy="2862322"/>
          </a:xfrm>
          <a:prstGeom prst="rect">
            <a:avLst/>
          </a:prstGeom>
          <a:noFill/>
        </p:spPr>
        <p:txBody>
          <a:bodyPr wrap="square">
            <a:spAutoFit/>
          </a:bodyPr>
          <a:lstStyle/>
          <a:p>
            <a:pPr algn="ctr"/>
            <a:r>
              <a:rPr lang="en-US" sz="3600" b="0" i="0" dirty="0">
                <a:solidFill>
                  <a:schemeClr val="bg1"/>
                </a:solidFill>
                <a:effectLst/>
                <a:latin typeface="Google Sans"/>
              </a:rPr>
              <a:t>Understanding prayer in Jesus' name involves submitting to God's timing and purpose, even if the answer differs from initial desires.</a:t>
            </a:r>
            <a:endParaRPr lang="en-US" sz="3600" dirty="0"/>
          </a:p>
        </p:txBody>
      </p:sp>
    </p:spTree>
    <p:extLst>
      <p:ext uri="{BB962C8B-B14F-4D97-AF65-F5344CB8AC3E}">
        <p14:creationId xmlns:p14="http://schemas.microsoft.com/office/powerpoint/2010/main" val="2283978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965E320-2B79-67CB-0649-5558AD54224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1491BBA-23AC-3FC2-EB08-470C82D515ED}"/>
              </a:ext>
            </a:extLst>
          </p:cNvPr>
          <p:cNvSpPr txBox="1"/>
          <p:nvPr/>
        </p:nvSpPr>
        <p:spPr>
          <a:xfrm>
            <a:off x="422787" y="621579"/>
            <a:ext cx="11484077" cy="646331"/>
          </a:xfrm>
          <a:prstGeom prst="rect">
            <a:avLst/>
          </a:prstGeom>
          <a:noFill/>
        </p:spPr>
        <p:txBody>
          <a:bodyPr wrap="square">
            <a:spAutoFit/>
          </a:bodyPr>
          <a:lstStyle/>
          <a:p>
            <a:r>
              <a:rPr lang="en-US" sz="3600" b="0" i="0" dirty="0">
                <a:solidFill>
                  <a:schemeClr val="bg1"/>
                </a:solidFill>
                <a:effectLst/>
                <a:latin typeface="Google Sans"/>
              </a:rPr>
              <a:t>How do we discern God's will when praying in Jesus' name?</a:t>
            </a:r>
            <a:endParaRPr lang="en-US" sz="3600" dirty="0">
              <a:solidFill>
                <a:schemeClr val="bg1"/>
              </a:solidFill>
            </a:endParaRPr>
          </a:p>
        </p:txBody>
      </p:sp>
      <p:sp>
        <p:nvSpPr>
          <p:cNvPr id="5" name="TextBox 4">
            <a:extLst>
              <a:ext uri="{FF2B5EF4-FFF2-40B4-BE49-F238E27FC236}">
                <a16:creationId xmlns:a16="http://schemas.microsoft.com/office/drawing/2014/main" id="{03B4B373-018A-BC72-0644-F580E842DDEE}"/>
              </a:ext>
            </a:extLst>
          </p:cNvPr>
          <p:cNvSpPr txBox="1"/>
          <p:nvPr/>
        </p:nvSpPr>
        <p:spPr>
          <a:xfrm>
            <a:off x="216311" y="1659285"/>
            <a:ext cx="10756490" cy="584775"/>
          </a:xfrm>
          <a:prstGeom prst="rect">
            <a:avLst/>
          </a:prstGeom>
          <a:noFill/>
        </p:spPr>
        <p:txBody>
          <a:bodyPr wrap="square">
            <a:spAutoFit/>
          </a:bodyPr>
          <a:lstStyle/>
          <a:p>
            <a:pPr algn="l">
              <a:spcBef>
                <a:spcPts val="1200"/>
              </a:spcBef>
              <a:spcAft>
                <a:spcPts val="1200"/>
              </a:spcAft>
            </a:pPr>
            <a:r>
              <a:rPr lang="en-US" sz="3200" b="0" i="0" u="sng" dirty="0">
                <a:solidFill>
                  <a:schemeClr val="bg1"/>
                </a:solidFill>
                <a:effectLst/>
                <a:latin typeface="Google Sans"/>
              </a:rPr>
              <a:t>Biblical Alignment</a:t>
            </a:r>
            <a:r>
              <a:rPr lang="en-US" sz="3200" b="0" i="0" dirty="0">
                <a:solidFill>
                  <a:schemeClr val="bg1"/>
                </a:solidFill>
                <a:effectLst/>
                <a:latin typeface="Google Sans"/>
              </a:rPr>
              <a:t>: </a:t>
            </a:r>
          </a:p>
        </p:txBody>
      </p:sp>
      <p:sp>
        <p:nvSpPr>
          <p:cNvPr id="7" name="TextBox 6">
            <a:extLst>
              <a:ext uri="{FF2B5EF4-FFF2-40B4-BE49-F238E27FC236}">
                <a16:creationId xmlns:a16="http://schemas.microsoft.com/office/drawing/2014/main" id="{4D6D53BC-DB86-0166-572F-BB3A10141831}"/>
              </a:ext>
            </a:extLst>
          </p:cNvPr>
          <p:cNvSpPr txBox="1"/>
          <p:nvPr/>
        </p:nvSpPr>
        <p:spPr>
          <a:xfrm>
            <a:off x="707924" y="2635435"/>
            <a:ext cx="9320980" cy="3539430"/>
          </a:xfrm>
          <a:prstGeom prst="rect">
            <a:avLst/>
          </a:prstGeom>
          <a:noFill/>
        </p:spPr>
        <p:txBody>
          <a:bodyPr wrap="square">
            <a:spAutoFit/>
          </a:bodyPr>
          <a:lstStyle/>
          <a:p>
            <a:r>
              <a:rPr lang="en-US" sz="3200" b="0" i="0" dirty="0">
                <a:solidFill>
                  <a:schemeClr val="bg1"/>
                </a:solidFill>
                <a:effectLst/>
                <a:latin typeface="Google Sans"/>
              </a:rPr>
              <a:t>Ground your prayers in scripture. God will never lead you to do something that contradicts His revealed will in the Bible. As 2 Timothy 3:17 says, the Bible equips you for every good work, guiding you in choices and revealing His character. Studying God's Word helps you understand His principles and values, which informs what you should be praying for.</a:t>
            </a:r>
            <a:endParaRPr lang="en-US" sz="3200" dirty="0"/>
          </a:p>
        </p:txBody>
      </p:sp>
    </p:spTree>
    <p:extLst>
      <p:ext uri="{BB962C8B-B14F-4D97-AF65-F5344CB8AC3E}">
        <p14:creationId xmlns:p14="http://schemas.microsoft.com/office/powerpoint/2010/main" val="292214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4FA4920-BE16-0236-555A-A4DD9163B0F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D609D08-50F2-BA09-06DB-AE72B4DFD645}"/>
              </a:ext>
            </a:extLst>
          </p:cNvPr>
          <p:cNvSpPr txBox="1"/>
          <p:nvPr/>
        </p:nvSpPr>
        <p:spPr>
          <a:xfrm>
            <a:off x="0" y="722169"/>
            <a:ext cx="11503742" cy="707886"/>
          </a:xfrm>
          <a:prstGeom prst="rect">
            <a:avLst/>
          </a:prstGeom>
          <a:noFill/>
        </p:spPr>
        <p:txBody>
          <a:bodyPr wrap="square">
            <a:spAutoFit/>
          </a:bodyPr>
          <a:lstStyle/>
          <a:p>
            <a:pPr algn="ctr">
              <a:spcBef>
                <a:spcPts val="1200"/>
              </a:spcBef>
              <a:spcAft>
                <a:spcPts val="1200"/>
              </a:spcAft>
            </a:pPr>
            <a:r>
              <a:rPr lang="en-US" sz="4000" b="0" i="0" u="sng" dirty="0">
                <a:solidFill>
                  <a:schemeClr val="bg1"/>
                </a:solidFill>
                <a:effectLst/>
                <a:latin typeface="Google Sans"/>
              </a:rPr>
              <a:t>Humility </a:t>
            </a:r>
            <a:r>
              <a:rPr lang="en-US" sz="4000" b="0" i="0" dirty="0">
                <a:solidFill>
                  <a:schemeClr val="bg1"/>
                </a:solidFill>
                <a:effectLst/>
                <a:latin typeface="Google Sans"/>
              </a:rPr>
              <a:t>and </a:t>
            </a:r>
            <a:r>
              <a:rPr lang="en-US" sz="4000" b="0" i="0" u="sng" dirty="0">
                <a:solidFill>
                  <a:schemeClr val="bg1"/>
                </a:solidFill>
                <a:effectLst/>
                <a:latin typeface="Google Sans"/>
              </a:rPr>
              <a:t>Surrender</a:t>
            </a:r>
            <a:r>
              <a:rPr lang="en-US" sz="4000" b="0" i="0" dirty="0">
                <a:solidFill>
                  <a:schemeClr val="bg1"/>
                </a:solidFill>
                <a:effectLst/>
                <a:latin typeface="Google Sans"/>
              </a:rPr>
              <a:t>: </a:t>
            </a:r>
          </a:p>
        </p:txBody>
      </p:sp>
      <p:sp>
        <p:nvSpPr>
          <p:cNvPr id="5" name="TextBox 4">
            <a:extLst>
              <a:ext uri="{FF2B5EF4-FFF2-40B4-BE49-F238E27FC236}">
                <a16:creationId xmlns:a16="http://schemas.microsoft.com/office/drawing/2014/main" id="{E08C7E24-87CE-6A21-9F5A-D77E1DF7481D}"/>
              </a:ext>
            </a:extLst>
          </p:cNvPr>
          <p:cNvSpPr txBox="1"/>
          <p:nvPr/>
        </p:nvSpPr>
        <p:spPr>
          <a:xfrm>
            <a:off x="1002889" y="2231527"/>
            <a:ext cx="10009239" cy="2862322"/>
          </a:xfrm>
          <a:prstGeom prst="rect">
            <a:avLst/>
          </a:prstGeom>
          <a:noFill/>
        </p:spPr>
        <p:txBody>
          <a:bodyPr wrap="square">
            <a:spAutoFit/>
          </a:bodyPr>
          <a:lstStyle/>
          <a:p>
            <a:r>
              <a:rPr lang="en-US" sz="3600" b="0" i="0" dirty="0">
                <a:solidFill>
                  <a:schemeClr val="bg1"/>
                </a:solidFill>
                <a:effectLst/>
                <a:latin typeface="Google Sans"/>
              </a:rPr>
              <a:t>Begin your prayers by surrendering your own desires and agendas to God. Acknowledge that God’s will is good, pleasing, and perfect, and express your willingness to obey whatever He asks of you, even if it's contrary to your current inclinations.</a:t>
            </a:r>
            <a:endParaRPr lang="en-US" sz="3600" dirty="0"/>
          </a:p>
        </p:txBody>
      </p:sp>
    </p:spTree>
    <p:extLst>
      <p:ext uri="{BB962C8B-B14F-4D97-AF65-F5344CB8AC3E}">
        <p14:creationId xmlns:p14="http://schemas.microsoft.com/office/powerpoint/2010/main" val="330542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7205B48-5AC1-D5E4-B6BA-B761CED9089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D60EA5-2B48-9E4B-91BF-1553D8FA16B1}"/>
              </a:ext>
            </a:extLst>
          </p:cNvPr>
          <p:cNvSpPr txBox="1"/>
          <p:nvPr/>
        </p:nvSpPr>
        <p:spPr>
          <a:xfrm>
            <a:off x="1219200" y="481504"/>
            <a:ext cx="9085006" cy="584775"/>
          </a:xfrm>
          <a:prstGeom prst="rect">
            <a:avLst/>
          </a:prstGeom>
          <a:noFill/>
        </p:spPr>
        <p:txBody>
          <a:bodyPr wrap="square">
            <a:spAutoFit/>
          </a:bodyPr>
          <a:lstStyle/>
          <a:p>
            <a:pPr algn="ctr">
              <a:spcBef>
                <a:spcPts val="1200"/>
              </a:spcBef>
              <a:spcAft>
                <a:spcPts val="1200"/>
              </a:spcAft>
            </a:pPr>
            <a:r>
              <a:rPr lang="en-US" sz="3200" b="0" i="0" u="sng" dirty="0">
                <a:solidFill>
                  <a:schemeClr val="bg1"/>
                </a:solidFill>
                <a:effectLst/>
                <a:latin typeface="Google Sans"/>
              </a:rPr>
              <a:t>Prayer</a:t>
            </a:r>
            <a:r>
              <a:rPr lang="en-US" sz="3200" b="0" i="0" dirty="0">
                <a:solidFill>
                  <a:schemeClr val="bg1"/>
                </a:solidFill>
                <a:effectLst/>
                <a:latin typeface="Google Sans"/>
              </a:rPr>
              <a:t> and the </a:t>
            </a:r>
            <a:r>
              <a:rPr lang="en-US" sz="3200" b="0" i="0" u="sng" dirty="0">
                <a:solidFill>
                  <a:schemeClr val="bg1"/>
                </a:solidFill>
                <a:effectLst/>
                <a:latin typeface="Google Sans"/>
              </a:rPr>
              <a:t>Holy Spirit</a:t>
            </a:r>
            <a:r>
              <a:rPr lang="en-US" sz="3200" b="0" i="0" dirty="0">
                <a:solidFill>
                  <a:schemeClr val="bg1"/>
                </a:solidFill>
                <a:effectLst/>
                <a:latin typeface="Google Sans"/>
              </a:rPr>
              <a:t>:</a:t>
            </a:r>
          </a:p>
        </p:txBody>
      </p:sp>
      <p:sp>
        <p:nvSpPr>
          <p:cNvPr id="5" name="TextBox 4">
            <a:extLst>
              <a:ext uri="{FF2B5EF4-FFF2-40B4-BE49-F238E27FC236}">
                <a16:creationId xmlns:a16="http://schemas.microsoft.com/office/drawing/2014/main" id="{8BD8557C-325E-369F-76F9-79BC0814132E}"/>
              </a:ext>
            </a:extLst>
          </p:cNvPr>
          <p:cNvSpPr txBox="1"/>
          <p:nvPr/>
        </p:nvSpPr>
        <p:spPr>
          <a:xfrm>
            <a:off x="953729" y="1483099"/>
            <a:ext cx="9615948" cy="2554545"/>
          </a:xfrm>
          <a:prstGeom prst="rect">
            <a:avLst/>
          </a:prstGeom>
          <a:noFill/>
        </p:spPr>
        <p:txBody>
          <a:bodyPr wrap="square">
            <a:spAutoFit/>
          </a:bodyPr>
          <a:lstStyle/>
          <a:p>
            <a:r>
              <a:rPr lang="en-US" sz="3200" b="0" i="0" dirty="0">
                <a:solidFill>
                  <a:schemeClr val="bg1"/>
                </a:solidFill>
                <a:effectLst/>
                <a:latin typeface="Google Sans"/>
              </a:rPr>
              <a:t> Engaging in consistent prayer is crucial. The Holy Spirit plays a vital role in guiding believers to discern God's will. Ask for the Holy Spirit's guidance, wisdom, and discernment in specific situations and listen for the inner promptings or convictions He may provide. </a:t>
            </a:r>
            <a:endParaRPr lang="en-US" sz="3200" dirty="0"/>
          </a:p>
        </p:txBody>
      </p:sp>
      <p:sp>
        <p:nvSpPr>
          <p:cNvPr id="7" name="TextBox 6">
            <a:extLst>
              <a:ext uri="{FF2B5EF4-FFF2-40B4-BE49-F238E27FC236}">
                <a16:creationId xmlns:a16="http://schemas.microsoft.com/office/drawing/2014/main" id="{881417E5-9632-B54F-9C49-3A1AD8D36076}"/>
              </a:ext>
            </a:extLst>
          </p:cNvPr>
          <p:cNvSpPr txBox="1"/>
          <p:nvPr/>
        </p:nvSpPr>
        <p:spPr>
          <a:xfrm>
            <a:off x="422786" y="4454464"/>
            <a:ext cx="6115665" cy="2062103"/>
          </a:xfrm>
          <a:prstGeom prst="rect">
            <a:avLst/>
          </a:prstGeom>
          <a:noFill/>
        </p:spPr>
        <p:txBody>
          <a:bodyPr wrap="square">
            <a:spAutoFit/>
          </a:bodyPr>
          <a:lstStyle/>
          <a:p>
            <a:r>
              <a:rPr lang="en-US" sz="3200" b="0" i="0" dirty="0">
                <a:solidFill>
                  <a:schemeClr val="bg1"/>
                </a:solidFill>
                <a:effectLst/>
                <a:latin typeface="Google Sans"/>
              </a:rPr>
              <a:t>Remember, the Holy Spirit brings peace, order, and righteousness, and will never lead you into doubt, confusion, or evil.</a:t>
            </a:r>
            <a:endParaRPr lang="en-US" sz="3200" dirty="0"/>
          </a:p>
        </p:txBody>
      </p:sp>
    </p:spTree>
    <p:extLst>
      <p:ext uri="{BB962C8B-B14F-4D97-AF65-F5344CB8AC3E}">
        <p14:creationId xmlns:p14="http://schemas.microsoft.com/office/powerpoint/2010/main" val="3893382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ECAC66B-0496-9232-7DCF-77E17F5D146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0A1BBE7-A428-8DE1-935D-D540B5A16A52}"/>
              </a:ext>
            </a:extLst>
          </p:cNvPr>
          <p:cNvSpPr txBox="1"/>
          <p:nvPr/>
        </p:nvSpPr>
        <p:spPr>
          <a:xfrm>
            <a:off x="117987" y="375261"/>
            <a:ext cx="11956026" cy="584775"/>
          </a:xfrm>
          <a:prstGeom prst="rect">
            <a:avLst/>
          </a:prstGeom>
          <a:noFill/>
        </p:spPr>
        <p:txBody>
          <a:bodyPr wrap="square">
            <a:spAutoFit/>
          </a:bodyPr>
          <a:lstStyle/>
          <a:p>
            <a:pPr algn="ctr">
              <a:spcBef>
                <a:spcPts val="1200"/>
              </a:spcBef>
              <a:spcAft>
                <a:spcPts val="1200"/>
              </a:spcAft>
            </a:pPr>
            <a:r>
              <a:rPr lang="en-US" sz="3200" b="0" i="0" u="sng" dirty="0">
                <a:solidFill>
                  <a:schemeClr val="bg1"/>
                </a:solidFill>
                <a:effectLst/>
                <a:latin typeface="Google Sans"/>
              </a:rPr>
              <a:t>Wise Counsel </a:t>
            </a:r>
            <a:r>
              <a:rPr lang="en-US" sz="3200" b="0" i="0" dirty="0">
                <a:solidFill>
                  <a:schemeClr val="bg1"/>
                </a:solidFill>
                <a:effectLst/>
                <a:latin typeface="Google Sans"/>
              </a:rPr>
              <a:t>and </a:t>
            </a:r>
            <a:r>
              <a:rPr lang="en-US" sz="3200" b="0" i="0" u="sng" dirty="0">
                <a:solidFill>
                  <a:schemeClr val="bg1"/>
                </a:solidFill>
                <a:effectLst/>
                <a:latin typeface="Google Sans"/>
              </a:rPr>
              <a:t>Community</a:t>
            </a:r>
            <a:r>
              <a:rPr lang="en-US" sz="3200" b="0" i="0" dirty="0">
                <a:solidFill>
                  <a:schemeClr val="bg1"/>
                </a:solidFill>
                <a:effectLst/>
                <a:latin typeface="Google Sans"/>
              </a:rPr>
              <a:t>: </a:t>
            </a:r>
          </a:p>
        </p:txBody>
      </p:sp>
      <p:sp>
        <p:nvSpPr>
          <p:cNvPr id="5" name="TextBox 4">
            <a:extLst>
              <a:ext uri="{FF2B5EF4-FFF2-40B4-BE49-F238E27FC236}">
                <a16:creationId xmlns:a16="http://schemas.microsoft.com/office/drawing/2014/main" id="{C28486AB-0C36-F0FB-5DC0-AE84F29B2C7A}"/>
              </a:ext>
            </a:extLst>
          </p:cNvPr>
          <p:cNvSpPr txBox="1"/>
          <p:nvPr/>
        </p:nvSpPr>
        <p:spPr>
          <a:xfrm>
            <a:off x="2143432" y="1090135"/>
            <a:ext cx="7905135" cy="2062103"/>
          </a:xfrm>
          <a:prstGeom prst="rect">
            <a:avLst/>
          </a:prstGeom>
          <a:noFill/>
        </p:spPr>
        <p:txBody>
          <a:bodyPr wrap="square">
            <a:spAutoFit/>
          </a:bodyPr>
          <a:lstStyle/>
          <a:p>
            <a:pPr algn="ctr"/>
            <a:r>
              <a:rPr lang="en-US" sz="3200" b="0" i="0" dirty="0">
                <a:solidFill>
                  <a:schemeClr val="bg1"/>
                </a:solidFill>
                <a:effectLst/>
                <a:latin typeface="Google Sans"/>
              </a:rPr>
              <a:t>Seek advice from mature Christians whom you trust and respect. They can provide valuable insights and prayer support as you seek to discern God's will. </a:t>
            </a:r>
            <a:endParaRPr lang="en-US" sz="3200" dirty="0"/>
          </a:p>
        </p:txBody>
      </p:sp>
      <p:sp>
        <p:nvSpPr>
          <p:cNvPr id="7" name="TextBox 6">
            <a:extLst>
              <a:ext uri="{FF2B5EF4-FFF2-40B4-BE49-F238E27FC236}">
                <a16:creationId xmlns:a16="http://schemas.microsoft.com/office/drawing/2014/main" id="{650AC807-8824-75B1-5CDC-84532E5874D3}"/>
              </a:ext>
            </a:extLst>
          </p:cNvPr>
          <p:cNvSpPr txBox="1"/>
          <p:nvPr/>
        </p:nvSpPr>
        <p:spPr>
          <a:xfrm>
            <a:off x="353962" y="3343419"/>
            <a:ext cx="6096000" cy="2554545"/>
          </a:xfrm>
          <a:prstGeom prst="rect">
            <a:avLst/>
          </a:prstGeom>
          <a:noFill/>
        </p:spPr>
        <p:txBody>
          <a:bodyPr wrap="square">
            <a:spAutoFit/>
          </a:bodyPr>
          <a:lstStyle/>
          <a:p>
            <a:r>
              <a:rPr lang="en-US" sz="3200" b="0" i="0" dirty="0">
                <a:solidFill>
                  <a:schemeClr val="bg1"/>
                </a:solidFill>
                <a:effectLst/>
                <a:latin typeface="Google Sans"/>
              </a:rPr>
              <a:t>However, it's essential to remember that even godly counsel should be weighed against scripture and the internal leading of the Holy Spirit.</a:t>
            </a:r>
            <a:endParaRPr lang="en-US" sz="3200" dirty="0"/>
          </a:p>
        </p:txBody>
      </p:sp>
    </p:spTree>
    <p:extLst>
      <p:ext uri="{BB962C8B-B14F-4D97-AF65-F5344CB8AC3E}">
        <p14:creationId xmlns:p14="http://schemas.microsoft.com/office/powerpoint/2010/main" val="153345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B0C840C-7951-FEC8-8888-A43D4645F27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1A63B9D-EDAB-DC28-3167-6615D5DA3165}"/>
              </a:ext>
            </a:extLst>
          </p:cNvPr>
          <p:cNvSpPr txBox="1"/>
          <p:nvPr/>
        </p:nvSpPr>
        <p:spPr>
          <a:xfrm>
            <a:off x="875071" y="730088"/>
            <a:ext cx="9743768" cy="584775"/>
          </a:xfrm>
          <a:prstGeom prst="rect">
            <a:avLst/>
          </a:prstGeom>
          <a:noFill/>
        </p:spPr>
        <p:txBody>
          <a:bodyPr wrap="square">
            <a:spAutoFit/>
          </a:bodyPr>
          <a:lstStyle/>
          <a:p>
            <a:pPr algn="ctr">
              <a:spcBef>
                <a:spcPts val="1200"/>
              </a:spcBef>
              <a:spcAft>
                <a:spcPts val="1200"/>
              </a:spcAft>
            </a:pPr>
            <a:r>
              <a:rPr lang="en-US" sz="3200" b="0" i="0" u="sng" dirty="0">
                <a:solidFill>
                  <a:schemeClr val="bg1"/>
                </a:solidFill>
                <a:effectLst/>
                <a:latin typeface="Google Sans"/>
              </a:rPr>
              <a:t>Circumstances </a:t>
            </a:r>
            <a:r>
              <a:rPr lang="en-US" sz="3200" b="0" i="0" dirty="0">
                <a:solidFill>
                  <a:schemeClr val="bg1"/>
                </a:solidFill>
                <a:effectLst/>
                <a:latin typeface="Google Sans"/>
              </a:rPr>
              <a:t>and </a:t>
            </a:r>
            <a:r>
              <a:rPr lang="en-US" sz="3200" b="0" i="0" u="sng" dirty="0">
                <a:solidFill>
                  <a:schemeClr val="bg1"/>
                </a:solidFill>
                <a:effectLst/>
                <a:latin typeface="Google Sans"/>
              </a:rPr>
              <a:t>Opportunities</a:t>
            </a:r>
            <a:r>
              <a:rPr lang="en-US" sz="3200" b="0" i="0" dirty="0">
                <a:solidFill>
                  <a:schemeClr val="bg1"/>
                </a:solidFill>
                <a:effectLst/>
                <a:latin typeface="Google Sans"/>
              </a:rPr>
              <a:t>:</a:t>
            </a:r>
          </a:p>
        </p:txBody>
      </p:sp>
      <p:sp>
        <p:nvSpPr>
          <p:cNvPr id="5" name="TextBox 4">
            <a:extLst>
              <a:ext uri="{FF2B5EF4-FFF2-40B4-BE49-F238E27FC236}">
                <a16:creationId xmlns:a16="http://schemas.microsoft.com/office/drawing/2014/main" id="{55A82718-1325-E12A-8299-F8944FD561E5}"/>
              </a:ext>
            </a:extLst>
          </p:cNvPr>
          <p:cNvSpPr txBox="1"/>
          <p:nvPr/>
        </p:nvSpPr>
        <p:spPr>
          <a:xfrm>
            <a:off x="737419" y="1720840"/>
            <a:ext cx="10019071" cy="3416320"/>
          </a:xfrm>
          <a:prstGeom prst="rect">
            <a:avLst/>
          </a:prstGeom>
          <a:noFill/>
        </p:spPr>
        <p:txBody>
          <a:bodyPr wrap="square">
            <a:spAutoFit/>
          </a:bodyPr>
          <a:lstStyle/>
          <a:p>
            <a:pPr algn="ctr"/>
            <a:r>
              <a:rPr lang="en-US" sz="3600" b="0" i="0" dirty="0">
                <a:solidFill>
                  <a:schemeClr val="bg1"/>
                </a:solidFill>
                <a:effectLst/>
                <a:latin typeface="Google Sans"/>
              </a:rPr>
              <a:t> Be attentive to the circumstances and opportunities God presents. God can open or close doors as a way of guiding you. Evaluate whether available opportunities align with your understanding of God's revealed will in Scripture and with the convictions the Holy Spirit has placed in your heart.</a:t>
            </a:r>
            <a:endParaRPr lang="en-US" sz="3600" dirty="0"/>
          </a:p>
        </p:txBody>
      </p:sp>
    </p:spTree>
    <p:extLst>
      <p:ext uri="{BB962C8B-B14F-4D97-AF65-F5344CB8AC3E}">
        <p14:creationId xmlns:p14="http://schemas.microsoft.com/office/powerpoint/2010/main" val="1896715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5F644E-080F-073C-3492-35B8C0A5296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6CA1835-AB12-D785-EAF1-FA523193DDED}"/>
              </a:ext>
            </a:extLst>
          </p:cNvPr>
          <p:cNvSpPr txBox="1"/>
          <p:nvPr/>
        </p:nvSpPr>
        <p:spPr>
          <a:xfrm>
            <a:off x="2644878" y="646147"/>
            <a:ext cx="6096000" cy="646331"/>
          </a:xfrm>
          <a:prstGeom prst="rect">
            <a:avLst/>
          </a:prstGeom>
          <a:noFill/>
        </p:spPr>
        <p:txBody>
          <a:bodyPr wrap="square">
            <a:spAutoFit/>
          </a:bodyPr>
          <a:lstStyle/>
          <a:p>
            <a:pPr algn="ctr">
              <a:spcBef>
                <a:spcPts val="1200"/>
              </a:spcBef>
              <a:spcAft>
                <a:spcPts val="1200"/>
              </a:spcAft>
            </a:pPr>
            <a:r>
              <a:rPr lang="en-US" sz="3600" b="0" i="0" u="sng" dirty="0">
                <a:solidFill>
                  <a:schemeClr val="bg1"/>
                </a:solidFill>
                <a:effectLst/>
                <a:latin typeface="Google Sans"/>
              </a:rPr>
              <a:t>Inner Peace</a:t>
            </a:r>
            <a:r>
              <a:rPr lang="en-US" sz="3600" b="0" i="0" dirty="0">
                <a:solidFill>
                  <a:schemeClr val="bg1"/>
                </a:solidFill>
                <a:effectLst/>
                <a:latin typeface="Google Sans"/>
              </a:rPr>
              <a:t>: </a:t>
            </a:r>
          </a:p>
        </p:txBody>
      </p:sp>
      <p:sp>
        <p:nvSpPr>
          <p:cNvPr id="5" name="TextBox 4">
            <a:extLst>
              <a:ext uri="{FF2B5EF4-FFF2-40B4-BE49-F238E27FC236}">
                <a16:creationId xmlns:a16="http://schemas.microsoft.com/office/drawing/2014/main" id="{E4A7A1D7-36F3-E441-985B-879AB600EAF2}"/>
              </a:ext>
            </a:extLst>
          </p:cNvPr>
          <p:cNvSpPr txBox="1"/>
          <p:nvPr/>
        </p:nvSpPr>
        <p:spPr>
          <a:xfrm>
            <a:off x="540774" y="1572765"/>
            <a:ext cx="8770374" cy="3785652"/>
          </a:xfrm>
          <a:prstGeom prst="rect">
            <a:avLst/>
          </a:prstGeom>
          <a:noFill/>
        </p:spPr>
        <p:txBody>
          <a:bodyPr wrap="square">
            <a:spAutoFit/>
          </a:bodyPr>
          <a:lstStyle/>
          <a:p>
            <a:r>
              <a:rPr lang="en-US" sz="4000" b="0" i="0" dirty="0">
                <a:solidFill>
                  <a:schemeClr val="bg1"/>
                </a:solidFill>
                <a:effectLst/>
                <a:latin typeface="Google Sans"/>
              </a:rPr>
              <a:t>After praying and taking these steps, look for a sense of inner peace about the decision. The presence of God's peace can be a sign of His confirmation, while confusion or fear may suggest a need for further prayer and discernment.</a:t>
            </a:r>
            <a:endParaRPr lang="en-US" sz="4000" dirty="0"/>
          </a:p>
        </p:txBody>
      </p:sp>
    </p:spTree>
    <p:extLst>
      <p:ext uri="{BB962C8B-B14F-4D97-AF65-F5344CB8AC3E}">
        <p14:creationId xmlns:p14="http://schemas.microsoft.com/office/powerpoint/2010/main" val="367563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A403FB7A-72BD-64F6-6579-C509219DDD4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A9C18FE-A9F0-2AB1-5F97-71D6198A4405}"/>
              </a:ext>
            </a:extLst>
          </p:cNvPr>
          <p:cNvSpPr txBox="1"/>
          <p:nvPr/>
        </p:nvSpPr>
        <p:spPr>
          <a:xfrm>
            <a:off x="530943" y="2357650"/>
            <a:ext cx="10717160" cy="3046988"/>
          </a:xfrm>
          <a:prstGeom prst="rect">
            <a:avLst/>
          </a:prstGeom>
          <a:noFill/>
        </p:spPr>
        <p:txBody>
          <a:bodyPr wrap="square">
            <a:spAutoFit/>
          </a:bodyPr>
          <a:lstStyle/>
          <a:p>
            <a:r>
              <a:rPr lang="en-US" sz="3200" b="1" i="0" baseline="30000" dirty="0">
                <a:solidFill>
                  <a:schemeClr val="bg1"/>
                </a:solidFill>
                <a:effectLst/>
                <a:latin typeface="system-ui"/>
              </a:rPr>
              <a:t>12 </a:t>
            </a:r>
            <a:r>
              <a:rPr lang="en-US" sz="3200" b="0" i="0" dirty="0">
                <a:solidFill>
                  <a:schemeClr val="bg1"/>
                </a:solidFill>
                <a:effectLst/>
                <a:latin typeface="system-ui"/>
              </a:rPr>
              <a:t>Very truly I tell you, whoever believes in me will do the works I have been doing, and they will do even greater things than these, because I am going to the Father. </a:t>
            </a:r>
            <a:r>
              <a:rPr lang="en-US" sz="3200" b="1" i="0" baseline="30000" dirty="0">
                <a:solidFill>
                  <a:schemeClr val="bg1"/>
                </a:solidFill>
                <a:effectLst/>
                <a:latin typeface="system-ui"/>
              </a:rPr>
              <a:t>13 </a:t>
            </a:r>
            <a:r>
              <a:rPr lang="en-US" sz="3200" b="0" i="0" dirty="0">
                <a:solidFill>
                  <a:schemeClr val="bg1"/>
                </a:solidFill>
                <a:effectLst/>
                <a:latin typeface="system-ui"/>
              </a:rPr>
              <a:t>And I will do whatever you ask in my name, so that the Father may be glorified in the Son. </a:t>
            </a:r>
            <a:r>
              <a:rPr lang="en-US" sz="3200" b="1" i="0" baseline="30000" dirty="0">
                <a:solidFill>
                  <a:schemeClr val="bg1"/>
                </a:solidFill>
                <a:effectLst/>
                <a:latin typeface="system-ui"/>
              </a:rPr>
              <a:t>14 </a:t>
            </a:r>
            <a:r>
              <a:rPr lang="en-US" sz="3200" b="0" i="0" dirty="0">
                <a:solidFill>
                  <a:schemeClr val="bg1"/>
                </a:solidFill>
                <a:effectLst/>
                <a:latin typeface="system-ui"/>
              </a:rPr>
              <a:t>You may ask me for anything in my name, and I will do it.</a:t>
            </a:r>
            <a:endParaRPr lang="en-US" sz="3200" dirty="0">
              <a:solidFill>
                <a:schemeClr val="bg1"/>
              </a:solidFill>
            </a:endParaRPr>
          </a:p>
        </p:txBody>
      </p:sp>
      <p:sp>
        <p:nvSpPr>
          <p:cNvPr id="4" name="TextBox 3">
            <a:extLst>
              <a:ext uri="{FF2B5EF4-FFF2-40B4-BE49-F238E27FC236}">
                <a16:creationId xmlns:a16="http://schemas.microsoft.com/office/drawing/2014/main" id="{A5580B42-353E-558A-9BFD-F018288E058B}"/>
              </a:ext>
            </a:extLst>
          </p:cNvPr>
          <p:cNvSpPr txBox="1"/>
          <p:nvPr/>
        </p:nvSpPr>
        <p:spPr>
          <a:xfrm>
            <a:off x="698091" y="807031"/>
            <a:ext cx="4729316" cy="769441"/>
          </a:xfrm>
          <a:prstGeom prst="rect">
            <a:avLst/>
          </a:prstGeom>
          <a:noFill/>
        </p:spPr>
        <p:txBody>
          <a:bodyPr wrap="square" rtlCol="0">
            <a:spAutoFit/>
          </a:bodyPr>
          <a:lstStyle/>
          <a:p>
            <a:r>
              <a:rPr lang="en-US" sz="4400" dirty="0">
                <a:solidFill>
                  <a:schemeClr val="bg1"/>
                </a:solidFill>
              </a:rPr>
              <a:t>John 14:12-14</a:t>
            </a:r>
          </a:p>
        </p:txBody>
      </p:sp>
    </p:spTree>
    <p:extLst>
      <p:ext uri="{BB962C8B-B14F-4D97-AF65-F5344CB8AC3E}">
        <p14:creationId xmlns:p14="http://schemas.microsoft.com/office/powerpoint/2010/main" val="1587304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DC45AD7-D894-904E-655C-15351A06E9B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7384B68-0AC1-0539-21F6-FE9F4CBAFE01}"/>
              </a:ext>
            </a:extLst>
          </p:cNvPr>
          <p:cNvSpPr txBox="1"/>
          <p:nvPr/>
        </p:nvSpPr>
        <p:spPr>
          <a:xfrm>
            <a:off x="1892709" y="421994"/>
            <a:ext cx="8406580" cy="707886"/>
          </a:xfrm>
          <a:prstGeom prst="rect">
            <a:avLst/>
          </a:prstGeom>
          <a:noFill/>
        </p:spPr>
        <p:txBody>
          <a:bodyPr wrap="square">
            <a:spAutoFit/>
          </a:bodyPr>
          <a:lstStyle/>
          <a:p>
            <a:pPr algn="ctr"/>
            <a:r>
              <a:rPr lang="en-US" sz="4000" b="0" i="0" u="sng" dirty="0">
                <a:solidFill>
                  <a:schemeClr val="bg1"/>
                </a:solidFill>
                <a:effectLst/>
                <a:latin typeface="Google Sans"/>
              </a:rPr>
              <a:t>Trust</a:t>
            </a:r>
            <a:r>
              <a:rPr lang="en-US" sz="4000" b="0" i="0" dirty="0">
                <a:solidFill>
                  <a:schemeClr val="bg1"/>
                </a:solidFill>
                <a:effectLst/>
                <a:latin typeface="Google Sans"/>
              </a:rPr>
              <a:t> and </a:t>
            </a:r>
            <a:r>
              <a:rPr lang="en-US" sz="4000" b="0" i="0" u="sng" dirty="0">
                <a:solidFill>
                  <a:schemeClr val="bg1"/>
                </a:solidFill>
                <a:effectLst/>
                <a:latin typeface="Google Sans"/>
              </a:rPr>
              <a:t>Faith</a:t>
            </a:r>
            <a:r>
              <a:rPr lang="en-US" sz="4000" b="0" i="0" dirty="0">
                <a:solidFill>
                  <a:schemeClr val="bg1"/>
                </a:solidFill>
                <a:effectLst/>
                <a:latin typeface="Google Sans"/>
              </a:rPr>
              <a:t>: </a:t>
            </a:r>
            <a:endParaRPr lang="en-US" sz="4000" dirty="0">
              <a:solidFill>
                <a:schemeClr val="bg1"/>
              </a:solidFill>
            </a:endParaRPr>
          </a:p>
        </p:txBody>
      </p:sp>
      <p:sp>
        <p:nvSpPr>
          <p:cNvPr id="5" name="TextBox 4">
            <a:extLst>
              <a:ext uri="{FF2B5EF4-FFF2-40B4-BE49-F238E27FC236}">
                <a16:creationId xmlns:a16="http://schemas.microsoft.com/office/drawing/2014/main" id="{5CA568BB-237A-238C-51D1-CF1F47EA2C07}"/>
              </a:ext>
            </a:extLst>
          </p:cNvPr>
          <p:cNvSpPr txBox="1"/>
          <p:nvPr/>
        </p:nvSpPr>
        <p:spPr>
          <a:xfrm>
            <a:off x="516193" y="1268556"/>
            <a:ext cx="10923639" cy="2308324"/>
          </a:xfrm>
          <a:prstGeom prst="rect">
            <a:avLst/>
          </a:prstGeom>
          <a:noFill/>
        </p:spPr>
        <p:txBody>
          <a:bodyPr wrap="square">
            <a:spAutoFit/>
          </a:bodyPr>
          <a:lstStyle/>
          <a:p>
            <a:r>
              <a:rPr lang="en-US" sz="3600" b="0" i="0" dirty="0">
                <a:solidFill>
                  <a:schemeClr val="bg1"/>
                </a:solidFill>
                <a:effectLst/>
                <a:latin typeface="Google Sans"/>
              </a:rPr>
              <a:t>Ultimately, discerning God's will involves trusting in His goodness, wisdom, and unfailing love. Believe that He wants to guide you and will reveal His will in His perfect timing and way. </a:t>
            </a:r>
            <a:endParaRPr lang="en-US" sz="3600" dirty="0"/>
          </a:p>
        </p:txBody>
      </p:sp>
      <p:sp>
        <p:nvSpPr>
          <p:cNvPr id="7" name="TextBox 6">
            <a:extLst>
              <a:ext uri="{FF2B5EF4-FFF2-40B4-BE49-F238E27FC236}">
                <a16:creationId xmlns:a16="http://schemas.microsoft.com/office/drawing/2014/main" id="{6C4AECDC-E85D-9E5C-9D93-A6EF290420C4}"/>
              </a:ext>
            </a:extLst>
          </p:cNvPr>
          <p:cNvSpPr txBox="1"/>
          <p:nvPr/>
        </p:nvSpPr>
        <p:spPr>
          <a:xfrm>
            <a:off x="535857" y="3835118"/>
            <a:ext cx="9763432" cy="1754326"/>
          </a:xfrm>
          <a:prstGeom prst="rect">
            <a:avLst/>
          </a:prstGeom>
          <a:noFill/>
        </p:spPr>
        <p:txBody>
          <a:bodyPr wrap="square">
            <a:spAutoFit/>
          </a:bodyPr>
          <a:lstStyle/>
          <a:p>
            <a:r>
              <a:rPr lang="en-US" sz="3600" b="0" i="0" dirty="0">
                <a:solidFill>
                  <a:schemeClr val="bg1"/>
                </a:solidFill>
                <a:effectLst/>
                <a:latin typeface="Google Sans"/>
              </a:rPr>
              <a:t>As Philippians 4:6-7 reminds us, when you pray about everything, you can experience God's peace which exceeds understanding.</a:t>
            </a:r>
            <a:endParaRPr lang="en-US" sz="3600" dirty="0"/>
          </a:p>
        </p:txBody>
      </p:sp>
    </p:spTree>
    <p:extLst>
      <p:ext uri="{BB962C8B-B14F-4D97-AF65-F5344CB8AC3E}">
        <p14:creationId xmlns:p14="http://schemas.microsoft.com/office/powerpoint/2010/main" val="21564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9CB9594-D260-2E81-2D8F-EDE5DD4DC78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E24DFB6-FB34-BBAD-C209-5D94FAE154FA}"/>
              </a:ext>
            </a:extLst>
          </p:cNvPr>
          <p:cNvSpPr txBox="1"/>
          <p:nvPr/>
        </p:nvSpPr>
        <p:spPr>
          <a:xfrm>
            <a:off x="1170038" y="257786"/>
            <a:ext cx="9851923" cy="1754326"/>
          </a:xfrm>
          <a:prstGeom prst="rect">
            <a:avLst/>
          </a:prstGeom>
          <a:noFill/>
        </p:spPr>
        <p:txBody>
          <a:bodyPr wrap="square">
            <a:spAutoFit/>
          </a:bodyPr>
          <a:lstStyle/>
          <a:p>
            <a:pPr algn="ctr"/>
            <a:r>
              <a:rPr lang="en-US" sz="5400" b="0" i="0" dirty="0">
                <a:solidFill>
                  <a:schemeClr val="bg1"/>
                </a:solidFill>
                <a:effectLst/>
                <a:latin typeface="Google Sans"/>
              </a:rPr>
              <a:t>Here ar</a:t>
            </a:r>
            <a:r>
              <a:rPr lang="en-US" sz="5400" dirty="0">
                <a:solidFill>
                  <a:schemeClr val="bg1"/>
                </a:solidFill>
                <a:latin typeface="Google Sans"/>
              </a:rPr>
              <a:t>e </a:t>
            </a:r>
            <a:r>
              <a:rPr lang="en-US" sz="5400" b="0" i="0" dirty="0">
                <a:solidFill>
                  <a:schemeClr val="bg1"/>
                </a:solidFill>
                <a:effectLst/>
                <a:latin typeface="Google Sans"/>
              </a:rPr>
              <a:t>some prayers in Jesus' name that align with God's will?</a:t>
            </a:r>
            <a:endParaRPr lang="en-US" sz="5400" dirty="0">
              <a:solidFill>
                <a:schemeClr val="bg1"/>
              </a:solidFill>
            </a:endParaRPr>
          </a:p>
        </p:txBody>
      </p:sp>
      <p:sp>
        <p:nvSpPr>
          <p:cNvPr id="5" name="TextBox 4">
            <a:extLst>
              <a:ext uri="{FF2B5EF4-FFF2-40B4-BE49-F238E27FC236}">
                <a16:creationId xmlns:a16="http://schemas.microsoft.com/office/drawing/2014/main" id="{8A2DE03C-8AA3-97C0-5059-2EC0419CD21D}"/>
              </a:ext>
            </a:extLst>
          </p:cNvPr>
          <p:cNvSpPr txBox="1"/>
          <p:nvPr/>
        </p:nvSpPr>
        <p:spPr>
          <a:xfrm>
            <a:off x="-678426" y="2401218"/>
            <a:ext cx="9851922" cy="707886"/>
          </a:xfrm>
          <a:prstGeom prst="rect">
            <a:avLst/>
          </a:prstGeom>
          <a:noFill/>
        </p:spPr>
        <p:txBody>
          <a:bodyPr wrap="square">
            <a:spAutoFit/>
          </a:bodyPr>
          <a:lstStyle/>
          <a:p>
            <a:pPr algn="ctr"/>
            <a:r>
              <a:rPr lang="en-US" sz="4000" b="0" i="0" dirty="0">
                <a:solidFill>
                  <a:schemeClr val="bg1"/>
                </a:solidFill>
                <a:effectLst/>
                <a:latin typeface="Google Sans"/>
              </a:rPr>
              <a:t>Seeking God's </a:t>
            </a:r>
            <a:r>
              <a:rPr lang="en-US" sz="4000" b="0" i="0" u="sng" dirty="0">
                <a:solidFill>
                  <a:schemeClr val="bg1"/>
                </a:solidFill>
                <a:effectLst/>
                <a:latin typeface="Google Sans"/>
              </a:rPr>
              <a:t>Guidance </a:t>
            </a:r>
            <a:r>
              <a:rPr lang="en-US" sz="4000" b="0" i="0" dirty="0">
                <a:solidFill>
                  <a:schemeClr val="bg1"/>
                </a:solidFill>
                <a:effectLst/>
                <a:latin typeface="Google Sans"/>
              </a:rPr>
              <a:t>and </a:t>
            </a:r>
            <a:r>
              <a:rPr lang="en-US" sz="4000" b="0" i="0" u="sng" dirty="0">
                <a:solidFill>
                  <a:schemeClr val="bg1"/>
                </a:solidFill>
                <a:effectLst/>
                <a:latin typeface="Google Sans"/>
              </a:rPr>
              <a:t>Wisdom</a:t>
            </a:r>
            <a:endParaRPr lang="en-US" sz="4000" u="sng" dirty="0">
              <a:solidFill>
                <a:schemeClr val="bg1"/>
              </a:solidFill>
            </a:endParaRPr>
          </a:p>
        </p:txBody>
      </p:sp>
      <p:sp>
        <p:nvSpPr>
          <p:cNvPr id="7" name="TextBox 6">
            <a:extLst>
              <a:ext uri="{FF2B5EF4-FFF2-40B4-BE49-F238E27FC236}">
                <a16:creationId xmlns:a16="http://schemas.microsoft.com/office/drawing/2014/main" id="{7FEFB0A2-5B05-8F61-3595-0D0C5837442C}"/>
              </a:ext>
            </a:extLst>
          </p:cNvPr>
          <p:cNvSpPr txBox="1"/>
          <p:nvPr/>
        </p:nvSpPr>
        <p:spPr>
          <a:xfrm>
            <a:off x="395749" y="3416710"/>
            <a:ext cx="6435212" cy="2554545"/>
          </a:xfrm>
          <a:prstGeom prst="rect">
            <a:avLst/>
          </a:prstGeom>
          <a:noFill/>
        </p:spPr>
        <p:txBody>
          <a:bodyPr wrap="square">
            <a:spAutoFit/>
          </a:bodyPr>
          <a:lstStyle/>
          <a:p>
            <a:r>
              <a:rPr lang="en-US" sz="3200" b="0" i="0" dirty="0">
                <a:solidFill>
                  <a:schemeClr val="bg1"/>
                </a:solidFill>
                <a:effectLst/>
                <a:latin typeface="Google Sans"/>
              </a:rPr>
              <a:t>Prayers for guidance and wisdom in Jesus' name can focus on seeking direction in decision-making, understanding God's Word, and discerning circumstances.</a:t>
            </a:r>
            <a:endParaRPr lang="en-US" sz="3200" dirty="0">
              <a:solidFill>
                <a:schemeClr val="bg1"/>
              </a:solidFill>
            </a:endParaRPr>
          </a:p>
        </p:txBody>
      </p:sp>
    </p:spTree>
    <p:extLst>
      <p:ext uri="{BB962C8B-B14F-4D97-AF65-F5344CB8AC3E}">
        <p14:creationId xmlns:p14="http://schemas.microsoft.com/office/powerpoint/2010/main" val="226627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5DA3084-5468-63B0-5E74-7C2CCAC369E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7A75C70-D6CF-19AD-C6FE-9E0B89255D97}"/>
              </a:ext>
            </a:extLst>
          </p:cNvPr>
          <p:cNvSpPr txBox="1"/>
          <p:nvPr/>
        </p:nvSpPr>
        <p:spPr>
          <a:xfrm>
            <a:off x="0" y="616164"/>
            <a:ext cx="11179277" cy="646331"/>
          </a:xfrm>
          <a:prstGeom prst="rect">
            <a:avLst/>
          </a:prstGeom>
          <a:noFill/>
        </p:spPr>
        <p:txBody>
          <a:bodyPr wrap="square">
            <a:spAutoFit/>
          </a:bodyPr>
          <a:lstStyle/>
          <a:p>
            <a:pPr algn="ctr">
              <a:spcBef>
                <a:spcPts val="2250"/>
              </a:spcBef>
              <a:spcAft>
                <a:spcPts val="2250"/>
              </a:spcAft>
              <a:buNone/>
            </a:pPr>
            <a:r>
              <a:rPr lang="en-US" sz="3600" b="0" i="0" dirty="0">
                <a:solidFill>
                  <a:schemeClr val="bg1"/>
                </a:solidFill>
                <a:effectLst/>
                <a:latin typeface="Google Sans"/>
              </a:rPr>
              <a:t>Prayers for </a:t>
            </a:r>
            <a:r>
              <a:rPr lang="en-US" sz="3600" b="0" i="0" u="sng" dirty="0">
                <a:solidFill>
                  <a:schemeClr val="bg1"/>
                </a:solidFill>
                <a:effectLst/>
                <a:latin typeface="Google Sans"/>
              </a:rPr>
              <a:t>Strength</a:t>
            </a:r>
            <a:r>
              <a:rPr lang="en-US" sz="3600" b="0" i="0" dirty="0">
                <a:solidFill>
                  <a:schemeClr val="bg1"/>
                </a:solidFill>
                <a:effectLst/>
                <a:latin typeface="Google Sans"/>
              </a:rPr>
              <a:t> and </a:t>
            </a:r>
            <a:r>
              <a:rPr lang="en-US" sz="3600" b="0" i="0" u="sng" dirty="0">
                <a:solidFill>
                  <a:schemeClr val="bg1"/>
                </a:solidFill>
                <a:effectLst/>
                <a:latin typeface="Google Sans"/>
              </a:rPr>
              <a:t>Empowerment</a:t>
            </a:r>
          </a:p>
        </p:txBody>
      </p:sp>
      <p:sp>
        <p:nvSpPr>
          <p:cNvPr id="5" name="TextBox 4">
            <a:extLst>
              <a:ext uri="{FF2B5EF4-FFF2-40B4-BE49-F238E27FC236}">
                <a16:creationId xmlns:a16="http://schemas.microsoft.com/office/drawing/2014/main" id="{774207D3-9022-C91E-A968-C24865380F45}"/>
              </a:ext>
            </a:extLst>
          </p:cNvPr>
          <p:cNvSpPr txBox="1"/>
          <p:nvPr/>
        </p:nvSpPr>
        <p:spPr>
          <a:xfrm>
            <a:off x="98323" y="1877565"/>
            <a:ext cx="7954296" cy="3416320"/>
          </a:xfrm>
          <a:prstGeom prst="rect">
            <a:avLst/>
          </a:prstGeom>
          <a:noFill/>
        </p:spPr>
        <p:txBody>
          <a:bodyPr wrap="square">
            <a:spAutoFit/>
          </a:bodyPr>
          <a:lstStyle/>
          <a:p>
            <a:pPr algn="ctr">
              <a:spcBef>
                <a:spcPts val="1200"/>
              </a:spcBef>
              <a:spcAft>
                <a:spcPts val="1200"/>
              </a:spcAft>
              <a:buNone/>
            </a:pPr>
            <a:r>
              <a:rPr lang="en-US" sz="3600" b="0" i="0" dirty="0">
                <a:solidFill>
                  <a:schemeClr val="bg1"/>
                </a:solidFill>
                <a:effectLst/>
                <a:latin typeface="Google Sans"/>
              </a:rPr>
              <a:t>Prayers for strength and empowerment in Jesus' name can be directed towards overcoming temptation, gaining spiritual strength in trials, and enduring difficult times. These prayers often involve relying on God's power and grace. </a:t>
            </a:r>
          </a:p>
        </p:txBody>
      </p:sp>
    </p:spTree>
    <p:extLst>
      <p:ext uri="{BB962C8B-B14F-4D97-AF65-F5344CB8AC3E}">
        <p14:creationId xmlns:p14="http://schemas.microsoft.com/office/powerpoint/2010/main" val="399656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8043CAD-A5DC-3A9C-CDAE-6BAD7C217B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04B9542-447C-4AE1-88D7-65593704F427}"/>
              </a:ext>
            </a:extLst>
          </p:cNvPr>
          <p:cNvSpPr txBox="1"/>
          <p:nvPr/>
        </p:nvSpPr>
        <p:spPr>
          <a:xfrm>
            <a:off x="0" y="672586"/>
            <a:ext cx="11100619" cy="707886"/>
          </a:xfrm>
          <a:prstGeom prst="rect">
            <a:avLst/>
          </a:prstGeom>
          <a:noFill/>
        </p:spPr>
        <p:txBody>
          <a:bodyPr wrap="square">
            <a:spAutoFit/>
          </a:bodyPr>
          <a:lstStyle/>
          <a:p>
            <a:pPr algn="ctr">
              <a:spcBef>
                <a:spcPts val="2250"/>
              </a:spcBef>
              <a:spcAft>
                <a:spcPts val="2250"/>
              </a:spcAft>
              <a:buNone/>
            </a:pPr>
            <a:r>
              <a:rPr lang="en-US" sz="4000" b="0" i="0" dirty="0">
                <a:solidFill>
                  <a:schemeClr val="bg1"/>
                </a:solidFill>
                <a:effectLst/>
                <a:latin typeface="Google Sans"/>
              </a:rPr>
              <a:t>Prayers for </a:t>
            </a:r>
            <a:r>
              <a:rPr lang="en-US" sz="4000" b="0" i="0" u="sng" dirty="0">
                <a:solidFill>
                  <a:schemeClr val="bg1"/>
                </a:solidFill>
                <a:effectLst/>
                <a:latin typeface="Google Sans"/>
              </a:rPr>
              <a:t>Spiritual Growth </a:t>
            </a:r>
            <a:r>
              <a:rPr lang="en-US" sz="4000" b="0" i="0" dirty="0">
                <a:solidFill>
                  <a:schemeClr val="bg1"/>
                </a:solidFill>
                <a:effectLst/>
                <a:latin typeface="Google Sans"/>
              </a:rPr>
              <a:t>and </a:t>
            </a:r>
            <a:r>
              <a:rPr lang="en-US" sz="4000" b="0" i="0" u="sng" dirty="0">
                <a:solidFill>
                  <a:schemeClr val="bg1"/>
                </a:solidFill>
                <a:effectLst/>
                <a:latin typeface="Google Sans"/>
              </a:rPr>
              <a:t>Maturity</a:t>
            </a:r>
          </a:p>
        </p:txBody>
      </p:sp>
      <p:sp>
        <p:nvSpPr>
          <p:cNvPr id="5" name="TextBox 4">
            <a:extLst>
              <a:ext uri="{FF2B5EF4-FFF2-40B4-BE49-F238E27FC236}">
                <a16:creationId xmlns:a16="http://schemas.microsoft.com/office/drawing/2014/main" id="{4DDF2275-7FCB-91B6-FF72-32B7367C9CEC}"/>
              </a:ext>
            </a:extLst>
          </p:cNvPr>
          <p:cNvSpPr txBox="1"/>
          <p:nvPr/>
        </p:nvSpPr>
        <p:spPr>
          <a:xfrm>
            <a:off x="304800" y="2212709"/>
            <a:ext cx="7236542" cy="2862322"/>
          </a:xfrm>
          <a:prstGeom prst="rect">
            <a:avLst/>
          </a:prstGeom>
          <a:noFill/>
        </p:spPr>
        <p:txBody>
          <a:bodyPr wrap="square">
            <a:spAutoFit/>
          </a:bodyPr>
          <a:lstStyle/>
          <a:p>
            <a:pPr algn="ctr">
              <a:spcBef>
                <a:spcPts val="1200"/>
              </a:spcBef>
              <a:spcAft>
                <a:spcPts val="1200"/>
              </a:spcAft>
              <a:buNone/>
            </a:pPr>
            <a:r>
              <a:rPr lang="en-US" sz="3600" b="0" i="0" dirty="0">
                <a:solidFill>
                  <a:schemeClr val="bg1"/>
                </a:solidFill>
                <a:effectLst/>
                <a:latin typeface="Google Sans"/>
              </a:rPr>
              <a:t>Prayers for spiritual growth and maturity in Jesus' name aim to transform the mind, deepen one's relationship with God, and increase faith. </a:t>
            </a:r>
          </a:p>
        </p:txBody>
      </p:sp>
    </p:spTree>
    <p:extLst>
      <p:ext uri="{BB962C8B-B14F-4D97-AF65-F5344CB8AC3E}">
        <p14:creationId xmlns:p14="http://schemas.microsoft.com/office/powerpoint/2010/main" val="220497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FAA5D5D-20B3-FAF0-C563-D42F35C6875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FC7CDC9-BCD0-C9BC-8140-0D00C7679D25}"/>
              </a:ext>
            </a:extLst>
          </p:cNvPr>
          <p:cNvSpPr txBox="1"/>
          <p:nvPr/>
        </p:nvSpPr>
        <p:spPr>
          <a:xfrm>
            <a:off x="678426" y="1002193"/>
            <a:ext cx="11631561" cy="1772280"/>
          </a:xfrm>
          <a:prstGeom prst="rect">
            <a:avLst/>
          </a:prstGeom>
          <a:noFill/>
        </p:spPr>
        <p:txBody>
          <a:bodyPr wrap="square">
            <a:spAutoFit/>
          </a:bodyPr>
          <a:lstStyle/>
          <a:p>
            <a:pPr algn="ctr">
              <a:spcBef>
                <a:spcPts val="2250"/>
              </a:spcBef>
              <a:spcAft>
                <a:spcPts val="2250"/>
              </a:spcAft>
              <a:buNone/>
            </a:pPr>
            <a:r>
              <a:rPr lang="en-US" sz="4000" b="0" i="0" dirty="0">
                <a:solidFill>
                  <a:schemeClr val="bg1"/>
                </a:solidFill>
                <a:effectLst/>
                <a:latin typeface="Google Sans"/>
              </a:rPr>
              <a:t>Prayers for </a:t>
            </a:r>
            <a:r>
              <a:rPr lang="en-US" sz="4000" b="0" i="0" u="sng" dirty="0">
                <a:solidFill>
                  <a:schemeClr val="bg1"/>
                </a:solidFill>
                <a:effectLst/>
                <a:latin typeface="Google Sans"/>
              </a:rPr>
              <a:t>Healing</a:t>
            </a:r>
            <a:r>
              <a:rPr lang="en-US" sz="4000" b="0" i="0" dirty="0">
                <a:solidFill>
                  <a:schemeClr val="bg1"/>
                </a:solidFill>
                <a:effectLst/>
                <a:latin typeface="Google Sans"/>
              </a:rPr>
              <a:t> and </a:t>
            </a:r>
            <a:r>
              <a:rPr lang="en-US" sz="4000" b="0" i="0" u="sng" dirty="0">
                <a:solidFill>
                  <a:schemeClr val="bg1"/>
                </a:solidFill>
                <a:effectLst/>
                <a:latin typeface="Google Sans"/>
              </a:rPr>
              <a:t>Restoration</a:t>
            </a:r>
          </a:p>
          <a:p>
            <a:pPr algn="ctr">
              <a:spcBef>
                <a:spcPts val="1200"/>
              </a:spcBef>
              <a:spcAft>
                <a:spcPts val="1200"/>
              </a:spcAft>
              <a:buNone/>
            </a:pPr>
            <a:r>
              <a:rPr lang="en-US" sz="4000" b="0" i="0" dirty="0">
                <a:solidFill>
                  <a:schemeClr val="bg1"/>
                </a:solidFill>
                <a:effectLst/>
                <a:latin typeface="Google Sans"/>
              </a:rPr>
              <a:t>. </a:t>
            </a:r>
          </a:p>
        </p:txBody>
      </p:sp>
      <p:sp>
        <p:nvSpPr>
          <p:cNvPr id="5" name="TextBox 4">
            <a:extLst>
              <a:ext uri="{FF2B5EF4-FFF2-40B4-BE49-F238E27FC236}">
                <a16:creationId xmlns:a16="http://schemas.microsoft.com/office/drawing/2014/main" id="{AB23DD04-58B2-D75E-6720-F6EFFCF2B036}"/>
              </a:ext>
            </a:extLst>
          </p:cNvPr>
          <p:cNvSpPr txBox="1"/>
          <p:nvPr/>
        </p:nvSpPr>
        <p:spPr>
          <a:xfrm>
            <a:off x="678426" y="2496149"/>
            <a:ext cx="10412361" cy="2862322"/>
          </a:xfrm>
          <a:prstGeom prst="rect">
            <a:avLst/>
          </a:prstGeom>
          <a:noFill/>
        </p:spPr>
        <p:txBody>
          <a:bodyPr wrap="square">
            <a:spAutoFit/>
          </a:bodyPr>
          <a:lstStyle/>
          <a:p>
            <a:r>
              <a:rPr lang="en-US" sz="3600" b="0" i="0" dirty="0">
                <a:solidFill>
                  <a:schemeClr val="bg1"/>
                </a:solidFill>
                <a:effectLst/>
                <a:latin typeface="Google Sans"/>
              </a:rPr>
              <a:t>Prayers for healing and restoration in Jesus' name can encompass physical healing, emotional healing, and the restoration of relationships. These prayers express belief in God's ability to restore health, bring comfort, and mend broken relationships</a:t>
            </a:r>
            <a:endParaRPr lang="en-US" sz="3600" dirty="0"/>
          </a:p>
        </p:txBody>
      </p:sp>
    </p:spTree>
    <p:extLst>
      <p:ext uri="{BB962C8B-B14F-4D97-AF65-F5344CB8AC3E}">
        <p14:creationId xmlns:p14="http://schemas.microsoft.com/office/powerpoint/2010/main" val="204228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A7BCBD5E-7CED-0A24-42AA-95EEF4F37BA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35DB250-949E-722C-4858-3703B7E5A13D}"/>
              </a:ext>
            </a:extLst>
          </p:cNvPr>
          <p:cNvSpPr txBox="1"/>
          <p:nvPr/>
        </p:nvSpPr>
        <p:spPr>
          <a:xfrm>
            <a:off x="688258" y="683391"/>
            <a:ext cx="10815483" cy="646331"/>
          </a:xfrm>
          <a:prstGeom prst="rect">
            <a:avLst/>
          </a:prstGeom>
          <a:noFill/>
        </p:spPr>
        <p:txBody>
          <a:bodyPr wrap="square">
            <a:spAutoFit/>
          </a:bodyPr>
          <a:lstStyle/>
          <a:p>
            <a:pPr algn="ctr">
              <a:spcBef>
                <a:spcPts val="2250"/>
              </a:spcBef>
              <a:spcAft>
                <a:spcPts val="2250"/>
              </a:spcAft>
              <a:buNone/>
            </a:pPr>
            <a:r>
              <a:rPr lang="en-US" sz="3600" b="0" i="0" dirty="0">
                <a:solidFill>
                  <a:schemeClr val="bg1"/>
                </a:solidFill>
                <a:effectLst/>
                <a:latin typeface="Google Sans"/>
              </a:rPr>
              <a:t>Prayers of </a:t>
            </a:r>
            <a:r>
              <a:rPr lang="en-US" sz="3600" b="0" i="0" u="sng" dirty="0">
                <a:solidFill>
                  <a:schemeClr val="bg1"/>
                </a:solidFill>
                <a:effectLst/>
                <a:latin typeface="Google Sans"/>
              </a:rPr>
              <a:t>Intercession </a:t>
            </a:r>
            <a:r>
              <a:rPr lang="en-US" sz="3600" b="0" i="0" dirty="0">
                <a:solidFill>
                  <a:schemeClr val="bg1"/>
                </a:solidFill>
                <a:effectLst/>
                <a:latin typeface="Google Sans"/>
              </a:rPr>
              <a:t>for </a:t>
            </a:r>
            <a:r>
              <a:rPr lang="en-US" sz="3600" b="0" i="0" u="sng" dirty="0">
                <a:solidFill>
                  <a:schemeClr val="bg1"/>
                </a:solidFill>
                <a:effectLst/>
                <a:latin typeface="Google Sans"/>
              </a:rPr>
              <a:t>Others</a:t>
            </a:r>
          </a:p>
        </p:txBody>
      </p:sp>
      <p:sp>
        <p:nvSpPr>
          <p:cNvPr id="5" name="TextBox 4">
            <a:extLst>
              <a:ext uri="{FF2B5EF4-FFF2-40B4-BE49-F238E27FC236}">
                <a16:creationId xmlns:a16="http://schemas.microsoft.com/office/drawing/2014/main" id="{D23939F2-58D4-86C1-0E45-7C15D4B72034}"/>
              </a:ext>
            </a:extLst>
          </p:cNvPr>
          <p:cNvSpPr txBox="1"/>
          <p:nvPr/>
        </p:nvSpPr>
        <p:spPr>
          <a:xfrm>
            <a:off x="481781" y="1650294"/>
            <a:ext cx="6096000" cy="4524315"/>
          </a:xfrm>
          <a:prstGeom prst="rect">
            <a:avLst/>
          </a:prstGeom>
          <a:noFill/>
        </p:spPr>
        <p:txBody>
          <a:bodyPr wrap="square">
            <a:spAutoFit/>
          </a:bodyPr>
          <a:lstStyle/>
          <a:p>
            <a:pPr algn="ctr">
              <a:spcBef>
                <a:spcPts val="1200"/>
              </a:spcBef>
              <a:spcAft>
                <a:spcPts val="1200"/>
              </a:spcAft>
              <a:buNone/>
            </a:pPr>
            <a:r>
              <a:rPr lang="en-US" sz="3600" b="0" i="0" dirty="0">
                <a:solidFill>
                  <a:schemeClr val="bg1"/>
                </a:solidFill>
                <a:effectLst/>
                <a:latin typeface="Google Sans"/>
              </a:rPr>
              <a:t>Prayers of intercession in Jesus' name involve praying for others, such as friends and family, and even for the nation and its leaders. These prayers ask God to meet needs, provide protection, and bring healing and unity.</a:t>
            </a:r>
          </a:p>
        </p:txBody>
      </p:sp>
    </p:spTree>
    <p:extLst>
      <p:ext uri="{BB962C8B-B14F-4D97-AF65-F5344CB8AC3E}">
        <p14:creationId xmlns:p14="http://schemas.microsoft.com/office/powerpoint/2010/main" val="271906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F60F94E-324C-BB5B-5AE9-4FD51E09B77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DF829FD-E561-6F9C-C72D-380CBBADEC13}"/>
              </a:ext>
            </a:extLst>
          </p:cNvPr>
          <p:cNvSpPr txBox="1"/>
          <p:nvPr/>
        </p:nvSpPr>
        <p:spPr>
          <a:xfrm>
            <a:off x="3382297" y="625221"/>
            <a:ext cx="4689987" cy="830997"/>
          </a:xfrm>
          <a:prstGeom prst="rect">
            <a:avLst/>
          </a:prstGeom>
          <a:noFill/>
        </p:spPr>
        <p:txBody>
          <a:bodyPr wrap="square" rtlCol="0">
            <a:spAutoFit/>
          </a:bodyPr>
          <a:lstStyle/>
          <a:p>
            <a:pPr algn="ctr"/>
            <a:r>
              <a:rPr lang="en-US" sz="4800" dirty="0">
                <a:solidFill>
                  <a:schemeClr val="bg1"/>
                </a:solidFill>
              </a:rPr>
              <a:t>Homework</a:t>
            </a:r>
          </a:p>
        </p:txBody>
      </p:sp>
      <p:sp>
        <p:nvSpPr>
          <p:cNvPr id="6" name="TextBox 5">
            <a:extLst>
              <a:ext uri="{FF2B5EF4-FFF2-40B4-BE49-F238E27FC236}">
                <a16:creationId xmlns:a16="http://schemas.microsoft.com/office/drawing/2014/main" id="{93D0E97F-A044-D702-14C9-79FB9E9EAB28}"/>
              </a:ext>
            </a:extLst>
          </p:cNvPr>
          <p:cNvSpPr txBox="1"/>
          <p:nvPr/>
        </p:nvSpPr>
        <p:spPr>
          <a:xfrm>
            <a:off x="594851" y="1627410"/>
            <a:ext cx="11002297" cy="2554545"/>
          </a:xfrm>
          <a:prstGeom prst="rect">
            <a:avLst/>
          </a:prstGeom>
          <a:noFill/>
        </p:spPr>
        <p:txBody>
          <a:bodyPr wrap="square">
            <a:spAutoFit/>
          </a:bodyPr>
          <a:lstStyle/>
          <a:p>
            <a:pPr algn="ctr"/>
            <a:r>
              <a:rPr lang="en-US" sz="4000" b="0" i="0" dirty="0">
                <a:solidFill>
                  <a:schemeClr val="bg1"/>
                </a:solidFill>
                <a:effectLst/>
                <a:latin typeface="Google Sans"/>
              </a:rPr>
              <a:t>Praying in Jesus' name is not about uttering a magical phrase but about praying with sincerity, aligning with God's will, and trusting in His power and love to answer in His perfect way and time. </a:t>
            </a:r>
            <a:endParaRPr lang="en-US" sz="4000" dirty="0">
              <a:solidFill>
                <a:schemeClr val="bg1"/>
              </a:solidFill>
            </a:endParaRPr>
          </a:p>
        </p:txBody>
      </p:sp>
      <p:sp>
        <p:nvSpPr>
          <p:cNvPr id="7" name="TextBox 6">
            <a:extLst>
              <a:ext uri="{FF2B5EF4-FFF2-40B4-BE49-F238E27FC236}">
                <a16:creationId xmlns:a16="http://schemas.microsoft.com/office/drawing/2014/main" id="{B47142EC-E25D-29CF-846D-74E9EB803A9A}"/>
              </a:ext>
            </a:extLst>
          </p:cNvPr>
          <p:cNvSpPr txBox="1"/>
          <p:nvPr/>
        </p:nvSpPr>
        <p:spPr>
          <a:xfrm>
            <a:off x="594851" y="4807973"/>
            <a:ext cx="10023988" cy="1323439"/>
          </a:xfrm>
          <a:prstGeom prst="rect">
            <a:avLst/>
          </a:prstGeom>
          <a:noFill/>
        </p:spPr>
        <p:txBody>
          <a:bodyPr wrap="square" rtlCol="0">
            <a:spAutoFit/>
          </a:bodyPr>
          <a:lstStyle/>
          <a:p>
            <a:pPr algn="ctr"/>
            <a:r>
              <a:rPr lang="en-US" sz="4000" dirty="0">
                <a:solidFill>
                  <a:schemeClr val="bg1"/>
                </a:solidFill>
              </a:rPr>
              <a:t>This week take the opportunity to recognize the importance when praying in Jesus Name</a:t>
            </a:r>
          </a:p>
        </p:txBody>
      </p:sp>
    </p:spTree>
    <p:extLst>
      <p:ext uri="{BB962C8B-B14F-4D97-AF65-F5344CB8AC3E}">
        <p14:creationId xmlns:p14="http://schemas.microsoft.com/office/powerpoint/2010/main" val="322381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B3D88FD-13CA-A82A-E101-26DBE2212AC6}"/>
            </a:ext>
          </a:extLst>
        </p:cNvPr>
        <p:cNvGrpSpPr/>
        <p:nvPr/>
      </p:nvGrpSpPr>
      <p:grpSpPr>
        <a:xfrm>
          <a:off x="0" y="0"/>
          <a:ext cx="0" cy="0"/>
          <a:chOff x="0" y="0"/>
          <a:chExt cx="0" cy="0"/>
        </a:xfrm>
      </p:grpSpPr>
    </p:spTree>
    <p:extLst>
      <p:ext uri="{BB962C8B-B14F-4D97-AF65-F5344CB8AC3E}">
        <p14:creationId xmlns:p14="http://schemas.microsoft.com/office/powerpoint/2010/main" val="2346354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1D8FCFE-4981-B57A-8866-52D7C6405A48}"/>
            </a:ext>
          </a:extLst>
        </p:cNvPr>
        <p:cNvGrpSpPr/>
        <p:nvPr/>
      </p:nvGrpSpPr>
      <p:grpSpPr>
        <a:xfrm>
          <a:off x="0" y="0"/>
          <a:ext cx="0" cy="0"/>
          <a:chOff x="0" y="0"/>
          <a:chExt cx="0" cy="0"/>
        </a:xfrm>
      </p:grpSpPr>
    </p:spTree>
    <p:extLst>
      <p:ext uri="{BB962C8B-B14F-4D97-AF65-F5344CB8AC3E}">
        <p14:creationId xmlns:p14="http://schemas.microsoft.com/office/powerpoint/2010/main" val="2399364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0BB5674-8151-394A-58F3-4878780812A2}"/>
            </a:ext>
          </a:extLst>
        </p:cNvPr>
        <p:cNvGrpSpPr/>
        <p:nvPr/>
      </p:nvGrpSpPr>
      <p:grpSpPr>
        <a:xfrm>
          <a:off x="0" y="0"/>
          <a:ext cx="0" cy="0"/>
          <a:chOff x="0" y="0"/>
          <a:chExt cx="0" cy="0"/>
        </a:xfrm>
      </p:grpSpPr>
    </p:spTree>
    <p:extLst>
      <p:ext uri="{BB962C8B-B14F-4D97-AF65-F5344CB8AC3E}">
        <p14:creationId xmlns:p14="http://schemas.microsoft.com/office/powerpoint/2010/main" val="3626741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9196E74-F2AC-80B6-D20D-9B594E58D5E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77B829A-1D03-CE42-BF4D-8E02F751FE57}"/>
              </a:ext>
            </a:extLst>
          </p:cNvPr>
          <p:cNvSpPr txBox="1"/>
          <p:nvPr/>
        </p:nvSpPr>
        <p:spPr>
          <a:xfrm>
            <a:off x="688259" y="657260"/>
            <a:ext cx="6096000" cy="5078313"/>
          </a:xfrm>
          <a:prstGeom prst="rect">
            <a:avLst/>
          </a:prstGeom>
          <a:noFill/>
        </p:spPr>
        <p:txBody>
          <a:bodyPr wrap="square">
            <a:spAutoFit/>
          </a:bodyPr>
          <a:lstStyle/>
          <a:p>
            <a:r>
              <a:rPr lang="en-US" sz="5400" b="0" i="0" dirty="0">
                <a:solidFill>
                  <a:schemeClr val="bg1"/>
                </a:solidFill>
                <a:effectLst/>
                <a:latin typeface="Open Sans" panose="020B0606030504020204" pitchFamily="34" charset="0"/>
              </a:rPr>
              <a:t>If prayer is so powerful and so necessary, then why aren’t we a more praying people. </a:t>
            </a:r>
            <a:endParaRPr lang="en-US" sz="5400" dirty="0">
              <a:solidFill>
                <a:schemeClr val="bg1"/>
              </a:solidFill>
            </a:endParaRPr>
          </a:p>
        </p:txBody>
      </p:sp>
    </p:spTree>
    <p:extLst>
      <p:ext uri="{BB962C8B-B14F-4D97-AF65-F5344CB8AC3E}">
        <p14:creationId xmlns:p14="http://schemas.microsoft.com/office/powerpoint/2010/main" val="264141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0D0A7F5-5D8C-DFBB-4246-3D88DB38E64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63FD88F-BBD2-B859-553F-F7F90CC82700}"/>
              </a:ext>
            </a:extLst>
          </p:cNvPr>
          <p:cNvSpPr txBox="1"/>
          <p:nvPr/>
        </p:nvSpPr>
        <p:spPr>
          <a:xfrm>
            <a:off x="894735" y="1161506"/>
            <a:ext cx="6096000" cy="4708981"/>
          </a:xfrm>
          <a:prstGeom prst="rect">
            <a:avLst/>
          </a:prstGeom>
          <a:noFill/>
        </p:spPr>
        <p:txBody>
          <a:bodyPr wrap="square">
            <a:spAutoFit/>
          </a:bodyPr>
          <a:lstStyle/>
          <a:p>
            <a:pPr algn="ctr"/>
            <a:r>
              <a:rPr lang="en-US" sz="6000" b="0" i="0" dirty="0">
                <a:solidFill>
                  <a:schemeClr val="bg1"/>
                </a:solidFill>
                <a:effectLst/>
                <a:latin typeface="Open Sans" panose="020B0606030504020204" pitchFamily="34" charset="0"/>
              </a:rPr>
              <a:t>What keeps you and me from spending hours each day on our knees?</a:t>
            </a:r>
            <a:endParaRPr lang="en-US" sz="6000" dirty="0"/>
          </a:p>
        </p:txBody>
      </p:sp>
    </p:spTree>
    <p:extLst>
      <p:ext uri="{BB962C8B-B14F-4D97-AF65-F5344CB8AC3E}">
        <p14:creationId xmlns:p14="http://schemas.microsoft.com/office/powerpoint/2010/main" val="113415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A622517-73D3-53ED-A1EE-3938EF406E6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71AD99F-C593-7269-5983-3BF249B1B233}"/>
              </a:ext>
            </a:extLst>
          </p:cNvPr>
          <p:cNvSpPr txBox="1"/>
          <p:nvPr/>
        </p:nvSpPr>
        <p:spPr>
          <a:xfrm>
            <a:off x="648929" y="1112344"/>
            <a:ext cx="6096000" cy="3785652"/>
          </a:xfrm>
          <a:prstGeom prst="rect">
            <a:avLst/>
          </a:prstGeom>
          <a:noFill/>
        </p:spPr>
        <p:txBody>
          <a:bodyPr wrap="square">
            <a:spAutoFit/>
          </a:bodyPr>
          <a:lstStyle/>
          <a:p>
            <a:r>
              <a:rPr lang="en-US" sz="4800" b="0" i="0" dirty="0">
                <a:solidFill>
                  <a:schemeClr val="bg1"/>
                </a:solidFill>
                <a:effectLst/>
                <a:latin typeface="Google Sans"/>
              </a:rPr>
              <a:t> To "pray in my name" refers to </a:t>
            </a:r>
            <a:r>
              <a:rPr lang="en-US" sz="4800" b="0" i="0" u="sng" dirty="0">
                <a:solidFill>
                  <a:schemeClr val="bg1"/>
                </a:solidFill>
                <a:effectLst/>
                <a:latin typeface="Google Sans"/>
              </a:rPr>
              <a:t>praying in the authority </a:t>
            </a:r>
            <a:r>
              <a:rPr lang="en-US" sz="4800" b="0" i="0" dirty="0">
                <a:solidFill>
                  <a:schemeClr val="bg1"/>
                </a:solidFill>
                <a:effectLst/>
                <a:latin typeface="Google Sans"/>
              </a:rPr>
              <a:t>and according to the </a:t>
            </a:r>
            <a:r>
              <a:rPr lang="en-US" sz="4800" b="0" i="0" u="sng" dirty="0">
                <a:solidFill>
                  <a:schemeClr val="bg1"/>
                </a:solidFill>
                <a:effectLst/>
                <a:latin typeface="Google Sans"/>
              </a:rPr>
              <a:t>will </a:t>
            </a:r>
            <a:r>
              <a:rPr lang="en-US" sz="4800" b="0" i="0" dirty="0">
                <a:solidFill>
                  <a:schemeClr val="bg1"/>
                </a:solidFill>
                <a:effectLst/>
                <a:latin typeface="Google Sans"/>
              </a:rPr>
              <a:t>of </a:t>
            </a:r>
            <a:r>
              <a:rPr lang="en-US" sz="4800" b="0" i="0" u="sng" dirty="0">
                <a:solidFill>
                  <a:schemeClr val="bg1"/>
                </a:solidFill>
                <a:effectLst/>
                <a:latin typeface="Google Sans"/>
              </a:rPr>
              <a:t>Jesus Christ</a:t>
            </a:r>
            <a:r>
              <a:rPr lang="en-US" sz="4800" b="0" i="0" dirty="0">
                <a:solidFill>
                  <a:schemeClr val="bg1"/>
                </a:solidFill>
                <a:effectLst/>
                <a:latin typeface="Google Sans"/>
              </a:rPr>
              <a:t>.</a:t>
            </a:r>
            <a:endParaRPr lang="en-US" sz="4800" dirty="0">
              <a:solidFill>
                <a:schemeClr val="bg1"/>
              </a:solidFill>
            </a:endParaRPr>
          </a:p>
        </p:txBody>
      </p:sp>
    </p:spTree>
    <p:extLst>
      <p:ext uri="{BB962C8B-B14F-4D97-AF65-F5344CB8AC3E}">
        <p14:creationId xmlns:p14="http://schemas.microsoft.com/office/powerpoint/2010/main" val="91425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8846531-6191-6425-7191-D00C38034A5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A56B74E-0F43-5BDB-ACA1-CB1558AA860F}"/>
              </a:ext>
            </a:extLst>
          </p:cNvPr>
          <p:cNvSpPr txBox="1"/>
          <p:nvPr/>
        </p:nvSpPr>
        <p:spPr>
          <a:xfrm>
            <a:off x="1258529" y="582250"/>
            <a:ext cx="6096000" cy="646331"/>
          </a:xfrm>
          <a:prstGeom prst="rect">
            <a:avLst/>
          </a:prstGeom>
          <a:noFill/>
        </p:spPr>
        <p:txBody>
          <a:bodyPr wrap="square">
            <a:spAutoFit/>
          </a:bodyPr>
          <a:lstStyle/>
          <a:p>
            <a:r>
              <a:rPr lang="en-US" sz="3600" dirty="0">
                <a:solidFill>
                  <a:schemeClr val="bg1"/>
                </a:solidFill>
                <a:latin typeface="Google Sans"/>
              </a:rPr>
              <a:t>P</a:t>
            </a:r>
            <a:r>
              <a:rPr lang="en-US" sz="3600" b="0" i="0" dirty="0">
                <a:solidFill>
                  <a:schemeClr val="bg1"/>
                </a:solidFill>
                <a:effectLst/>
                <a:latin typeface="Google Sans"/>
              </a:rPr>
              <a:t>raying in Jesus' name signifies:</a:t>
            </a:r>
            <a:endParaRPr lang="en-US" sz="3600" dirty="0">
              <a:solidFill>
                <a:schemeClr val="bg1"/>
              </a:solidFill>
            </a:endParaRPr>
          </a:p>
        </p:txBody>
      </p:sp>
      <p:sp>
        <p:nvSpPr>
          <p:cNvPr id="5" name="TextBox 4">
            <a:extLst>
              <a:ext uri="{FF2B5EF4-FFF2-40B4-BE49-F238E27FC236}">
                <a16:creationId xmlns:a16="http://schemas.microsoft.com/office/drawing/2014/main" id="{78D8B452-3212-1F86-33CB-918538B37D1C}"/>
              </a:ext>
            </a:extLst>
          </p:cNvPr>
          <p:cNvSpPr txBox="1"/>
          <p:nvPr/>
        </p:nvSpPr>
        <p:spPr>
          <a:xfrm>
            <a:off x="235974" y="1805837"/>
            <a:ext cx="8524568" cy="3046988"/>
          </a:xfrm>
          <a:prstGeom prst="rect">
            <a:avLst/>
          </a:prstGeom>
          <a:noFill/>
        </p:spPr>
        <p:txBody>
          <a:bodyPr wrap="square">
            <a:spAutoFit/>
          </a:bodyPr>
          <a:lstStyle/>
          <a:p>
            <a:pPr algn="l">
              <a:spcBef>
                <a:spcPts val="1200"/>
              </a:spcBef>
              <a:spcAft>
                <a:spcPts val="1200"/>
              </a:spcAft>
            </a:pPr>
            <a:r>
              <a:rPr lang="en-US" sz="4800" b="0" i="0" u="sng" dirty="0">
                <a:solidFill>
                  <a:schemeClr val="bg1"/>
                </a:solidFill>
                <a:effectLst/>
                <a:latin typeface="Google Sans"/>
              </a:rPr>
              <a:t>Reliance on Christ's merit</a:t>
            </a:r>
            <a:r>
              <a:rPr lang="en-US" sz="4800" b="0" i="0" dirty="0">
                <a:solidFill>
                  <a:schemeClr val="bg1"/>
                </a:solidFill>
                <a:effectLst/>
                <a:latin typeface="Google Sans"/>
              </a:rPr>
              <a:t>: Christians approach God based on Jesus' merit and not their own.</a:t>
            </a:r>
          </a:p>
        </p:txBody>
      </p:sp>
    </p:spTree>
    <p:extLst>
      <p:ext uri="{BB962C8B-B14F-4D97-AF65-F5344CB8AC3E}">
        <p14:creationId xmlns:p14="http://schemas.microsoft.com/office/powerpoint/2010/main" val="211693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84CA89F-76CA-E2FE-F263-0078CE224C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EDB9DAA-3A40-65C1-FD39-9F8C84DF7736}"/>
              </a:ext>
            </a:extLst>
          </p:cNvPr>
          <p:cNvSpPr txBox="1"/>
          <p:nvPr/>
        </p:nvSpPr>
        <p:spPr>
          <a:xfrm>
            <a:off x="1002891" y="520382"/>
            <a:ext cx="6096000" cy="5262979"/>
          </a:xfrm>
          <a:prstGeom prst="rect">
            <a:avLst/>
          </a:prstGeom>
          <a:noFill/>
        </p:spPr>
        <p:txBody>
          <a:bodyPr wrap="square">
            <a:spAutoFit/>
          </a:bodyPr>
          <a:lstStyle/>
          <a:p>
            <a:pPr algn="l">
              <a:spcBef>
                <a:spcPts val="1200"/>
              </a:spcBef>
              <a:spcAft>
                <a:spcPts val="1200"/>
              </a:spcAft>
            </a:pPr>
            <a:r>
              <a:rPr lang="en-US" sz="4800" b="0" i="0" u="sng" dirty="0">
                <a:solidFill>
                  <a:schemeClr val="bg1"/>
                </a:solidFill>
                <a:effectLst/>
                <a:latin typeface="Google Sans"/>
              </a:rPr>
              <a:t>Seeking Jesus' will</a:t>
            </a:r>
            <a:r>
              <a:rPr lang="en-US" sz="4800" b="0" i="0" dirty="0">
                <a:solidFill>
                  <a:schemeClr val="bg1"/>
                </a:solidFill>
                <a:effectLst/>
                <a:latin typeface="Google Sans"/>
              </a:rPr>
              <a:t>: Praying in Jesus' name means </a:t>
            </a:r>
            <a:r>
              <a:rPr lang="en-US" sz="4800" b="0" i="0" u="sng" dirty="0">
                <a:solidFill>
                  <a:schemeClr val="bg1"/>
                </a:solidFill>
                <a:effectLst/>
                <a:latin typeface="Google Sans"/>
              </a:rPr>
              <a:t>seeking to please </a:t>
            </a:r>
            <a:r>
              <a:rPr lang="en-US" sz="4800" b="0" i="0" dirty="0">
                <a:solidFill>
                  <a:schemeClr val="bg1"/>
                </a:solidFill>
                <a:effectLst/>
                <a:latin typeface="Google Sans"/>
              </a:rPr>
              <a:t>Him and praying for things that are </a:t>
            </a:r>
            <a:r>
              <a:rPr lang="en-US" sz="4800" b="0" i="0" u="sng" dirty="0">
                <a:solidFill>
                  <a:schemeClr val="bg1"/>
                </a:solidFill>
                <a:effectLst/>
                <a:latin typeface="Google Sans"/>
              </a:rPr>
              <a:t>aligned with His character </a:t>
            </a:r>
            <a:r>
              <a:rPr lang="en-US" sz="4800" b="0" i="0" dirty="0">
                <a:solidFill>
                  <a:schemeClr val="bg1"/>
                </a:solidFill>
                <a:effectLst/>
                <a:latin typeface="Google Sans"/>
              </a:rPr>
              <a:t>and will.</a:t>
            </a:r>
          </a:p>
        </p:txBody>
      </p:sp>
    </p:spTree>
    <p:extLst>
      <p:ext uri="{BB962C8B-B14F-4D97-AF65-F5344CB8AC3E}">
        <p14:creationId xmlns:p14="http://schemas.microsoft.com/office/powerpoint/2010/main" val="70629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F29A6DB-3BE0-7716-5BDF-83013B27FA2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91B5A20-F6B5-1FD1-2004-218D1ECABCE8}"/>
              </a:ext>
            </a:extLst>
          </p:cNvPr>
          <p:cNvSpPr txBox="1"/>
          <p:nvPr/>
        </p:nvSpPr>
        <p:spPr>
          <a:xfrm>
            <a:off x="521109" y="527643"/>
            <a:ext cx="6096000" cy="5078313"/>
          </a:xfrm>
          <a:prstGeom prst="rect">
            <a:avLst/>
          </a:prstGeom>
          <a:noFill/>
        </p:spPr>
        <p:txBody>
          <a:bodyPr wrap="square">
            <a:spAutoFit/>
          </a:bodyPr>
          <a:lstStyle/>
          <a:p>
            <a:pPr algn="l">
              <a:spcBef>
                <a:spcPts val="1200"/>
              </a:spcBef>
              <a:spcAft>
                <a:spcPts val="1200"/>
              </a:spcAft>
            </a:pPr>
            <a:r>
              <a:rPr lang="en-US" sz="5400" b="0" i="0" u="sng" dirty="0">
                <a:solidFill>
                  <a:schemeClr val="bg1"/>
                </a:solidFill>
                <a:effectLst/>
                <a:latin typeface="Google Sans"/>
              </a:rPr>
              <a:t>Glorifying God</a:t>
            </a:r>
            <a:r>
              <a:rPr lang="en-US" sz="5400" b="0" i="0" dirty="0">
                <a:solidFill>
                  <a:schemeClr val="bg1"/>
                </a:solidFill>
                <a:effectLst/>
                <a:latin typeface="Google Sans"/>
              </a:rPr>
              <a:t>: The ultimate goal of praying in Jesus' name is to </a:t>
            </a:r>
            <a:r>
              <a:rPr lang="en-US" sz="5400" b="0" i="0" u="sng" dirty="0">
                <a:solidFill>
                  <a:schemeClr val="bg1"/>
                </a:solidFill>
                <a:effectLst/>
                <a:latin typeface="Google Sans"/>
              </a:rPr>
              <a:t>glorify the Father through the Son.</a:t>
            </a:r>
          </a:p>
        </p:txBody>
      </p:sp>
    </p:spTree>
    <p:extLst>
      <p:ext uri="{BB962C8B-B14F-4D97-AF65-F5344CB8AC3E}">
        <p14:creationId xmlns:p14="http://schemas.microsoft.com/office/powerpoint/2010/main" val="74667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56E943E-A901-A87C-6DCA-BD50AE808A6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77658A6-07EE-6830-8137-2C42A6DF710B}"/>
              </a:ext>
            </a:extLst>
          </p:cNvPr>
          <p:cNvSpPr txBox="1"/>
          <p:nvPr/>
        </p:nvSpPr>
        <p:spPr>
          <a:xfrm>
            <a:off x="0" y="312540"/>
            <a:ext cx="7452852" cy="2308324"/>
          </a:xfrm>
          <a:prstGeom prst="rect">
            <a:avLst/>
          </a:prstGeom>
          <a:noFill/>
        </p:spPr>
        <p:txBody>
          <a:bodyPr wrap="square">
            <a:spAutoFit/>
          </a:bodyPr>
          <a:lstStyle/>
          <a:p>
            <a:pPr algn="ctr"/>
            <a:r>
              <a:rPr lang="en-US" sz="3600" b="0" i="0" dirty="0">
                <a:solidFill>
                  <a:schemeClr val="bg1"/>
                </a:solidFill>
                <a:effectLst/>
                <a:latin typeface="Google Sans"/>
              </a:rPr>
              <a:t>It's important to note that praying in Jesus' name is not about using a magical phrase or formula at the end of a prayer to get whatever one wants. </a:t>
            </a:r>
            <a:endParaRPr lang="en-US" sz="3600" dirty="0">
              <a:solidFill>
                <a:schemeClr val="bg1"/>
              </a:solidFill>
            </a:endParaRPr>
          </a:p>
        </p:txBody>
      </p:sp>
      <p:sp>
        <p:nvSpPr>
          <p:cNvPr id="5" name="TextBox 4">
            <a:extLst>
              <a:ext uri="{FF2B5EF4-FFF2-40B4-BE49-F238E27FC236}">
                <a16:creationId xmlns:a16="http://schemas.microsoft.com/office/drawing/2014/main" id="{602AAD7A-EAD7-DF57-BE40-D7C4A1DB5233}"/>
              </a:ext>
            </a:extLst>
          </p:cNvPr>
          <p:cNvSpPr txBox="1"/>
          <p:nvPr/>
        </p:nvSpPr>
        <p:spPr>
          <a:xfrm>
            <a:off x="108155" y="2782133"/>
            <a:ext cx="7993625" cy="3416320"/>
          </a:xfrm>
          <a:prstGeom prst="rect">
            <a:avLst/>
          </a:prstGeom>
          <a:noFill/>
        </p:spPr>
        <p:txBody>
          <a:bodyPr wrap="square">
            <a:spAutoFit/>
          </a:bodyPr>
          <a:lstStyle/>
          <a:p>
            <a:r>
              <a:rPr lang="en-US" sz="3600" b="0" i="0" dirty="0">
                <a:solidFill>
                  <a:schemeClr val="bg1"/>
                </a:solidFill>
                <a:effectLst/>
                <a:latin typeface="Google Sans"/>
              </a:rPr>
              <a:t>Instead, it's about praying in alignment with God's will as revealed through His Son, Jesus Christ. This involves having a relationship with God through Jesus and striving to understand and align oneself with His desires.</a:t>
            </a:r>
            <a:endParaRPr lang="en-US" sz="3600" dirty="0"/>
          </a:p>
        </p:txBody>
      </p:sp>
    </p:spTree>
    <p:extLst>
      <p:ext uri="{BB962C8B-B14F-4D97-AF65-F5344CB8AC3E}">
        <p14:creationId xmlns:p14="http://schemas.microsoft.com/office/powerpoint/2010/main" val="157406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97</TotalTime>
  <Words>1213</Words>
  <Application>Microsoft Office PowerPoint</Application>
  <PresentationFormat>Widescreen</PresentationFormat>
  <Paragraphs>53</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Aptos</vt:lpstr>
      <vt:lpstr>Aptos Display</vt:lpstr>
      <vt:lpstr>Arial</vt:lpstr>
      <vt:lpstr>Google Sans</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Tubbs</dc:creator>
  <cp:lastModifiedBy>Richard Tubbs</cp:lastModifiedBy>
  <cp:revision>2</cp:revision>
  <dcterms:created xsi:type="dcterms:W3CDTF">2025-08-09T15:50:27Z</dcterms:created>
  <dcterms:modified xsi:type="dcterms:W3CDTF">2025-08-09T17:28:19Z</dcterms:modified>
</cp:coreProperties>
</file>