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4"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60" d="100"/>
          <a:sy n="60" d="100"/>
        </p:scale>
        <p:origin x="1992" y="10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CE926-AAEE-C347-DEAE-79BCE4E061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D39B08-B292-61AB-4BE1-BFF01A7D7B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72EB0F-ED72-9739-9528-66F181BCB8C9}"/>
              </a:ext>
            </a:extLst>
          </p:cNvPr>
          <p:cNvSpPr>
            <a:spLocks noGrp="1"/>
          </p:cNvSpPr>
          <p:nvPr>
            <p:ph type="dt" sz="half" idx="10"/>
          </p:nvPr>
        </p:nvSpPr>
        <p:spPr/>
        <p:txBody>
          <a:bodyPr/>
          <a:lstStyle/>
          <a:p>
            <a:fld id="{F85AB9E6-D202-44AB-8C9C-35E97FFA381D}" type="datetimeFigureOut">
              <a:rPr lang="en-US" smtClean="0"/>
              <a:t>3/7/2026</a:t>
            </a:fld>
            <a:endParaRPr lang="en-US"/>
          </a:p>
        </p:txBody>
      </p:sp>
      <p:sp>
        <p:nvSpPr>
          <p:cNvPr id="5" name="Footer Placeholder 4">
            <a:extLst>
              <a:ext uri="{FF2B5EF4-FFF2-40B4-BE49-F238E27FC236}">
                <a16:creationId xmlns:a16="http://schemas.microsoft.com/office/drawing/2014/main" id="{37C60697-D41A-665F-21EB-8D390EBCD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FAFBCA-27CE-33FA-D18B-4E06785C6A4E}"/>
              </a:ext>
            </a:extLst>
          </p:cNvPr>
          <p:cNvSpPr>
            <a:spLocks noGrp="1"/>
          </p:cNvSpPr>
          <p:nvPr>
            <p:ph type="sldNum" sz="quarter" idx="12"/>
          </p:nvPr>
        </p:nvSpPr>
        <p:spPr/>
        <p:txBody>
          <a:bodyPr/>
          <a:lstStyle/>
          <a:p>
            <a:fld id="{727B7BD0-D686-4889-87E2-B5136DB4A5F3}" type="slidenum">
              <a:rPr lang="en-US" smtClean="0"/>
              <a:t>‹#›</a:t>
            </a:fld>
            <a:endParaRPr lang="en-US"/>
          </a:p>
        </p:txBody>
      </p:sp>
    </p:spTree>
    <p:extLst>
      <p:ext uri="{BB962C8B-B14F-4D97-AF65-F5344CB8AC3E}">
        <p14:creationId xmlns:p14="http://schemas.microsoft.com/office/powerpoint/2010/main" val="3555400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9939F-167D-1AE6-0D34-F6C453F254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2A3651-CC70-45A8-33CB-DF9DB9BFF1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8EB677-8251-434A-0618-F5C20C04D819}"/>
              </a:ext>
            </a:extLst>
          </p:cNvPr>
          <p:cNvSpPr>
            <a:spLocks noGrp="1"/>
          </p:cNvSpPr>
          <p:nvPr>
            <p:ph type="dt" sz="half" idx="10"/>
          </p:nvPr>
        </p:nvSpPr>
        <p:spPr/>
        <p:txBody>
          <a:bodyPr/>
          <a:lstStyle/>
          <a:p>
            <a:fld id="{F85AB9E6-D202-44AB-8C9C-35E97FFA381D}" type="datetimeFigureOut">
              <a:rPr lang="en-US" smtClean="0"/>
              <a:t>3/7/2026</a:t>
            </a:fld>
            <a:endParaRPr lang="en-US"/>
          </a:p>
        </p:txBody>
      </p:sp>
      <p:sp>
        <p:nvSpPr>
          <p:cNvPr id="5" name="Footer Placeholder 4">
            <a:extLst>
              <a:ext uri="{FF2B5EF4-FFF2-40B4-BE49-F238E27FC236}">
                <a16:creationId xmlns:a16="http://schemas.microsoft.com/office/drawing/2014/main" id="{ABF0537A-0F86-6D58-5321-08AD90AC31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5A694F-A3CB-D025-D512-3E9D5E69E2AA}"/>
              </a:ext>
            </a:extLst>
          </p:cNvPr>
          <p:cNvSpPr>
            <a:spLocks noGrp="1"/>
          </p:cNvSpPr>
          <p:nvPr>
            <p:ph type="sldNum" sz="quarter" idx="12"/>
          </p:nvPr>
        </p:nvSpPr>
        <p:spPr/>
        <p:txBody>
          <a:bodyPr/>
          <a:lstStyle/>
          <a:p>
            <a:fld id="{727B7BD0-D686-4889-87E2-B5136DB4A5F3}" type="slidenum">
              <a:rPr lang="en-US" smtClean="0"/>
              <a:t>‹#›</a:t>
            </a:fld>
            <a:endParaRPr lang="en-US"/>
          </a:p>
        </p:txBody>
      </p:sp>
    </p:spTree>
    <p:extLst>
      <p:ext uri="{BB962C8B-B14F-4D97-AF65-F5344CB8AC3E}">
        <p14:creationId xmlns:p14="http://schemas.microsoft.com/office/powerpoint/2010/main" val="1290726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BE8139-935D-6FD2-A3C2-533DF87EF2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01C28B-4D11-6C1A-BBA4-48A338B0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B3CDC8-6BD7-C956-C427-BE1A83337496}"/>
              </a:ext>
            </a:extLst>
          </p:cNvPr>
          <p:cNvSpPr>
            <a:spLocks noGrp="1"/>
          </p:cNvSpPr>
          <p:nvPr>
            <p:ph type="dt" sz="half" idx="10"/>
          </p:nvPr>
        </p:nvSpPr>
        <p:spPr/>
        <p:txBody>
          <a:bodyPr/>
          <a:lstStyle/>
          <a:p>
            <a:fld id="{F85AB9E6-D202-44AB-8C9C-35E97FFA381D}" type="datetimeFigureOut">
              <a:rPr lang="en-US" smtClean="0"/>
              <a:t>3/7/2026</a:t>
            </a:fld>
            <a:endParaRPr lang="en-US"/>
          </a:p>
        </p:txBody>
      </p:sp>
      <p:sp>
        <p:nvSpPr>
          <p:cNvPr id="5" name="Footer Placeholder 4">
            <a:extLst>
              <a:ext uri="{FF2B5EF4-FFF2-40B4-BE49-F238E27FC236}">
                <a16:creationId xmlns:a16="http://schemas.microsoft.com/office/drawing/2014/main" id="{77CB350F-DB4E-B8FD-BAF1-B71DF0616B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B56277-6880-AA7C-7108-12825F8C6EA7}"/>
              </a:ext>
            </a:extLst>
          </p:cNvPr>
          <p:cNvSpPr>
            <a:spLocks noGrp="1"/>
          </p:cNvSpPr>
          <p:nvPr>
            <p:ph type="sldNum" sz="quarter" idx="12"/>
          </p:nvPr>
        </p:nvSpPr>
        <p:spPr/>
        <p:txBody>
          <a:bodyPr/>
          <a:lstStyle/>
          <a:p>
            <a:fld id="{727B7BD0-D686-4889-87E2-B5136DB4A5F3}" type="slidenum">
              <a:rPr lang="en-US" smtClean="0"/>
              <a:t>‹#›</a:t>
            </a:fld>
            <a:endParaRPr lang="en-US"/>
          </a:p>
        </p:txBody>
      </p:sp>
    </p:spTree>
    <p:extLst>
      <p:ext uri="{BB962C8B-B14F-4D97-AF65-F5344CB8AC3E}">
        <p14:creationId xmlns:p14="http://schemas.microsoft.com/office/powerpoint/2010/main" val="384947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85BB8-9F6B-61C5-7304-F03A7BF816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21BD8E-1B87-F3AB-364C-C0FE30C2A2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E18BED-21F5-D59F-C4EC-E3E9EB5F0828}"/>
              </a:ext>
            </a:extLst>
          </p:cNvPr>
          <p:cNvSpPr>
            <a:spLocks noGrp="1"/>
          </p:cNvSpPr>
          <p:nvPr>
            <p:ph type="dt" sz="half" idx="10"/>
          </p:nvPr>
        </p:nvSpPr>
        <p:spPr/>
        <p:txBody>
          <a:bodyPr/>
          <a:lstStyle/>
          <a:p>
            <a:fld id="{F85AB9E6-D202-44AB-8C9C-35E97FFA381D}" type="datetimeFigureOut">
              <a:rPr lang="en-US" smtClean="0"/>
              <a:t>3/7/2026</a:t>
            </a:fld>
            <a:endParaRPr lang="en-US"/>
          </a:p>
        </p:txBody>
      </p:sp>
      <p:sp>
        <p:nvSpPr>
          <p:cNvPr id="5" name="Footer Placeholder 4">
            <a:extLst>
              <a:ext uri="{FF2B5EF4-FFF2-40B4-BE49-F238E27FC236}">
                <a16:creationId xmlns:a16="http://schemas.microsoft.com/office/drawing/2014/main" id="{98436902-3403-AB5B-DBC4-4AEC8E2EF3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5400F4-85F4-7434-100B-EFCBA3F0E7DB}"/>
              </a:ext>
            </a:extLst>
          </p:cNvPr>
          <p:cNvSpPr>
            <a:spLocks noGrp="1"/>
          </p:cNvSpPr>
          <p:nvPr>
            <p:ph type="sldNum" sz="quarter" idx="12"/>
          </p:nvPr>
        </p:nvSpPr>
        <p:spPr/>
        <p:txBody>
          <a:bodyPr/>
          <a:lstStyle/>
          <a:p>
            <a:fld id="{727B7BD0-D686-4889-87E2-B5136DB4A5F3}" type="slidenum">
              <a:rPr lang="en-US" smtClean="0"/>
              <a:t>‹#›</a:t>
            </a:fld>
            <a:endParaRPr lang="en-US"/>
          </a:p>
        </p:txBody>
      </p:sp>
    </p:spTree>
    <p:extLst>
      <p:ext uri="{BB962C8B-B14F-4D97-AF65-F5344CB8AC3E}">
        <p14:creationId xmlns:p14="http://schemas.microsoft.com/office/powerpoint/2010/main" val="1011849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84FA2-2314-911A-057D-ECADCC73F4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39479E-992D-95D8-C9FC-E762E6C8529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A16E98-5F69-FA6F-A7E8-702F96FD9356}"/>
              </a:ext>
            </a:extLst>
          </p:cNvPr>
          <p:cNvSpPr>
            <a:spLocks noGrp="1"/>
          </p:cNvSpPr>
          <p:nvPr>
            <p:ph type="dt" sz="half" idx="10"/>
          </p:nvPr>
        </p:nvSpPr>
        <p:spPr/>
        <p:txBody>
          <a:bodyPr/>
          <a:lstStyle/>
          <a:p>
            <a:fld id="{F85AB9E6-D202-44AB-8C9C-35E97FFA381D}" type="datetimeFigureOut">
              <a:rPr lang="en-US" smtClean="0"/>
              <a:t>3/7/2026</a:t>
            </a:fld>
            <a:endParaRPr lang="en-US"/>
          </a:p>
        </p:txBody>
      </p:sp>
      <p:sp>
        <p:nvSpPr>
          <p:cNvPr id="5" name="Footer Placeholder 4">
            <a:extLst>
              <a:ext uri="{FF2B5EF4-FFF2-40B4-BE49-F238E27FC236}">
                <a16:creationId xmlns:a16="http://schemas.microsoft.com/office/drawing/2014/main" id="{9D6DEE25-C361-2A10-3F3E-ABCF0EAD1C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0388E6-6864-883D-A20E-3FB7E536AD6A}"/>
              </a:ext>
            </a:extLst>
          </p:cNvPr>
          <p:cNvSpPr>
            <a:spLocks noGrp="1"/>
          </p:cNvSpPr>
          <p:nvPr>
            <p:ph type="sldNum" sz="quarter" idx="12"/>
          </p:nvPr>
        </p:nvSpPr>
        <p:spPr/>
        <p:txBody>
          <a:bodyPr/>
          <a:lstStyle/>
          <a:p>
            <a:fld id="{727B7BD0-D686-4889-87E2-B5136DB4A5F3}" type="slidenum">
              <a:rPr lang="en-US" smtClean="0"/>
              <a:t>‹#›</a:t>
            </a:fld>
            <a:endParaRPr lang="en-US"/>
          </a:p>
        </p:txBody>
      </p:sp>
    </p:spTree>
    <p:extLst>
      <p:ext uri="{BB962C8B-B14F-4D97-AF65-F5344CB8AC3E}">
        <p14:creationId xmlns:p14="http://schemas.microsoft.com/office/powerpoint/2010/main" val="1241929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3A3ED-45DD-0294-9B33-5D75BDA29D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3CFF1D-FF40-C60E-6A08-D0AC9992C2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7040B3-AB05-1EBA-D3F2-521625CD1D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285F24-3EC7-40AB-E70F-E3B7FA075EA2}"/>
              </a:ext>
            </a:extLst>
          </p:cNvPr>
          <p:cNvSpPr>
            <a:spLocks noGrp="1"/>
          </p:cNvSpPr>
          <p:nvPr>
            <p:ph type="dt" sz="half" idx="10"/>
          </p:nvPr>
        </p:nvSpPr>
        <p:spPr/>
        <p:txBody>
          <a:bodyPr/>
          <a:lstStyle/>
          <a:p>
            <a:fld id="{F85AB9E6-D202-44AB-8C9C-35E97FFA381D}" type="datetimeFigureOut">
              <a:rPr lang="en-US" smtClean="0"/>
              <a:t>3/7/2026</a:t>
            </a:fld>
            <a:endParaRPr lang="en-US"/>
          </a:p>
        </p:txBody>
      </p:sp>
      <p:sp>
        <p:nvSpPr>
          <p:cNvPr id="6" name="Footer Placeholder 5">
            <a:extLst>
              <a:ext uri="{FF2B5EF4-FFF2-40B4-BE49-F238E27FC236}">
                <a16:creationId xmlns:a16="http://schemas.microsoft.com/office/drawing/2014/main" id="{4538864F-3CA1-3032-EA5F-CDC7ED5A81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719BB1-8142-E2EE-925D-315B5F31E28E}"/>
              </a:ext>
            </a:extLst>
          </p:cNvPr>
          <p:cNvSpPr>
            <a:spLocks noGrp="1"/>
          </p:cNvSpPr>
          <p:nvPr>
            <p:ph type="sldNum" sz="quarter" idx="12"/>
          </p:nvPr>
        </p:nvSpPr>
        <p:spPr/>
        <p:txBody>
          <a:bodyPr/>
          <a:lstStyle/>
          <a:p>
            <a:fld id="{727B7BD0-D686-4889-87E2-B5136DB4A5F3}" type="slidenum">
              <a:rPr lang="en-US" smtClean="0"/>
              <a:t>‹#›</a:t>
            </a:fld>
            <a:endParaRPr lang="en-US"/>
          </a:p>
        </p:txBody>
      </p:sp>
    </p:spTree>
    <p:extLst>
      <p:ext uri="{BB962C8B-B14F-4D97-AF65-F5344CB8AC3E}">
        <p14:creationId xmlns:p14="http://schemas.microsoft.com/office/powerpoint/2010/main" val="1790518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4FC26-787C-9402-F801-F0A2747653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758B22-82CF-F447-F52B-86A6F7E109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5712A7-7657-2B34-A0BF-D56BDA64F1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9D145-529C-0C9F-D1A5-080DA959F4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4B3228-A1E6-0A36-AF0A-A215DC2F56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5BF54B-3166-1957-35EF-64695D7B3B61}"/>
              </a:ext>
            </a:extLst>
          </p:cNvPr>
          <p:cNvSpPr>
            <a:spLocks noGrp="1"/>
          </p:cNvSpPr>
          <p:nvPr>
            <p:ph type="dt" sz="half" idx="10"/>
          </p:nvPr>
        </p:nvSpPr>
        <p:spPr/>
        <p:txBody>
          <a:bodyPr/>
          <a:lstStyle/>
          <a:p>
            <a:fld id="{F85AB9E6-D202-44AB-8C9C-35E97FFA381D}" type="datetimeFigureOut">
              <a:rPr lang="en-US" smtClean="0"/>
              <a:t>3/7/2026</a:t>
            </a:fld>
            <a:endParaRPr lang="en-US"/>
          </a:p>
        </p:txBody>
      </p:sp>
      <p:sp>
        <p:nvSpPr>
          <p:cNvPr id="8" name="Footer Placeholder 7">
            <a:extLst>
              <a:ext uri="{FF2B5EF4-FFF2-40B4-BE49-F238E27FC236}">
                <a16:creationId xmlns:a16="http://schemas.microsoft.com/office/drawing/2014/main" id="{10591A5D-29B8-6508-0ADE-5EA913EA6E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74B4CA-12BA-F29B-CD9B-520748C0AF2E}"/>
              </a:ext>
            </a:extLst>
          </p:cNvPr>
          <p:cNvSpPr>
            <a:spLocks noGrp="1"/>
          </p:cNvSpPr>
          <p:nvPr>
            <p:ph type="sldNum" sz="quarter" idx="12"/>
          </p:nvPr>
        </p:nvSpPr>
        <p:spPr/>
        <p:txBody>
          <a:bodyPr/>
          <a:lstStyle/>
          <a:p>
            <a:fld id="{727B7BD0-D686-4889-87E2-B5136DB4A5F3}" type="slidenum">
              <a:rPr lang="en-US" smtClean="0"/>
              <a:t>‹#›</a:t>
            </a:fld>
            <a:endParaRPr lang="en-US"/>
          </a:p>
        </p:txBody>
      </p:sp>
    </p:spTree>
    <p:extLst>
      <p:ext uri="{BB962C8B-B14F-4D97-AF65-F5344CB8AC3E}">
        <p14:creationId xmlns:p14="http://schemas.microsoft.com/office/powerpoint/2010/main" val="633916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ADDE0-DCDB-8545-9E00-6CD314088C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96C29E-173C-61E4-1808-FFF8932EF142}"/>
              </a:ext>
            </a:extLst>
          </p:cNvPr>
          <p:cNvSpPr>
            <a:spLocks noGrp="1"/>
          </p:cNvSpPr>
          <p:nvPr>
            <p:ph type="dt" sz="half" idx="10"/>
          </p:nvPr>
        </p:nvSpPr>
        <p:spPr/>
        <p:txBody>
          <a:bodyPr/>
          <a:lstStyle/>
          <a:p>
            <a:fld id="{F85AB9E6-D202-44AB-8C9C-35E97FFA381D}" type="datetimeFigureOut">
              <a:rPr lang="en-US" smtClean="0"/>
              <a:t>3/7/2026</a:t>
            </a:fld>
            <a:endParaRPr lang="en-US"/>
          </a:p>
        </p:txBody>
      </p:sp>
      <p:sp>
        <p:nvSpPr>
          <p:cNvPr id="4" name="Footer Placeholder 3">
            <a:extLst>
              <a:ext uri="{FF2B5EF4-FFF2-40B4-BE49-F238E27FC236}">
                <a16:creationId xmlns:a16="http://schemas.microsoft.com/office/drawing/2014/main" id="{06EFD69F-CDC0-27BE-8C7C-4C32B8DC7C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516BE82-0B84-4782-71BA-B646A65A3FD0}"/>
              </a:ext>
            </a:extLst>
          </p:cNvPr>
          <p:cNvSpPr>
            <a:spLocks noGrp="1"/>
          </p:cNvSpPr>
          <p:nvPr>
            <p:ph type="sldNum" sz="quarter" idx="12"/>
          </p:nvPr>
        </p:nvSpPr>
        <p:spPr/>
        <p:txBody>
          <a:bodyPr/>
          <a:lstStyle/>
          <a:p>
            <a:fld id="{727B7BD0-D686-4889-87E2-B5136DB4A5F3}" type="slidenum">
              <a:rPr lang="en-US" smtClean="0"/>
              <a:t>‹#›</a:t>
            </a:fld>
            <a:endParaRPr lang="en-US"/>
          </a:p>
        </p:txBody>
      </p:sp>
    </p:spTree>
    <p:extLst>
      <p:ext uri="{BB962C8B-B14F-4D97-AF65-F5344CB8AC3E}">
        <p14:creationId xmlns:p14="http://schemas.microsoft.com/office/powerpoint/2010/main" val="2183133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7895CA-B70E-728C-7C1D-8CEDA407336F}"/>
              </a:ext>
            </a:extLst>
          </p:cNvPr>
          <p:cNvSpPr>
            <a:spLocks noGrp="1"/>
          </p:cNvSpPr>
          <p:nvPr>
            <p:ph type="dt" sz="half" idx="10"/>
          </p:nvPr>
        </p:nvSpPr>
        <p:spPr/>
        <p:txBody>
          <a:bodyPr/>
          <a:lstStyle/>
          <a:p>
            <a:fld id="{F85AB9E6-D202-44AB-8C9C-35E97FFA381D}" type="datetimeFigureOut">
              <a:rPr lang="en-US" smtClean="0"/>
              <a:t>3/7/2026</a:t>
            </a:fld>
            <a:endParaRPr lang="en-US"/>
          </a:p>
        </p:txBody>
      </p:sp>
      <p:sp>
        <p:nvSpPr>
          <p:cNvPr id="3" name="Footer Placeholder 2">
            <a:extLst>
              <a:ext uri="{FF2B5EF4-FFF2-40B4-BE49-F238E27FC236}">
                <a16:creationId xmlns:a16="http://schemas.microsoft.com/office/drawing/2014/main" id="{6D46C677-FF0B-7EA5-30AD-A43B17F24B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2F801E-B06D-1F80-8AA8-37520F5397B7}"/>
              </a:ext>
            </a:extLst>
          </p:cNvPr>
          <p:cNvSpPr>
            <a:spLocks noGrp="1"/>
          </p:cNvSpPr>
          <p:nvPr>
            <p:ph type="sldNum" sz="quarter" idx="12"/>
          </p:nvPr>
        </p:nvSpPr>
        <p:spPr/>
        <p:txBody>
          <a:bodyPr/>
          <a:lstStyle/>
          <a:p>
            <a:fld id="{727B7BD0-D686-4889-87E2-B5136DB4A5F3}" type="slidenum">
              <a:rPr lang="en-US" smtClean="0"/>
              <a:t>‹#›</a:t>
            </a:fld>
            <a:endParaRPr lang="en-US"/>
          </a:p>
        </p:txBody>
      </p:sp>
    </p:spTree>
    <p:extLst>
      <p:ext uri="{BB962C8B-B14F-4D97-AF65-F5344CB8AC3E}">
        <p14:creationId xmlns:p14="http://schemas.microsoft.com/office/powerpoint/2010/main" val="2518807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414EF-1E5F-B128-155A-74DF6A6310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68794C-F523-4F72-97D4-F3B4D43156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9F095D-E9DE-BFF6-2730-EDE7F8523F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E9415E-18DF-1F76-F40E-117C1CB9F65D}"/>
              </a:ext>
            </a:extLst>
          </p:cNvPr>
          <p:cNvSpPr>
            <a:spLocks noGrp="1"/>
          </p:cNvSpPr>
          <p:nvPr>
            <p:ph type="dt" sz="half" idx="10"/>
          </p:nvPr>
        </p:nvSpPr>
        <p:spPr/>
        <p:txBody>
          <a:bodyPr/>
          <a:lstStyle/>
          <a:p>
            <a:fld id="{F85AB9E6-D202-44AB-8C9C-35E97FFA381D}" type="datetimeFigureOut">
              <a:rPr lang="en-US" smtClean="0"/>
              <a:t>3/7/2026</a:t>
            </a:fld>
            <a:endParaRPr lang="en-US"/>
          </a:p>
        </p:txBody>
      </p:sp>
      <p:sp>
        <p:nvSpPr>
          <p:cNvPr id="6" name="Footer Placeholder 5">
            <a:extLst>
              <a:ext uri="{FF2B5EF4-FFF2-40B4-BE49-F238E27FC236}">
                <a16:creationId xmlns:a16="http://schemas.microsoft.com/office/drawing/2014/main" id="{BC1F524A-2E87-662E-627B-418567A3E0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6531C3-3AD8-05F0-EEB5-37673C2EE011}"/>
              </a:ext>
            </a:extLst>
          </p:cNvPr>
          <p:cNvSpPr>
            <a:spLocks noGrp="1"/>
          </p:cNvSpPr>
          <p:nvPr>
            <p:ph type="sldNum" sz="quarter" idx="12"/>
          </p:nvPr>
        </p:nvSpPr>
        <p:spPr/>
        <p:txBody>
          <a:bodyPr/>
          <a:lstStyle/>
          <a:p>
            <a:fld id="{727B7BD0-D686-4889-87E2-B5136DB4A5F3}" type="slidenum">
              <a:rPr lang="en-US" smtClean="0"/>
              <a:t>‹#›</a:t>
            </a:fld>
            <a:endParaRPr lang="en-US"/>
          </a:p>
        </p:txBody>
      </p:sp>
    </p:spTree>
    <p:extLst>
      <p:ext uri="{BB962C8B-B14F-4D97-AF65-F5344CB8AC3E}">
        <p14:creationId xmlns:p14="http://schemas.microsoft.com/office/powerpoint/2010/main" val="1293505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231DE-A968-342E-9304-A94C0E0DC0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BD91A5-F025-4F09-6127-E3BFA63B56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064F84-83B1-105A-718B-98C4094513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89F6B7-2788-2745-2AAE-1C259D06EC9F}"/>
              </a:ext>
            </a:extLst>
          </p:cNvPr>
          <p:cNvSpPr>
            <a:spLocks noGrp="1"/>
          </p:cNvSpPr>
          <p:nvPr>
            <p:ph type="dt" sz="half" idx="10"/>
          </p:nvPr>
        </p:nvSpPr>
        <p:spPr/>
        <p:txBody>
          <a:bodyPr/>
          <a:lstStyle/>
          <a:p>
            <a:fld id="{F85AB9E6-D202-44AB-8C9C-35E97FFA381D}" type="datetimeFigureOut">
              <a:rPr lang="en-US" smtClean="0"/>
              <a:t>3/7/2026</a:t>
            </a:fld>
            <a:endParaRPr lang="en-US"/>
          </a:p>
        </p:txBody>
      </p:sp>
      <p:sp>
        <p:nvSpPr>
          <p:cNvPr id="6" name="Footer Placeholder 5">
            <a:extLst>
              <a:ext uri="{FF2B5EF4-FFF2-40B4-BE49-F238E27FC236}">
                <a16:creationId xmlns:a16="http://schemas.microsoft.com/office/drawing/2014/main" id="{22057290-D820-2307-EB3A-751E1725DB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C1DDC6-3BAF-ACB8-FAED-FDD330CF901F}"/>
              </a:ext>
            </a:extLst>
          </p:cNvPr>
          <p:cNvSpPr>
            <a:spLocks noGrp="1"/>
          </p:cNvSpPr>
          <p:nvPr>
            <p:ph type="sldNum" sz="quarter" idx="12"/>
          </p:nvPr>
        </p:nvSpPr>
        <p:spPr/>
        <p:txBody>
          <a:bodyPr/>
          <a:lstStyle/>
          <a:p>
            <a:fld id="{727B7BD0-D686-4889-87E2-B5136DB4A5F3}" type="slidenum">
              <a:rPr lang="en-US" smtClean="0"/>
              <a:t>‹#›</a:t>
            </a:fld>
            <a:endParaRPr lang="en-US"/>
          </a:p>
        </p:txBody>
      </p:sp>
    </p:spTree>
    <p:extLst>
      <p:ext uri="{BB962C8B-B14F-4D97-AF65-F5344CB8AC3E}">
        <p14:creationId xmlns:p14="http://schemas.microsoft.com/office/powerpoint/2010/main" val="240331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B7AEAE-C89A-A098-F7B7-1CCDCADC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4393F8-32BB-5EBA-776D-C000C7D5FA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D428A2-9D43-BDDF-7338-902432DD04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85AB9E6-D202-44AB-8C9C-35E97FFA381D}" type="datetimeFigureOut">
              <a:rPr lang="en-US" smtClean="0"/>
              <a:t>3/7/2026</a:t>
            </a:fld>
            <a:endParaRPr lang="en-US"/>
          </a:p>
        </p:txBody>
      </p:sp>
      <p:sp>
        <p:nvSpPr>
          <p:cNvPr id="5" name="Footer Placeholder 4">
            <a:extLst>
              <a:ext uri="{FF2B5EF4-FFF2-40B4-BE49-F238E27FC236}">
                <a16:creationId xmlns:a16="http://schemas.microsoft.com/office/drawing/2014/main" id="{62B96BDF-8332-A5DA-B0BE-AFCA6E3C26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9C75F98-852A-C33D-4EC5-F74D85278D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27B7BD0-D686-4889-87E2-B5136DB4A5F3}" type="slidenum">
              <a:rPr lang="en-US" smtClean="0"/>
              <a:t>‹#›</a:t>
            </a:fld>
            <a:endParaRPr lang="en-US"/>
          </a:p>
        </p:txBody>
      </p:sp>
    </p:spTree>
    <p:extLst>
      <p:ext uri="{BB962C8B-B14F-4D97-AF65-F5344CB8AC3E}">
        <p14:creationId xmlns:p14="http://schemas.microsoft.com/office/powerpoint/2010/main" val="3268630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youtu.be/glbHEXrmPMI"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biblegateway.com/passage/?search=Luke%2010%3A38-42&amp;version=NIV#fen-NIV-25406a"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DD139A-37E3-1DF2-FE25-7E08A1B71468}"/>
              </a:ext>
            </a:extLst>
          </p:cNvPr>
          <p:cNvSpPr txBox="1"/>
          <p:nvPr/>
        </p:nvSpPr>
        <p:spPr>
          <a:xfrm>
            <a:off x="5122606" y="422349"/>
            <a:ext cx="7275871" cy="646331"/>
          </a:xfrm>
          <a:prstGeom prst="rect">
            <a:avLst/>
          </a:prstGeom>
          <a:noFill/>
        </p:spPr>
        <p:txBody>
          <a:bodyPr wrap="square" rtlCol="0">
            <a:spAutoFit/>
          </a:bodyPr>
          <a:lstStyle/>
          <a:p>
            <a:pPr algn="ctr"/>
            <a:r>
              <a:rPr lang="en-US" sz="3600" dirty="0"/>
              <a:t>Pastor Richard “ Rico” Tubbs</a:t>
            </a:r>
          </a:p>
        </p:txBody>
      </p:sp>
      <p:sp>
        <p:nvSpPr>
          <p:cNvPr id="5" name="TextBox 4">
            <a:extLst>
              <a:ext uri="{FF2B5EF4-FFF2-40B4-BE49-F238E27FC236}">
                <a16:creationId xmlns:a16="http://schemas.microsoft.com/office/drawing/2014/main" id="{BE7B65D1-CEAB-3AB2-A897-005FD0C0F23B}"/>
              </a:ext>
            </a:extLst>
          </p:cNvPr>
          <p:cNvSpPr txBox="1"/>
          <p:nvPr/>
        </p:nvSpPr>
        <p:spPr>
          <a:xfrm>
            <a:off x="5759245" y="2505418"/>
            <a:ext cx="6199238" cy="2384627"/>
          </a:xfrm>
          <a:prstGeom prst="rect">
            <a:avLst/>
          </a:prstGeom>
          <a:noFill/>
        </p:spPr>
        <p:txBody>
          <a:bodyPr wrap="square">
            <a:spAutoFit/>
          </a:bodyPr>
          <a:lstStyle/>
          <a:p>
            <a:pPr marL="0" marR="0" algn="ctr">
              <a:lnSpc>
                <a:spcPct val="115000"/>
              </a:lnSpc>
              <a:spcAft>
                <a:spcPts val="800"/>
              </a:spcAft>
              <a:buNone/>
            </a:pPr>
            <a:r>
              <a:rPr lang="en-US" sz="4400" b="1" kern="0" dirty="0">
                <a:effectLst/>
                <a:latin typeface="Times New Roman" panose="02020603050405020304" pitchFamily="18" charset="0"/>
                <a:ea typeface="Times New Roman" panose="02020603050405020304" pitchFamily="18" charset="0"/>
                <a:cs typeface="Times New Roman" panose="02020603050405020304" pitchFamily="18" charset="0"/>
              </a:rPr>
              <a:t>Are we so busy logging on that we forgot how to lean in to God?</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100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4000" fill="hold"/>
                                        <p:tgtEl>
                                          <p:spTgt spid="5"/>
                                        </p:tgtEl>
                                        <p:attrNameLst>
                                          <p:attrName>ppt_w</p:attrName>
                                        </p:attrNameLst>
                                      </p:cBhvr>
                                      <p:tavLst>
                                        <p:tav tm="0">
                                          <p:val>
                                            <p:fltVal val="0"/>
                                          </p:val>
                                        </p:tav>
                                        <p:tav tm="100000">
                                          <p:val>
                                            <p:strVal val="#ppt_w"/>
                                          </p:val>
                                        </p:tav>
                                      </p:tavLst>
                                    </p:anim>
                                    <p:anim calcmode="lin" valueType="num">
                                      <p:cBhvr>
                                        <p:cTn id="13" dur="4000" fill="hold"/>
                                        <p:tgtEl>
                                          <p:spTgt spid="5"/>
                                        </p:tgtEl>
                                        <p:attrNameLst>
                                          <p:attrName>ppt_h</p:attrName>
                                        </p:attrNameLst>
                                      </p:cBhvr>
                                      <p:tavLst>
                                        <p:tav tm="0">
                                          <p:val>
                                            <p:fltVal val="0"/>
                                          </p:val>
                                        </p:tav>
                                        <p:tav tm="100000">
                                          <p:val>
                                            <p:strVal val="#ppt_h"/>
                                          </p:val>
                                        </p:tav>
                                      </p:tavLst>
                                    </p:anim>
                                    <p:anim calcmode="lin" valueType="num">
                                      <p:cBhvr>
                                        <p:cTn id="14" dur="4000" fill="hold"/>
                                        <p:tgtEl>
                                          <p:spTgt spid="5"/>
                                        </p:tgtEl>
                                        <p:attrNameLst>
                                          <p:attrName>style.rotation</p:attrName>
                                        </p:attrNameLst>
                                      </p:cBhvr>
                                      <p:tavLst>
                                        <p:tav tm="0">
                                          <p:val>
                                            <p:fltVal val="90"/>
                                          </p:val>
                                        </p:tav>
                                        <p:tav tm="100000">
                                          <p:val>
                                            <p:fltVal val="0"/>
                                          </p:val>
                                        </p:tav>
                                      </p:tavLst>
                                    </p:anim>
                                    <p:animEffect transition="in" filter="fade">
                                      <p:cBhvr>
                                        <p:cTn id="15" dur="4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FDE58-3807-E525-3AE8-90710B2FE7B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D12C9F9-BA00-F937-AD39-D714725573B4}"/>
              </a:ext>
            </a:extLst>
          </p:cNvPr>
          <p:cNvSpPr txBox="1"/>
          <p:nvPr/>
        </p:nvSpPr>
        <p:spPr>
          <a:xfrm>
            <a:off x="919317" y="3680871"/>
            <a:ext cx="9994489" cy="1295739"/>
          </a:xfrm>
          <a:prstGeom prst="rect">
            <a:avLst/>
          </a:prstGeom>
          <a:noFill/>
        </p:spPr>
        <p:txBody>
          <a:bodyPr wrap="square">
            <a:spAutoFit/>
          </a:bodyPr>
          <a:lstStyle/>
          <a:p>
            <a:pPr marL="0" marR="0" algn="ctr">
              <a:lnSpc>
                <a:spcPct val="115000"/>
              </a:lnSpc>
              <a:spcAft>
                <a:spcPts val="800"/>
              </a:spcAft>
              <a:buNone/>
            </a:pP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Satan does not always try to destroy you.  </a:t>
            </a:r>
          </a:p>
          <a:p>
            <a:pPr marL="0" marR="0" algn="ctr">
              <a:lnSpc>
                <a:spcPct val="115000"/>
              </a:lnSpc>
              <a:spcAft>
                <a:spcPts val="800"/>
              </a:spcAft>
              <a:buNone/>
            </a:pP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Sometimes he just tries to distract you.</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FDC7609-FF2D-0396-05C7-80527CCECAF8}"/>
              </a:ext>
            </a:extLst>
          </p:cNvPr>
          <p:cNvSpPr txBox="1"/>
          <p:nvPr/>
        </p:nvSpPr>
        <p:spPr>
          <a:xfrm>
            <a:off x="1120877" y="442601"/>
            <a:ext cx="10117394" cy="760465"/>
          </a:xfrm>
          <a:prstGeom prst="rect">
            <a:avLst/>
          </a:prstGeom>
          <a:noFill/>
        </p:spPr>
        <p:txBody>
          <a:bodyPr wrap="square">
            <a:spAutoFit/>
          </a:bodyPr>
          <a:lstStyle/>
          <a:p>
            <a:pPr marL="0" marR="0" algn="ctr">
              <a:lnSpc>
                <a:spcPct val="115000"/>
              </a:lnSpc>
              <a:spcAft>
                <a:spcPts val="800"/>
              </a:spcAft>
              <a:buNone/>
            </a:pPr>
            <a:r>
              <a:rPr lang="en-US" sz="4000" u="sng" kern="1800" dirty="0">
                <a:effectLst/>
                <a:latin typeface="Times New Roman" panose="02020603050405020304" pitchFamily="18" charset="0"/>
                <a:ea typeface="Times New Roman" panose="02020603050405020304" pitchFamily="18" charset="0"/>
                <a:cs typeface="Times New Roman" panose="02020603050405020304" pitchFamily="18" charset="0"/>
              </a:rPr>
              <a:t>The Enemy Loves a Distracted Christian</a:t>
            </a:r>
            <a:endParaRPr lang="en-US" sz="4000" u="sng"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8C1CA66-E8DC-0316-2A40-692826FC54AF}"/>
              </a:ext>
            </a:extLst>
          </p:cNvPr>
          <p:cNvSpPr txBox="1"/>
          <p:nvPr/>
        </p:nvSpPr>
        <p:spPr>
          <a:xfrm>
            <a:off x="2497393" y="1719335"/>
            <a:ext cx="8209935" cy="1445267"/>
          </a:xfrm>
          <a:prstGeom prst="rect">
            <a:avLst/>
          </a:prstGeom>
          <a:noFill/>
        </p:spPr>
        <p:txBody>
          <a:bodyPr wrap="square">
            <a:spAutoFit/>
          </a:bodyPr>
          <a:lstStyle/>
          <a:p>
            <a:pPr algn="ctr">
              <a:lnSpc>
                <a:spcPct val="115000"/>
              </a:lnSpc>
              <a:spcAft>
                <a:spcPts val="800"/>
              </a:spcAft>
            </a:pPr>
            <a:r>
              <a:rPr lang="en-US" sz="2400" b="1" i="1" kern="0" dirty="0">
                <a:effectLst/>
                <a:latin typeface="Times New Roman" panose="02020603050405020304" pitchFamily="18" charset="0"/>
                <a:ea typeface="Times New Roman" panose="02020603050405020304" pitchFamily="18" charset="0"/>
                <a:cs typeface="Times New Roman" panose="02020603050405020304" pitchFamily="18" charset="0"/>
              </a:rPr>
              <a:t>1 Peter 5:8</a:t>
            </a:r>
            <a:endParaRPr lang="en-US" sz="2400" i="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2400" i="1" kern="0" dirty="0">
                <a:effectLst/>
                <a:latin typeface="Times New Roman" panose="02020603050405020304" pitchFamily="18" charset="0"/>
                <a:ea typeface="Times New Roman" panose="02020603050405020304" pitchFamily="18" charset="0"/>
                <a:cs typeface="Times New Roman" panose="02020603050405020304" pitchFamily="18" charset="0"/>
              </a:rPr>
              <a:t>“Be alert and of sober mind. Your enemy the devil prowls around like a roaring lion looking for someone to devour.”</a:t>
            </a:r>
            <a:endParaRPr lang="en-US" sz="2400" i="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799A6BA0-87F0-E69B-69E7-56C788BF5311}"/>
              </a:ext>
            </a:extLst>
          </p:cNvPr>
          <p:cNvSpPr txBox="1"/>
          <p:nvPr/>
        </p:nvSpPr>
        <p:spPr>
          <a:xfrm>
            <a:off x="919317" y="5654934"/>
            <a:ext cx="10117394" cy="760465"/>
          </a:xfrm>
          <a:prstGeom prst="rect">
            <a:avLst/>
          </a:prstGeom>
          <a:noFill/>
        </p:spPr>
        <p:txBody>
          <a:bodyPr wrap="square">
            <a:spAutoFit/>
          </a:bodyPr>
          <a:lstStyle/>
          <a:p>
            <a:pPr marL="0" marR="0" algn="ctr">
              <a:lnSpc>
                <a:spcPct val="115000"/>
              </a:lnSpc>
              <a:spcAft>
                <a:spcPts val="800"/>
              </a:spcAft>
              <a:buNone/>
            </a:pPr>
            <a:r>
              <a:rPr lang="en-US" sz="4000" kern="0" dirty="0">
                <a:effectLst/>
                <a:latin typeface="Times New Roman" panose="02020603050405020304" pitchFamily="18" charset="0"/>
                <a:ea typeface="Times New Roman" panose="02020603050405020304" pitchFamily="18" charset="0"/>
                <a:cs typeface="Times New Roman" panose="02020603050405020304" pitchFamily="18" charset="0"/>
              </a:rPr>
              <a:t>Because a </a:t>
            </a:r>
            <a:r>
              <a:rPr lang="en-US" sz="4000" u="sng" kern="0" dirty="0">
                <a:effectLst/>
                <a:latin typeface="Times New Roman" panose="02020603050405020304" pitchFamily="18" charset="0"/>
                <a:ea typeface="Times New Roman" panose="02020603050405020304" pitchFamily="18" charset="0"/>
                <a:cs typeface="Times New Roman" panose="02020603050405020304" pitchFamily="18" charset="0"/>
              </a:rPr>
              <a:t>distracted believer </a:t>
            </a:r>
            <a:r>
              <a:rPr lang="en-US" sz="4000" kern="0" dirty="0">
                <a:effectLst/>
                <a:latin typeface="Times New Roman" panose="02020603050405020304" pitchFamily="18" charset="0"/>
                <a:ea typeface="Times New Roman" panose="02020603050405020304" pitchFamily="18" charset="0"/>
                <a:cs typeface="Times New Roman" panose="02020603050405020304" pitchFamily="18" charset="0"/>
              </a:rPr>
              <a:t>is </a:t>
            </a:r>
            <a:r>
              <a:rPr lang="en-US" sz="4000" u="sng" kern="0" dirty="0">
                <a:effectLst/>
                <a:latin typeface="Times New Roman" panose="02020603050405020304" pitchFamily="18" charset="0"/>
                <a:ea typeface="Times New Roman" panose="02020603050405020304" pitchFamily="18" charset="0"/>
                <a:cs typeface="Times New Roman" panose="02020603050405020304" pitchFamily="18" charset="0"/>
              </a:rPr>
              <a:t>ineffective.</a:t>
            </a:r>
            <a:endParaRPr lang="en-US" sz="4000" u="sng"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4420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ircle(in)">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circle(in)">
                                      <p:cBhvr>
                                        <p:cTn id="17" dur="2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1BA13-F370-917E-C335-53257AB1E2E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A88A0F2-2B8C-F1F4-9390-19638205A025}"/>
              </a:ext>
            </a:extLst>
          </p:cNvPr>
          <p:cNvSpPr txBox="1"/>
          <p:nvPr/>
        </p:nvSpPr>
        <p:spPr>
          <a:xfrm>
            <a:off x="216309" y="106949"/>
            <a:ext cx="7374194" cy="626838"/>
          </a:xfrm>
          <a:prstGeom prst="rect">
            <a:avLst/>
          </a:prstGeom>
          <a:noFill/>
        </p:spPr>
        <p:txBody>
          <a:bodyPr wrap="square">
            <a:spAutoFit/>
          </a:bodyPr>
          <a:lstStyle/>
          <a:p>
            <a:pPr marL="0" marR="0" algn="ctr">
              <a:lnSpc>
                <a:spcPct val="115000"/>
              </a:lnSpc>
              <a:spcAft>
                <a:spcPts val="800"/>
              </a:spcAft>
              <a:buNone/>
            </a:pPr>
            <a:r>
              <a:rPr lang="en-US" sz="3200" b="1" kern="0" dirty="0">
                <a:effectLst/>
                <a:latin typeface="Times New Roman" panose="02020603050405020304" pitchFamily="18" charset="0"/>
                <a:ea typeface="Times New Roman" panose="02020603050405020304" pitchFamily="18" charset="0"/>
                <a:cs typeface="Times New Roman" panose="02020603050405020304" pitchFamily="18" charset="0"/>
              </a:rPr>
              <a:t>Be alert</a:t>
            </a:r>
            <a:r>
              <a:rPr lang="en-US" sz="3200" b="1"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Action Button: Video 6">
            <a:hlinkClick r:id="rId2" highlightClick="1"/>
            <a:extLst>
              <a:ext uri="{FF2B5EF4-FFF2-40B4-BE49-F238E27FC236}">
                <a16:creationId xmlns:a16="http://schemas.microsoft.com/office/drawing/2014/main" id="{AFC31BC1-BCA3-D568-A3D1-4D2B88033DE1}"/>
              </a:ext>
            </a:extLst>
          </p:cNvPr>
          <p:cNvSpPr/>
          <p:nvPr/>
        </p:nvSpPr>
        <p:spPr>
          <a:xfrm>
            <a:off x="9419303" y="2772697"/>
            <a:ext cx="1042416" cy="1042416"/>
          </a:xfrm>
          <a:prstGeom prst="actionButtonMov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95B17E2-AB72-F966-2145-804B07F44998}"/>
              </a:ext>
            </a:extLst>
          </p:cNvPr>
          <p:cNvSpPr txBox="1"/>
          <p:nvPr/>
        </p:nvSpPr>
        <p:spPr>
          <a:xfrm>
            <a:off x="127820" y="1109932"/>
            <a:ext cx="7698657" cy="3868751"/>
          </a:xfrm>
          <a:prstGeom prst="rect">
            <a:avLst/>
          </a:prstGeom>
          <a:noFill/>
        </p:spPr>
        <p:txBody>
          <a:bodyPr wrap="square">
            <a:spAutoFit/>
          </a:bodyPr>
          <a:lstStyle/>
          <a:p>
            <a:pPr marL="0" marR="0" algn="ctr">
              <a:lnSpc>
                <a:spcPct val="115000"/>
              </a:lnSpc>
              <a:spcAft>
                <a:spcPts val="800"/>
              </a:spcAft>
              <a:buNone/>
            </a:pP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But distraction dulls our spiritual awareness.</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If the enemy can't make you sinful, he will make you busy.</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Busy enough that you never pray.</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Busy enough that you never read the Word.</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Busy enough that you never listen to God.</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0660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22170-1754-519D-C92C-64B1239804D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C26946B-701C-2AE3-2351-0BDF46622A84}"/>
              </a:ext>
            </a:extLst>
          </p:cNvPr>
          <p:cNvSpPr txBox="1"/>
          <p:nvPr/>
        </p:nvSpPr>
        <p:spPr>
          <a:xfrm>
            <a:off x="806246" y="141074"/>
            <a:ext cx="10667999" cy="760465"/>
          </a:xfrm>
          <a:prstGeom prst="rect">
            <a:avLst/>
          </a:prstGeom>
          <a:noFill/>
        </p:spPr>
        <p:txBody>
          <a:bodyPr wrap="square">
            <a:spAutoFit/>
          </a:bodyPr>
          <a:lstStyle/>
          <a:p>
            <a:pPr marL="0" marR="0" algn="ctr">
              <a:lnSpc>
                <a:spcPct val="115000"/>
              </a:lnSpc>
              <a:spcAft>
                <a:spcPts val="800"/>
              </a:spcAft>
              <a:buNone/>
            </a:pPr>
            <a:r>
              <a:rPr lang="en-US" sz="4000" u="sng" kern="1800" dirty="0">
                <a:effectLst/>
                <a:latin typeface="Times New Roman" panose="02020603050405020304" pitchFamily="18" charset="0"/>
                <a:ea typeface="Times New Roman" panose="02020603050405020304" pitchFamily="18" charset="0"/>
                <a:cs typeface="Times New Roman" panose="02020603050405020304" pitchFamily="18" charset="0"/>
              </a:rPr>
              <a:t>God Is Still Looking for People Who Will Lean In</a:t>
            </a:r>
            <a:endParaRPr lang="en-US" sz="4000" u="sng"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47984D0-D3C4-74D3-D23B-72D1B1866378}"/>
              </a:ext>
            </a:extLst>
          </p:cNvPr>
          <p:cNvSpPr txBox="1"/>
          <p:nvPr/>
        </p:nvSpPr>
        <p:spPr>
          <a:xfrm>
            <a:off x="2930013" y="1205381"/>
            <a:ext cx="6774426" cy="4081887"/>
          </a:xfrm>
          <a:prstGeom prst="rect">
            <a:avLst/>
          </a:prstGeom>
          <a:noFill/>
        </p:spPr>
        <p:txBody>
          <a:bodyPr wrap="square">
            <a:spAutoFit/>
          </a:bodyPr>
          <a:lstStyle/>
          <a:p>
            <a:pPr marL="0" marR="0" algn="ctr">
              <a:lnSpc>
                <a:spcPct val="115000"/>
              </a:lnSpc>
              <a:spcAft>
                <a:spcPts val="800"/>
              </a:spcAft>
              <a:buNone/>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Throughout Scripture, the people who experienced God deeply were people who leaned in.</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Moses leaned in at the burning bush.</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David leaned in while tending sheep.</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Daniel leaned in through prayer.</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Mary leaned in at the feet of Jesus.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And when they leaned in…</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God showed up.</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6878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6808E-8E05-C952-2CB6-CEABA634AD8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6654502-45FD-6401-2055-A0291A5F9023}"/>
              </a:ext>
            </a:extLst>
          </p:cNvPr>
          <p:cNvSpPr txBox="1"/>
          <p:nvPr/>
        </p:nvSpPr>
        <p:spPr>
          <a:xfrm>
            <a:off x="2241755" y="347157"/>
            <a:ext cx="7905136" cy="2814488"/>
          </a:xfrm>
          <a:prstGeom prst="rect">
            <a:avLst/>
          </a:prstGeom>
          <a:noFill/>
        </p:spPr>
        <p:txBody>
          <a:bodyPr wrap="square">
            <a:spAutoFit/>
          </a:bodyPr>
          <a:lstStyle/>
          <a:p>
            <a:pPr marL="0" marR="0" algn="ctr">
              <a:lnSpc>
                <a:spcPct val="115000"/>
              </a:lnSpc>
              <a:spcAft>
                <a:spcPts val="800"/>
              </a:spcAft>
              <a:buNone/>
            </a:pPr>
            <a:r>
              <a:rPr lang="en-US" sz="3600" i="1" kern="0" dirty="0">
                <a:effectLst/>
                <a:latin typeface="Times New Roman" panose="02020603050405020304" pitchFamily="18" charset="0"/>
                <a:ea typeface="Times New Roman" panose="02020603050405020304" pitchFamily="18" charset="0"/>
                <a:cs typeface="Times New Roman" panose="02020603050405020304" pitchFamily="18" charset="0"/>
              </a:rPr>
              <a:t>Jeremiah 29:13</a:t>
            </a:r>
            <a:endParaRPr lang="en-US" sz="3600" i="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3600" i="1" kern="0" dirty="0">
                <a:effectLst/>
                <a:latin typeface="Times New Roman" panose="02020603050405020304" pitchFamily="18" charset="0"/>
                <a:ea typeface="Times New Roman" panose="02020603050405020304" pitchFamily="18" charset="0"/>
                <a:cs typeface="Times New Roman" panose="02020603050405020304" pitchFamily="18" charset="0"/>
              </a:rPr>
              <a:t>“You will seek me and find me when you seek me with all your heart.”</a:t>
            </a:r>
            <a:endParaRPr lang="en-US" sz="3600" i="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endParaRPr lang="en-US" sz="3600" i="1" dirty="0"/>
          </a:p>
        </p:txBody>
      </p:sp>
      <p:sp>
        <p:nvSpPr>
          <p:cNvPr id="5" name="TextBox 4">
            <a:extLst>
              <a:ext uri="{FF2B5EF4-FFF2-40B4-BE49-F238E27FC236}">
                <a16:creationId xmlns:a16="http://schemas.microsoft.com/office/drawing/2014/main" id="{F4931F8A-5098-4216-7A18-B6E65854141B}"/>
              </a:ext>
            </a:extLst>
          </p:cNvPr>
          <p:cNvSpPr txBox="1"/>
          <p:nvPr/>
        </p:nvSpPr>
        <p:spPr>
          <a:xfrm>
            <a:off x="2335162" y="5212042"/>
            <a:ext cx="7718322" cy="994247"/>
          </a:xfrm>
          <a:prstGeom prst="rect">
            <a:avLst/>
          </a:prstGeom>
          <a:noFill/>
        </p:spPr>
        <p:txBody>
          <a:bodyPr wrap="square">
            <a:spAutoFit/>
          </a:bodyPr>
          <a:lstStyle/>
          <a:p>
            <a:pPr marL="0" marR="0" algn="ctr">
              <a:lnSpc>
                <a:spcPct val="115000"/>
              </a:lnSpc>
              <a:spcAft>
                <a:spcPts val="800"/>
              </a:spcAft>
              <a:buNone/>
            </a:pPr>
            <a:r>
              <a:rPr lang="en-US" sz="5400" kern="0" dirty="0">
                <a:effectLst/>
                <a:latin typeface="Times New Roman" panose="02020603050405020304" pitchFamily="18" charset="0"/>
                <a:ea typeface="Times New Roman" panose="02020603050405020304" pitchFamily="18" charset="0"/>
                <a:cs typeface="Times New Roman" panose="02020603050405020304" pitchFamily="18" charset="0"/>
              </a:rPr>
              <a:t>But </a:t>
            </a:r>
            <a:r>
              <a:rPr lang="en-US" sz="5400" b="1" kern="0" dirty="0">
                <a:effectLst/>
                <a:latin typeface="Times New Roman" panose="02020603050405020304" pitchFamily="18" charset="0"/>
                <a:ea typeface="Times New Roman" panose="02020603050405020304" pitchFamily="18" charset="0"/>
                <a:cs typeface="Times New Roman" panose="02020603050405020304" pitchFamily="18" charset="0"/>
              </a:rPr>
              <a:t>with all your heart.</a:t>
            </a:r>
            <a:endParaRPr lang="en-US" sz="5400" dirty="0"/>
          </a:p>
        </p:txBody>
      </p:sp>
      <p:sp>
        <p:nvSpPr>
          <p:cNvPr id="7" name="TextBox 6">
            <a:extLst>
              <a:ext uri="{FF2B5EF4-FFF2-40B4-BE49-F238E27FC236}">
                <a16:creationId xmlns:a16="http://schemas.microsoft.com/office/drawing/2014/main" id="{E4516974-8964-203E-8652-C56F8D645702}"/>
              </a:ext>
            </a:extLst>
          </p:cNvPr>
          <p:cNvSpPr txBox="1"/>
          <p:nvPr/>
        </p:nvSpPr>
        <p:spPr>
          <a:xfrm>
            <a:off x="2900517" y="2894678"/>
            <a:ext cx="6096000" cy="760465"/>
          </a:xfrm>
          <a:prstGeom prst="rect">
            <a:avLst/>
          </a:prstGeom>
          <a:noFill/>
        </p:spPr>
        <p:txBody>
          <a:bodyPr wrap="square">
            <a:spAutoFit/>
          </a:bodyPr>
          <a:lstStyle/>
          <a:p>
            <a:pPr marL="0" marR="0" algn="ctr">
              <a:lnSpc>
                <a:spcPct val="115000"/>
              </a:lnSpc>
              <a:spcAft>
                <a:spcPts val="800"/>
              </a:spcAft>
              <a:buNone/>
            </a:pPr>
            <a:r>
              <a:rPr lang="en-US" sz="4000" kern="0" dirty="0">
                <a:effectLst/>
                <a:latin typeface="Times New Roman" panose="02020603050405020304" pitchFamily="18" charset="0"/>
                <a:ea typeface="Times New Roman" panose="02020603050405020304" pitchFamily="18" charset="0"/>
                <a:cs typeface="Times New Roman" panose="02020603050405020304" pitchFamily="18" charset="0"/>
              </a:rPr>
              <a:t>Not casually</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B6764C3-66C5-8964-8301-5F155EC6329C}"/>
              </a:ext>
            </a:extLst>
          </p:cNvPr>
          <p:cNvSpPr txBox="1"/>
          <p:nvPr/>
        </p:nvSpPr>
        <p:spPr>
          <a:xfrm>
            <a:off x="2900517" y="3940094"/>
            <a:ext cx="6096000" cy="760465"/>
          </a:xfrm>
          <a:prstGeom prst="rect">
            <a:avLst/>
          </a:prstGeom>
          <a:noFill/>
        </p:spPr>
        <p:txBody>
          <a:bodyPr wrap="square">
            <a:spAutoFit/>
          </a:bodyPr>
          <a:lstStyle/>
          <a:p>
            <a:pPr marL="0" marR="0" algn="ctr">
              <a:lnSpc>
                <a:spcPct val="115000"/>
              </a:lnSpc>
              <a:spcAft>
                <a:spcPts val="800"/>
              </a:spcAft>
              <a:buNone/>
            </a:pPr>
            <a:r>
              <a:rPr lang="en-US" sz="4000" kern="0" dirty="0">
                <a:effectLst/>
                <a:latin typeface="Times New Roman" panose="02020603050405020304" pitchFamily="18" charset="0"/>
                <a:ea typeface="Times New Roman" panose="02020603050405020304" pitchFamily="18" charset="0"/>
                <a:cs typeface="Times New Roman" panose="02020603050405020304" pitchFamily="18" charset="0"/>
              </a:rPr>
              <a:t>Not occasionally.</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20070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200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A9FA2-FC76-A876-01D2-DC746006065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449B73B-6116-47F8-E27E-0A8C214C38C5}"/>
              </a:ext>
            </a:extLst>
          </p:cNvPr>
          <p:cNvSpPr txBox="1"/>
          <p:nvPr/>
        </p:nvSpPr>
        <p:spPr>
          <a:xfrm>
            <a:off x="-39328" y="323541"/>
            <a:ext cx="12231328" cy="4537652"/>
          </a:xfrm>
          <a:prstGeom prst="rect">
            <a:avLst/>
          </a:prstGeom>
          <a:noFill/>
        </p:spPr>
        <p:txBody>
          <a:bodyPr wrap="square">
            <a:spAutoFit/>
          </a:bodyPr>
          <a:lstStyle/>
          <a:p>
            <a:pPr marL="0" marR="0" algn="ctr">
              <a:lnSpc>
                <a:spcPct val="115000"/>
              </a:lnSpc>
              <a:spcAft>
                <a:spcPts val="800"/>
              </a:spcAft>
              <a:buNone/>
            </a:pP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In 1912, the Titanic received several warnings from nearby ships about icebergs ahead.</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But the radio operators were overwhelmed sending passenger messages.</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They were </a:t>
            </a:r>
            <a:r>
              <a:rPr lang="en-US" sz="3200" b="1" kern="0" dirty="0">
                <a:effectLst/>
                <a:latin typeface="Times New Roman" panose="02020603050405020304" pitchFamily="18" charset="0"/>
                <a:ea typeface="Times New Roman" panose="02020603050405020304" pitchFamily="18" charset="0"/>
                <a:cs typeface="Times New Roman" panose="02020603050405020304" pitchFamily="18" charset="0"/>
              </a:rPr>
              <a:t>too busy transmitting to listen.</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And history tells us what happened next.</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The tragedy was not that warnings were never sent.</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The tragedy was that </a:t>
            </a:r>
            <a:r>
              <a:rPr lang="en-US" sz="3200" b="1" kern="0" dirty="0">
                <a:effectLst/>
                <a:latin typeface="Times New Roman" panose="02020603050405020304" pitchFamily="18" charset="0"/>
                <a:ea typeface="Times New Roman" panose="02020603050405020304" pitchFamily="18" charset="0"/>
                <a:cs typeface="Times New Roman" panose="02020603050405020304" pitchFamily="18" charset="0"/>
              </a:rPr>
              <a:t>they weren't heard.</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FAB41A7-53E5-A135-6D86-6531E4744D39}"/>
              </a:ext>
            </a:extLst>
          </p:cNvPr>
          <p:cNvSpPr txBox="1"/>
          <p:nvPr/>
        </p:nvSpPr>
        <p:spPr>
          <a:xfrm>
            <a:off x="1022555" y="5356635"/>
            <a:ext cx="10795819" cy="1253677"/>
          </a:xfrm>
          <a:prstGeom prst="rect">
            <a:avLst/>
          </a:prstGeom>
          <a:noFill/>
        </p:spPr>
        <p:txBody>
          <a:bodyPr wrap="square">
            <a:spAutoFit/>
          </a:bodyPr>
          <a:lstStyle/>
          <a:p>
            <a:pPr marL="0" marR="0" algn="ctr">
              <a:lnSpc>
                <a:spcPct val="115000"/>
              </a:lnSpc>
              <a:spcAft>
                <a:spcPts val="800"/>
              </a:spcAft>
              <a:buNone/>
            </a:pP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I wonder how many times God has tried to speak to us…</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algn="ctr">
              <a:buNone/>
            </a:pPr>
            <a:r>
              <a:rPr lang="en-US" sz="3200" kern="0" dirty="0">
                <a:effectLst/>
                <a:latin typeface="Times New Roman" panose="02020603050405020304" pitchFamily="18" charset="0"/>
                <a:ea typeface="Times New Roman" panose="02020603050405020304" pitchFamily="18" charset="0"/>
              </a:rPr>
              <a:t>But we were too busy </a:t>
            </a:r>
            <a:r>
              <a:rPr lang="en-US" sz="3200" b="1" kern="0" dirty="0">
                <a:effectLst/>
                <a:latin typeface="Times New Roman" panose="02020603050405020304" pitchFamily="18" charset="0"/>
                <a:ea typeface="Times New Roman" panose="02020603050405020304" pitchFamily="18" charset="0"/>
              </a:rPr>
              <a:t>logged in</a:t>
            </a:r>
            <a:r>
              <a:rPr lang="en-US" sz="3200" kern="0" dirty="0">
                <a:effectLst/>
                <a:latin typeface="Times New Roman" panose="02020603050405020304" pitchFamily="18" charset="0"/>
                <a:ea typeface="Times New Roman" panose="02020603050405020304" pitchFamily="18" charset="0"/>
              </a:rPr>
              <a:t> to listen.</a:t>
            </a:r>
            <a:endParaRPr lang="en-US" sz="3200" dirty="0"/>
          </a:p>
        </p:txBody>
      </p:sp>
    </p:spTree>
    <p:extLst>
      <p:ext uri="{BB962C8B-B14F-4D97-AF65-F5344CB8AC3E}">
        <p14:creationId xmlns:p14="http://schemas.microsoft.com/office/powerpoint/2010/main" val="128462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7E099-396F-41BB-E339-C8C58423484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9FE0B6D-3B70-9412-5409-78D9170B66B5}"/>
              </a:ext>
            </a:extLst>
          </p:cNvPr>
          <p:cNvSpPr txBox="1"/>
          <p:nvPr/>
        </p:nvSpPr>
        <p:spPr>
          <a:xfrm>
            <a:off x="226142" y="137651"/>
            <a:ext cx="4532671" cy="923330"/>
          </a:xfrm>
          <a:prstGeom prst="rect">
            <a:avLst/>
          </a:prstGeom>
          <a:noFill/>
        </p:spPr>
        <p:txBody>
          <a:bodyPr wrap="square" rtlCol="0">
            <a:spAutoFit/>
          </a:bodyPr>
          <a:lstStyle/>
          <a:p>
            <a:pPr algn="ctr"/>
            <a:r>
              <a:rPr lang="en-US" sz="5400" dirty="0"/>
              <a:t>Homework </a:t>
            </a:r>
          </a:p>
        </p:txBody>
      </p:sp>
      <p:sp>
        <p:nvSpPr>
          <p:cNvPr id="4" name="TextBox 3">
            <a:extLst>
              <a:ext uri="{FF2B5EF4-FFF2-40B4-BE49-F238E27FC236}">
                <a16:creationId xmlns:a16="http://schemas.microsoft.com/office/drawing/2014/main" id="{37CA0121-109D-ACCC-8942-4E38ED57CE79}"/>
              </a:ext>
            </a:extLst>
          </p:cNvPr>
          <p:cNvSpPr txBox="1"/>
          <p:nvPr/>
        </p:nvSpPr>
        <p:spPr>
          <a:xfrm>
            <a:off x="5506065" y="137651"/>
            <a:ext cx="6096000" cy="917944"/>
          </a:xfrm>
          <a:prstGeom prst="rect">
            <a:avLst/>
          </a:prstGeom>
          <a:noFill/>
        </p:spPr>
        <p:txBody>
          <a:bodyPr wrap="square">
            <a:spAutoFit/>
          </a:bodyPr>
          <a:lstStyle/>
          <a:p>
            <a:pPr marR="0" algn="ctr">
              <a:lnSpc>
                <a:spcPct val="115000"/>
              </a:lnSpc>
              <a:spcAft>
                <a:spcPts val="80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Maybe today God is asking us a simple question to reflect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A870290-7CF1-192C-F8AF-8707D1502D05}"/>
              </a:ext>
            </a:extLst>
          </p:cNvPr>
          <p:cNvSpPr txBox="1"/>
          <p:nvPr/>
        </p:nvSpPr>
        <p:spPr>
          <a:xfrm>
            <a:off x="5506065" y="1196437"/>
            <a:ext cx="6096000" cy="5136534"/>
          </a:xfrm>
          <a:prstGeom prst="rect">
            <a:avLst/>
          </a:prstGeom>
          <a:noFill/>
        </p:spPr>
        <p:txBody>
          <a:bodyPr wrap="square">
            <a:spAutoFit/>
          </a:bodyPr>
          <a:lstStyle/>
          <a:p>
            <a:pPr marR="0" algn="ctr">
              <a:lnSpc>
                <a:spcPct val="115000"/>
              </a:lnSpc>
              <a:spcAft>
                <a:spcPts val="80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Are you logging on more than you are leaning in?</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R="0" algn="ctr">
              <a:lnSpc>
                <a:spcPct val="115000"/>
              </a:lnSpc>
              <a:spcAft>
                <a:spcPts val="80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Logging into:</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R="0" lvl="0" algn="ctr">
              <a:lnSpc>
                <a:spcPct val="115000"/>
              </a:lnSpc>
              <a:spcAft>
                <a:spcPts val="800"/>
              </a:spcAft>
              <a:buSzPts val="1000"/>
              <a:tabLst>
                <a:tab pos="457200" algn="l"/>
              </a:tabLs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social media</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R="0" lvl="0" algn="ctr">
              <a:lnSpc>
                <a:spcPct val="115000"/>
              </a:lnSpc>
              <a:spcAft>
                <a:spcPts val="800"/>
              </a:spcAft>
              <a:buSzPts val="1000"/>
              <a:tabLst>
                <a:tab pos="457200" algn="l"/>
              </a:tabLs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news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R="0" lvl="0" algn="ctr">
              <a:lnSpc>
                <a:spcPct val="115000"/>
              </a:lnSpc>
              <a:spcAft>
                <a:spcPts val="800"/>
              </a:spcAft>
              <a:buSzPts val="1000"/>
              <a:tabLst>
                <a:tab pos="457200" algn="l"/>
              </a:tabLs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work</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R="0" lvl="0" algn="ctr">
              <a:lnSpc>
                <a:spcPct val="115000"/>
              </a:lnSpc>
              <a:spcAft>
                <a:spcPts val="800"/>
              </a:spcAft>
              <a:buSzPts val="1000"/>
              <a:tabLst>
                <a:tab pos="457200" algn="l"/>
              </a:tabLs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entertainment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R="0" algn="ctr">
              <a:lnSpc>
                <a:spcPct val="115000"/>
              </a:lnSpc>
              <a:spcAft>
                <a:spcPts val="80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But not leaning into prayer.</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R="0" algn="ctr">
              <a:lnSpc>
                <a:spcPct val="115000"/>
              </a:lnSpc>
              <a:spcAft>
                <a:spcPts val="80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Not leaning into the Word.</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R="0" algn="ctr">
              <a:lnSpc>
                <a:spcPct val="115000"/>
              </a:lnSpc>
              <a:spcAft>
                <a:spcPts val="80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Not leaning into His presence.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8E20BBD-B772-F24B-04D2-6D8A9AE73B70}"/>
              </a:ext>
            </a:extLst>
          </p:cNvPr>
          <p:cNvSpPr txBox="1"/>
          <p:nvPr/>
        </p:nvSpPr>
        <p:spPr>
          <a:xfrm>
            <a:off x="-157316" y="1368512"/>
            <a:ext cx="6096000" cy="5914440"/>
          </a:xfrm>
          <a:prstGeom prst="rect">
            <a:avLst/>
          </a:prstGeom>
          <a:noFill/>
        </p:spPr>
        <p:txBody>
          <a:bodyPr wrap="square">
            <a:spAutoFit/>
          </a:bodyPr>
          <a:lstStyle/>
          <a:p>
            <a:pPr marL="0" marR="0" algn="ctr">
              <a:lnSpc>
                <a:spcPct val="115000"/>
              </a:lnSpc>
              <a:spcAft>
                <a:spcPts val="800"/>
              </a:spcAft>
              <a:buNone/>
            </a:pPr>
            <a:r>
              <a:rPr lang="en-US" sz="2400" i="1" kern="0" dirty="0">
                <a:effectLst/>
                <a:latin typeface="Times New Roman" panose="02020603050405020304" pitchFamily="18" charset="0"/>
                <a:ea typeface="Times New Roman" panose="02020603050405020304" pitchFamily="18" charset="0"/>
                <a:cs typeface="Times New Roman" panose="02020603050405020304" pitchFamily="18" charset="0"/>
              </a:rPr>
              <a:t>James 4:8 says:</a:t>
            </a:r>
            <a:endParaRPr lang="en-US" sz="2400" i="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2400" i="1" kern="0" dirty="0">
                <a:effectLst/>
                <a:latin typeface="Times New Roman" panose="02020603050405020304" pitchFamily="18" charset="0"/>
                <a:ea typeface="Times New Roman" panose="02020603050405020304" pitchFamily="18" charset="0"/>
                <a:cs typeface="Times New Roman" panose="02020603050405020304" pitchFamily="18" charset="0"/>
              </a:rPr>
              <a:t>“Draw near to God, and He will draw near to you.”</a:t>
            </a:r>
            <a:endParaRPr lang="en-US" sz="2400" i="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Notice the promise.</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When you lean 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2000" b="1" kern="0" dirty="0">
                <a:effectLst/>
                <a:latin typeface="Times New Roman" panose="02020603050405020304" pitchFamily="18" charset="0"/>
                <a:ea typeface="Times New Roman" panose="02020603050405020304" pitchFamily="18" charset="0"/>
                <a:cs typeface="Times New Roman" panose="02020603050405020304" pitchFamily="18" charset="0"/>
              </a:rPr>
              <a:t>God leans back.</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This week  God is not looking for perfect people.</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He is looking for people who will simply say:</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“Lord, I'm tired of the noise.”</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“I'm tired of the distractions.”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“I'm ready to lean in again.”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b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1506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75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325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F6450-8CAD-343D-4706-8F694D699483}"/>
            </a:ext>
          </a:extLst>
        </p:cNvPr>
        <p:cNvGrpSpPr/>
        <p:nvPr/>
      </p:nvGrpSpPr>
      <p:grpSpPr>
        <a:xfrm>
          <a:off x="0" y="0"/>
          <a:ext cx="0" cy="0"/>
          <a:chOff x="0" y="0"/>
          <a:chExt cx="0" cy="0"/>
        </a:xfrm>
      </p:grpSpPr>
    </p:spTree>
    <p:extLst>
      <p:ext uri="{BB962C8B-B14F-4D97-AF65-F5344CB8AC3E}">
        <p14:creationId xmlns:p14="http://schemas.microsoft.com/office/powerpoint/2010/main" val="2725746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62291-B822-DF42-16CA-5D71012ED99B}"/>
            </a:ext>
          </a:extLst>
        </p:cNvPr>
        <p:cNvGrpSpPr/>
        <p:nvPr/>
      </p:nvGrpSpPr>
      <p:grpSpPr>
        <a:xfrm>
          <a:off x="0" y="0"/>
          <a:ext cx="0" cy="0"/>
          <a:chOff x="0" y="0"/>
          <a:chExt cx="0" cy="0"/>
        </a:xfrm>
      </p:grpSpPr>
    </p:spTree>
    <p:extLst>
      <p:ext uri="{BB962C8B-B14F-4D97-AF65-F5344CB8AC3E}">
        <p14:creationId xmlns:p14="http://schemas.microsoft.com/office/powerpoint/2010/main" val="4264328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6FBCE-6214-0407-7E1E-CD23B99A94B2}"/>
            </a:ext>
          </a:extLst>
        </p:cNvPr>
        <p:cNvGrpSpPr/>
        <p:nvPr/>
      </p:nvGrpSpPr>
      <p:grpSpPr>
        <a:xfrm>
          <a:off x="0" y="0"/>
          <a:ext cx="0" cy="0"/>
          <a:chOff x="0" y="0"/>
          <a:chExt cx="0" cy="0"/>
        </a:xfrm>
      </p:grpSpPr>
    </p:spTree>
    <p:extLst>
      <p:ext uri="{BB962C8B-B14F-4D97-AF65-F5344CB8AC3E}">
        <p14:creationId xmlns:p14="http://schemas.microsoft.com/office/powerpoint/2010/main" val="1680407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47B1B-2C7C-E784-C417-3435A92F05B8}"/>
            </a:ext>
          </a:extLst>
        </p:cNvPr>
        <p:cNvGrpSpPr/>
        <p:nvPr/>
      </p:nvGrpSpPr>
      <p:grpSpPr>
        <a:xfrm>
          <a:off x="0" y="0"/>
          <a:ext cx="0" cy="0"/>
          <a:chOff x="0" y="0"/>
          <a:chExt cx="0" cy="0"/>
        </a:xfrm>
      </p:grpSpPr>
    </p:spTree>
    <p:extLst>
      <p:ext uri="{BB962C8B-B14F-4D97-AF65-F5344CB8AC3E}">
        <p14:creationId xmlns:p14="http://schemas.microsoft.com/office/powerpoint/2010/main" val="2540641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D6CCF-7B26-3046-1745-66B3E5F48FF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C3522F2-E7D7-4065-0F2A-3CD35FBD0AA4}"/>
              </a:ext>
            </a:extLst>
          </p:cNvPr>
          <p:cNvSpPr txBox="1"/>
          <p:nvPr/>
        </p:nvSpPr>
        <p:spPr>
          <a:xfrm>
            <a:off x="-78658" y="187087"/>
            <a:ext cx="12270658" cy="6483826"/>
          </a:xfrm>
          <a:prstGeom prst="rect">
            <a:avLst/>
          </a:prstGeom>
          <a:noFill/>
        </p:spPr>
        <p:txBody>
          <a:bodyPr wrap="square">
            <a:spAutoFit/>
          </a:bodyPr>
          <a:lstStyle/>
          <a:p>
            <a:pPr algn="ctr">
              <a:buNone/>
            </a:pPr>
            <a:r>
              <a:rPr lang="en-US" sz="3200" b="1" i="0" dirty="0">
                <a:solidFill>
                  <a:srgbClr val="000000"/>
                </a:solidFill>
                <a:effectLst/>
                <a:latin typeface="system-ui"/>
              </a:rPr>
              <a:t>Luke 10:38-42</a:t>
            </a:r>
          </a:p>
          <a:p>
            <a:pPr algn="ctr">
              <a:spcBef>
                <a:spcPts val="3750"/>
              </a:spcBef>
              <a:buNone/>
            </a:pPr>
            <a:r>
              <a:rPr lang="en-US" sz="3200" b="1" i="0" baseline="30000" dirty="0">
                <a:solidFill>
                  <a:srgbClr val="000000"/>
                </a:solidFill>
                <a:effectLst/>
                <a:latin typeface="system-ui"/>
              </a:rPr>
              <a:t>38 </a:t>
            </a:r>
            <a:r>
              <a:rPr lang="en-US" sz="3200" b="0" i="0" dirty="0">
                <a:solidFill>
                  <a:srgbClr val="000000"/>
                </a:solidFill>
                <a:effectLst/>
                <a:latin typeface="system-ui"/>
              </a:rPr>
              <a:t>As Jesus and his disciples were on their way, he came to a village where a woman named Martha opened her home to him. </a:t>
            </a:r>
            <a:r>
              <a:rPr lang="en-US" sz="3200" b="1" i="0" baseline="30000" dirty="0">
                <a:solidFill>
                  <a:srgbClr val="000000"/>
                </a:solidFill>
                <a:effectLst/>
                <a:latin typeface="system-ui"/>
              </a:rPr>
              <a:t>39 </a:t>
            </a:r>
            <a:r>
              <a:rPr lang="en-US" sz="3200" b="0" i="0" dirty="0">
                <a:solidFill>
                  <a:srgbClr val="000000"/>
                </a:solidFill>
                <a:effectLst/>
                <a:latin typeface="system-ui"/>
              </a:rPr>
              <a:t>She had a sister called Mary, who sat at the Lord’s feet listening to what he said. </a:t>
            </a:r>
            <a:r>
              <a:rPr lang="en-US" sz="3200" b="1" i="0" baseline="30000" dirty="0">
                <a:solidFill>
                  <a:srgbClr val="000000"/>
                </a:solidFill>
                <a:effectLst/>
                <a:latin typeface="system-ui"/>
              </a:rPr>
              <a:t>40 </a:t>
            </a:r>
            <a:r>
              <a:rPr lang="en-US" sz="3200" b="0" i="0" dirty="0">
                <a:solidFill>
                  <a:srgbClr val="000000"/>
                </a:solidFill>
                <a:effectLst/>
                <a:latin typeface="system-ui"/>
              </a:rPr>
              <a:t>But Martha was distracted by all the preparations that had to be made. She came to him and asked, “Lord, don’t you care that my sister has left me to do the work by myself? Tell her to help me!”</a:t>
            </a:r>
          </a:p>
          <a:p>
            <a:pPr algn="ctr">
              <a:spcBef>
                <a:spcPts val="3750"/>
              </a:spcBef>
              <a:buNone/>
            </a:pPr>
            <a:r>
              <a:rPr lang="en-US" sz="3200" b="1" i="0" baseline="30000" dirty="0">
                <a:solidFill>
                  <a:srgbClr val="000000"/>
                </a:solidFill>
                <a:effectLst/>
                <a:latin typeface="system-ui"/>
              </a:rPr>
              <a:t>41 </a:t>
            </a:r>
            <a:r>
              <a:rPr lang="en-US" sz="3200" b="0" i="0" dirty="0">
                <a:solidFill>
                  <a:srgbClr val="000000"/>
                </a:solidFill>
                <a:effectLst/>
                <a:latin typeface="system-ui"/>
              </a:rPr>
              <a:t>“Martha, Martha,” the Lord answered, “you are worried and upset about many things, </a:t>
            </a:r>
            <a:r>
              <a:rPr lang="en-US" sz="3200" b="1" i="0" baseline="30000" dirty="0">
                <a:solidFill>
                  <a:srgbClr val="000000"/>
                </a:solidFill>
                <a:effectLst/>
                <a:latin typeface="system-ui"/>
              </a:rPr>
              <a:t>42 </a:t>
            </a:r>
            <a:r>
              <a:rPr lang="en-US" sz="3200" b="0" i="0" dirty="0">
                <a:solidFill>
                  <a:srgbClr val="000000"/>
                </a:solidFill>
                <a:effectLst/>
                <a:latin typeface="system-ui"/>
              </a:rPr>
              <a:t>but few things are needed—or indeed only one.</a:t>
            </a:r>
            <a:r>
              <a:rPr lang="en-US" sz="3200" b="0" i="0" baseline="30000" dirty="0">
                <a:solidFill>
                  <a:srgbClr val="000000"/>
                </a:solidFill>
                <a:effectLst/>
                <a:latin typeface="system-ui"/>
              </a:rPr>
              <a:t>[</a:t>
            </a:r>
            <a:r>
              <a:rPr lang="en-US" sz="3200" b="0" i="0" baseline="30000" dirty="0">
                <a:solidFill>
                  <a:srgbClr val="4A4A4A"/>
                </a:solidFill>
                <a:effectLst/>
                <a:latin typeface="system-ui"/>
                <a:hlinkClick r:id="rId2" tooltip="See footnote a"/>
              </a:rPr>
              <a:t>a</a:t>
            </a:r>
            <a:r>
              <a:rPr lang="en-US" sz="3200" b="0" i="0" baseline="30000" dirty="0">
                <a:solidFill>
                  <a:srgbClr val="000000"/>
                </a:solidFill>
                <a:effectLst/>
                <a:latin typeface="system-ui"/>
              </a:rPr>
              <a:t>]</a:t>
            </a:r>
            <a:r>
              <a:rPr lang="en-US" sz="3200" b="0" i="0" dirty="0">
                <a:solidFill>
                  <a:srgbClr val="000000"/>
                </a:solidFill>
                <a:effectLst/>
                <a:latin typeface="system-ui"/>
              </a:rPr>
              <a:t> Mary has chosen what is better, and it will not be taken away from her.”</a:t>
            </a:r>
          </a:p>
        </p:txBody>
      </p:sp>
    </p:spTree>
    <p:extLst>
      <p:ext uri="{BB962C8B-B14F-4D97-AF65-F5344CB8AC3E}">
        <p14:creationId xmlns:p14="http://schemas.microsoft.com/office/powerpoint/2010/main" val="382718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C46B8-4B65-7410-4702-4FE800016BDF}"/>
            </a:ext>
          </a:extLst>
        </p:cNvPr>
        <p:cNvGrpSpPr/>
        <p:nvPr/>
      </p:nvGrpSpPr>
      <p:grpSpPr>
        <a:xfrm>
          <a:off x="0" y="0"/>
          <a:ext cx="0" cy="0"/>
          <a:chOff x="0" y="0"/>
          <a:chExt cx="0" cy="0"/>
        </a:xfrm>
      </p:grpSpPr>
    </p:spTree>
    <p:extLst>
      <p:ext uri="{BB962C8B-B14F-4D97-AF65-F5344CB8AC3E}">
        <p14:creationId xmlns:p14="http://schemas.microsoft.com/office/powerpoint/2010/main" val="1619473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980A2-4859-14FD-8B5A-9B24637CABDE}"/>
            </a:ext>
          </a:extLst>
        </p:cNvPr>
        <p:cNvGrpSpPr/>
        <p:nvPr/>
      </p:nvGrpSpPr>
      <p:grpSpPr>
        <a:xfrm>
          <a:off x="0" y="0"/>
          <a:ext cx="0" cy="0"/>
          <a:chOff x="0" y="0"/>
          <a:chExt cx="0" cy="0"/>
        </a:xfrm>
      </p:grpSpPr>
    </p:spTree>
    <p:extLst>
      <p:ext uri="{BB962C8B-B14F-4D97-AF65-F5344CB8AC3E}">
        <p14:creationId xmlns:p14="http://schemas.microsoft.com/office/powerpoint/2010/main" val="1198736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9ADB4-9374-3957-1843-D5F30CDEE0C9}"/>
            </a:ext>
          </a:extLst>
        </p:cNvPr>
        <p:cNvGrpSpPr/>
        <p:nvPr/>
      </p:nvGrpSpPr>
      <p:grpSpPr>
        <a:xfrm>
          <a:off x="0" y="0"/>
          <a:ext cx="0" cy="0"/>
          <a:chOff x="0" y="0"/>
          <a:chExt cx="0" cy="0"/>
        </a:xfrm>
      </p:grpSpPr>
    </p:spTree>
    <p:extLst>
      <p:ext uri="{BB962C8B-B14F-4D97-AF65-F5344CB8AC3E}">
        <p14:creationId xmlns:p14="http://schemas.microsoft.com/office/powerpoint/2010/main" val="4084602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7F242-36AB-8750-8252-EDD2887553ED}"/>
            </a:ext>
          </a:extLst>
        </p:cNvPr>
        <p:cNvGrpSpPr/>
        <p:nvPr/>
      </p:nvGrpSpPr>
      <p:grpSpPr>
        <a:xfrm>
          <a:off x="0" y="0"/>
          <a:ext cx="0" cy="0"/>
          <a:chOff x="0" y="0"/>
          <a:chExt cx="0" cy="0"/>
        </a:xfrm>
      </p:grpSpPr>
    </p:spTree>
    <p:extLst>
      <p:ext uri="{BB962C8B-B14F-4D97-AF65-F5344CB8AC3E}">
        <p14:creationId xmlns:p14="http://schemas.microsoft.com/office/powerpoint/2010/main" val="1189123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25B3F-FB1E-B1C1-1EA8-CF2BC619855E}"/>
            </a:ext>
          </a:extLst>
        </p:cNvPr>
        <p:cNvGrpSpPr/>
        <p:nvPr/>
      </p:nvGrpSpPr>
      <p:grpSpPr>
        <a:xfrm>
          <a:off x="0" y="0"/>
          <a:ext cx="0" cy="0"/>
          <a:chOff x="0" y="0"/>
          <a:chExt cx="0" cy="0"/>
        </a:xfrm>
      </p:grpSpPr>
    </p:spTree>
    <p:extLst>
      <p:ext uri="{BB962C8B-B14F-4D97-AF65-F5344CB8AC3E}">
        <p14:creationId xmlns:p14="http://schemas.microsoft.com/office/powerpoint/2010/main" val="1599418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09E19-F927-9AB6-2D45-C1A22485849A}"/>
            </a:ext>
          </a:extLst>
        </p:cNvPr>
        <p:cNvGrpSpPr/>
        <p:nvPr/>
      </p:nvGrpSpPr>
      <p:grpSpPr>
        <a:xfrm>
          <a:off x="0" y="0"/>
          <a:ext cx="0" cy="0"/>
          <a:chOff x="0" y="0"/>
          <a:chExt cx="0" cy="0"/>
        </a:xfrm>
      </p:grpSpPr>
    </p:spTree>
    <p:extLst>
      <p:ext uri="{BB962C8B-B14F-4D97-AF65-F5344CB8AC3E}">
        <p14:creationId xmlns:p14="http://schemas.microsoft.com/office/powerpoint/2010/main" val="567258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66319-9367-0B29-D942-264BA65FED0D}"/>
            </a:ext>
          </a:extLst>
        </p:cNvPr>
        <p:cNvGrpSpPr/>
        <p:nvPr/>
      </p:nvGrpSpPr>
      <p:grpSpPr>
        <a:xfrm>
          <a:off x="0" y="0"/>
          <a:ext cx="0" cy="0"/>
          <a:chOff x="0" y="0"/>
          <a:chExt cx="0" cy="0"/>
        </a:xfrm>
      </p:grpSpPr>
    </p:spTree>
    <p:extLst>
      <p:ext uri="{BB962C8B-B14F-4D97-AF65-F5344CB8AC3E}">
        <p14:creationId xmlns:p14="http://schemas.microsoft.com/office/powerpoint/2010/main" val="1355091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9A963-87DE-9AE9-2111-4FA089968B0C}"/>
            </a:ext>
          </a:extLst>
        </p:cNvPr>
        <p:cNvGrpSpPr/>
        <p:nvPr/>
      </p:nvGrpSpPr>
      <p:grpSpPr>
        <a:xfrm>
          <a:off x="0" y="0"/>
          <a:ext cx="0" cy="0"/>
          <a:chOff x="0" y="0"/>
          <a:chExt cx="0" cy="0"/>
        </a:xfrm>
      </p:grpSpPr>
    </p:spTree>
    <p:extLst>
      <p:ext uri="{BB962C8B-B14F-4D97-AF65-F5344CB8AC3E}">
        <p14:creationId xmlns:p14="http://schemas.microsoft.com/office/powerpoint/2010/main" val="786874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1A2EC-3904-71CC-0459-8739C4789244}"/>
            </a:ext>
          </a:extLst>
        </p:cNvPr>
        <p:cNvGrpSpPr/>
        <p:nvPr/>
      </p:nvGrpSpPr>
      <p:grpSpPr>
        <a:xfrm>
          <a:off x="0" y="0"/>
          <a:ext cx="0" cy="0"/>
          <a:chOff x="0" y="0"/>
          <a:chExt cx="0" cy="0"/>
        </a:xfrm>
      </p:grpSpPr>
    </p:spTree>
    <p:extLst>
      <p:ext uri="{BB962C8B-B14F-4D97-AF65-F5344CB8AC3E}">
        <p14:creationId xmlns:p14="http://schemas.microsoft.com/office/powerpoint/2010/main" val="1669113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A8462B-E3B8-984F-01EE-B779F8398C62}"/>
              </a:ext>
            </a:extLst>
          </p:cNvPr>
          <p:cNvSpPr txBox="1"/>
          <p:nvPr/>
        </p:nvSpPr>
        <p:spPr>
          <a:xfrm>
            <a:off x="6567949" y="2660830"/>
            <a:ext cx="4454012" cy="3458383"/>
          </a:xfrm>
          <a:prstGeom prst="rect">
            <a:avLst/>
          </a:prstGeom>
          <a:noFill/>
        </p:spPr>
        <p:txBody>
          <a:bodyPr wrap="square">
            <a:spAutoFit/>
          </a:bodyPr>
          <a:lstStyle/>
          <a:p>
            <a:pPr marL="0" marR="0" algn="ctr">
              <a:lnSpc>
                <a:spcPct val="115000"/>
              </a:lnSpc>
              <a:spcAft>
                <a:spcPts val="800"/>
              </a:spcAft>
              <a:buNone/>
            </a:pPr>
            <a:b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br>
            <a:b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But she was </a:t>
            </a:r>
            <a:r>
              <a:rPr lang="en-US" sz="3200" u="sng" kern="0" dirty="0">
                <a:effectLst/>
                <a:latin typeface="Times New Roman" panose="02020603050405020304" pitchFamily="18" charset="0"/>
                <a:ea typeface="Times New Roman" panose="02020603050405020304" pitchFamily="18" charset="0"/>
                <a:cs typeface="Times New Roman" panose="02020603050405020304" pitchFamily="18" charset="0"/>
              </a:rPr>
              <a:t>distracted by activity </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while the </a:t>
            </a:r>
            <a:r>
              <a:rPr lang="en-US" sz="3200" u="sng" kern="0" dirty="0">
                <a:effectLst/>
                <a:latin typeface="Times New Roman" panose="02020603050405020304" pitchFamily="18" charset="0"/>
                <a:ea typeface="Times New Roman" panose="02020603050405020304" pitchFamily="18" charset="0"/>
                <a:cs typeface="Times New Roman" panose="02020603050405020304" pitchFamily="18" charset="0"/>
              </a:rPr>
              <a:t>presence of God was in the room</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39274F9-AA67-0FB7-CFE3-3CC6532FB824}"/>
              </a:ext>
            </a:extLst>
          </p:cNvPr>
          <p:cNvSpPr txBox="1"/>
          <p:nvPr/>
        </p:nvSpPr>
        <p:spPr>
          <a:xfrm>
            <a:off x="471949" y="313333"/>
            <a:ext cx="11444747" cy="760465"/>
          </a:xfrm>
          <a:prstGeom prst="rect">
            <a:avLst/>
          </a:prstGeom>
          <a:noFill/>
        </p:spPr>
        <p:txBody>
          <a:bodyPr wrap="square">
            <a:spAutoFit/>
          </a:bodyPr>
          <a:lstStyle/>
          <a:p>
            <a:pPr marL="0" marR="0">
              <a:lnSpc>
                <a:spcPct val="115000"/>
              </a:lnSpc>
              <a:spcAft>
                <a:spcPts val="800"/>
              </a:spcAft>
              <a:buNone/>
            </a:pPr>
            <a:r>
              <a:rPr lang="en-US" sz="4000" u="sng" kern="1800" dirty="0">
                <a:effectLst/>
                <a:latin typeface="Times New Roman" panose="02020603050405020304" pitchFamily="18" charset="0"/>
                <a:ea typeface="Times New Roman" panose="02020603050405020304" pitchFamily="18" charset="0"/>
                <a:cs typeface="Times New Roman" panose="02020603050405020304" pitchFamily="18" charset="0"/>
              </a:rPr>
              <a:t>Martha Was Busy Logging On While Mary Leaned In</a:t>
            </a:r>
            <a:endParaRPr lang="en-US" sz="4000" u="sng"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6B4B1AC-1414-F0C5-ACBD-E64CAF87ABB7}"/>
              </a:ext>
            </a:extLst>
          </p:cNvPr>
          <p:cNvSpPr txBox="1"/>
          <p:nvPr/>
        </p:nvSpPr>
        <p:spPr>
          <a:xfrm>
            <a:off x="565355" y="1496475"/>
            <a:ext cx="11061290" cy="1565300"/>
          </a:xfrm>
          <a:prstGeom prst="rect">
            <a:avLst/>
          </a:prstGeom>
          <a:noFill/>
        </p:spPr>
        <p:txBody>
          <a:bodyPr wrap="square">
            <a:spAutoFit/>
          </a:bodyPr>
          <a:lstStyle/>
          <a:p>
            <a:pPr marL="0" marR="0" algn="ctr">
              <a:lnSpc>
                <a:spcPct val="115000"/>
              </a:lnSpc>
              <a:spcAft>
                <a:spcPts val="800"/>
              </a:spcAft>
              <a:buNone/>
            </a:pPr>
            <a:r>
              <a:rPr lang="en-US" sz="2400" b="1" i="1" kern="0" dirty="0">
                <a:effectLst/>
                <a:latin typeface="Times New Roman" panose="02020603050405020304" pitchFamily="18" charset="0"/>
                <a:ea typeface="Times New Roman" panose="02020603050405020304" pitchFamily="18" charset="0"/>
                <a:cs typeface="Times New Roman" panose="02020603050405020304" pitchFamily="18" charset="0"/>
              </a:rPr>
              <a:t>Luke 10:38–42</a:t>
            </a:r>
            <a:endParaRPr lang="en-US" sz="2400" i="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2400" i="1" kern="0" dirty="0">
                <a:effectLst/>
                <a:latin typeface="Times New Roman" panose="02020603050405020304" pitchFamily="18" charset="0"/>
                <a:ea typeface="Times New Roman" panose="02020603050405020304" pitchFamily="18" charset="0"/>
                <a:cs typeface="Times New Roman" panose="02020603050405020304" pitchFamily="18" charset="0"/>
              </a:rPr>
              <a:t>“Martha, Martha,” the Lord answered, “you are worried and upset about many things, but few things are needed—or indeed only one. </a:t>
            </a:r>
            <a:r>
              <a:rPr lang="en-US" sz="3200" i="1" kern="0" dirty="0">
                <a:effectLst/>
                <a:latin typeface="Times New Roman" panose="02020603050405020304" pitchFamily="18" charset="0"/>
                <a:ea typeface="Times New Roman" panose="02020603050405020304" pitchFamily="18" charset="0"/>
                <a:cs typeface="Times New Roman" panose="02020603050405020304" pitchFamily="18" charset="0"/>
              </a:rPr>
              <a:t>Mary</a:t>
            </a:r>
            <a:r>
              <a:rPr lang="en-US" sz="2400" i="1" kern="0" dirty="0">
                <a:effectLst/>
                <a:latin typeface="Times New Roman" panose="02020603050405020304" pitchFamily="18" charset="0"/>
                <a:ea typeface="Times New Roman" panose="02020603050405020304" pitchFamily="18" charset="0"/>
                <a:cs typeface="Times New Roman" panose="02020603050405020304" pitchFamily="18" charset="0"/>
              </a:rPr>
              <a:t> has chosen what is better.”</a:t>
            </a:r>
            <a:endParaRPr lang="en-US" sz="2400" i="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E5611BD9-A104-CAB7-E2D0-35869B7BA6E4}"/>
              </a:ext>
            </a:extLst>
          </p:cNvPr>
          <p:cNvSpPr txBox="1"/>
          <p:nvPr/>
        </p:nvSpPr>
        <p:spPr>
          <a:xfrm>
            <a:off x="471949" y="3516213"/>
            <a:ext cx="6096000" cy="560025"/>
          </a:xfrm>
          <a:prstGeom prst="rect">
            <a:avLst/>
          </a:prstGeom>
          <a:noFill/>
        </p:spPr>
        <p:txBody>
          <a:bodyPr wrap="square">
            <a:spAutoFit/>
          </a:bodyPr>
          <a:lstStyle/>
          <a:p>
            <a:pPr marL="0" marR="0" algn="ctr">
              <a:lnSpc>
                <a:spcPct val="115000"/>
              </a:lnSpc>
              <a:spcAft>
                <a:spcPts val="800"/>
              </a:spcAft>
              <a:buNone/>
            </a:pP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Martha was not doing bad things.</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317B4232-0BF6-389C-510A-7CE600854179}"/>
              </a:ext>
            </a:extLst>
          </p:cNvPr>
          <p:cNvSpPr txBox="1"/>
          <p:nvPr/>
        </p:nvSpPr>
        <p:spPr>
          <a:xfrm>
            <a:off x="353960" y="4128412"/>
            <a:ext cx="6096000" cy="523220"/>
          </a:xfrm>
          <a:prstGeom prst="rect">
            <a:avLst/>
          </a:prstGeom>
          <a:noFill/>
        </p:spPr>
        <p:txBody>
          <a:bodyPr wrap="square">
            <a:spAutoFit/>
          </a:bodyPr>
          <a:lstStyle/>
          <a:p>
            <a:pPr algn="ct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She was serving.</a:t>
            </a:r>
            <a:endParaRPr lang="en-US" sz="2800" dirty="0"/>
          </a:p>
        </p:txBody>
      </p:sp>
      <p:sp>
        <p:nvSpPr>
          <p:cNvPr id="13" name="TextBox 12">
            <a:extLst>
              <a:ext uri="{FF2B5EF4-FFF2-40B4-BE49-F238E27FC236}">
                <a16:creationId xmlns:a16="http://schemas.microsoft.com/office/drawing/2014/main" id="{8CD6E8CB-25A2-345D-B036-8809CB3BE505}"/>
              </a:ext>
            </a:extLst>
          </p:cNvPr>
          <p:cNvSpPr txBox="1"/>
          <p:nvPr/>
        </p:nvSpPr>
        <p:spPr>
          <a:xfrm>
            <a:off x="353960" y="4632941"/>
            <a:ext cx="6096000" cy="523220"/>
          </a:xfrm>
          <a:prstGeom prst="rect">
            <a:avLst/>
          </a:prstGeom>
          <a:noFill/>
        </p:spPr>
        <p:txBody>
          <a:bodyPr wrap="square">
            <a:spAutoFit/>
          </a:bodyPr>
          <a:lstStyle/>
          <a:p>
            <a:pPr algn="ct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She was preparing.</a:t>
            </a:r>
            <a:endParaRPr lang="en-US" sz="2800" dirty="0"/>
          </a:p>
        </p:txBody>
      </p:sp>
      <p:sp>
        <p:nvSpPr>
          <p:cNvPr id="15" name="TextBox 14">
            <a:extLst>
              <a:ext uri="{FF2B5EF4-FFF2-40B4-BE49-F238E27FC236}">
                <a16:creationId xmlns:a16="http://schemas.microsoft.com/office/drawing/2014/main" id="{41E65F04-8A57-B53B-C0EC-1614B06B008D}"/>
              </a:ext>
            </a:extLst>
          </p:cNvPr>
          <p:cNvSpPr txBox="1"/>
          <p:nvPr/>
        </p:nvSpPr>
        <p:spPr>
          <a:xfrm>
            <a:off x="471949" y="5156161"/>
            <a:ext cx="6096000" cy="560025"/>
          </a:xfrm>
          <a:prstGeom prst="rect">
            <a:avLst/>
          </a:prstGeom>
          <a:noFill/>
        </p:spPr>
        <p:txBody>
          <a:bodyPr wrap="square">
            <a:spAutoFit/>
          </a:bodyPr>
          <a:lstStyle/>
          <a:p>
            <a:pPr marL="0" marR="0" algn="ctr">
              <a:lnSpc>
                <a:spcPct val="115000"/>
              </a:lnSpc>
              <a:spcAft>
                <a:spcPts val="800"/>
              </a:spcAft>
              <a:buNone/>
            </a:pP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She was hosting.</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1807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par>
                          <p:cTn id="18" fill="hold">
                            <p:stCondLst>
                              <p:cond delay="2000"/>
                            </p:stCondLst>
                            <p:childTnLst>
                              <p:par>
                                <p:cTn id="19" presetID="21"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heel(1)">
                                      <p:cBhvr>
                                        <p:cTn id="21" dur="2000"/>
                                        <p:tgtEl>
                                          <p:spTgt spid="11"/>
                                        </p:tgtEl>
                                      </p:cBhvr>
                                    </p:animEffect>
                                  </p:childTnLst>
                                </p:cTn>
                              </p:par>
                            </p:childTnLst>
                          </p:cTn>
                        </p:par>
                        <p:par>
                          <p:cTn id="22" fill="hold">
                            <p:stCondLst>
                              <p:cond delay="4000"/>
                            </p:stCondLst>
                            <p:childTnLst>
                              <p:par>
                                <p:cTn id="23" presetID="21"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heel(1)">
                                      <p:cBhvr>
                                        <p:cTn id="25" dur="2000"/>
                                        <p:tgtEl>
                                          <p:spTgt spid="13"/>
                                        </p:tgtEl>
                                      </p:cBhvr>
                                    </p:animEffect>
                                  </p:childTnLst>
                                </p:cTn>
                              </p:par>
                            </p:childTnLst>
                          </p:cTn>
                        </p:par>
                        <p:par>
                          <p:cTn id="26" fill="hold">
                            <p:stCondLst>
                              <p:cond delay="6000"/>
                            </p:stCondLst>
                            <p:childTnLst>
                              <p:par>
                                <p:cTn id="27" presetID="21" presetClass="entr" presetSubtype="1"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heel(1)">
                                      <p:cBhvr>
                                        <p:cTn id="29" dur="20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3000"/>
                                  </p:stCondLst>
                                  <p:childTnLst>
                                    <p:set>
                                      <p:cBhvr>
                                        <p:cTn id="33" dur="1" fill="hold">
                                          <p:stCondLst>
                                            <p:cond delay="0"/>
                                          </p:stCondLst>
                                        </p:cTn>
                                        <p:tgtEl>
                                          <p:spTgt spid="3"/>
                                        </p:tgtEl>
                                        <p:attrNameLst>
                                          <p:attrName>style.visibility</p:attrName>
                                        </p:attrNameLst>
                                      </p:cBhvr>
                                      <p:to>
                                        <p:strVal val="visible"/>
                                      </p:to>
                                    </p:set>
                                    <p:anim calcmode="lin" valueType="num">
                                      <p:cBhvr>
                                        <p:cTn id="34" dur="1000" fill="hold"/>
                                        <p:tgtEl>
                                          <p:spTgt spid="3"/>
                                        </p:tgtEl>
                                        <p:attrNameLst>
                                          <p:attrName>ppt_w</p:attrName>
                                        </p:attrNameLst>
                                      </p:cBhvr>
                                      <p:tavLst>
                                        <p:tav tm="0">
                                          <p:val>
                                            <p:fltVal val="0"/>
                                          </p:val>
                                        </p:tav>
                                        <p:tav tm="100000">
                                          <p:val>
                                            <p:strVal val="#ppt_w"/>
                                          </p:val>
                                        </p:tav>
                                      </p:tavLst>
                                    </p:anim>
                                    <p:anim calcmode="lin" valueType="num">
                                      <p:cBhvr>
                                        <p:cTn id="35" dur="1000" fill="hold"/>
                                        <p:tgtEl>
                                          <p:spTgt spid="3"/>
                                        </p:tgtEl>
                                        <p:attrNameLst>
                                          <p:attrName>ppt_h</p:attrName>
                                        </p:attrNameLst>
                                      </p:cBhvr>
                                      <p:tavLst>
                                        <p:tav tm="0">
                                          <p:val>
                                            <p:fltVal val="0"/>
                                          </p:val>
                                        </p:tav>
                                        <p:tav tm="100000">
                                          <p:val>
                                            <p:strVal val="#ppt_h"/>
                                          </p:val>
                                        </p:tav>
                                      </p:tavLst>
                                    </p:anim>
                                    <p:anim calcmode="lin" valueType="num">
                                      <p:cBhvr>
                                        <p:cTn id="36" dur="1000" fill="hold"/>
                                        <p:tgtEl>
                                          <p:spTgt spid="3"/>
                                        </p:tgtEl>
                                        <p:attrNameLst>
                                          <p:attrName>style.rotation</p:attrName>
                                        </p:attrNameLst>
                                      </p:cBhvr>
                                      <p:tavLst>
                                        <p:tav tm="0">
                                          <p:val>
                                            <p:fltVal val="90"/>
                                          </p:val>
                                        </p:tav>
                                        <p:tav tm="100000">
                                          <p:val>
                                            <p:fltVal val="0"/>
                                          </p:val>
                                        </p:tav>
                                      </p:tavLst>
                                    </p:anim>
                                    <p:animEffect transition="in" filter="fade">
                                      <p:cBhvr>
                                        <p:cTn id="3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1" grpId="0"/>
      <p:bldP spid="13"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253E2-498F-18AC-5C75-A339FA4F3D4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66F1978-0FBE-0C3F-733B-38967D7504FD}"/>
              </a:ext>
            </a:extLst>
          </p:cNvPr>
          <p:cNvSpPr txBox="1"/>
          <p:nvPr/>
        </p:nvSpPr>
        <p:spPr>
          <a:xfrm>
            <a:off x="2753033" y="149279"/>
            <a:ext cx="7708490" cy="1193147"/>
          </a:xfrm>
          <a:prstGeom prst="rect">
            <a:avLst/>
          </a:prstGeom>
          <a:noFill/>
        </p:spPr>
        <p:txBody>
          <a:bodyPr wrap="square">
            <a:spAutoFit/>
          </a:bodyPr>
          <a:lstStyle/>
          <a:p>
            <a:pPr marL="0" marR="0" algn="ctr">
              <a:lnSpc>
                <a:spcPct val="115000"/>
              </a:lnSpc>
              <a:spcAft>
                <a:spcPts val="800"/>
              </a:spcAft>
              <a:buNone/>
            </a:pP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Mary understood something powerful. She leaned in. She sat at the feet of Jesus.</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F551AC5-1F50-C0E8-06A4-49CF29B383D1}"/>
              </a:ext>
            </a:extLst>
          </p:cNvPr>
          <p:cNvSpPr txBox="1"/>
          <p:nvPr/>
        </p:nvSpPr>
        <p:spPr>
          <a:xfrm>
            <a:off x="1700981" y="1769508"/>
            <a:ext cx="9055509" cy="1445267"/>
          </a:xfrm>
          <a:prstGeom prst="rect">
            <a:avLst/>
          </a:prstGeom>
          <a:noFill/>
        </p:spPr>
        <p:txBody>
          <a:bodyPr wrap="square">
            <a:spAutoFit/>
          </a:bodyPr>
          <a:lstStyle/>
          <a:p>
            <a:pPr marL="0" marR="0" algn="ctr">
              <a:lnSpc>
                <a:spcPct val="115000"/>
              </a:lnSpc>
              <a:spcAft>
                <a:spcPts val="800"/>
              </a:spcAft>
              <a:buNone/>
            </a:pPr>
            <a:r>
              <a:rPr lang="en-US" sz="2400" i="1" kern="0" dirty="0">
                <a:effectLst/>
                <a:latin typeface="Times New Roman" panose="02020603050405020304" pitchFamily="18" charset="0"/>
                <a:ea typeface="Times New Roman" panose="02020603050405020304" pitchFamily="18" charset="0"/>
                <a:cs typeface="Times New Roman" panose="02020603050405020304" pitchFamily="18" charset="0"/>
              </a:rPr>
              <a:t>Imagine being invited to dinner with the President of the United States.</a:t>
            </a:r>
            <a:endParaRPr lang="en-US" sz="2400" i="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2400" i="1" kern="0" dirty="0">
                <a:effectLst/>
                <a:latin typeface="Times New Roman" panose="02020603050405020304" pitchFamily="18" charset="0"/>
                <a:ea typeface="Times New Roman" panose="02020603050405020304" pitchFamily="18" charset="0"/>
                <a:cs typeface="Times New Roman" panose="02020603050405020304" pitchFamily="18" charset="0"/>
              </a:rPr>
              <a:t>You arrive at the White House… and instead of sitting down to talk with him, you stay in the kitchen washing dishes the whole time.</a:t>
            </a:r>
            <a:endParaRPr lang="en-US" sz="2400" i="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1BE4AE0-66AA-3AF4-DE62-18937BA7BC19}"/>
              </a:ext>
            </a:extLst>
          </p:cNvPr>
          <p:cNvSpPr txBox="1"/>
          <p:nvPr/>
        </p:nvSpPr>
        <p:spPr>
          <a:xfrm>
            <a:off x="899651" y="4674252"/>
            <a:ext cx="10658167" cy="1193147"/>
          </a:xfrm>
          <a:prstGeom prst="rect">
            <a:avLst/>
          </a:prstGeom>
          <a:noFill/>
        </p:spPr>
        <p:txBody>
          <a:bodyPr wrap="square">
            <a:spAutoFit/>
          </a:bodyPr>
          <a:lstStyle/>
          <a:p>
            <a:pPr marL="0" marR="0" algn="ctr">
              <a:lnSpc>
                <a:spcPct val="115000"/>
              </a:lnSpc>
              <a:spcAft>
                <a:spcPts val="800"/>
              </a:spcAft>
              <a:buNone/>
            </a:pP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Jesus wasn’t </a:t>
            </a:r>
            <a:r>
              <a:rPr lang="en-US" sz="3200" u="sng" kern="0" dirty="0">
                <a:effectLst/>
                <a:latin typeface="Times New Roman" panose="02020603050405020304" pitchFamily="18" charset="0"/>
                <a:ea typeface="Times New Roman" panose="02020603050405020304" pitchFamily="18" charset="0"/>
                <a:cs typeface="Times New Roman" panose="02020603050405020304" pitchFamily="18" charset="0"/>
              </a:rPr>
              <a:t>offended by service. </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He was concerned that </a:t>
            </a:r>
            <a:r>
              <a:rPr lang="en-US" sz="3200" u="sng" kern="0" dirty="0">
                <a:effectLst/>
                <a:latin typeface="Times New Roman" panose="02020603050405020304" pitchFamily="18" charset="0"/>
                <a:ea typeface="Times New Roman" panose="02020603050405020304" pitchFamily="18" charset="0"/>
                <a:cs typeface="Times New Roman" panose="02020603050405020304" pitchFamily="18" charset="0"/>
              </a:rPr>
              <a:t>service had replaced relationship.</a:t>
            </a:r>
            <a:endParaRPr lang="en-US" sz="3200" u="sng"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BBFAA1C-DA00-2FC3-ADA2-2E56A6663B8E}"/>
              </a:ext>
            </a:extLst>
          </p:cNvPr>
          <p:cNvSpPr txBox="1"/>
          <p:nvPr/>
        </p:nvSpPr>
        <p:spPr>
          <a:xfrm>
            <a:off x="3480619" y="3429000"/>
            <a:ext cx="6096000" cy="560025"/>
          </a:xfrm>
          <a:prstGeom prst="rect">
            <a:avLst/>
          </a:prstGeom>
          <a:noFill/>
        </p:spPr>
        <p:txBody>
          <a:bodyPr wrap="square">
            <a:spAutoFit/>
          </a:bodyPr>
          <a:lstStyle/>
          <a:p>
            <a:pPr marL="0" marR="0">
              <a:lnSpc>
                <a:spcPct val="115000"/>
              </a:lnSpc>
              <a:spcAft>
                <a:spcPts val="800"/>
              </a:spcAft>
              <a:buNone/>
            </a:pP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That's essentially what Martha did.</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29452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heel(1)">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D5752-C79F-1E12-B55A-EDF5032EF1E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9AF5E56-6479-3A0F-91A3-66C3F53DB74B}"/>
              </a:ext>
            </a:extLst>
          </p:cNvPr>
          <p:cNvSpPr txBox="1"/>
          <p:nvPr/>
        </p:nvSpPr>
        <p:spPr>
          <a:xfrm>
            <a:off x="953730" y="845451"/>
            <a:ext cx="10481187" cy="2707536"/>
          </a:xfrm>
          <a:prstGeom prst="rect">
            <a:avLst/>
          </a:prstGeom>
          <a:noFill/>
        </p:spPr>
        <p:txBody>
          <a:bodyPr wrap="square">
            <a:spAutoFit/>
          </a:bodyPr>
          <a:lstStyle/>
          <a:p>
            <a:pPr marL="0" marR="0" algn="ctr">
              <a:lnSpc>
                <a:spcPct val="115000"/>
              </a:lnSpc>
              <a:spcAft>
                <a:spcPts val="800"/>
              </a:spcAft>
              <a:buNone/>
            </a:pP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Many of us today are doing the same thing.</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Busy with work activity.</a:t>
            </a:r>
            <a:b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Busy with life.           Busy with Kids</a:t>
            </a:r>
            <a:b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Busy with Social Media.</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33C9736-7828-C6F4-8DA0-E1CB381B7CAD}"/>
              </a:ext>
            </a:extLst>
          </p:cNvPr>
          <p:cNvSpPr txBox="1"/>
          <p:nvPr/>
        </p:nvSpPr>
        <p:spPr>
          <a:xfrm>
            <a:off x="1292942" y="4646767"/>
            <a:ext cx="9802761" cy="923330"/>
          </a:xfrm>
          <a:prstGeom prst="rect">
            <a:avLst/>
          </a:prstGeom>
          <a:noFill/>
        </p:spPr>
        <p:txBody>
          <a:bodyPr wrap="square">
            <a:spAutoFit/>
          </a:bodyPr>
          <a:lstStyle/>
          <a:p>
            <a:pPr algn="ctr">
              <a:buNone/>
            </a:pPr>
            <a:r>
              <a:rPr lang="en-US" sz="5400" u="sng" kern="0" dirty="0">
                <a:effectLst/>
                <a:latin typeface="Times New Roman" panose="02020603050405020304" pitchFamily="18" charset="0"/>
                <a:ea typeface="Times New Roman" panose="02020603050405020304" pitchFamily="18" charset="0"/>
              </a:rPr>
              <a:t>But not leaning into His presence</a:t>
            </a:r>
            <a:endParaRPr lang="en-US" sz="5400" u="sng" dirty="0"/>
          </a:p>
        </p:txBody>
      </p:sp>
    </p:spTree>
    <p:extLst>
      <p:ext uri="{BB962C8B-B14F-4D97-AF65-F5344CB8AC3E}">
        <p14:creationId xmlns:p14="http://schemas.microsoft.com/office/powerpoint/2010/main" val="331192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150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24CF4-7C27-7E46-AD94-18BB359B961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5BC00A3-99E9-FC92-6BAF-60458F123B51}"/>
              </a:ext>
            </a:extLst>
          </p:cNvPr>
          <p:cNvSpPr txBox="1"/>
          <p:nvPr/>
        </p:nvSpPr>
        <p:spPr>
          <a:xfrm>
            <a:off x="707922" y="1225486"/>
            <a:ext cx="10559846" cy="3553986"/>
          </a:xfrm>
          <a:prstGeom prst="rect">
            <a:avLst/>
          </a:prstGeom>
          <a:noFill/>
        </p:spPr>
        <p:txBody>
          <a:bodyPr wrap="square">
            <a:spAutoFit/>
          </a:bodyPr>
          <a:lstStyle/>
          <a:p>
            <a:pPr marR="0" algn="ctr">
              <a:lnSpc>
                <a:spcPct val="115000"/>
              </a:lnSpc>
              <a:spcAft>
                <a:spcPts val="800"/>
              </a:spcAft>
            </a:pP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The average person checks their phone hundreds of times a day.</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R="0" algn="ctr">
              <a:lnSpc>
                <a:spcPct val="115000"/>
              </a:lnSpc>
              <a:spcAft>
                <a:spcPts val="800"/>
              </a:spcAft>
            </a:pP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We log in to:</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R="0" lvl="0" algn="ctr">
              <a:lnSpc>
                <a:spcPct val="115000"/>
              </a:lnSpc>
              <a:spcAft>
                <a:spcPts val="800"/>
              </a:spcAft>
              <a:buSzPts val="1000"/>
              <a:tabLst>
                <a:tab pos="457200" algn="l"/>
              </a:tabLst>
            </a:pP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Facebook            Instagram       Tik Tok</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R="0" lvl="0" algn="ctr">
              <a:lnSpc>
                <a:spcPct val="115000"/>
              </a:lnSpc>
              <a:spcAft>
                <a:spcPts val="800"/>
              </a:spcAft>
              <a:buSzPts val="1000"/>
              <a:tabLst>
                <a:tab pos="457200" algn="l"/>
              </a:tabLst>
            </a:pP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News       Work </a:t>
            </a:r>
            <a:r>
              <a:rPr lang="en-US" sz="2800" kern="0" dirty="0">
                <a:latin typeface="Times New Roman" panose="02020603050405020304" pitchFamily="18" charset="0"/>
                <a:ea typeface="Times New Roman" panose="02020603050405020304" pitchFamily="18" charset="0"/>
                <a:cs typeface="Times New Roman" panose="02020603050405020304" pitchFamily="18" charset="0"/>
              </a:rPr>
              <a:t>P</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ortals         </a:t>
            </a:r>
            <a:r>
              <a:rPr lang="en-US" sz="2800" kern="0" dirty="0" err="1">
                <a:effectLst/>
                <a:latin typeface="Times New Roman" panose="02020603050405020304" pitchFamily="18" charset="0"/>
                <a:ea typeface="Times New Roman" panose="02020603050405020304" pitchFamily="18" charset="0"/>
                <a:cs typeface="Times New Roman" panose="02020603050405020304" pitchFamily="18" charset="0"/>
              </a:rPr>
              <a:t>Temu</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R="0" lvl="0" algn="ctr">
              <a:lnSpc>
                <a:spcPct val="115000"/>
              </a:lnSpc>
              <a:spcAft>
                <a:spcPts val="800"/>
              </a:spcAft>
              <a:buSzPts val="1000"/>
              <a:tabLst>
                <a:tab pos="457200" algn="l"/>
              </a:tabLst>
            </a:pP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Banking apps          Streaming services</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R="0" algn="ctr">
              <a:lnSpc>
                <a:spcPct val="115000"/>
              </a:lnSpc>
              <a:spcAft>
                <a:spcPts val="800"/>
              </a:spcAft>
            </a:pP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83D2BA2-49C7-4A50-CD33-DDF166AD433E}"/>
              </a:ext>
            </a:extLst>
          </p:cNvPr>
          <p:cNvSpPr txBox="1"/>
          <p:nvPr/>
        </p:nvSpPr>
        <p:spPr>
          <a:xfrm>
            <a:off x="816077" y="280368"/>
            <a:ext cx="10559846" cy="760465"/>
          </a:xfrm>
          <a:prstGeom prst="rect">
            <a:avLst/>
          </a:prstGeom>
          <a:noFill/>
        </p:spPr>
        <p:txBody>
          <a:bodyPr wrap="square">
            <a:spAutoFit/>
          </a:bodyPr>
          <a:lstStyle/>
          <a:p>
            <a:pPr marL="0" marR="0" algn="ctr">
              <a:lnSpc>
                <a:spcPct val="115000"/>
              </a:lnSpc>
              <a:spcAft>
                <a:spcPts val="800"/>
              </a:spcAft>
              <a:buNone/>
            </a:pPr>
            <a:r>
              <a:rPr lang="en-US" sz="4000" u="sng" kern="1800" dirty="0">
                <a:effectLst/>
                <a:latin typeface="Times New Roman" panose="02020603050405020304" pitchFamily="18" charset="0"/>
                <a:ea typeface="Times New Roman" panose="02020603050405020304" pitchFamily="18" charset="0"/>
                <a:cs typeface="Times New Roman" panose="02020603050405020304" pitchFamily="18" charset="0"/>
              </a:rPr>
              <a:t>Technology Connects Us to Everyone Except God</a:t>
            </a:r>
            <a:endParaRPr lang="en-US" sz="4000" u="sng"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06E114D-7B56-467E-934A-375498CD1462}"/>
              </a:ext>
            </a:extLst>
          </p:cNvPr>
          <p:cNvSpPr txBox="1"/>
          <p:nvPr/>
        </p:nvSpPr>
        <p:spPr>
          <a:xfrm>
            <a:off x="1106129" y="4499459"/>
            <a:ext cx="9979742" cy="560025"/>
          </a:xfrm>
          <a:prstGeom prst="rect">
            <a:avLst/>
          </a:prstGeom>
          <a:noFill/>
        </p:spPr>
        <p:txBody>
          <a:bodyPr wrap="square">
            <a:spAutoFit/>
          </a:bodyPr>
          <a:lstStyle/>
          <a:p>
            <a:pPr marL="0" marR="0" algn="ctr">
              <a:lnSpc>
                <a:spcPct val="115000"/>
              </a:lnSpc>
              <a:spcAft>
                <a:spcPts val="800"/>
              </a:spcAft>
              <a:buNone/>
            </a:pP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But when was the last time we logged into God's presence?</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5F5FF3E-85C4-DBD5-3C87-A19293679872}"/>
              </a:ext>
            </a:extLst>
          </p:cNvPr>
          <p:cNvSpPr txBox="1"/>
          <p:nvPr/>
        </p:nvSpPr>
        <p:spPr>
          <a:xfrm>
            <a:off x="2939845" y="5187488"/>
            <a:ext cx="6096000" cy="1295739"/>
          </a:xfrm>
          <a:prstGeom prst="rect">
            <a:avLst/>
          </a:prstGeom>
          <a:noFill/>
        </p:spPr>
        <p:txBody>
          <a:bodyPr wrap="square">
            <a:spAutoFit/>
          </a:bodyPr>
          <a:lstStyle/>
          <a:p>
            <a:pPr marL="0" marR="0" algn="ctr">
              <a:lnSpc>
                <a:spcPct val="115000"/>
              </a:lnSpc>
              <a:spcAft>
                <a:spcPts val="800"/>
              </a:spcAft>
              <a:buNone/>
            </a:pPr>
            <a:r>
              <a:rPr lang="en-US" sz="3200" i="1" kern="0" dirty="0">
                <a:effectLst/>
                <a:latin typeface="Times New Roman" panose="02020603050405020304" pitchFamily="18" charset="0"/>
                <a:ea typeface="Times New Roman" panose="02020603050405020304" pitchFamily="18" charset="0"/>
                <a:cs typeface="Times New Roman" panose="02020603050405020304" pitchFamily="18" charset="0"/>
              </a:rPr>
              <a:t>Psalm 46:10</a:t>
            </a:r>
            <a:endParaRPr lang="en-US" sz="3200" i="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3200" i="1" kern="0" dirty="0">
                <a:effectLst/>
                <a:latin typeface="Times New Roman" panose="02020603050405020304" pitchFamily="18" charset="0"/>
                <a:ea typeface="Times New Roman" panose="02020603050405020304" pitchFamily="18" charset="0"/>
                <a:cs typeface="Times New Roman" panose="02020603050405020304" pitchFamily="18" charset="0"/>
              </a:rPr>
              <a:t>“Be still, and know that I am God.”</a:t>
            </a:r>
            <a:endParaRPr lang="en-US" sz="3200" i="1" dirty="0"/>
          </a:p>
        </p:txBody>
      </p:sp>
    </p:spTree>
    <p:extLst>
      <p:ext uri="{BB962C8B-B14F-4D97-AF65-F5344CB8AC3E}">
        <p14:creationId xmlns:p14="http://schemas.microsoft.com/office/powerpoint/2010/main" val="25546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577A3-190A-FBF7-A96A-EACAD76E26B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6F57402-BF9C-2861-7962-D7BF240B30B0}"/>
              </a:ext>
            </a:extLst>
          </p:cNvPr>
          <p:cNvSpPr txBox="1"/>
          <p:nvPr/>
        </p:nvSpPr>
        <p:spPr>
          <a:xfrm>
            <a:off x="894736" y="451254"/>
            <a:ext cx="10609006" cy="3982180"/>
          </a:xfrm>
          <a:prstGeom prst="rect">
            <a:avLst/>
          </a:prstGeom>
          <a:noFill/>
        </p:spPr>
        <p:txBody>
          <a:bodyPr wrap="square">
            <a:spAutoFit/>
          </a:bodyPr>
          <a:lstStyle/>
          <a:p>
            <a:pPr marL="0" marR="0" algn="ctr">
              <a:lnSpc>
                <a:spcPct val="115000"/>
              </a:lnSpc>
              <a:spcAft>
                <a:spcPts val="800"/>
              </a:spcAft>
              <a:buNone/>
            </a:pPr>
            <a:r>
              <a:rPr lang="en-US" sz="2400" i="1" kern="0" dirty="0">
                <a:effectLst/>
                <a:latin typeface="Times New Roman" panose="02020603050405020304" pitchFamily="18" charset="0"/>
                <a:ea typeface="Times New Roman" panose="02020603050405020304" pitchFamily="18" charset="0"/>
                <a:cs typeface="Times New Roman" panose="02020603050405020304" pitchFamily="18" charset="0"/>
              </a:rPr>
              <a:t>A missionary once visited a remote African village.</a:t>
            </a:r>
            <a:endParaRPr lang="en-US" sz="2400" i="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2400" i="1" kern="0" dirty="0">
                <a:effectLst/>
                <a:latin typeface="Times New Roman" panose="02020603050405020304" pitchFamily="18" charset="0"/>
                <a:ea typeface="Times New Roman" panose="02020603050405020304" pitchFamily="18" charset="0"/>
                <a:cs typeface="Times New Roman" panose="02020603050405020304" pitchFamily="18" charset="0"/>
              </a:rPr>
              <a:t>One morning he woke early and noticed the villagers sitting quietly outside their huts doing nothing.</a:t>
            </a:r>
            <a:endParaRPr lang="en-US" sz="2400" i="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2400" i="1" kern="0" dirty="0">
                <a:effectLst/>
                <a:latin typeface="Times New Roman" panose="02020603050405020304" pitchFamily="18" charset="0"/>
                <a:ea typeface="Times New Roman" panose="02020603050405020304" pitchFamily="18" charset="0"/>
                <a:cs typeface="Times New Roman" panose="02020603050405020304" pitchFamily="18" charset="0"/>
              </a:rPr>
              <a:t>He asked the interpreter, “Why are they just sitting there?”</a:t>
            </a:r>
            <a:endParaRPr lang="en-US" sz="2400" i="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2400" i="1" kern="0" dirty="0">
                <a:effectLst/>
                <a:latin typeface="Times New Roman" panose="02020603050405020304" pitchFamily="18" charset="0"/>
                <a:ea typeface="Times New Roman" panose="02020603050405020304" pitchFamily="18" charset="0"/>
                <a:cs typeface="Times New Roman" panose="02020603050405020304" pitchFamily="18" charset="0"/>
              </a:rPr>
              <a:t>The interpreter smiled and said,</a:t>
            </a:r>
            <a:endParaRPr lang="en-US" sz="2400" i="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2400" i="1" kern="0" dirty="0">
                <a:effectLst/>
                <a:latin typeface="Times New Roman" panose="02020603050405020304" pitchFamily="18" charset="0"/>
                <a:ea typeface="Times New Roman" panose="02020603050405020304" pitchFamily="18" charset="0"/>
                <a:cs typeface="Times New Roman" panose="02020603050405020304" pitchFamily="18" charset="0"/>
              </a:rPr>
              <a:t>“They are waiting for their souls to catch up with their bodies.”</a:t>
            </a:r>
            <a:endParaRPr lang="en-US" sz="2400" i="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br>
              <a:rPr lang="en-US" sz="2400" i="1" kern="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400" i="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94086E3-E9AA-B849-9496-FBF810EDEBF5}"/>
              </a:ext>
            </a:extLst>
          </p:cNvPr>
          <p:cNvSpPr txBox="1"/>
          <p:nvPr/>
        </p:nvSpPr>
        <p:spPr>
          <a:xfrm>
            <a:off x="894736" y="4650496"/>
            <a:ext cx="10225548" cy="1756250"/>
          </a:xfrm>
          <a:prstGeom prst="rect">
            <a:avLst/>
          </a:prstGeom>
          <a:noFill/>
        </p:spPr>
        <p:txBody>
          <a:bodyPr wrap="square">
            <a:spAutoFit/>
          </a:bodyPr>
          <a:lstStyle/>
          <a:p>
            <a:pPr marL="0" marR="0" algn="ctr">
              <a:lnSpc>
                <a:spcPct val="115000"/>
              </a:lnSpc>
              <a:spcAft>
                <a:spcPts val="800"/>
              </a:spcAft>
              <a:buNone/>
            </a:pP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We are </a:t>
            </a:r>
            <a:r>
              <a:rPr lang="en-US" sz="2800" u="sng" kern="0" dirty="0">
                <a:effectLst/>
                <a:latin typeface="Times New Roman" panose="02020603050405020304" pitchFamily="18" charset="0"/>
                <a:ea typeface="Times New Roman" panose="02020603050405020304" pitchFamily="18" charset="0"/>
                <a:cs typeface="Times New Roman" panose="02020603050405020304" pitchFamily="18" charset="0"/>
              </a:rPr>
              <a:t>moving so fast </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today </a:t>
            </a:r>
            <a:r>
              <a:rPr lang="en-US" sz="2800" u="sng" kern="0" dirty="0">
                <a:effectLst/>
                <a:latin typeface="Times New Roman" panose="02020603050405020304" pitchFamily="18" charset="0"/>
                <a:ea typeface="Times New Roman" panose="02020603050405020304" pitchFamily="18" charset="0"/>
                <a:cs typeface="Times New Roman" panose="02020603050405020304" pitchFamily="18" charset="0"/>
              </a:rPr>
              <a:t>that our souls are struggling to keep up</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God is still speaking.</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But we are too distracted to hear Him.</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54660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62D4E-8C94-94DA-731D-802AF61FF8F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C5C3BFF-3377-DC21-55B1-6652A76B6169}"/>
              </a:ext>
            </a:extLst>
          </p:cNvPr>
          <p:cNvSpPr txBox="1"/>
          <p:nvPr/>
        </p:nvSpPr>
        <p:spPr>
          <a:xfrm>
            <a:off x="978310" y="2742590"/>
            <a:ext cx="10235380" cy="2255169"/>
          </a:xfrm>
          <a:prstGeom prst="rect">
            <a:avLst/>
          </a:prstGeom>
          <a:noFill/>
        </p:spPr>
        <p:txBody>
          <a:bodyPr wrap="square">
            <a:spAutoFit/>
          </a:bodyPr>
          <a:lstStyle/>
          <a:p>
            <a:pPr marL="0" marR="0" algn="ctr">
              <a:lnSpc>
                <a:spcPct val="115000"/>
              </a:lnSpc>
              <a:spcAft>
                <a:spcPts val="800"/>
              </a:spcAft>
              <a:buNone/>
            </a:pP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If anyone had reason to be busy, it was Jesus.</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People needed healing.  Crowds followed Him everywhere.</a:t>
            </a:r>
            <a:b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Miracles were happening constantly.</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0C33E75-8A27-6049-36CD-0A6713A8DA15}"/>
              </a:ext>
            </a:extLst>
          </p:cNvPr>
          <p:cNvSpPr txBox="1"/>
          <p:nvPr/>
        </p:nvSpPr>
        <p:spPr>
          <a:xfrm>
            <a:off x="1111046" y="245955"/>
            <a:ext cx="9792928" cy="894091"/>
          </a:xfrm>
          <a:prstGeom prst="rect">
            <a:avLst/>
          </a:prstGeom>
          <a:noFill/>
        </p:spPr>
        <p:txBody>
          <a:bodyPr wrap="square">
            <a:spAutoFit/>
          </a:bodyPr>
          <a:lstStyle/>
          <a:p>
            <a:pPr marL="0" marR="0" algn="ctr">
              <a:lnSpc>
                <a:spcPct val="115000"/>
              </a:lnSpc>
              <a:spcAft>
                <a:spcPts val="800"/>
              </a:spcAft>
              <a:buNone/>
            </a:pPr>
            <a:r>
              <a:rPr lang="en-US" sz="4800" u="sng" kern="1800" dirty="0">
                <a:effectLst/>
                <a:latin typeface="Times New Roman" panose="02020603050405020304" pitchFamily="18" charset="0"/>
                <a:ea typeface="Times New Roman" panose="02020603050405020304" pitchFamily="18" charset="0"/>
                <a:cs typeface="Times New Roman" panose="02020603050405020304" pitchFamily="18" charset="0"/>
              </a:rPr>
              <a:t>Even Jesus Stepped Away to Lean In</a:t>
            </a:r>
            <a:endParaRPr lang="en-US" sz="4800" u="sng"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9296730-5706-6D1D-2AA3-28E7D6650DB0}"/>
              </a:ext>
            </a:extLst>
          </p:cNvPr>
          <p:cNvSpPr txBox="1"/>
          <p:nvPr/>
        </p:nvSpPr>
        <p:spPr>
          <a:xfrm>
            <a:off x="1607574" y="1140046"/>
            <a:ext cx="8799871" cy="1276440"/>
          </a:xfrm>
          <a:prstGeom prst="rect">
            <a:avLst/>
          </a:prstGeom>
          <a:noFill/>
        </p:spPr>
        <p:txBody>
          <a:bodyPr wrap="square">
            <a:spAutoFit/>
          </a:bodyPr>
          <a:lstStyle/>
          <a:p>
            <a:pPr marL="0" marR="0" algn="ctr">
              <a:lnSpc>
                <a:spcPct val="115000"/>
              </a:lnSpc>
              <a:spcAft>
                <a:spcPts val="800"/>
              </a:spcAft>
              <a:buNone/>
            </a:pPr>
            <a:r>
              <a:rPr lang="en-US" sz="2800" i="1" kern="0" dirty="0">
                <a:effectLst/>
                <a:latin typeface="Times New Roman" panose="02020603050405020304" pitchFamily="18" charset="0"/>
                <a:ea typeface="Times New Roman" panose="02020603050405020304" pitchFamily="18" charset="0"/>
                <a:cs typeface="Times New Roman" panose="02020603050405020304" pitchFamily="18" charset="0"/>
              </a:rPr>
              <a:t>Luke 5:16</a:t>
            </a:r>
            <a:endParaRPr lang="en-US" sz="2800" i="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2800" i="1" kern="0" dirty="0">
                <a:effectLst/>
                <a:latin typeface="Times New Roman" panose="02020603050405020304" pitchFamily="18" charset="0"/>
                <a:ea typeface="Times New Roman" panose="02020603050405020304" pitchFamily="18" charset="0"/>
                <a:cs typeface="Times New Roman" panose="02020603050405020304" pitchFamily="18" charset="0"/>
              </a:rPr>
              <a:t>“But Jesus </a:t>
            </a:r>
            <a:r>
              <a:rPr lang="en-US" sz="3600" b="1" i="1" kern="0" dirty="0">
                <a:effectLst/>
                <a:latin typeface="Times New Roman" panose="02020603050405020304" pitchFamily="18" charset="0"/>
                <a:ea typeface="Times New Roman" panose="02020603050405020304" pitchFamily="18" charset="0"/>
                <a:cs typeface="Times New Roman" panose="02020603050405020304" pitchFamily="18" charset="0"/>
              </a:rPr>
              <a:t>often </a:t>
            </a:r>
            <a:r>
              <a:rPr lang="en-US" sz="2800" i="1" kern="0" dirty="0">
                <a:effectLst/>
                <a:latin typeface="Times New Roman" panose="02020603050405020304" pitchFamily="18" charset="0"/>
                <a:ea typeface="Times New Roman" panose="02020603050405020304" pitchFamily="18" charset="0"/>
                <a:cs typeface="Times New Roman" panose="02020603050405020304" pitchFamily="18" charset="0"/>
              </a:rPr>
              <a:t>withdrew to lonely places and prayed.”</a:t>
            </a:r>
            <a:endParaRPr lang="en-US" sz="2800" i="1" dirty="0"/>
          </a:p>
        </p:txBody>
      </p:sp>
      <p:sp>
        <p:nvSpPr>
          <p:cNvPr id="9" name="TextBox 8">
            <a:extLst>
              <a:ext uri="{FF2B5EF4-FFF2-40B4-BE49-F238E27FC236}">
                <a16:creationId xmlns:a16="http://schemas.microsoft.com/office/drawing/2014/main" id="{828F89B7-1F65-29DA-0CC2-06B5F0B03574}"/>
              </a:ext>
            </a:extLst>
          </p:cNvPr>
          <p:cNvSpPr txBox="1"/>
          <p:nvPr/>
        </p:nvSpPr>
        <p:spPr>
          <a:xfrm>
            <a:off x="757082" y="5904767"/>
            <a:ext cx="11159613" cy="584775"/>
          </a:xfrm>
          <a:prstGeom prst="rect">
            <a:avLst/>
          </a:prstGeom>
          <a:noFill/>
        </p:spPr>
        <p:txBody>
          <a:bodyPr wrap="square">
            <a:spAutoFit/>
          </a:bodyPr>
          <a:lstStyle/>
          <a:p>
            <a:pPr>
              <a:buNone/>
            </a:pPr>
            <a:r>
              <a:rPr lang="en-US" sz="3200" kern="0" dirty="0">
                <a:effectLst/>
                <a:latin typeface="Times New Roman" panose="02020603050405020304" pitchFamily="18" charset="0"/>
                <a:ea typeface="Times New Roman" panose="02020603050405020304" pitchFamily="18" charset="0"/>
              </a:rPr>
              <a:t>If Jesus needed quiet time with God, how much more do we?</a:t>
            </a:r>
            <a:endParaRPr lang="en-US" sz="3200" dirty="0"/>
          </a:p>
        </p:txBody>
      </p:sp>
      <p:sp>
        <p:nvSpPr>
          <p:cNvPr id="11" name="TextBox 10">
            <a:extLst>
              <a:ext uri="{FF2B5EF4-FFF2-40B4-BE49-F238E27FC236}">
                <a16:creationId xmlns:a16="http://schemas.microsoft.com/office/drawing/2014/main" id="{5C5FD485-3FFE-1CFA-9713-0986F1A75189}"/>
              </a:ext>
            </a:extLst>
          </p:cNvPr>
          <p:cNvSpPr txBox="1"/>
          <p:nvPr/>
        </p:nvSpPr>
        <p:spPr>
          <a:xfrm>
            <a:off x="757082" y="4824425"/>
            <a:ext cx="10923638" cy="626838"/>
          </a:xfrm>
          <a:prstGeom prst="rect">
            <a:avLst/>
          </a:prstGeom>
          <a:noFill/>
        </p:spPr>
        <p:txBody>
          <a:bodyPr wrap="square">
            <a:spAutoFit/>
          </a:bodyPr>
          <a:lstStyle/>
          <a:p>
            <a:pPr marL="0" marR="0">
              <a:lnSpc>
                <a:spcPct val="115000"/>
              </a:lnSpc>
              <a:spcAft>
                <a:spcPts val="800"/>
              </a:spcAft>
              <a:buNone/>
            </a:pP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Jesus </a:t>
            </a:r>
            <a:r>
              <a:rPr lang="en-US" sz="3200" u="sng" kern="0" dirty="0">
                <a:effectLst/>
                <a:latin typeface="Times New Roman" panose="02020603050405020304" pitchFamily="18" charset="0"/>
                <a:ea typeface="Times New Roman" panose="02020603050405020304" pitchFamily="18" charset="0"/>
                <a:cs typeface="Times New Roman" panose="02020603050405020304" pitchFamily="18" charset="0"/>
              </a:rPr>
              <a:t>disconnected from the crowd </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to </a:t>
            </a:r>
            <a:r>
              <a:rPr lang="en-US" sz="3200" u="sng" kern="0" dirty="0">
                <a:effectLst/>
                <a:latin typeface="Times New Roman" panose="02020603050405020304" pitchFamily="18" charset="0"/>
                <a:ea typeface="Times New Roman" panose="02020603050405020304" pitchFamily="18" charset="0"/>
                <a:cs typeface="Times New Roman" panose="02020603050405020304" pitchFamily="18" charset="0"/>
              </a:rPr>
              <a:t>reconnect with the Father.</a:t>
            </a:r>
            <a:endParaRPr lang="en-US" sz="3200" u="sng"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62209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ircle(in)">
                                      <p:cBhvr>
                                        <p:cTn id="26" dur="2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D246A-36F1-E459-9A5C-41BC226620C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EF7AEFA-6963-91E2-9B1E-6B47C58C87E7}"/>
              </a:ext>
            </a:extLst>
          </p:cNvPr>
          <p:cNvSpPr txBox="1"/>
          <p:nvPr/>
        </p:nvSpPr>
        <p:spPr>
          <a:xfrm>
            <a:off x="550606" y="3999790"/>
            <a:ext cx="10373032" cy="560025"/>
          </a:xfrm>
          <a:prstGeom prst="rect">
            <a:avLst/>
          </a:prstGeom>
          <a:noFill/>
        </p:spPr>
        <p:txBody>
          <a:bodyPr wrap="square">
            <a:spAutoFit/>
          </a:bodyPr>
          <a:lstStyle/>
          <a:p>
            <a:pPr marL="0" marR="0" algn="ctr">
              <a:lnSpc>
                <a:spcPct val="115000"/>
              </a:lnSpc>
              <a:spcAft>
                <a:spcPts val="800"/>
              </a:spcAft>
              <a:buNone/>
            </a:pP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The Word of God is </a:t>
            </a:r>
            <a:r>
              <a:rPr lang="en-US" sz="2800" u="sng" kern="0" dirty="0">
                <a:effectLst/>
                <a:latin typeface="Times New Roman" panose="02020603050405020304" pitchFamily="18" charset="0"/>
                <a:ea typeface="Times New Roman" panose="02020603050405020304" pitchFamily="18" charset="0"/>
                <a:cs typeface="Times New Roman" panose="02020603050405020304" pitchFamily="18" charset="0"/>
              </a:rPr>
              <a:t>the power source</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82E2B7D-2D91-DC65-FB55-8A8594137805}"/>
              </a:ext>
            </a:extLst>
          </p:cNvPr>
          <p:cNvSpPr txBox="1"/>
          <p:nvPr/>
        </p:nvSpPr>
        <p:spPr>
          <a:xfrm>
            <a:off x="1130709" y="220603"/>
            <a:ext cx="9930581" cy="2251770"/>
          </a:xfrm>
          <a:prstGeom prst="rect">
            <a:avLst/>
          </a:prstGeom>
          <a:noFill/>
        </p:spPr>
        <p:txBody>
          <a:bodyPr wrap="square">
            <a:spAutoFit/>
          </a:bodyPr>
          <a:lstStyle/>
          <a:p>
            <a:pPr marL="0" marR="0" algn="ctr">
              <a:lnSpc>
                <a:spcPct val="115000"/>
              </a:lnSpc>
              <a:spcAft>
                <a:spcPts val="800"/>
              </a:spcAft>
              <a:buNone/>
            </a:pPr>
            <a:r>
              <a:rPr lang="en-US" sz="2800" i="1" kern="0" dirty="0">
                <a:effectLst/>
                <a:latin typeface="Times New Roman" panose="02020603050405020304" pitchFamily="18" charset="0"/>
                <a:ea typeface="Times New Roman" panose="02020603050405020304" pitchFamily="18" charset="0"/>
                <a:cs typeface="Times New Roman" panose="02020603050405020304" pitchFamily="18" charset="0"/>
              </a:rPr>
              <a:t>Think about your phone.</a:t>
            </a:r>
            <a:endParaRPr lang="en-US" sz="2800" i="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2800" i="1" kern="0" dirty="0">
                <a:effectLst/>
                <a:latin typeface="Times New Roman" panose="02020603050405020304" pitchFamily="18" charset="0"/>
                <a:ea typeface="Times New Roman" panose="02020603050405020304" pitchFamily="18" charset="0"/>
                <a:cs typeface="Times New Roman" panose="02020603050405020304" pitchFamily="18" charset="0"/>
              </a:rPr>
              <a:t>If you don't plug it in, eventually it dies.</a:t>
            </a:r>
            <a:endParaRPr lang="en-US" sz="2800" i="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2800" i="1" kern="0" dirty="0">
                <a:effectLst/>
                <a:latin typeface="Times New Roman" panose="02020603050405020304" pitchFamily="18" charset="0"/>
                <a:ea typeface="Times New Roman" panose="02020603050405020304" pitchFamily="18" charset="0"/>
                <a:cs typeface="Times New Roman" panose="02020603050405020304" pitchFamily="18" charset="0"/>
              </a:rPr>
              <a:t>You can have the best phone in the world, but without power it becomes useless.</a:t>
            </a:r>
            <a:endParaRPr lang="en-US" sz="2800" i="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67D3A32-2B58-5A2E-0A74-22BA492B6EBF}"/>
              </a:ext>
            </a:extLst>
          </p:cNvPr>
          <p:cNvSpPr txBox="1"/>
          <p:nvPr/>
        </p:nvSpPr>
        <p:spPr>
          <a:xfrm>
            <a:off x="550606" y="5376436"/>
            <a:ext cx="10117393" cy="1055545"/>
          </a:xfrm>
          <a:prstGeom prst="rect">
            <a:avLst/>
          </a:prstGeom>
          <a:noFill/>
        </p:spPr>
        <p:txBody>
          <a:bodyPr wrap="square">
            <a:spAutoFit/>
          </a:bodyPr>
          <a:lstStyle/>
          <a:p>
            <a:pPr marL="0" marR="0" algn="ctr">
              <a:lnSpc>
                <a:spcPct val="115000"/>
              </a:lnSpc>
              <a:spcAft>
                <a:spcPts val="800"/>
              </a:spcAft>
              <a:buNone/>
            </a:pP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Many Christians today are </a:t>
            </a:r>
            <a:r>
              <a:rPr lang="en-US" sz="2800" u="sng" kern="0" dirty="0">
                <a:effectLst/>
                <a:latin typeface="Times New Roman" panose="02020603050405020304" pitchFamily="18" charset="0"/>
                <a:ea typeface="Times New Roman" panose="02020603050405020304" pitchFamily="18" charset="0"/>
                <a:cs typeface="Times New Roman" panose="02020603050405020304" pitchFamily="18" charset="0"/>
              </a:rPr>
              <a:t>spiritually drained</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 because they are </a:t>
            </a:r>
            <a:r>
              <a:rPr lang="en-US" sz="2800" u="sng" kern="0" dirty="0">
                <a:effectLst/>
                <a:latin typeface="Times New Roman" panose="02020603050405020304" pitchFamily="18" charset="0"/>
                <a:ea typeface="Times New Roman" panose="02020603050405020304" pitchFamily="18" charset="0"/>
                <a:cs typeface="Times New Roman" panose="02020603050405020304" pitchFamily="18" charset="0"/>
              </a:rPr>
              <a:t>plugged into everything except God</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DB32979A-4791-9B60-A98E-ED55CDF6573C}"/>
              </a:ext>
            </a:extLst>
          </p:cNvPr>
          <p:cNvSpPr txBox="1"/>
          <p:nvPr/>
        </p:nvSpPr>
        <p:spPr>
          <a:xfrm>
            <a:off x="1828799" y="3008981"/>
            <a:ext cx="7826477" cy="560025"/>
          </a:xfrm>
          <a:prstGeom prst="rect">
            <a:avLst/>
          </a:prstGeom>
          <a:noFill/>
        </p:spPr>
        <p:txBody>
          <a:bodyPr wrap="square">
            <a:spAutoFit/>
          </a:bodyPr>
          <a:lstStyle/>
          <a:p>
            <a:pPr marL="0" marR="0" algn="ctr">
              <a:lnSpc>
                <a:spcPct val="115000"/>
              </a:lnSpc>
              <a:spcAft>
                <a:spcPts val="800"/>
              </a:spcAft>
              <a:buNone/>
            </a:pP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Prayer is the </a:t>
            </a:r>
            <a:r>
              <a:rPr lang="en-US" sz="2800" u="sng" kern="0" dirty="0">
                <a:effectLst/>
                <a:latin typeface="Times New Roman" panose="02020603050405020304" pitchFamily="18" charset="0"/>
                <a:ea typeface="Times New Roman" panose="02020603050405020304" pitchFamily="18" charset="0"/>
                <a:cs typeface="Times New Roman" panose="02020603050405020304" pitchFamily="18" charset="0"/>
              </a:rPr>
              <a:t>charging station of the soul</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47B64DC3-C2B2-D333-E496-A4FD78C52368}"/>
              </a:ext>
            </a:extLst>
          </p:cNvPr>
          <p:cNvSpPr txBox="1"/>
          <p:nvPr/>
        </p:nvSpPr>
        <p:spPr>
          <a:xfrm rot="1198187">
            <a:off x="8138604" y="5217919"/>
            <a:ext cx="4016476" cy="923330"/>
          </a:xfrm>
          <a:prstGeom prst="rect">
            <a:avLst/>
          </a:prstGeom>
          <a:noFill/>
        </p:spPr>
        <p:txBody>
          <a:bodyPr wrap="square" rtlCol="0">
            <a:spAutoFit/>
          </a:bodyPr>
          <a:lstStyle/>
          <a:p>
            <a:pPr algn="ctr"/>
            <a:r>
              <a:rPr lang="en-US" sz="5400" dirty="0">
                <a:solidFill>
                  <a:srgbClr val="FF0000"/>
                </a:solidFill>
              </a:rPr>
              <a:t>Ouch !!</a:t>
            </a:r>
          </a:p>
        </p:txBody>
      </p:sp>
    </p:spTree>
    <p:extLst>
      <p:ext uri="{BB962C8B-B14F-4D97-AF65-F5344CB8AC3E}">
        <p14:creationId xmlns:p14="http://schemas.microsoft.com/office/powerpoint/2010/main" val="254349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heel(1)">
                                      <p:cBhvr>
                                        <p:cTn id="12" dur="2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200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80">
                                          <p:stCondLst>
                                            <p:cond delay="0"/>
                                          </p:stCondLst>
                                        </p:cTn>
                                        <p:tgtEl>
                                          <p:spTgt spid="10"/>
                                        </p:tgtEl>
                                      </p:cBhvr>
                                    </p:animEffect>
                                    <p:anim calcmode="lin" valueType="num">
                                      <p:cBhvr>
                                        <p:cTn id="2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3" dur="26">
                                          <p:stCondLst>
                                            <p:cond delay="650"/>
                                          </p:stCondLst>
                                        </p:cTn>
                                        <p:tgtEl>
                                          <p:spTgt spid="10"/>
                                        </p:tgtEl>
                                      </p:cBhvr>
                                      <p:to x="100000" y="60000"/>
                                    </p:animScale>
                                    <p:animScale>
                                      <p:cBhvr>
                                        <p:cTn id="34" dur="166" decel="50000">
                                          <p:stCondLst>
                                            <p:cond delay="676"/>
                                          </p:stCondLst>
                                        </p:cTn>
                                        <p:tgtEl>
                                          <p:spTgt spid="10"/>
                                        </p:tgtEl>
                                      </p:cBhvr>
                                      <p:to x="100000" y="100000"/>
                                    </p:animScale>
                                    <p:animScale>
                                      <p:cBhvr>
                                        <p:cTn id="35" dur="26">
                                          <p:stCondLst>
                                            <p:cond delay="1312"/>
                                          </p:stCondLst>
                                        </p:cTn>
                                        <p:tgtEl>
                                          <p:spTgt spid="10"/>
                                        </p:tgtEl>
                                      </p:cBhvr>
                                      <p:to x="100000" y="80000"/>
                                    </p:animScale>
                                    <p:animScale>
                                      <p:cBhvr>
                                        <p:cTn id="36" dur="166" decel="50000">
                                          <p:stCondLst>
                                            <p:cond delay="1338"/>
                                          </p:stCondLst>
                                        </p:cTn>
                                        <p:tgtEl>
                                          <p:spTgt spid="10"/>
                                        </p:tgtEl>
                                      </p:cBhvr>
                                      <p:to x="100000" y="100000"/>
                                    </p:animScale>
                                    <p:animScale>
                                      <p:cBhvr>
                                        <p:cTn id="37" dur="26">
                                          <p:stCondLst>
                                            <p:cond delay="1642"/>
                                          </p:stCondLst>
                                        </p:cTn>
                                        <p:tgtEl>
                                          <p:spTgt spid="10"/>
                                        </p:tgtEl>
                                      </p:cBhvr>
                                      <p:to x="100000" y="90000"/>
                                    </p:animScale>
                                    <p:animScale>
                                      <p:cBhvr>
                                        <p:cTn id="38" dur="166" decel="50000">
                                          <p:stCondLst>
                                            <p:cond delay="1668"/>
                                          </p:stCondLst>
                                        </p:cTn>
                                        <p:tgtEl>
                                          <p:spTgt spid="10"/>
                                        </p:tgtEl>
                                      </p:cBhvr>
                                      <p:to x="100000" y="100000"/>
                                    </p:animScale>
                                    <p:animScale>
                                      <p:cBhvr>
                                        <p:cTn id="39" dur="26">
                                          <p:stCondLst>
                                            <p:cond delay="1808"/>
                                          </p:stCondLst>
                                        </p:cTn>
                                        <p:tgtEl>
                                          <p:spTgt spid="10"/>
                                        </p:tgtEl>
                                      </p:cBhvr>
                                      <p:to x="100000" y="95000"/>
                                    </p:animScale>
                                    <p:animScale>
                                      <p:cBhvr>
                                        <p:cTn id="4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94</TotalTime>
  <Words>1066</Words>
  <Application>Microsoft Office PowerPoint</Application>
  <PresentationFormat>Widescreen</PresentationFormat>
  <Paragraphs>108</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Aptos</vt:lpstr>
      <vt:lpstr>Aptos Display</vt:lpstr>
      <vt:lpstr>Arial</vt:lpstr>
      <vt:lpstr>system-ui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Richard Tubbs</dc:creator>
  <cp:lastModifiedBy>Richard Tubbs</cp:lastModifiedBy>
  <cp:revision>4</cp:revision>
  <dcterms:created xsi:type="dcterms:W3CDTF">2026-03-07T13:53:53Z</dcterms:created>
  <dcterms:modified xsi:type="dcterms:W3CDTF">2026-03-07T15:28:23Z</dcterms:modified>
</cp:coreProperties>
</file>