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73" r:id="rId4"/>
    <p:sldId id="266" r:id="rId5"/>
    <p:sldId id="256" r:id="rId6"/>
    <p:sldId id="264" r:id="rId7"/>
    <p:sldId id="260" r:id="rId8"/>
    <p:sldId id="261" r:id="rId9"/>
    <p:sldId id="262" r:id="rId10"/>
    <p:sldId id="272" r:id="rId11"/>
    <p:sldId id="271" r:id="rId12"/>
    <p:sldId id="270" r:id="rId13"/>
    <p:sldId id="269" r:id="rId14"/>
    <p:sldId id="268" r:id="rId15"/>
    <p:sldId id="267" r:id="rId16"/>
    <p:sldId id="26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108" d="100"/>
          <a:sy n="108" d="100"/>
        </p:scale>
        <p:origin x="42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4/6/2024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e6afeaa5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e6afeaa5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704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4/6/2024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4/6/2024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christianity.com/bible/niv/luke/24-45"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www.christianity.com/bible/niv/isaiah/53-7" TargetMode="External"/><Relationship Id="rId13" Type="http://schemas.openxmlformats.org/officeDocument/2006/relationships/hyperlink" Target="https://www.christianity.com/bible/niv/isaiah/53-12" TargetMode="External"/><Relationship Id="rId3" Type="http://schemas.openxmlformats.org/officeDocument/2006/relationships/hyperlink" Target="https://www.christianity.com/bible/niv/isaiah/53-2" TargetMode="External"/><Relationship Id="rId7" Type="http://schemas.openxmlformats.org/officeDocument/2006/relationships/hyperlink" Target="https://www.christianity.com/bible/niv/isaiah/53-6" TargetMode="External"/><Relationship Id="rId12" Type="http://schemas.openxmlformats.org/officeDocument/2006/relationships/hyperlink" Target="https://www.christianity.com/bible/niv/isaiah/53-11" TargetMode="External"/><Relationship Id="rId2" Type="http://schemas.openxmlformats.org/officeDocument/2006/relationships/hyperlink" Target="https://www.christianity.com/bible/niv/isaiah/53-1" TargetMode="External"/><Relationship Id="rId1" Type="http://schemas.openxmlformats.org/officeDocument/2006/relationships/slideLayout" Target="../slideLayouts/slideLayout7.xml"/><Relationship Id="rId6" Type="http://schemas.openxmlformats.org/officeDocument/2006/relationships/hyperlink" Target="https://www.christianity.com/bible/niv/isaiah/53-5" TargetMode="External"/><Relationship Id="rId11" Type="http://schemas.openxmlformats.org/officeDocument/2006/relationships/hyperlink" Target="https://www.christianity.com/bible/niv/isaiah/53-10" TargetMode="External"/><Relationship Id="rId5" Type="http://schemas.openxmlformats.org/officeDocument/2006/relationships/hyperlink" Target="https://www.christianity.com/bible/niv/isaiah/53-4" TargetMode="External"/><Relationship Id="rId10" Type="http://schemas.openxmlformats.org/officeDocument/2006/relationships/hyperlink" Target="https://www.christianity.com/bible/niv/isaiah/53-9" TargetMode="External"/><Relationship Id="rId4" Type="http://schemas.openxmlformats.org/officeDocument/2006/relationships/hyperlink" Target="https://www.christianity.com/bible/niv/isaiah/53-3" TargetMode="External"/><Relationship Id="rId9" Type="http://schemas.openxmlformats.org/officeDocument/2006/relationships/hyperlink" Target="https://www.christianity.com/bible/niv/isaiah/53-8"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christianity.com/bible/niv/luke/24-51" TargetMode="External"/><Relationship Id="rId2" Type="http://schemas.openxmlformats.org/officeDocument/2006/relationships/hyperlink" Target="https://www.christianity.com/bible/niv/luke/24-50" TargetMode="External"/><Relationship Id="rId1" Type="http://schemas.openxmlformats.org/officeDocument/2006/relationships/slideLayout" Target="../slideLayouts/slideLayout7.xml"/><Relationship Id="rId5" Type="http://schemas.openxmlformats.org/officeDocument/2006/relationships/hyperlink" Target="https://www.christianity.com/bible/niv/luke/24-53" TargetMode="External"/><Relationship Id="rId4" Type="http://schemas.openxmlformats.org/officeDocument/2006/relationships/hyperlink" Target="https://www.christianity.com/bible/niv/luke/24-5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christianity.com/bible/niv/luke/24-45" TargetMode="External"/><Relationship Id="rId7" Type="http://schemas.openxmlformats.org/officeDocument/2006/relationships/hyperlink" Target="https://www.christianity.com/bible/niv/luke/24-49" TargetMode="External"/><Relationship Id="rId2" Type="http://schemas.openxmlformats.org/officeDocument/2006/relationships/hyperlink" Target="https://www.christianity.com/bible/niv/luke/24-44" TargetMode="External"/><Relationship Id="rId1" Type="http://schemas.openxmlformats.org/officeDocument/2006/relationships/slideLayout" Target="../slideLayouts/slideLayout7.xml"/><Relationship Id="rId6" Type="http://schemas.openxmlformats.org/officeDocument/2006/relationships/hyperlink" Target="https://www.christianity.com/bible/niv/luke/24-48" TargetMode="External"/><Relationship Id="rId5" Type="http://schemas.openxmlformats.org/officeDocument/2006/relationships/hyperlink" Target="https://www.christianity.com/bible/niv/luke/24-47" TargetMode="External"/><Relationship Id="rId4" Type="http://schemas.openxmlformats.org/officeDocument/2006/relationships/hyperlink" Target="https://www.christianity.com/bible/niv/luke/24-4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christianity.com/bible/niv/luke/24-37" TargetMode="External"/><Relationship Id="rId2" Type="http://schemas.openxmlformats.org/officeDocument/2006/relationships/hyperlink" Target="https://www.christianity.com/bible/niv/luke/24-36"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christianity.com/bible/niv/luke/24-44" TargetMode="External"/><Relationship Id="rId3" Type="http://schemas.openxmlformats.org/officeDocument/2006/relationships/hyperlink" Target="https://www.christianity.com/bible/niv/luke/24-39" TargetMode="External"/><Relationship Id="rId7" Type="http://schemas.openxmlformats.org/officeDocument/2006/relationships/hyperlink" Target="https://www.christianity.com/bible/niv/luke/24-43" TargetMode="External"/><Relationship Id="rId2" Type="http://schemas.openxmlformats.org/officeDocument/2006/relationships/hyperlink" Target="https://www.christianity.com/bible/niv/luke/24-38" TargetMode="External"/><Relationship Id="rId1" Type="http://schemas.openxmlformats.org/officeDocument/2006/relationships/slideLayout" Target="../slideLayouts/slideLayout7.xml"/><Relationship Id="rId6" Type="http://schemas.openxmlformats.org/officeDocument/2006/relationships/hyperlink" Target="https://www.christianity.com/bible/niv/luke/24-42" TargetMode="External"/><Relationship Id="rId5" Type="http://schemas.openxmlformats.org/officeDocument/2006/relationships/hyperlink" Target="https://www.christianity.com/bible/niv/luke/24-41" TargetMode="External"/><Relationship Id="rId4" Type="http://schemas.openxmlformats.org/officeDocument/2006/relationships/hyperlink" Target="https://www.christianity.com/bible/niv/luke/24-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0467" y="643467"/>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0B4813-AFA4-749F-C3A9-BB1AD88439CB}"/>
              </a:ext>
            </a:extLst>
          </p:cNvPr>
          <p:cNvSpPr txBox="1"/>
          <p:nvPr/>
        </p:nvSpPr>
        <p:spPr>
          <a:xfrm>
            <a:off x="6507333" y="533530"/>
            <a:ext cx="5198974" cy="2308324"/>
          </a:xfrm>
          <a:prstGeom prst="rect">
            <a:avLst/>
          </a:prstGeom>
          <a:noFill/>
        </p:spPr>
        <p:txBody>
          <a:bodyPr wrap="square">
            <a:spAutoFit/>
          </a:bodyPr>
          <a:lstStyle/>
          <a:p>
            <a:r>
              <a:rPr lang="en-US" sz="3600" dirty="0">
                <a:solidFill>
                  <a:schemeClr val="bg1"/>
                </a:solidFill>
                <a:hlinkClick r:id="rId2" tooltip="Luke 24:45">
                  <a:extLst>
                    <a:ext uri="{A12FA001-AC4F-418D-AE19-62706E023703}">
                      <ahyp:hlinkClr xmlns:ahyp="http://schemas.microsoft.com/office/drawing/2018/hyperlinkcolor" val="tx"/>
                    </a:ext>
                  </a:extLst>
                </a:hlinkClick>
              </a:rPr>
              <a:t>45</a:t>
            </a:r>
            <a:r>
              <a:rPr lang="en-US" sz="3600" dirty="0">
                <a:solidFill>
                  <a:schemeClr val="bg1"/>
                </a:solidFill>
              </a:rPr>
              <a:t> Then he opened their minds so they could understand the Scriptures.</a:t>
            </a:r>
          </a:p>
        </p:txBody>
      </p:sp>
      <p:sp>
        <p:nvSpPr>
          <p:cNvPr id="5" name="TextBox 4">
            <a:extLst>
              <a:ext uri="{FF2B5EF4-FFF2-40B4-BE49-F238E27FC236}">
                <a16:creationId xmlns:a16="http://schemas.microsoft.com/office/drawing/2014/main" id="{F50BAD7E-D815-38E7-BB01-DA1F686ADEBD}"/>
              </a:ext>
            </a:extLst>
          </p:cNvPr>
          <p:cNvSpPr txBox="1"/>
          <p:nvPr/>
        </p:nvSpPr>
        <p:spPr>
          <a:xfrm>
            <a:off x="642341" y="2701433"/>
            <a:ext cx="10907317" cy="2862322"/>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 Jesus took the time to reveal to them what had been hidden from their understanding. By revealing what had been prophesied about Him and helping them to understand from a historical viewpoint, the disciples were able to come to terms with the</a:t>
            </a:r>
            <a:endParaRPr lang="en-US" sz="3600" dirty="0">
              <a:solidFill>
                <a:schemeClr val="bg1"/>
              </a:solidFill>
            </a:endParaRPr>
          </a:p>
        </p:txBody>
      </p:sp>
      <p:sp>
        <p:nvSpPr>
          <p:cNvPr id="7" name="TextBox 6">
            <a:extLst>
              <a:ext uri="{FF2B5EF4-FFF2-40B4-BE49-F238E27FC236}">
                <a16:creationId xmlns:a16="http://schemas.microsoft.com/office/drawing/2014/main" id="{A656A2B2-EB93-BAF3-A374-37F0E3388BDF}"/>
              </a:ext>
            </a:extLst>
          </p:cNvPr>
          <p:cNvSpPr txBox="1"/>
          <p:nvPr/>
        </p:nvSpPr>
        <p:spPr>
          <a:xfrm rot="20314906">
            <a:off x="7379565" y="4553481"/>
            <a:ext cx="6094520" cy="1862048"/>
          </a:xfrm>
          <a:prstGeom prst="rect">
            <a:avLst/>
          </a:prstGeom>
          <a:noFill/>
        </p:spPr>
        <p:txBody>
          <a:bodyPr wrap="square">
            <a:spAutoFit/>
          </a:bodyPr>
          <a:lstStyle/>
          <a:p>
            <a:r>
              <a:rPr lang="en-US" sz="11500" dirty="0">
                <a:solidFill>
                  <a:schemeClr val="bg1"/>
                </a:solidFill>
                <a:effectLst/>
                <a:latin typeface="Arial" panose="020B0604020202020204" pitchFamily="34" charset="0"/>
                <a:ea typeface="Arial" panose="020B0604020202020204" pitchFamily="34" charset="0"/>
              </a:rPr>
              <a:t>“why.” </a:t>
            </a:r>
            <a:endParaRPr lang="en-US" sz="11500" dirty="0"/>
          </a:p>
        </p:txBody>
      </p:sp>
    </p:spTree>
    <p:extLst>
      <p:ext uri="{BB962C8B-B14F-4D97-AF65-F5344CB8AC3E}">
        <p14:creationId xmlns:p14="http://schemas.microsoft.com/office/powerpoint/2010/main" val="398572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1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325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1740">
                                          <p:stCondLst>
                                            <p:cond delay="0"/>
                                          </p:stCondLst>
                                        </p:cTn>
                                        <p:tgtEl>
                                          <p:spTgt spid="7"/>
                                        </p:tgtEl>
                                      </p:cBhvr>
                                    </p:animEffect>
                                    <p:anim calcmode="lin" valueType="num">
                                      <p:cBhvr>
                                        <p:cTn id="17" dur="5466"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8" dur="1992"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9" dur="1992" tmFilter="0, 0; 0.125,0.2665; 0.25,0.4; 0.375,0.465; 0.5,0.5;  0.625,0.535; 0.75,0.6; 0.875,0.7335; 1,1">
                                          <p:stCondLst>
                                            <p:cond delay="1992"/>
                                          </p:stCondLst>
                                        </p:cTn>
                                        <p:tgtEl>
                                          <p:spTgt spid="7"/>
                                        </p:tgtEl>
                                        <p:attrNameLst>
                                          <p:attrName>ppt_y</p:attrName>
                                        </p:attrNameLst>
                                      </p:cBhvr>
                                      <p:tavLst>
                                        <p:tav tm="0" fmla="#ppt_y-sin(pi*$)/9">
                                          <p:val>
                                            <p:fltVal val="0"/>
                                          </p:val>
                                        </p:tav>
                                        <p:tav tm="100000">
                                          <p:val>
                                            <p:fltVal val="1"/>
                                          </p:val>
                                        </p:tav>
                                      </p:tavLst>
                                    </p:anim>
                                    <p:anim calcmode="lin" valueType="num">
                                      <p:cBhvr>
                                        <p:cTn id="20" dur="996" tmFilter="0, 0; 0.125,0.2665; 0.25,0.4; 0.375,0.465; 0.5,0.5;  0.625,0.535; 0.75,0.6; 0.875,0.7335; 1,1">
                                          <p:stCondLst>
                                            <p:cond delay="3972"/>
                                          </p:stCondLst>
                                        </p:cTn>
                                        <p:tgtEl>
                                          <p:spTgt spid="7"/>
                                        </p:tgtEl>
                                        <p:attrNameLst>
                                          <p:attrName>ppt_y</p:attrName>
                                        </p:attrNameLst>
                                      </p:cBhvr>
                                      <p:tavLst>
                                        <p:tav tm="0" fmla="#ppt_y-sin(pi*$)/27">
                                          <p:val>
                                            <p:fltVal val="0"/>
                                          </p:val>
                                        </p:tav>
                                        <p:tav tm="100000">
                                          <p:val>
                                            <p:fltVal val="1"/>
                                          </p:val>
                                        </p:tav>
                                      </p:tavLst>
                                    </p:anim>
                                    <p:anim calcmode="lin" valueType="num">
                                      <p:cBhvr>
                                        <p:cTn id="21" dur="492" tmFilter="0, 0; 0.125,0.2665; 0.25,0.4; 0.375,0.465; 0.5,0.5;  0.625,0.535; 0.75,0.6; 0.875,0.7335; 1,1">
                                          <p:stCondLst>
                                            <p:cond delay="4968"/>
                                          </p:stCondLst>
                                        </p:cTn>
                                        <p:tgtEl>
                                          <p:spTgt spid="7"/>
                                        </p:tgtEl>
                                        <p:attrNameLst>
                                          <p:attrName>ppt_y</p:attrName>
                                        </p:attrNameLst>
                                      </p:cBhvr>
                                      <p:tavLst>
                                        <p:tav tm="0" fmla="#ppt_y-sin(pi*$)/81">
                                          <p:val>
                                            <p:fltVal val="0"/>
                                          </p:val>
                                        </p:tav>
                                        <p:tav tm="100000">
                                          <p:val>
                                            <p:fltVal val="1"/>
                                          </p:val>
                                        </p:tav>
                                      </p:tavLst>
                                    </p:anim>
                                    <p:animScale>
                                      <p:cBhvr>
                                        <p:cTn id="22" dur="78">
                                          <p:stCondLst>
                                            <p:cond delay="1950"/>
                                          </p:stCondLst>
                                        </p:cTn>
                                        <p:tgtEl>
                                          <p:spTgt spid="7"/>
                                        </p:tgtEl>
                                      </p:cBhvr>
                                      <p:to x="100000" y="60000"/>
                                    </p:animScale>
                                    <p:animScale>
                                      <p:cBhvr>
                                        <p:cTn id="23" dur="498" decel="50000">
                                          <p:stCondLst>
                                            <p:cond delay="2028"/>
                                          </p:stCondLst>
                                        </p:cTn>
                                        <p:tgtEl>
                                          <p:spTgt spid="7"/>
                                        </p:tgtEl>
                                      </p:cBhvr>
                                      <p:to x="100000" y="100000"/>
                                    </p:animScale>
                                    <p:animScale>
                                      <p:cBhvr>
                                        <p:cTn id="24" dur="78">
                                          <p:stCondLst>
                                            <p:cond delay="3936"/>
                                          </p:stCondLst>
                                        </p:cTn>
                                        <p:tgtEl>
                                          <p:spTgt spid="7"/>
                                        </p:tgtEl>
                                      </p:cBhvr>
                                      <p:to x="100000" y="80000"/>
                                    </p:animScale>
                                    <p:animScale>
                                      <p:cBhvr>
                                        <p:cTn id="25" dur="498" decel="50000">
                                          <p:stCondLst>
                                            <p:cond delay="4014"/>
                                          </p:stCondLst>
                                        </p:cTn>
                                        <p:tgtEl>
                                          <p:spTgt spid="7"/>
                                        </p:tgtEl>
                                      </p:cBhvr>
                                      <p:to x="100000" y="100000"/>
                                    </p:animScale>
                                    <p:animScale>
                                      <p:cBhvr>
                                        <p:cTn id="26" dur="78">
                                          <p:stCondLst>
                                            <p:cond delay="4926"/>
                                          </p:stCondLst>
                                        </p:cTn>
                                        <p:tgtEl>
                                          <p:spTgt spid="7"/>
                                        </p:tgtEl>
                                      </p:cBhvr>
                                      <p:to x="100000" y="90000"/>
                                    </p:animScale>
                                    <p:animScale>
                                      <p:cBhvr>
                                        <p:cTn id="27" dur="498" decel="50000">
                                          <p:stCondLst>
                                            <p:cond delay="5004"/>
                                          </p:stCondLst>
                                        </p:cTn>
                                        <p:tgtEl>
                                          <p:spTgt spid="7"/>
                                        </p:tgtEl>
                                      </p:cBhvr>
                                      <p:to x="100000" y="100000"/>
                                    </p:animScale>
                                    <p:animScale>
                                      <p:cBhvr>
                                        <p:cTn id="28" dur="78">
                                          <p:stCondLst>
                                            <p:cond delay="5424"/>
                                          </p:stCondLst>
                                        </p:cTn>
                                        <p:tgtEl>
                                          <p:spTgt spid="7"/>
                                        </p:tgtEl>
                                      </p:cBhvr>
                                      <p:to x="100000" y="95000"/>
                                    </p:animScale>
                                    <p:animScale>
                                      <p:cBhvr>
                                        <p:cTn id="29" dur="498" decel="50000">
                                          <p:stCondLst>
                                            <p:cond delay="5502"/>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3FF277-0FEB-567E-6884-D3E422D260A7}"/>
              </a:ext>
            </a:extLst>
          </p:cNvPr>
          <p:cNvSpPr txBox="1"/>
          <p:nvPr/>
        </p:nvSpPr>
        <p:spPr>
          <a:xfrm>
            <a:off x="867052" y="2551837"/>
            <a:ext cx="10457895" cy="1754326"/>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 Our faith comes through our understanding of the resurrection and our actions are based on what we understand after the resurrection. </a:t>
            </a:r>
            <a:endParaRPr lang="en-US" sz="3600" dirty="0">
              <a:solidFill>
                <a:schemeClr val="bg1"/>
              </a:solidFill>
            </a:endParaRPr>
          </a:p>
        </p:txBody>
      </p:sp>
      <p:sp>
        <p:nvSpPr>
          <p:cNvPr id="4" name="TextBox 3">
            <a:extLst>
              <a:ext uri="{FF2B5EF4-FFF2-40B4-BE49-F238E27FC236}">
                <a16:creationId xmlns:a16="http://schemas.microsoft.com/office/drawing/2014/main" id="{BB894647-0771-0143-55F7-2E2ABC438F1E}"/>
              </a:ext>
            </a:extLst>
          </p:cNvPr>
          <p:cNvSpPr txBox="1"/>
          <p:nvPr/>
        </p:nvSpPr>
        <p:spPr>
          <a:xfrm>
            <a:off x="867052" y="4517681"/>
            <a:ext cx="10457895" cy="646331"/>
          </a:xfrm>
          <a:prstGeom prst="rect">
            <a:avLst/>
          </a:prstGeom>
          <a:noFill/>
        </p:spPr>
        <p:txBody>
          <a:bodyPr wrap="square" rtlCol="0">
            <a:spAutoFit/>
          </a:bodyPr>
          <a:lstStyle/>
          <a:p>
            <a:r>
              <a:rPr lang="en-US" sz="3600" dirty="0">
                <a:solidFill>
                  <a:schemeClr val="bg1"/>
                </a:solidFill>
              </a:rPr>
              <a:t>Jesus took them to Scriptures for Understanding</a:t>
            </a:r>
          </a:p>
        </p:txBody>
      </p:sp>
      <p:sp>
        <p:nvSpPr>
          <p:cNvPr id="5" name="TextBox 4">
            <a:extLst>
              <a:ext uri="{FF2B5EF4-FFF2-40B4-BE49-F238E27FC236}">
                <a16:creationId xmlns:a16="http://schemas.microsoft.com/office/drawing/2014/main" id="{27D2F091-CCC3-E247-52B6-4CE83E0D4E88}"/>
              </a:ext>
            </a:extLst>
          </p:cNvPr>
          <p:cNvSpPr txBox="1"/>
          <p:nvPr/>
        </p:nvSpPr>
        <p:spPr>
          <a:xfrm>
            <a:off x="1692998" y="5459239"/>
            <a:ext cx="9396559" cy="769441"/>
          </a:xfrm>
          <a:prstGeom prst="rect">
            <a:avLst/>
          </a:prstGeom>
          <a:noFill/>
        </p:spPr>
        <p:txBody>
          <a:bodyPr wrap="square" rtlCol="0">
            <a:spAutoFit/>
          </a:bodyPr>
          <a:lstStyle/>
          <a:p>
            <a:pPr algn="ctr"/>
            <a:r>
              <a:rPr lang="en-US" sz="4400" dirty="0">
                <a:solidFill>
                  <a:schemeClr val="bg1"/>
                </a:solidFill>
                <a:latin typeface="Bookman Old Style" panose="02050604050505020204" pitchFamily="18" charset="0"/>
              </a:rPr>
              <a:t>Where should we turn?</a:t>
            </a:r>
          </a:p>
        </p:txBody>
      </p:sp>
    </p:spTree>
    <p:extLst>
      <p:ext uri="{BB962C8B-B14F-4D97-AF65-F5344CB8AC3E}">
        <p14:creationId xmlns:p14="http://schemas.microsoft.com/office/powerpoint/2010/main" val="415518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7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3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1087">
                                          <p:stCondLst>
                                            <p:cond delay="0"/>
                                          </p:stCondLst>
                                        </p:cTn>
                                        <p:tgtEl>
                                          <p:spTgt spid="5"/>
                                        </p:tgtEl>
                                      </p:cBhvr>
                                    </p:animEffect>
                                    <p:anim calcmode="lin" valueType="num">
                                      <p:cBhvr>
                                        <p:cTn id="18" dur="3416"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9" dur="1245"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0" dur="1245" tmFilter="0, 0; 0.125,0.2665; 0.25,0.4; 0.375,0.465; 0.5,0.5;  0.625,0.535; 0.75,0.6; 0.875,0.7335; 1,1">
                                          <p:stCondLst>
                                            <p:cond delay="1245"/>
                                          </p:stCondLst>
                                        </p:cTn>
                                        <p:tgtEl>
                                          <p:spTgt spid="5"/>
                                        </p:tgtEl>
                                        <p:attrNameLst>
                                          <p:attrName>ppt_y</p:attrName>
                                        </p:attrNameLst>
                                      </p:cBhvr>
                                      <p:tavLst>
                                        <p:tav tm="0" fmla="#ppt_y-sin(pi*$)/9">
                                          <p:val>
                                            <p:fltVal val="0"/>
                                          </p:val>
                                        </p:tav>
                                        <p:tav tm="100000">
                                          <p:val>
                                            <p:fltVal val="1"/>
                                          </p:val>
                                        </p:tav>
                                      </p:tavLst>
                                    </p:anim>
                                    <p:anim calcmode="lin" valueType="num">
                                      <p:cBhvr>
                                        <p:cTn id="21" dur="622" tmFilter="0, 0; 0.125,0.2665; 0.25,0.4; 0.375,0.465; 0.5,0.5;  0.625,0.535; 0.75,0.6; 0.875,0.7335; 1,1">
                                          <p:stCondLst>
                                            <p:cond delay="2483"/>
                                          </p:stCondLst>
                                        </p:cTn>
                                        <p:tgtEl>
                                          <p:spTgt spid="5"/>
                                        </p:tgtEl>
                                        <p:attrNameLst>
                                          <p:attrName>ppt_y</p:attrName>
                                        </p:attrNameLst>
                                      </p:cBhvr>
                                      <p:tavLst>
                                        <p:tav tm="0" fmla="#ppt_y-sin(pi*$)/27">
                                          <p:val>
                                            <p:fltVal val="0"/>
                                          </p:val>
                                        </p:tav>
                                        <p:tav tm="100000">
                                          <p:val>
                                            <p:fltVal val="1"/>
                                          </p:val>
                                        </p:tav>
                                      </p:tavLst>
                                    </p:anim>
                                    <p:anim calcmode="lin" valueType="num">
                                      <p:cBhvr>
                                        <p:cTn id="22" dur="308" tmFilter="0, 0; 0.125,0.2665; 0.25,0.4; 0.375,0.465; 0.5,0.5;  0.625,0.535; 0.75,0.6; 0.875,0.7335; 1,1">
                                          <p:stCondLst>
                                            <p:cond delay="3105"/>
                                          </p:stCondLst>
                                        </p:cTn>
                                        <p:tgtEl>
                                          <p:spTgt spid="5"/>
                                        </p:tgtEl>
                                        <p:attrNameLst>
                                          <p:attrName>ppt_y</p:attrName>
                                        </p:attrNameLst>
                                      </p:cBhvr>
                                      <p:tavLst>
                                        <p:tav tm="0" fmla="#ppt_y-sin(pi*$)/81">
                                          <p:val>
                                            <p:fltVal val="0"/>
                                          </p:val>
                                        </p:tav>
                                        <p:tav tm="100000">
                                          <p:val>
                                            <p:fltVal val="1"/>
                                          </p:val>
                                        </p:tav>
                                      </p:tavLst>
                                    </p:anim>
                                    <p:animScale>
                                      <p:cBhvr>
                                        <p:cTn id="23" dur="49">
                                          <p:stCondLst>
                                            <p:cond delay="1219"/>
                                          </p:stCondLst>
                                        </p:cTn>
                                        <p:tgtEl>
                                          <p:spTgt spid="5"/>
                                        </p:tgtEl>
                                      </p:cBhvr>
                                      <p:to x="100000" y="60000"/>
                                    </p:animScale>
                                    <p:animScale>
                                      <p:cBhvr>
                                        <p:cTn id="24" dur="311" decel="50000">
                                          <p:stCondLst>
                                            <p:cond delay="1268"/>
                                          </p:stCondLst>
                                        </p:cTn>
                                        <p:tgtEl>
                                          <p:spTgt spid="5"/>
                                        </p:tgtEl>
                                      </p:cBhvr>
                                      <p:to x="100000" y="100000"/>
                                    </p:animScale>
                                    <p:animScale>
                                      <p:cBhvr>
                                        <p:cTn id="25" dur="49">
                                          <p:stCondLst>
                                            <p:cond delay="2460"/>
                                          </p:stCondLst>
                                        </p:cTn>
                                        <p:tgtEl>
                                          <p:spTgt spid="5"/>
                                        </p:tgtEl>
                                      </p:cBhvr>
                                      <p:to x="100000" y="80000"/>
                                    </p:animScale>
                                    <p:animScale>
                                      <p:cBhvr>
                                        <p:cTn id="26" dur="311" decel="50000">
                                          <p:stCondLst>
                                            <p:cond delay="2509"/>
                                          </p:stCondLst>
                                        </p:cTn>
                                        <p:tgtEl>
                                          <p:spTgt spid="5"/>
                                        </p:tgtEl>
                                      </p:cBhvr>
                                      <p:to x="100000" y="100000"/>
                                    </p:animScale>
                                    <p:animScale>
                                      <p:cBhvr>
                                        <p:cTn id="27" dur="49">
                                          <p:stCondLst>
                                            <p:cond delay="3079"/>
                                          </p:stCondLst>
                                        </p:cTn>
                                        <p:tgtEl>
                                          <p:spTgt spid="5"/>
                                        </p:tgtEl>
                                      </p:cBhvr>
                                      <p:to x="100000" y="90000"/>
                                    </p:animScale>
                                    <p:animScale>
                                      <p:cBhvr>
                                        <p:cTn id="28" dur="311" decel="50000">
                                          <p:stCondLst>
                                            <p:cond delay="3127"/>
                                          </p:stCondLst>
                                        </p:cTn>
                                        <p:tgtEl>
                                          <p:spTgt spid="5"/>
                                        </p:tgtEl>
                                      </p:cBhvr>
                                      <p:to x="100000" y="100000"/>
                                    </p:animScale>
                                    <p:animScale>
                                      <p:cBhvr>
                                        <p:cTn id="29" dur="49">
                                          <p:stCondLst>
                                            <p:cond delay="3390"/>
                                          </p:stCondLst>
                                        </p:cTn>
                                        <p:tgtEl>
                                          <p:spTgt spid="5"/>
                                        </p:tgtEl>
                                      </p:cBhvr>
                                      <p:to x="100000" y="95000"/>
                                    </p:animScale>
                                    <p:animScale>
                                      <p:cBhvr>
                                        <p:cTn id="30" dur="311" decel="50000">
                                          <p:stCondLst>
                                            <p:cond delay="3439"/>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2DCE53-1B02-CFB8-54F4-F358C0F72359}"/>
              </a:ext>
            </a:extLst>
          </p:cNvPr>
          <p:cNvSpPr txBox="1"/>
          <p:nvPr/>
        </p:nvSpPr>
        <p:spPr>
          <a:xfrm>
            <a:off x="754603" y="1899822"/>
            <a:ext cx="10839634" cy="4524315"/>
          </a:xfrm>
          <a:prstGeom prst="rect">
            <a:avLst/>
          </a:prstGeom>
          <a:noFill/>
        </p:spPr>
        <p:txBody>
          <a:bodyPr wrap="square">
            <a:spAutoFit/>
          </a:bodyPr>
          <a:lstStyle/>
          <a:p>
            <a:pPr algn="l"/>
            <a:r>
              <a:rPr lang="en-US" sz="1600" dirty="0">
                <a:solidFill>
                  <a:schemeClr val="bg1"/>
                </a:solidFill>
                <a:hlinkClick r:id="rId2" tooltip="Isaiah 53:1">
                  <a:extLst>
                    <a:ext uri="{A12FA001-AC4F-418D-AE19-62706E023703}">
                      <ahyp:hlinkClr xmlns:ahyp="http://schemas.microsoft.com/office/drawing/2018/hyperlinkcolor" val="tx"/>
                    </a:ext>
                  </a:extLst>
                </a:hlinkClick>
              </a:rPr>
              <a:t>1</a:t>
            </a:r>
            <a:r>
              <a:rPr lang="en-US" sz="1600" dirty="0">
                <a:solidFill>
                  <a:schemeClr val="bg1"/>
                </a:solidFill>
              </a:rPr>
              <a:t> Who has believed our message and to whom has the arm of the Lord been revealed? </a:t>
            </a:r>
            <a:r>
              <a:rPr lang="en-US" sz="1600" dirty="0">
                <a:solidFill>
                  <a:schemeClr val="bg1"/>
                </a:solidFill>
                <a:hlinkClick r:id="rId3" tooltip="Isaiah 53:2">
                  <a:extLst>
                    <a:ext uri="{A12FA001-AC4F-418D-AE19-62706E023703}">
                      <ahyp:hlinkClr xmlns:ahyp="http://schemas.microsoft.com/office/drawing/2018/hyperlinkcolor" val="tx"/>
                    </a:ext>
                  </a:extLst>
                </a:hlinkClick>
              </a:rPr>
              <a:t>2</a:t>
            </a:r>
            <a:r>
              <a:rPr lang="en-US" sz="1600" dirty="0">
                <a:solidFill>
                  <a:schemeClr val="bg1"/>
                </a:solidFill>
              </a:rPr>
              <a:t> He grew up before him like a tender shoot, and like a root out of dry ground. He had no beauty or majesty to attract us to him, nothing in his appearance that we should desire him. </a:t>
            </a:r>
            <a:r>
              <a:rPr lang="en-US" sz="1600" dirty="0">
                <a:solidFill>
                  <a:schemeClr val="bg1"/>
                </a:solidFill>
                <a:hlinkClick r:id="rId4" tooltip="Isaiah 53:3">
                  <a:extLst>
                    <a:ext uri="{A12FA001-AC4F-418D-AE19-62706E023703}">
                      <ahyp:hlinkClr xmlns:ahyp="http://schemas.microsoft.com/office/drawing/2018/hyperlinkcolor" val="tx"/>
                    </a:ext>
                  </a:extLst>
                </a:hlinkClick>
              </a:rPr>
              <a:t>3</a:t>
            </a:r>
            <a:r>
              <a:rPr lang="en-US" sz="1600" dirty="0">
                <a:solidFill>
                  <a:schemeClr val="bg1"/>
                </a:solidFill>
              </a:rPr>
              <a:t> He was despised and rejected by mankind, a man of suffering, and familiar with pain. Like one from whom people hide their faces he was despised, and we held him in low esteem.</a:t>
            </a:r>
          </a:p>
          <a:p>
            <a:pPr algn="l"/>
            <a:r>
              <a:rPr lang="en-US" sz="1600" dirty="0">
                <a:solidFill>
                  <a:schemeClr val="bg1"/>
                </a:solidFill>
                <a:hlinkClick r:id="rId5" tooltip="Isaiah 53:4">
                  <a:extLst>
                    <a:ext uri="{A12FA001-AC4F-418D-AE19-62706E023703}">
                      <ahyp:hlinkClr xmlns:ahyp="http://schemas.microsoft.com/office/drawing/2018/hyperlinkcolor" val="tx"/>
                    </a:ext>
                  </a:extLst>
                </a:hlinkClick>
              </a:rPr>
              <a:t>4</a:t>
            </a:r>
            <a:r>
              <a:rPr lang="en-US" sz="1600" dirty="0">
                <a:solidFill>
                  <a:schemeClr val="bg1"/>
                </a:solidFill>
              </a:rPr>
              <a:t> Surely he took up our pain and bore our suffering, yet we considered him punished by God, stricken by him, and afflicted. </a:t>
            </a:r>
            <a:r>
              <a:rPr lang="en-US" sz="1600" dirty="0">
                <a:solidFill>
                  <a:schemeClr val="bg1"/>
                </a:solidFill>
                <a:hlinkClick r:id="rId6" tooltip="Isaiah 53:5">
                  <a:extLst>
                    <a:ext uri="{A12FA001-AC4F-418D-AE19-62706E023703}">
                      <ahyp:hlinkClr xmlns:ahyp="http://schemas.microsoft.com/office/drawing/2018/hyperlinkcolor" val="tx"/>
                    </a:ext>
                  </a:extLst>
                </a:hlinkClick>
              </a:rPr>
              <a:t>5</a:t>
            </a:r>
            <a:r>
              <a:rPr lang="en-US" sz="1600" dirty="0">
                <a:solidFill>
                  <a:schemeClr val="bg1"/>
                </a:solidFill>
              </a:rPr>
              <a:t> But he was pierced for our transgressions, he was crushed for our iniquities; the punishment that brought us peace was on him, and by his wounds we are healed. </a:t>
            </a:r>
            <a:r>
              <a:rPr lang="en-US" sz="1600" dirty="0">
                <a:solidFill>
                  <a:schemeClr val="bg1"/>
                </a:solidFill>
                <a:hlinkClick r:id="rId7" tooltip="Isaiah 53:6">
                  <a:extLst>
                    <a:ext uri="{A12FA001-AC4F-418D-AE19-62706E023703}">
                      <ahyp:hlinkClr xmlns:ahyp="http://schemas.microsoft.com/office/drawing/2018/hyperlinkcolor" val="tx"/>
                    </a:ext>
                  </a:extLst>
                </a:hlinkClick>
              </a:rPr>
              <a:t>6</a:t>
            </a:r>
            <a:r>
              <a:rPr lang="en-US" sz="1600" dirty="0">
                <a:solidFill>
                  <a:schemeClr val="bg1"/>
                </a:solidFill>
              </a:rPr>
              <a:t> We all, like sheep, have gone astray, each of us has turned to our own way; and the Lord has laid on him the iniquity of us all. </a:t>
            </a:r>
            <a:r>
              <a:rPr lang="en-US" sz="1600" dirty="0">
                <a:solidFill>
                  <a:schemeClr val="bg1"/>
                </a:solidFill>
                <a:hlinkClick r:id="rId8" tooltip="Isaiah 53:7">
                  <a:extLst>
                    <a:ext uri="{A12FA001-AC4F-418D-AE19-62706E023703}">
                      <ahyp:hlinkClr xmlns:ahyp="http://schemas.microsoft.com/office/drawing/2018/hyperlinkcolor" val="tx"/>
                    </a:ext>
                  </a:extLst>
                </a:hlinkClick>
              </a:rPr>
              <a:t>7</a:t>
            </a:r>
            <a:r>
              <a:rPr lang="en-US" sz="1600" dirty="0">
                <a:solidFill>
                  <a:schemeClr val="bg1"/>
                </a:solidFill>
              </a:rPr>
              <a:t> He was oppressed and afflicted, yet he did not open his mouth; he was led like a lamb to the slaughter, and as a sheep before its shearers is silent, so he did not open his mouth. </a:t>
            </a:r>
            <a:r>
              <a:rPr lang="en-US" sz="1600" dirty="0">
                <a:solidFill>
                  <a:schemeClr val="bg1"/>
                </a:solidFill>
                <a:hlinkClick r:id="rId9" tooltip="Isaiah 53:8">
                  <a:extLst>
                    <a:ext uri="{A12FA001-AC4F-418D-AE19-62706E023703}">
                      <ahyp:hlinkClr xmlns:ahyp="http://schemas.microsoft.com/office/drawing/2018/hyperlinkcolor" val="tx"/>
                    </a:ext>
                  </a:extLst>
                </a:hlinkClick>
              </a:rPr>
              <a:t>8</a:t>
            </a:r>
            <a:r>
              <a:rPr lang="en-US" sz="1600" dirty="0">
                <a:solidFill>
                  <a:schemeClr val="bg1"/>
                </a:solidFill>
              </a:rPr>
              <a:t> By oppression and judgment he was taken away. Yet who of his generation protested? For he was cut off from the land of the living; for the transgression of my people he was punished. </a:t>
            </a:r>
            <a:r>
              <a:rPr lang="en-US" sz="1600" dirty="0">
                <a:solidFill>
                  <a:schemeClr val="bg1"/>
                </a:solidFill>
                <a:hlinkClick r:id="rId10" tooltip="Isaiah 53:9">
                  <a:extLst>
                    <a:ext uri="{A12FA001-AC4F-418D-AE19-62706E023703}">
                      <ahyp:hlinkClr xmlns:ahyp="http://schemas.microsoft.com/office/drawing/2018/hyperlinkcolor" val="tx"/>
                    </a:ext>
                  </a:extLst>
                </a:hlinkClick>
              </a:rPr>
              <a:t>9</a:t>
            </a:r>
            <a:r>
              <a:rPr lang="en-US" sz="1600" dirty="0">
                <a:solidFill>
                  <a:schemeClr val="bg1"/>
                </a:solidFill>
              </a:rPr>
              <a:t> He was assigned a grave with the wicked, and with the rich in his death, though he had done no violence, nor was any deceit in his mouth.</a:t>
            </a:r>
          </a:p>
          <a:p>
            <a:pPr algn="l"/>
            <a:r>
              <a:rPr lang="en-US" sz="1600" dirty="0">
                <a:solidFill>
                  <a:schemeClr val="bg1"/>
                </a:solidFill>
                <a:hlinkClick r:id="rId11" tooltip="Isaiah 53:10">
                  <a:extLst>
                    <a:ext uri="{A12FA001-AC4F-418D-AE19-62706E023703}">
                      <ahyp:hlinkClr xmlns:ahyp="http://schemas.microsoft.com/office/drawing/2018/hyperlinkcolor" val="tx"/>
                    </a:ext>
                  </a:extLst>
                </a:hlinkClick>
              </a:rPr>
              <a:t>10</a:t>
            </a:r>
            <a:r>
              <a:rPr lang="en-US" sz="1600" dirty="0">
                <a:solidFill>
                  <a:schemeClr val="bg1"/>
                </a:solidFill>
              </a:rPr>
              <a:t> Yet it was the Lord's will to crush him and cause him to suffer, and though the Lord makes his life an offering for sin, he will see his offspring and prolong his days, and the will of the Lord will prosper in his hand. </a:t>
            </a:r>
            <a:r>
              <a:rPr lang="en-US" sz="1600" dirty="0">
                <a:solidFill>
                  <a:schemeClr val="bg1"/>
                </a:solidFill>
                <a:hlinkClick r:id="rId12" tooltip="Isaiah 53:11">
                  <a:extLst>
                    <a:ext uri="{A12FA001-AC4F-418D-AE19-62706E023703}">
                      <ahyp:hlinkClr xmlns:ahyp="http://schemas.microsoft.com/office/drawing/2018/hyperlinkcolor" val="tx"/>
                    </a:ext>
                  </a:extLst>
                </a:hlinkClick>
              </a:rPr>
              <a:t>11</a:t>
            </a:r>
            <a:r>
              <a:rPr lang="en-US" sz="1600" dirty="0">
                <a:solidFill>
                  <a:schemeClr val="bg1"/>
                </a:solidFill>
              </a:rPr>
              <a:t> After he has suffered, he will see the light of life and be satisfied ; by his knowledge my righteous servant will justify many, and he will bear their iniquities. </a:t>
            </a:r>
            <a:r>
              <a:rPr lang="en-US" sz="1600" dirty="0">
                <a:solidFill>
                  <a:schemeClr val="bg1"/>
                </a:solidFill>
                <a:hlinkClick r:id="rId13" tooltip="Isaiah 53:12">
                  <a:extLst>
                    <a:ext uri="{A12FA001-AC4F-418D-AE19-62706E023703}">
                      <ahyp:hlinkClr xmlns:ahyp="http://schemas.microsoft.com/office/drawing/2018/hyperlinkcolor" val="tx"/>
                    </a:ext>
                  </a:extLst>
                </a:hlinkClick>
              </a:rPr>
              <a:t>12</a:t>
            </a:r>
            <a:r>
              <a:rPr lang="en-US" sz="1600" dirty="0">
                <a:solidFill>
                  <a:schemeClr val="bg1"/>
                </a:solidFill>
              </a:rPr>
              <a:t> Therefore I will give him a portion among the great, and he will divide the spoils with the strong, because he poured out his life unto death, and was numbered with the transgressors. For he bore the sin of many, and made intercession for the transgressors.</a:t>
            </a:r>
          </a:p>
        </p:txBody>
      </p:sp>
      <p:sp>
        <p:nvSpPr>
          <p:cNvPr id="5" name="TextBox 4">
            <a:extLst>
              <a:ext uri="{FF2B5EF4-FFF2-40B4-BE49-F238E27FC236}">
                <a16:creationId xmlns:a16="http://schemas.microsoft.com/office/drawing/2014/main" id="{0C9A35E0-9C7C-B90B-8868-772B04D59822}"/>
              </a:ext>
            </a:extLst>
          </p:cNvPr>
          <p:cNvSpPr txBox="1"/>
          <p:nvPr/>
        </p:nvSpPr>
        <p:spPr>
          <a:xfrm>
            <a:off x="7380002" y="877270"/>
            <a:ext cx="2225725" cy="646331"/>
          </a:xfrm>
          <a:prstGeom prst="rect">
            <a:avLst/>
          </a:prstGeom>
          <a:noFill/>
        </p:spPr>
        <p:txBody>
          <a:bodyPr wrap="square">
            <a:spAutoFit/>
          </a:bodyPr>
          <a:lstStyle/>
          <a:p>
            <a:pPr algn="l"/>
            <a:r>
              <a:rPr lang="en-US" sz="3600" dirty="0">
                <a:solidFill>
                  <a:schemeClr val="bg1"/>
                </a:solidFill>
              </a:rPr>
              <a:t>Isaiah 53</a:t>
            </a:r>
          </a:p>
        </p:txBody>
      </p:sp>
    </p:spTree>
    <p:extLst>
      <p:ext uri="{BB962C8B-B14F-4D97-AF65-F5344CB8AC3E}">
        <p14:creationId xmlns:p14="http://schemas.microsoft.com/office/powerpoint/2010/main" val="13934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3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E150F6-02DD-CFDA-4F18-2D8E5B817036}"/>
              </a:ext>
            </a:extLst>
          </p:cNvPr>
          <p:cNvSpPr txBox="1"/>
          <p:nvPr/>
        </p:nvSpPr>
        <p:spPr>
          <a:xfrm>
            <a:off x="316870" y="2181946"/>
            <a:ext cx="11162923" cy="1754326"/>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Everything that Jesus went through was summarized in this one chapter by Isaiah some 700+ years before Christ was born. </a:t>
            </a:r>
            <a:endParaRPr lang="en-US" sz="3600" dirty="0">
              <a:solidFill>
                <a:schemeClr val="bg1"/>
              </a:solidFill>
            </a:endParaRPr>
          </a:p>
        </p:txBody>
      </p:sp>
    </p:spTree>
    <p:extLst>
      <p:ext uri="{BB962C8B-B14F-4D97-AF65-F5344CB8AC3E}">
        <p14:creationId xmlns:p14="http://schemas.microsoft.com/office/powerpoint/2010/main" val="2814451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D4B4D9-93C9-9184-143C-B30DD22D60B0}"/>
              </a:ext>
            </a:extLst>
          </p:cNvPr>
          <p:cNvSpPr txBox="1"/>
          <p:nvPr/>
        </p:nvSpPr>
        <p:spPr>
          <a:xfrm>
            <a:off x="408373" y="186405"/>
            <a:ext cx="11783627" cy="1754326"/>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Roman 10:17 “So then faith comes by hearing, and hearing by the word of God.”  Faith comes through our hearing the “Word” of God. </a:t>
            </a:r>
            <a:endParaRPr lang="en-US" sz="3600" dirty="0">
              <a:solidFill>
                <a:schemeClr val="bg1"/>
              </a:solidFill>
            </a:endParaRPr>
          </a:p>
        </p:txBody>
      </p:sp>
      <p:sp>
        <p:nvSpPr>
          <p:cNvPr id="5" name="TextBox 4">
            <a:extLst>
              <a:ext uri="{FF2B5EF4-FFF2-40B4-BE49-F238E27FC236}">
                <a16:creationId xmlns:a16="http://schemas.microsoft.com/office/drawing/2014/main" id="{42ADDEF4-1736-FD5B-B531-11B2DA48D5B8}"/>
              </a:ext>
            </a:extLst>
          </p:cNvPr>
          <p:cNvSpPr txBox="1"/>
          <p:nvPr/>
        </p:nvSpPr>
        <p:spPr>
          <a:xfrm>
            <a:off x="296829" y="2146314"/>
            <a:ext cx="11043821" cy="1077218"/>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Jesus is the Word so when we listen to Him, </a:t>
            </a:r>
          </a:p>
          <a:p>
            <a:pPr algn="ctr"/>
            <a:r>
              <a:rPr lang="en-US" sz="3200" dirty="0">
                <a:solidFill>
                  <a:schemeClr val="bg1"/>
                </a:solidFill>
                <a:effectLst/>
                <a:latin typeface="Arial" panose="020B0604020202020204" pitchFamily="34" charset="0"/>
                <a:ea typeface="Arial" panose="020B0604020202020204" pitchFamily="34" charset="0"/>
              </a:rPr>
              <a:t>our faith will come. </a:t>
            </a:r>
            <a:endParaRPr lang="en-US" sz="3200" dirty="0"/>
          </a:p>
        </p:txBody>
      </p:sp>
      <p:sp>
        <p:nvSpPr>
          <p:cNvPr id="7" name="TextBox 6">
            <a:extLst>
              <a:ext uri="{FF2B5EF4-FFF2-40B4-BE49-F238E27FC236}">
                <a16:creationId xmlns:a16="http://schemas.microsoft.com/office/drawing/2014/main" id="{122990BF-8E64-DCA9-29FC-939A364425C6}"/>
              </a:ext>
            </a:extLst>
          </p:cNvPr>
          <p:cNvSpPr txBox="1"/>
          <p:nvPr/>
        </p:nvSpPr>
        <p:spPr>
          <a:xfrm>
            <a:off x="1353024" y="3341409"/>
            <a:ext cx="8692719" cy="1077218"/>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When we believe what we hear from Him, </a:t>
            </a:r>
          </a:p>
          <a:p>
            <a:pPr algn="ctr"/>
            <a:r>
              <a:rPr lang="en-US" sz="3200" dirty="0">
                <a:solidFill>
                  <a:schemeClr val="bg1"/>
                </a:solidFill>
                <a:effectLst/>
                <a:latin typeface="Arial" panose="020B0604020202020204" pitchFamily="34" charset="0"/>
                <a:ea typeface="Arial" panose="020B0604020202020204" pitchFamily="34" charset="0"/>
              </a:rPr>
              <a:t>our faith will come. </a:t>
            </a:r>
            <a:endParaRPr lang="en-US" sz="3200" dirty="0"/>
          </a:p>
        </p:txBody>
      </p:sp>
      <p:sp>
        <p:nvSpPr>
          <p:cNvPr id="9" name="TextBox 8">
            <a:extLst>
              <a:ext uri="{FF2B5EF4-FFF2-40B4-BE49-F238E27FC236}">
                <a16:creationId xmlns:a16="http://schemas.microsoft.com/office/drawing/2014/main" id="{5C80D9A2-12D5-6324-5266-4E88FCFFDEAE}"/>
              </a:ext>
            </a:extLst>
          </p:cNvPr>
          <p:cNvSpPr txBox="1"/>
          <p:nvPr/>
        </p:nvSpPr>
        <p:spPr>
          <a:xfrm>
            <a:off x="915367" y="4536504"/>
            <a:ext cx="9996256" cy="1569660"/>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Once the disciples understood who Jesus was from a historical viewpoint the </a:t>
            </a:r>
            <a:r>
              <a:rPr lang="en-US" sz="3200" u="sng" dirty="0">
                <a:solidFill>
                  <a:schemeClr val="bg1"/>
                </a:solidFill>
                <a:effectLst/>
                <a:latin typeface="Arial" panose="020B0604020202020204" pitchFamily="34" charset="0"/>
                <a:ea typeface="Arial" panose="020B0604020202020204" pitchFamily="34" charset="0"/>
              </a:rPr>
              <a:t>fear t</a:t>
            </a:r>
            <a:r>
              <a:rPr lang="en-US" sz="3200" dirty="0">
                <a:solidFill>
                  <a:schemeClr val="bg1"/>
                </a:solidFill>
                <a:effectLst/>
                <a:latin typeface="Arial" panose="020B0604020202020204" pitchFamily="34" charset="0"/>
                <a:ea typeface="Arial" panose="020B0604020202020204" pitchFamily="34" charset="0"/>
              </a:rPr>
              <a:t>hat they had operated in began to dissipate and was replaced with faith. </a:t>
            </a:r>
            <a:endParaRPr lang="en-US" sz="3200" dirty="0"/>
          </a:p>
        </p:txBody>
      </p:sp>
      <p:sp>
        <p:nvSpPr>
          <p:cNvPr id="11" name="TextBox 10">
            <a:extLst>
              <a:ext uri="{FF2B5EF4-FFF2-40B4-BE49-F238E27FC236}">
                <a16:creationId xmlns:a16="http://schemas.microsoft.com/office/drawing/2014/main" id="{C78207BA-E880-8B2B-5BCA-AB47AC8791BE}"/>
              </a:ext>
            </a:extLst>
          </p:cNvPr>
          <p:cNvSpPr txBox="1"/>
          <p:nvPr/>
        </p:nvSpPr>
        <p:spPr>
          <a:xfrm>
            <a:off x="4134493" y="6021136"/>
            <a:ext cx="5133794" cy="769441"/>
          </a:xfrm>
          <a:prstGeom prst="rect">
            <a:avLst/>
          </a:prstGeom>
          <a:noFill/>
        </p:spPr>
        <p:txBody>
          <a:bodyPr wrap="square">
            <a:spAutoFit/>
          </a:bodyPr>
          <a:lstStyle/>
          <a:p>
            <a:r>
              <a:rPr lang="en-US" sz="4400" dirty="0">
                <a:solidFill>
                  <a:schemeClr val="bg1"/>
                </a:solidFill>
                <a:effectLst/>
                <a:latin typeface="Arial" panose="020B0604020202020204" pitchFamily="34" charset="0"/>
                <a:ea typeface="Arial" panose="020B0604020202020204" pitchFamily="34" charset="0"/>
              </a:rPr>
              <a:t>So will Yours!</a:t>
            </a:r>
            <a:endParaRPr lang="en-US" sz="4400" dirty="0"/>
          </a:p>
        </p:txBody>
      </p:sp>
    </p:spTree>
    <p:extLst>
      <p:ext uri="{BB962C8B-B14F-4D97-AF65-F5344CB8AC3E}">
        <p14:creationId xmlns:p14="http://schemas.microsoft.com/office/powerpoint/2010/main" val="9408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750"/>
                                        <p:tgtEl>
                                          <p:spTgt spid="3"/>
                                        </p:tgtEl>
                                      </p:cBhvr>
                                    </p:animEffect>
                                  </p:childTnLst>
                                </p:cTn>
                              </p:par>
                            </p:childTnLst>
                          </p:cTn>
                        </p:par>
                        <p:par>
                          <p:cTn id="8" fill="hold">
                            <p:stCondLst>
                              <p:cond delay="275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750"/>
                                        <p:tgtEl>
                                          <p:spTgt spid="5"/>
                                        </p:tgtEl>
                                      </p:cBhvr>
                                    </p:animEffect>
                                  </p:childTnLst>
                                </p:cTn>
                              </p:par>
                            </p:childTnLst>
                          </p:cTn>
                        </p:par>
                        <p:par>
                          <p:cTn id="12" fill="hold">
                            <p:stCondLst>
                              <p:cond delay="45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childTnLst>
                          </p:cTn>
                        </p:par>
                        <p:par>
                          <p:cTn id="16" fill="hold">
                            <p:stCondLst>
                              <p:cond delay="65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250"/>
                                        <p:tgtEl>
                                          <p:spTgt spid="9"/>
                                        </p:tgtEl>
                                      </p:cBhvr>
                                    </p:animEffect>
                                  </p:childTnLst>
                                </p:cTn>
                              </p:par>
                            </p:childTnLst>
                          </p:cTn>
                        </p:par>
                        <p:par>
                          <p:cTn id="20" fill="hold">
                            <p:stCondLst>
                              <p:cond delay="8750"/>
                            </p:stCondLst>
                            <p:childTnLst>
                              <p:par>
                                <p:cTn id="21" presetID="26"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1232">
                                          <p:stCondLst>
                                            <p:cond delay="0"/>
                                          </p:stCondLst>
                                        </p:cTn>
                                        <p:tgtEl>
                                          <p:spTgt spid="11"/>
                                        </p:tgtEl>
                                      </p:cBhvr>
                                    </p:animEffect>
                                    <p:anim calcmode="lin" valueType="num">
                                      <p:cBhvr>
                                        <p:cTn id="24" dur="387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5" dur="1411"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6" dur="1411" tmFilter="0, 0; 0.125,0.2665; 0.25,0.4; 0.375,0.465; 0.5,0.5;  0.625,0.535; 0.75,0.6; 0.875,0.7335; 1,1">
                                          <p:stCondLst>
                                            <p:cond delay="1411"/>
                                          </p:stCondLst>
                                        </p:cTn>
                                        <p:tgtEl>
                                          <p:spTgt spid="11"/>
                                        </p:tgtEl>
                                        <p:attrNameLst>
                                          <p:attrName>ppt_y</p:attrName>
                                        </p:attrNameLst>
                                      </p:cBhvr>
                                      <p:tavLst>
                                        <p:tav tm="0" fmla="#ppt_y-sin(pi*$)/9">
                                          <p:val>
                                            <p:fltVal val="0"/>
                                          </p:val>
                                        </p:tav>
                                        <p:tav tm="100000">
                                          <p:val>
                                            <p:fltVal val="1"/>
                                          </p:val>
                                        </p:tav>
                                      </p:tavLst>
                                    </p:anim>
                                    <p:anim calcmode="lin" valueType="num">
                                      <p:cBhvr>
                                        <p:cTn id="27" dur="705" tmFilter="0, 0; 0.125,0.2665; 0.25,0.4; 0.375,0.465; 0.5,0.5;  0.625,0.535; 0.75,0.6; 0.875,0.7335; 1,1">
                                          <p:stCondLst>
                                            <p:cond delay="2814"/>
                                          </p:stCondLst>
                                        </p:cTn>
                                        <p:tgtEl>
                                          <p:spTgt spid="11"/>
                                        </p:tgtEl>
                                        <p:attrNameLst>
                                          <p:attrName>ppt_y</p:attrName>
                                        </p:attrNameLst>
                                      </p:cBhvr>
                                      <p:tavLst>
                                        <p:tav tm="0" fmla="#ppt_y-sin(pi*$)/27">
                                          <p:val>
                                            <p:fltVal val="0"/>
                                          </p:val>
                                        </p:tav>
                                        <p:tav tm="100000">
                                          <p:val>
                                            <p:fltVal val="1"/>
                                          </p:val>
                                        </p:tav>
                                      </p:tavLst>
                                    </p:anim>
                                    <p:anim calcmode="lin" valueType="num">
                                      <p:cBhvr>
                                        <p:cTn id="28" dur="349" tmFilter="0, 0; 0.125,0.2665; 0.25,0.4; 0.375,0.465; 0.5,0.5;  0.625,0.535; 0.75,0.6; 0.875,0.7335; 1,1">
                                          <p:stCondLst>
                                            <p:cond delay="3519"/>
                                          </p:stCondLst>
                                        </p:cTn>
                                        <p:tgtEl>
                                          <p:spTgt spid="11"/>
                                        </p:tgtEl>
                                        <p:attrNameLst>
                                          <p:attrName>ppt_y</p:attrName>
                                        </p:attrNameLst>
                                      </p:cBhvr>
                                      <p:tavLst>
                                        <p:tav tm="0" fmla="#ppt_y-sin(pi*$)/81">
                                          <p:val>
                                            <p:fltVal val="0"/>
                                          </p:val>
                                        </p:tav>
                                        <p:tav tm="100000">
                                          <p:val>
                                            <p:fltVal val="1"/>
                                          </p:val>
                                        </p:tav>
                                      </p:tavLst>
                                    </p:anim>
                                    <p:animScale>
                                      <p:cBhvr>
                                        <p:cTn id="29" dur="55">
                                          <p:stCondLst>
                                            <p:cond delay="1381"/>
                                          </p:stCondLst>
                                        </p:cTn>
                                        <p:tgtEl>
                                          <p:spTgt spid="11"/>
                                        </p:tgtEl>
                                      </p:cBhvr>
                                      <p:to x="100000" y="60000"/>
                                    </p:animScale>
                                    <p:animScale>
                                      <p:cBhvr>
                                        <p:cTn id="30" dur="353" decel="50000">
                                          <p:stCondLst>
                                            <p:cond delay="1437"/>
                                          </p:stCondLst>
                                        </p:cTn>
                                        <p:tgtEl>
                                          <p:spTgt spid="11"/>
                                        </p:tgtEl>
                                      </p:cBhvr>
                                      <p:to x="100000" y="100000"/>
                                    </p:animScale>
                                    <p:animScale>
                                      <p:cBhvr>
                                        <p:cTn id="31" dur="55">
                                          <p:stCondLst>
                                            <p:cond delay="2788"/>
                                          </p:stCondLst>
                                        </p:cTn>
                                        <p:tgtEl>
                                          <p:spTgt spid="11"/>
                                        </p:tgtEl>
                                      </p:cBhvr>
                                      <p:to x="100000" y="80000"/>
                                    </p:animScale>
                                    <p:animScale>
                                      <p:cBhvr>
                                        <p:cTn id="32" dur="353" decel="50000">
                                          <p:stCondLst>
                                            <p:cond delay="2843"/>
                                          </p:stCondLst>
                                        </p:cTn>
                                        <p:tgtEl>
                                          <p:spTgt spid="11"/>
                                        </p:tgtEl>
                                      </p:cBhvr>
                                      <p:to x="100000" y="100000"/>
                                    </p:animScale>
                                    <p:animScale>
                                      <p:cBhvr>
                                        <p:cTn id="33" dur="55">
                                          <p:stCondLst>
                                            <p:cond delay="3489"/>
                                          </p:stCondLst>
                                        </p:cTn>
                                        <p:tgtEl>
                                          <p:spTgt spid="11"/>
                                        </p:tgtEl>
                                      </p:cBhvr>
                                      <p:to x="100000" y="90000"/>
                                    </p:animScale>
                                    <p:animScale>
                                      <p:cBhvr>
                                        <p:cTn id="34" dur="353" decel="50000">
                                          <p:stCondLst>
                                            <p:cond delay="3544"/>
                                          </p:stCondLst>
                                        </p:cTn>
                                        <p:tgtEl>
                                          <p:spTgt spid="11"/>
                                        </p:tgtEl>
                                      </p:cBhvr>
                                      <p:to x="100000" y="100000"/>
                                    </p:animScale>
                                    <p:animScale>
                                      <p:cBhvr>
                                        <p:cTn id="35" dur="55">
                                          <p:stCondLst>
                                            <p:cond delay="3842"/>
                                          </p:stCondLst>
                                        </p:cTn>
                                        <p:tgtEl>
                                          <p:spTgt spid="11"/>
                                        </p:tgtEl>
                                      </p:cBhvr>
                                      <p:to x="100000" y="95000"/>
                                    </p:animScale>
                                    <p:animScale>
                                      <p:cBhvr>
                                        <p:cTn id="36" dur="353" decel="50000">
                                          <p:stCondLst>
                                            <p:cond delay="3897"/>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16C14A-8584-DB86-DB28-83FAA443011A}"/>
              </a:ext>
            </a:extLst>
          </p:cNvPr>
          <p:cNvSpPr txBox="1"/>
          <p:nvPr/>
        </p:nvSpPr>
        <p:spPr>
          <a:xfrm>
            <a:off x="4465468" y="707540"/>
            <a:ext cx="9099612" cy="1754326"/>
          </a:xfrm>
          <a:prstGeom prst="rect">
            <a:avLst/>
          </a:prstGeom>
          <a:noFill/>
        </p:spPr>
        <p:txBody>
          <a:bodyPr wrap="square">
            <a:spAutoFit/>
          </a:bodyPr>
          <a:lstStyle/>
          <a:p>
            <a:pPr algn="ctr"/>
            <a:r>
              <a:rPr lang="en-US" sz="5400" dirty="0">
                <a:solidFill>
                  <a:schemeClr val="bg1"/>
                </a:solidFill>
                <a:effectLst/>
                <a:latin typeface="Arial" panose="020B0604020202020204" pitchFamily="34" charset="0"/>
                <a:ea typeface="Arial" panose="020B0604020202020204" pitchFamily="34" charset="0"/>
              </a:rPr>
              <a:t>Joy Did Come </a:t>
            </a:r>
          </a:p>
          <a:p>
            <a:pPr algn="ctr"/>
            <a:r>
              <a:rPr lang="en-US" sz="5400" dirty="0">
                <a:solidFill>
                  <a:schemeClr val="bg1"/>
                </a:solidFill>
                <a:effectLst/>
                <a:latin typeface="Arial" panose="020B0604020202020204" pitchFamily="34" charset="0"/>
                <a:ea typeface="Arial" panose="020B0604020202020204" pitchFamily="34" charset="0"/>
              </a:rPr>
              <a:t>In The Morning </a:t>
            </a:r>
            <a:endParaRPr lang="en-US" sz="5400" dirty="0">
              <a:solidFill>
                <a:schemeClr val="bg1"/>
              </a:solidFill>
            </a:endParaRPr>
          </a:p>
        </p:txBody>
      </p:sp>
      <p:sp>
        <p:nvSpPr>
          <p:cNvPr id="5" name="TextBox 4">
            <a:extLst>
              <a:ext uri="{FF2B5EF4-FFF2-40B4-BE49-F238E27FC236}">
                <a16:creationId xmlns:a16="http://schemas.microsoft.com/office/drawing/2014/main" id="{554CE08D-F8F5-0EFC-7ED5-3A8F489931FC}"/>
              </a:ext>
            </a:extLst>
          </p:cNvPr>
          <p:cNvSpPr txBox="1"/>
          <p:nvPr/>
        </p:nvSpPr>
        <p:spPr>
          <a:xfrm>
            <a:off x="683405" y="2814370"/>
            <a:ext cx="11034943" cy="3539430"/>
          </a:xfrm>
          <a:prstGeom prst="rect">
            <a:avLst/>
          </a:prstGeom>
          <a:noFill/>
        </p:spPr>
        <p:txBody>
          <a:bodyPr wrap="square">
            <a:spAutoFit/>
          </a:bodyPr>
          <a:lstStyle/>
          <a:p>
            <a:pPr algn="l"/>
            <a:r>
              <a:rPr lang="en-US" sz="3200" dirty="0">
                <a:solidFill>
                  <a:schemeClr val="bg1"/>
                </a:solidFill>
              </a:rPr>
              <a:t>The Ascension Luke 24:50-53</a:t>
            </a:r>
          </a:p>
          <a:p>
            <a:pPr algn="l"/>
            <a:r>
              <a:rPr lang="en-US" sz="3200" dirty="0">
                <a:solidFill>
                  <a:schemeClr val="bg1"/>
                </a:solidFill>
                <a:hlinkClick r:id="rId2" tooltip="Luke 24:50">
                  <a:extLst>
                    <a:ext uri="{A12FA001-AC4F-418D-AE19-62706E023703}">
                      <ahyp:hlinkClr xmlns:ahyp="http://schemas.microsoft.com/office/drawing/2018/hyperlinkcolor" val="tx"/>
                    </a:ext>
                  </a:extLst>
                </a:hlinkClick>
              </a:rPr>
              <a:t>50</a:t>
            </a:r>
            <a:r>
              <a:rPr lang="en-US" sz="3200" dirty="0">
                <a:solidFill>
                  <a:schemeClr val="bg1"/>
                </a:solidFill>
              </a:rPr>
              <a:t> When he had led them out to the vicinity of Bethany, he lifted up his hands and blessed them. </a:t>
            </a:r>
            <a:r>
              <a:rPr lang="en-US" sz="3200" dirty="0">
                <a:solidFill>
                  <a:schemeClr val="bg1"/>
                </a:solidFill>
                <a:hlinkClick r:id="rId3" tooltip="Luke 24:51">
                  <a:extLst>
                    <a:ext uri="{A12FA001-AC4F-418D-AE19-62706E023703}">
                      <ahyp:hlinkClr xmlns:ahyp="http://schemas.microsoft.com/office/drawing/2018/hyperlinkcolor" val="tx"/>
                    </a:ext>
                  </a:extLst>
                </a:hlinkClick>
              </a:rPr>
              <a:t>51</a:t>
            </a:r>
            <a:r>
              <a:rPr lang="en-US" sz="3200" dirty="0">
                <a:solidFill>
                  <a:schemeClr val="bg1"/>
                </a:solidFill>
              </a:rPr>
              <a:t> While he was blessing them, he left them and was taken up into heaven. </a:t>
            </a:r>
            <a:r>
              <a:rPr lang="en-US" sz="3200" dirty="0">
                <a:solidFill>
                  <a:schemeClr val="bg1"/>
                </a:solidFill>
                <a:hlinkClick r:id="rId4" tooltip="Luke 24:52">
                  <a:extLst>
                    <a:ext uri="{A12FA001-AC4F-418D-AE19-62706E023703}">
                      <ahyp:hlinkClr xmlns:ahyp="http://schemas.microsoft.com/office/drawing/2018/hyperlinkcolor" val="tx"/>
                    </a:ext>
                  </a:extLst>
                </a:hlinkClick>
              </a:rPr>
              <a:t>52</a:t>
            </a:r>
            <a:r>
              <a:rPr lang="en-US" sz="3200" dirty="0">
                <a:solidFill>
                  <a:schemeClr val="bg1"/>
                </a:solidFill>
              </a:rPr>
              <a:t> Then they worshiped him and returned to Jerusalem with </a:t>
            </a:r>
            <a:r>
              <a:rPr lang="en-US" sz="3200" u="sng" dirty="0">
                <a:solidFill>
                  <a:schemeClr val="bg1"/>
                </a:solidFill>
              </a:rPr>
              <a:t>great joy</a:t>
            </a:r>
            <a:r>
              <a:rPr lang="en-US" sz="3200" dirty="0">
                <a:solidFill>
                  <a:schemeClr val="bg1"/>
                </a:solidFill>
              </a:rPr>
              <a:t>. </a:t>
            </a:r>
            <a:r>
              <a:rPr lang="en-US" sz="3200" dirty="0">
                <a:solidFill>
                  <a:schemeClr val="bg1"/>
                </a:solidFill>
                <a:hlinkClick r:id="rId5" tooltip="Luke 24:53">
                  <a:extLst>
                    <a:ext uri="{A12FA001-AC4F-418D-AE19-62706E023703}">
                      <ahyp:hlinkClr xmlns:ahyp="http://schemas.microsoft.com/office/drawing/2018/hyperlinkcolor" val="tx"/>
                    </a:ext>
                  </a:extLst>
                </a:hlinkClick>
              </a:rPr>
              <a:t>53</a:t>
            </a:r>
            <a:r>
              <a:rPr lang="en-US" sz="3200" dirty="0">
                <a:solidFill>
                  <a:schemeClr val="bg1"/>
                </a:solidFill>
              </a:rPr>
              <a:t> And they stayed continually at the temple, praising God.</a:t>
            </a:r>
          </a:p>
        </p:txBody>
      </p:sp>
    </p:spTree>
    <p:extLst>
      <p:ext uri="{BB962C8B-B14F-4D97-AF65-F5344CB8AC3E}">
        <p14:creationId xmlns:p14="http://schemas.microsoft.com/office/powerpoint/2010/main" val="95071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BB9677-66AD-F7CB-1CDC-4CE62BDBA534}"/>
              </a:ext>
            </a:extLst>
          </p:cNvPr>
          <p:cNvSpPr txBox="1"/>
          <p:nvPr/>
        </p:nvSpPr>
        <p:spPr>
          <a:xfrm>
            <a:off x="351575" y="329834"/>
            <a:ext cx="11488847" cy="1949444"/>
          </a:xfrm>
          <a:prstGeom prst="rect">
            <a:avLst/>
          </a:prstGeom>
          <a:noFill/>
        </p:spPr>
        <p:txBody>
          <a:bodyPr wrap="square">
            <a:spAutoFit/>
          </a:bodyPr>
          <a:lstStyle/>
          <a:p>
            <a:pPr marL="0" marR="0">
              <a:lnSpc>
                <a:spcPct val="115000"/>
              </a:lnSpc>
              <a:spcBef>
                <a:spcPts val="0"/>
              </a:spcBef>
              <a:spcAft>
                <a:spcPts val="0"/>
              </a:spcAft>
            </a:pPr>
            <a:r>
              <a:rPr lang="en-US" sz="3600" dirty="0">
                <a:solidFill>
                  <a:schemeClr val="bg1"/>
                </a:solidFill>
                <a:effectLst/>
                <a:latin typeface="Arial" panose="020B0604020202020204" pitchFamily="34" charset="0"/>
                <a:ea typeface="Arial" panose="020B0604020202020204" pitchFamily="34" charset="0"/>
              </a:rPr>
              <a:t>. Easter was not just an annual celebration for the disciples; they lived in that moment every day once they understood what Christ had done for them. </a:t>
            </a:r>
          </a:p>
        </p:txBody>
      </p:sp>
      <p:sp>
        <p:nvSpPr>
          <p:cNvPr id="5" name="TextBox 4">
            <a:extLst>
              <a:ext uri="{FF2B5EF4-FFF2-40B4-BE49-F238E27FC236}">
                <a16:creationId xmlns:a16="http://schemas.microsoft.com/office/drawing/2014/main" id="{30F4DF57-3937-424D-B676-81A9E965C3E2}"/>
              </a:ext>
            </a:extLst>
          </p:cNvPr>
          <p:cNvSpPr txBox="1"/>
          <p:nvPr/>
        </p:nvSpPr>
        <p:spPr>
          <a:xfrm>
            <a:off x="496431" y="5009326"/>
            <a:ext cx="10529180" cy="1200329"/>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Not only did they live in the moment, they took it to heart and went out to share it with others.</a:t>
            </a:r>
            <a:endParaRPr lang="en-US" sz="3600" dirty="0"/>
          </a:p>
        </p:txBody>
      </p:sp>
      <p:sp>
        <p:nvSpPr>
          <p:cNvPr id="6" name="TextBox 5">
            <a:extLst>
              <a:ext uri="{FF2B5EF4-FFF2-40B4-BE49-F238E27FC236}">
                <a16:creationId xmlns:a16="http://schemas.microsoft.com/office/drawing/2014/main" id="{98FC934B-0DDD-F196-FF1B-BDDDE58DA8C8}"/>
              </a:ext>
            </a:extLst>
          </p:cNvPr>
          <p:cNvSpPr txBox="1"/>
          <p:nvPr/>
        </p:nvSpPr>
        <p:spPr>
          <a:xfrm>
            <a:off x="279148" y="3009063"/>
            <a:ext cx="11488847" cy="1569660"/>
          </a:xfrm>
          <a:prstGeom prst="rect">
            <a:avLst/>
          </a:prstGeom>
          <a:noFill/>
        </p:spPr>
        <p:txBody>
          <a:bodyPr wrap="square" rtlCol="0">
            <a:spAutoFit/>
          </a:bodyPr>
          <a:lstStyle/>
          <a:p>
            <a:pPr algn="ctr"/>
            <a:r>
              <a:rPr lang="en-US" sz="4800" dirty="0">
                <a:solidFill>
                  <a:schemeClr val="bg1"/>
                </a:solidFill>
              </a:rPr>
              <a:t>Do you fully understand what Christ has done for you?</a:t>
            </a:r>
          </a:p>
        </p:txBody>
      </p:sp>
    </p:spTree>
    <p:extLst>
      <p:ext uri="{BB962C8B-B14F-4D97-AF65-F5344CB8AC3E}">
        <p14:creationId xmlns:p14="http://schemas.microsoft.com/office/powerpoint/2010/main" val="227127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1087">
                                          <p:stCondLst>
                                            <p:cond delay="0"/>
                                          </p:stCondLst>
                                        </p:cTn>
                                        <p:tgtEl>
                                          <p:spTgt spid="6"/>
                                        </p:tgtEl>
                                      </p:cBhvr>
                                    </p:animEffect>
                                    <p:anim calcmode="lin" valueType="num">
                                      <p:cBhvr>
                                        <p:cTn id="13" dur="341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1245"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1245" tmFilter="0, 0; 0.125,0.2665; 0.25,0.4; 0.375,0.465; 0.5,0.5;  0.625,0.535; 0.75,0.6; 0.875,0.7335; 1,1">
                                          <p:stCondLst>
                                            <p:cond delay="1245"/>
                                          </p:stCondLst>
                                        </p:cTn>
                                        <p:tgtEl>
                                          <p:spTgt spid="6"/>
                                        </p:tgtEl>
                                        <p:attrNameLst>
                                          <p:attrName>ppt_y</p:attrName>
                                        </p:attrNameLst>
                                      </p:cBhvr>
                                      <p:tavLst>
                                        <p:tav tm="0" fmla="#ppt_y-sin(pi*$)/9">
                                          <p:val>
                                            <p:fltVal val="0"/>
                                          </p:val>
                                        </p:tav>
                                        <p:tav tm="100000">
                                          <p:val>
                                            <p:fltVal val="1"/>
                                          </p:val>
                                        </p:tav>
                                      </p:tavLst>
                                    </p:anim>
                                    <p:anim calcmode="lin" valueType="num">
                                      <p:cBhvr>
                                        <p:cTn id="16" dur="622" tmFilter="0, 0; 0.125,0.2665; 0.25,0.4; 0.375,0.465; 0.5,0.5;  0.625,0.535; 0.75,0.6; 0.875,0.7335; 1,1">
                                          <p:stCondLst>
                                            <p:cond delay="2483"/>
                                          </p:stCondLst>
                                        </p:cTn>
                                        <p:tgtEl>
                                          <p:spTgt spid="6"/>
                                        </p:tgtEl>
                                        <p:attrNameLst>
                                          <p:attrName>ppt_y</p:attrName>
                                        </p:attrNameLst>
                                      </p:cBhvr>
                                      <p:tavLst>
                                        <p:tav tm="0" fmla="#ppt_y-sin(pi*$)/27">
                                          <p:val>
                                            <p:fltVal val="0"/>
                                          </p:val>
                                        </p:tav>
                                        <p:tav tm="100000">
                                          <p:val>
                                            <p:fltVal val="1"/>
                                          </p:val>
                                        </p:tav>
                                      </p:tavLst>
                                    </p:anim>
                                    <p:anim calcmode="lin" valueType="num">
                                      <p:cBhvr>
                                        <p:cTn id="17" dur="308" tmFilter="0, 0; 0.125,0.2665; 0.25,0.4; 0.375,0.465; 0.5,0.5;  0.625,0.535; 0.75,0.6; 0.875,0.7335; 1,1">
                                          <p:stCondLst>
                                            <p:cond delay="3105"/>
                                          </p:stCondLst>
                                        </p:cTn>
                                        <p:tgtEl>
                                          <p:spTgt spid="6"/>
                                        </p:tgtEl>
                                        <p:attrNameLst>
                                          <p:attrName>ppt_y</p:attrName>
                                        </p:attrNameLst>
                                      </p:cBhvr>
                                      <p:tavLst>
                                        <p:tav tm="0" fmla="#ppt_y-sin(pi*$)/81">
                                          <p:val>
                                            <p:fltVal val="0"/>
                                          </p:val>
                                        </p:tav>
                                        <p:tav tm="100000">
                                          <p:val>
                                            <p:fltVal val="1"/>
                                          </p:val>
                                        </p:tav>
                                      </p:tavLst>
                                    </p:anim>
                                    <p:animScale>
                                      <p:cBhvr>
                                        <p:cTn id="18" dur="49">
                                          <p:stCondLst>
                                            <p:cond delay="1219"/>
                                          </p:stCondLst>
                                        </p:cTn>
                                        <p:tgtEl>
                                          <p:spTgt spid="6"/>
                                        </p:tgtEl>
                                      </p:cBhvr>
                                      <p:to x="100000" y="60000"/>
                                    </p:animScale>
                                    <p:animScale>
                                      <p:cBhvr>
                                        <p:cTn id="19" dur="311" decel="50000">
                                          <p:stCondLst>
                                            <p:cond delay="1268"/>
                                          </p:stCondLst>
                                        </p:cTn>
                                        <p:tgtEl>
                                          <p:spTgt spid="6"/>
                                        </p:tgtEl>
                                      </p:cBhvr>
                                      <p:to x="100000" y="100000"/>
                                    </p:animScale>
                                    <p:animScale>
                                      <p:cBhvr>
                                        <p:cTn id="20" dur="49">
                                          <p:stCondLst>
                                            <p:cond delay="2460"/>
                                          </p:stCondLst>
                                        </p:cTn>
                                        <p:tgtEl>
                                          <p:spTgt spid="6"/>
                                        </p:tgtEl>
                                      </p:cBhvr>
                                      <p:to x="100000" y="80000"/>
                                    </p:animScale>
                                    <p:animScale>
                                      <p:cBhvr>
                                        <p:cTn id="21" dur="311" decel="50000">
                                          <p:stCondLst>
                                            <p:cond delay="2509"/>
                                          </p:stCondLst>
                                        </p:cTn>
                                        <p:tgtEl>
                                          <p:spTgt spid="6"/>
                                        </p:tgtEl>
                                      </p:cBhvr>
                                      <p:to x="100000" y="100000"/>
                                    </p:animScale>
                                    <p:animScale>
                                      <p:cBhvr>
                                        <p:cTn id="22" dur="49">
                                          <p:stCondLst>
                                            <p:cond delay="3079"/>
                                          </p:stCondLst>
                                        </p:cTn>
                                        <p:tgtEl>
                                          <p:spTgt spid="6"/>
                                        </p:tgtEl>
                                      </p:cBhvr>
                                      <p:to x="100000" y="90000"/>
                                    </p:animScale>
                                    <p:animScale>
                                      <p:cBhvr>
                                        <p:cTn id="23" dur="311" decel="50000">
                                          <p:stCondLst>
                                            <p:cond delay="3127"/>
                                          </p:stCondLst>
                                        </p:cTn>
                                        <p:tgtEl>
                                          <p:spTgt spid="6"/>
                                        </p:tgtEl>
                                      </p:cBhvr>
                                      <p:to x="100000" y="100000"/>
                                    </p:animScale>
                                    <p:animScale>
                                      <p:cBhvr>
                                        <p:cTn id="24" dur="49">
                                          <p:stCondLst>
                                            <p:cond delay="3390"/>
                                          </p:stCondLst>
                                        </p:cTn>
                                        <p:tgtEl>
                                          <p:spTgt spid="6"/>
                                        </p:tgtEl>
                                      </p:cBhvr>
                                      <p:to x="100000" y="95000"/>
                                    </p:animScale>
                                    <p:animScale>
                                      <p:cBhvr>
                                        <p:cTn id="25" dur="311" decel="50000">
                                          <p:stCondLst>
                                            <p:cond delay="3439"/>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2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07DF18-113D-F22F-B6F2-52D0927629D9}"/>
              </a:ext>
            </a:extLst>
          </p:cNvPr>
          <p:cNvSpPr txBox="1"/>
          <p:nvPr/>
        </p:nvSpPr>
        <p:spPr>
          <a:xfrm>
            <a:off x="497149" y="2443578"/>
            <a:ext cx="11543930" cy="3416320"/>
          </a:xfrm>
          <a:prstGeom prst="rect">
            <a:avLst/>
          </a:prstGeom>
          <a:noFill/>
        </p:spPr>
        <p:txBody>
          <a:bodyPr wrap="square">
            <a:spAutoFit/>
          </a:bodyPr>
          <a:lstStyle/>
          <a:p>
            <a:pPr algn="ctr"/>
            <a:r>
              <a:rPr lang="en-US" sz="5400" dirty="0">
                <a:solidFill>
                  <a:schemeClr val="bg1"/>
                </a:solidFill>
                <a:effectLst/>
                <a:latin typeface="Arial" panose="020B0604020202020204" pitchFamily="34" charset="0"/>
                <a:ea typeface="Arial" panose="020B0604020202020204" pitchFamily="34" charset="0"/>
              </a:rPr>
              <a:t>What would our week have been like if we responded to Christ’s resurrection the way the disciples did? </a:t>
            </a:r>
            <a:endParaRPr lang="en-US" sz="5400" dirty="0">
              <a:solidFill>
                <a:schemeClr val="bg1"/>
              </a:solidFill>
            </a:endParaRPr>
          </a:p>
        </p:txBody>
      </p:sp>
    </p:spTree>
    <p:extLst>
      <p:ext uri="{BB962C8B-B14F-4D97-AF65-F5344CB8AC3E}">
        <p14:creationId xmlns:p14="http://schemas.microsoft.com/office/powerpoint/2010/main" val="152660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066785-BFE8-AAB7-3CB3-E6D52E679EE0}"/>
              </a:ext>
            </a:extLst>
          </p:cNvPr>
          <p:cNvSpPr txBox="1"/>
          <p:nvPr/>
        </p:nvSpPr>
        <p:spPr>
          <a:xfrm>
            <a:off x="1657887" y="2606849"/>
            <a:ext cx="9459884" cy="2975943"/>
          </a:xfrm>
          <a:prstGeom prst="rect">
            <a:avLst/>
          </a:prstGeom>
          <a:noFill/>
        </p:spPr>
        <p:txBody>
          <a:bodyPr wrap="square">
            <a:spAutoFit/>
          </a:bodyPr>
          <a:lstStyle/>
          <a:p>
            <a:pPr marL="0" marR="0" algn="ctr">
              <a:lnSpc>
                <a:spcPct val="115000"/>
              </a:lnSpc>
              <a:spcBef>
                <a:spcPts val="0"/>
              </a:spcBef>
              <a:spcAft>
                <a:spcPts val="1000"/>
              </a:spcAft>
            </a:pPr>
            <a:r>
              <a:rPr lang="en-US" sz="8000" dirty="0">
                <a:solidFill>
                  <a:schemeClr val="bg1"/>
                </a:solidFill>
                <a:effectLst/>
                <a:latin typeface="Baskerville Old Face" panose="02020602080505020303" pitchFamily="18" charset="0"/>
                <a:ea typeface="Calibri" panose="020F0502020204030204" pitchFamily="34" charset="0"/>
                <a:cs typeface="Times New Roman" panose="02020603050405020304" pitchFamily="18" charset="0"/>
              </a:rPr>
              <a:t>Open Your Minds</a:t>
            </a:r>
          </a:p>
          <a:p>
            <a:pPr marL="0" marR="0" algn="ctr">
              <a:lnSpc>
                <a:spcPct val="115000"/>
              </a:lnSpc>
              <a:spcBef>
                <a:spcPts val="0"/>
              </a:spcBef>
              <a:spcAft>
                <a:spcPts val="1000"/>
              </a:spcAft>
            </a:pPr>
            <a:r>
              <a:rPr lang="en-US" sz="8000" dirty="0">
                <a:solidFill>
                  <a:schemeClr val="bg1"/>
                </a:solidFill>
                <a:effectLst/>
                <a:latin typeface="Baskerville Old Face" panose="02020602080505020303" pitchFamily="18" charset="0"/>
                <a:ea typeface="Calibri" panose="020F0502020204030204" pitchFamily="34" charset="0"/>
                <a:cs typeface="Times New Roman" panose="02020603050405020304" pitchFamily="18" charset="0"/>
              </a:rPr>
              <a:t>Luke 24:44-53</a:t>
            </a:r>
            <a:endParaRPr lang="en-US" sz="5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232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61AB35-AADA-AA17-E811-C242FE472B91}"/>
              </a:ext>
            </a:extLst>
          </p:cNvPr>
          <p:cNvSpPr txBox="1"/>
          <p:nvPr/>
        </p:nvSpPr>
        <p:spPr>
          <a:xfrm>
            <a:off x="197796" y="117693"/>
            <a:ext cx="11994204" cy="7294305"/>
          </a:xfrm>
          <a:prstGeom prst="rect">
            <a:avLst/>
          </a:prstGeom>
          <a:noFill/>
        </p:spPr>
        <p:txBody>
          <a:bodyPr wrap="square">
            <a:spAutoFit/>
          </a:bodyPr>
          <a:lstStyle/>
          <a:p>
            <a:r>
              <a:rPr lang="en-US" sz="3600" dirty="0">
                <a:solidFill>
                  <a:schemeClr val="bg1"/>
                </a:solidFill>
                <a:hlinkClick r:id="rId2" tooltip="Luke 24:44">
                  <a:extLst>
                    <a:ext uri="{A12FA001-AC4F-418D-AE19-62706E023703}">
                      <ahyp:hlinkClr xmlns:ahyp="http://schemas.microsoft.com/office/drawing/2018/hyperlinkcolor" val="tx"/>
                    </a:ext>
                  </a:extLst>
                </a:hlinkClick>
              </a:rPr>
              <a:t>44</a:t>
            </a:r>
            <a:r>
              <a:rPr lang="en-US" sz="3600" dirty="0">
                <a:solidFill>
                  <a:schemeClr val="bg1"/>
                </a:solidFill>
              </a:rPr>
              <a:t> He said to them, "This is what I told you while I was still with you: Everything must be fulfilled that is written about me in the Law of Moses, the Prophets and the Psalms." </a:t>
            </a:r>
            <a:r>
              <a:rPr lang="en-US" sz="3600" dirty="0">
                <a:solidFill>
                  <a:schemeClr val="bg1"/>
                </a:solidFill>
                <a:hlinkClick r:id="rId3" tooltip="Luke 24:45">
                  <a:extLst>
                    <a:ext uri="{A12FA001-AC4F-418D-AE19-62706E023703}">
                      <ahyp:hlinkClr xmlns:ahyp="http://schemas.microsoft.com/office/drawing/2018/hyperlinkcolor" val="tx"/>
                    </a:ext>
                  </a:extLst>
                </a:hlinkClick>
              </a:rPr>
              <a:t>45</a:t>
            </a:r>
            <a:r>
              <a:rPr lang="en-US" sz="3600" dirty="0">
                <a:solidFill>
                  <a:schemeClr val="bg1"/>
                </a:solidFill>
              </a:rPr>
              <a:t> Then he opened their minds so they could understand the Scriptures. </a:t>
            </a:r>
            <a:r>
              <a:rPr lang="en-US" sz="3600" dirty="0">
                <a:solidFill>
                  <a:schemeClr val="bg1"/>
                </a:solidFill>
                <a:hlinkClick r:id="rId4" tooltip="Luke 24:46">
                  <a:extLst>
                    <a:ext uri="{A12FA001-AC4F-418D-AE19-62706E023703}">
                      <ahyp:hlinkClr xmlns:ahyp="http://schemas.microsoft.com/office/drawing/2018/hyperlinkcolor" val="tx"/>
                    </a:ext>
                  </a:extLst>
                </a:hlinkClick>
              </a:rPr>
              <a:t>46</a:t>
            </a:r>
            <a:r>
              <a:rPr lang="en-US" sz="3600" dirty="0">
                <a:solidFill>
                  <a:schemeClr val="bg1"/>
                </a:solidFill>
              </a:rPr>
              <a:t> He told them, "This is what is written: The Messiah will suffer and rise from the dead on the third day, </a:t>
            </a:r>
            <a:r>
              <a:rPr lang="en-US" sz="3600" dirty="0">
                <a:solidFill>
                  <a:schemeClr val="bg1"/>
                </a:solidFill>
                <a:hlinkClick r:id="rId5" tooltip="Luke 24:47">
                  <a:extLst>
                    <a:ext uri="{A12FA001-AC4F-418D-AE19-62706E023703}">
                      <ahyp:hlinkClr xmlns:ahyp="http://schemas.microsoft.com/office/drawing/2018/hyperlinkcolor" val="tx"/>
                    </a:ext>
                  </a:extLst>
                </a:hlinkClick>
              </a:rPr>
              <a:t>47</a:t>
            </a:r>
            <a:r>
              <a:rPr lang="en-US" sz="3600" dirty="0">
                <a:solidFill>
                  <a:schemeClr val="bg1"/>
                </a:solidFill>
              </a:rPr>
              <a:t> and repentance for the forgiveness of sins will be preached in his name to all nations, beginning at Jerusalem. </a:t>
            </a:r>
            <a:r>
              <a:rPr lang="en-US" sz="3600" dirty="0">
                <a:solidFill>
                  <a:schemeClr val="bg1"/>
                </a:solidFill>
                <a:hlinkClick r:id="rId6" tooltip="Luke 24:48">
                  <a:extLst>
                    <a:ext uri="{A12FA001-AC4F-418D-AE19-62706E023703}">
                      <ahyp:hlinkClr xmlns:ahyp="http://schemas.microsoft.com/office/drawing/2018/hyperlinkcolor" val="tx"/>
                    </a:ext>
                  </a:extLst>
                </a:hlinkClick>
              </a:rPr>
              <a:t>48</a:t>
            </a:r>
            <a:r>
              <a:rPr lang="en-US" sz="3600" dirty="0">
                <a:solidFill>
                  <a:schemeClr val="bg1"/>
                </a:solidFill>
              </a:rPr>
              <a:t> You are witnesses of these things. </a:t>
            </a:r>
            <a:r>
              <a:rPr lang="en-US" sz="3600" dirty="0">
                <a:solidFill>
                  <a:schemeClr val="bg1"/>
                </a:solidFill>
                <a:hlinkClick r:id="rId7" tooltip="Luke 24:49">
                  <a:extLst>
                    <a:ext uri="{A12FA001-AC4F-418D-AE19-62706E023703}">
                      <ahyp:hlinkClr xmlns:ahyp="http://schemas.microsoft.com/office/drawing/2018/hyperlinkcolor" val="tx"/>
                    </a:ext>
                  </a:extLst>
                </a:hlinkClick>
              </a:rPr>
              <a:t>49</a:t>
            </a:r>
            <a:r>
              <a:rPr lang="en-US" sz="3600" dirty="0">
                <a:solidFill>
                  <a:schemeClr val="bg1"/>
                </a:solidFill>
              </a:rPr>
              <a:t> I am going to send you what my Father has promised; but stay in the city until you have been clothed with power from on high.” Luke 24:44-53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solidFill>
                <a:schemeClr val="bg1"/>
              </a:solidFill>
            </a:endParaRPr>
          </a:p>
        </p:txBody>
      </p:sp>
    </p:spTree>
    <p:extLst>
      <p:ext uri="{BB962C8B-B14F-4D97-AF65-F5344CB8AC3E}">
        <p14:creationId xmlns:p14="http://schemas.microsoft.com/office/powerpoint/2010/main" val="152387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0A8730-C811-9DC5-4DB7-B325C41C8D44}"/>
              </a:ext>
            </a:extLst>
          </p:cNvPr>
          <p:cNvSpPr txBox="1"/>
          <p:nvPr/>
        </p:nvSpPr>
        <p:spPr>
          <a:xfrm>
            <a:off x="0" y="2981548"/>
            <a:ext cx="11816179" cy="2308324"/>
          </a:xfrm>
          <a:prstGeom prst="rect">
            <a:avLst/>
          </a:prstGeom>
          <a:noFill/>
        </p:spPr>
        <p:txBody>
          <a:bodyPr wrap="square">
            <a:spAutoFit/>
          </a:bodyPr>
          <a:lstStyle/>
          <a:p>
            <a:pPr algn="ctr"/>
            <a:r>
              <a:rPr lang="en-US" sz="4800" dirty="0">
                <a:solidFill>
                  <a:schemeClr val="bg1"/>
                </a:solidFill>
                <a:latin typeface="Arial" panose="020B0604020202020204" pitchFamily="34" charset="0"/>
                <a:ea typeface="Arial" panose="020B0604020202020204" pitchFamily="34" charset="0"/>
              </a:rPr>
              <a:t>H</a:t>
            </a:r>
            <a:r>
              <a:rPr lang="en-US" sz="4800" dirty="0">
                <a:solidFill>
                  <a:schemeClr val="bg1"/>
                </a:solidFill>
                <a:effectLst/>
                <a:latin typeface="Arial" panose="020B0604020202020204" pitchFamily="34" charset="0"/>
                <a:ea typeface="Arial" panose="020B0604020202020204" pitchFamily="34" charset="0"/>
              </a:rPr>
              <a:t>ow you see Christ in your circumstance will determine where you are as it relates to the resurrection. </a:t>
            </a:r>
            <a:endParaRPr lang="en-US" sz="4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3" name="TextBox 2">
            <a:extLst>
              <a:ext uri="{FF2B5EF4-FFF2-40B4-BE49-F238E27FC236}">
                <a16:creationId xmlns:a16="http://schemas.microsoft.com/office/drawing/2014/main" id="{CD34D061-8462-44AB-C5DC-5855C5777CD7}"/>
              </a:ext>
            </a:extLst>
          </p:cNvPr>
          <p:cNvSpPr txBox="1"/>
          <p:nvPr/>
        </p:nvSpPr>
        <p:spPr>
          <a:xfrm>
            <a:off x="355106" y="1785281"/>
            <a:ext cx="11310152" cy="1200329"/>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Are you standing at the foot of the cross helpless and lost and thinking Christ is not with you?</a:t>
            </a:r>
            <a:endParaRPr lang="en-US" sz="3600" dirty="0">
              <a:solidFill>
                <a:schemeClr val="bg1"/>
              </a:solidFill>
            </a:endParaRPr>
          </a:p>
        </p:txBody>
      </p:sp>
      <p:sp>
        <p:nvSpPr>
          <p:cNvPr id="5" name="TextBox 4">
            <a:extLst>
              <a:ext uri="{FF2B5EF4-FFF2-40B4-BE49-F238E27FC236}">
                <a16:creationId xmlns:a16="http://schemas.microsoft.com/office/drawing/2014/main" id="{2B9DE974-247C-401B-82F3-45C434B1D16E}"/>
              </a:ext>
            </a:extLst>
          </p:cNvPr>
          <p:cNvSpPr txBox="1"/>
          <p:nvPr/>
        </p:nvSpPr>
        <p:spPr>
          <a:xfrm>
            <a:off x="355106" y="3196830"/>
            <a:ext cx="11159231" cy="1200329"/>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Are you  standing at the empty tomb confused about where Christ is in your situation?</a:t>
            </a:r>
            <a:endParaRPr lang="en-US" sz="3600" dirty="0">
              <a:solidFill>
                <a:schemeClr val="bg1"/>
              </a:solidFill>
            </a:endParaRPr>
          </a:p>
        </p:txBody>
      </p:sp>
      <p:sp>
        <p:nvSpPr>
          <p:cNvPr id="7" name="TextBox 6">
            <a:extLst>
              <a:ext uri="{FF2B5EF4-FFF2-40B4-BE49-F238E27FC236}">
                <a16:creationId xmlns:a16="http://schemas.microsoft.com/office/drawing/2014/main" id="{C422FB18-3F9B-A479-FEE0-B199BD718017}"/>
              </a:ext>
            </a:extLst>
          </p:cNvPr>
          <p:cNvSpPr txBox="1"/>
          <p:nvPr/>
        </p:nvSpPr>
        <p:spPr>
          <a:xfrm>
            <a:off x="355106" y="4725632"/>
            <a:ext cx="11478828" cy="1754326"/>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Are you standing in your own Galilee conversing with the Master knowing that your life has been changed forever?</a:t>
            </a:r>
            <a:endParaRPr lang="en-US" sz="3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377">
                                          <p:stCondLst>
                                            <p:cond delay="0"/>
                                          </p:stCondLst>
                                        </p:cTn>
                                        <p:tgtEl>
                                          <p:spTgt spid="3"/>
                                        </p:tgtEl>
                                      </p:cBhvr>
                                    </p:animEffect>
                                    <p:anim calcmode="lin" valueType="num">
                                      <p:cBhvr>
                                        <p:cTn id="8" dur="4327"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1577"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1577" tmFilter="0, 0; 0.125,0.2665; 0.25,0.4; 0.375,0.465; 0.5,0.5;  0.625,0.535; 0.75,0.6; 0.875,0.7335; 1,1">
                                          <p:stCondLst>
                                            <p:cond delay="1577"/>
                                          </p:stCondLst>
                                        </p:cTn>
                                        <p:tgtEl>
                                          <p:spTgt spid="3"/>
                                        </p:tgtEl>
                                        <p:attrNameLst>
                                          <p:attrName>ppt_y</p:attrName>
                                        </p:attrNameLst>
                                      </p:cBhvr>
                                      <p:tavLst>
                                        <p:tav tm="0" fmla="#ppt_y-sin(pi*$)/9">
                                          <p:val>
                                            <p:fltVal val="0"/>
                                          </p:val>
                                        </p:tav>
                                        <p:tav tm="100000">
                                          <p:val>
                                            <p:fltVal val="1"/>
                                          </p:val>
                                        </p:tav>
                                      </p:tavLst>
                                    </p:anim>
                                    <p:anim calcmode="lin" valueType="num">
                                      <p:cBhvr>
                                        <p:cTn id="11" dur="788" tmFilter="0, 0; 0.125,0.2665; 0.25,0.4; 0.375,0.465; 0.5,0.5;  0.625,0.535; 0.75,0.6; 0.875,0.7335; 1,1">
                                          <p:stCondLst>
                                            <p:cond delay="3145"/>
                                          </p:stCondLst>
                                        </p:cTn>
                                        <p:tgtEl>
                                          <p:spTgt spid="3"/>
                                        </p:tgtEl>
                                        <p:attrNameLst>
                                          <p:attrName>ppt_y</p:attrName>
                                        </p:attrNameLst>
                                      </p:cBhvr>
                                      <p:tavLst>
                                        <p:tav tm="0" fmla="#ppt_y-sin(pi*$)/27">
                                          <p:val>
                                            <p:fltVal val="0"/>
                                          </p:val>
                                        </p:tav>
                                        <p:tav tm="100000">
                                          <p:val>
                                            <p:fltVal val="1"/>
                                          </p:val>
                                        </p:tav>
                                      </p:tavLst>
                                    </p:anim>
                                    <p:anim calcmode="lin" valueType="num">
                                      <p:cBhvr>
                                        <p:cTn id="12" dur="390" tmFilter="0, 0; 0.125,0.2665; 0.25,0.4; 0.375,0.465; 0.5,0.5;  0.625,0.535; 0.75,0.6; 0.875,0.7335; 1,1">
                                          <p:stCondLst>
                                            <p:cond delay="3933"/>
                                          </p:stCondLst>
                                        </p:cTn>
                                        <p:tgtEl>
                                          <p:spTgt spid="3"/>
                                        </p:tgtEl>
                                        <p:attrNameLst>
                                          <p:attrName>ppt_y</p:attrName>
                                        </p:attrNameLst>
                                      </p:cBhvr>
                                      <p:tavLst>
                                        <p:tav tm="0" fmla="#ppt_y-sin(pi*$)/81">
                                          <p:val>
                                            <p:fltVal val="0"/>
                                          </p:val>
                                        </p:tav>
                                        <p:tav tm="100000">
                                          <p:val>
                                            <p:fltVal val="1"/>
                                          </p:val>
                                        </p:tav>
                                      </p:tavLst>
                                    </p:anim>
                                    <p:animScale>
                                      <p:cBhvr>
                                        <p:cTn id="13" dur="62">
                                          <p:stCondLst>
                                            <p:cond delay="1544"/>
                                          </p:stCondLst>
                                        </p:cTn>
                                        <p:tgtEl>
                                          <p:spTgt spid="3"/>
                                        </p:tgtEl>
                                      </p:cBhvr>
                                      <p:to x="100000" y="60000"/>
                                    </p:animScale>
                                    <p:animScale>
                                      <p:cBhvr>
                                        <p:cTn id="14" dur="394" decel="50000">
                                          <p:stCondLst>
                                            <p:cond delay="1606"/>
                                          </p:stCondLst>
                                        </p:cTn>
                                        <p:tgtEl>
                                          <p:spTgt spid="3"/>
                                        </p:tgtEl>
                                      </p:cBhvr>
                                      <p:to x="100000" y="100000"/>
                                    </p:animScale>
                                    <p:animScale>
                                      <p:cBhvr>
                                        <p:cTn id="15" dur="62">
                                          <p:stCondLst>
                                            <p:cond delay="3116"/>
                                          </p:stCondLst>
                                        </p:cTn>
                                        <p:tgtEl>
                                          <p:spTgt spid="3"/>
                                        </p:tgtEl>
                                      </p:cBhvr>
                                      <p:to x="100000" y="80000"/>
                                    </p:animScale>
                                    <p:animScale>
                                      <p:cBhvr>
                                        <p:cTn id="16" dur="394" decel="50000">
                                          <p:stCondLst>
                                            <p:cond delay="3178"/>
                                          </p:stCondLst>
                                        </p:cTn>
                                        <p:tgtEl>
                                          <p:spTgt spid="3"/>
                                        </p:tgtEl>
                                      </p:cBhvr>
                                      <p:to x="100000" y="100000"/>
                                    </p:animScale>
                                    <p:animScale>
                                      <p:cBhvr>
                                        <p:cTn id="17" dur="62">
                                          <p:stCondLst>
                                            <p:cond delay="3900"/>
                                          </p:stCondLst>
                                        </p:cTn>
                                        <p:tgtEl>
                                          <p:spTgt spid="3"/>
                                        </p:tgtEl>
                                      </p:cBhvr>
                                      <p:to x="100000" y="90000"/>
                                    </p:animScale>
                                    <p:animScale>
                                      <p:cBhvr>
                                        <p:cTn id="18" dur="394" decel="50000">
                                          <p:stCondLst>
                                            <p:cond delay="3961"/>
                                          </p:stCondLst>
                                        </p:cTn>
                                        <p:tgtEl>
                                          <p:spTgt spid="3"/>
                                        </p:tgtEl>
                                      </p:cBhvr>
                                      <p:to x="100000" y="100000"/>
                                    </p:animScale>
                                    <p:animScale>
                                      <p:cBhvr>
                                        <p:cTn id="19" dur="62">
                                          <p:stCondLst>
                                            <p:cond delay="4294"/>
                                          </p:stCondLst>
                                        </p:cTn>
                                        <p:tgtEl>
                                          <p:spTgt spid="3"/>
                                        </p:tgtEl>
                                      </p:cBhvr>
                                      <p:to x="100000" y="95000"/>
                                    </p:animScale>
                                    <p:animScale>
                                      <p:cBhvr>
                                        <p:cTn id="20" dur="394" decel="50000">
                                          <p:stCondLst>
                                            <p:cond delay="4356"/>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4750"/>
                                        <p:tgtEl>
                                          <p:spTgt spid="5"/>
                                        </p:tgtEl>
                                      </p:cBhvr>
                                    </p:animEffect>
                                    <p:anim calcmode="lin" valueType="num">
                                      <p:cBhvr>
                                        <p:cTn id="26" dur="4750" fill="hold"/>
                                        <p:tgtEl>
                                          <p:spTgt spid="5"/>
                                        </p:tgtEl>
                                        <p:attrNameLst>
                                          <p:attrName>ppt_x</p:attrName>
                                        </p:attrNameLst>
                                      </p:cBhvr>
                                      <p:tavLst>
                                        <p:tav tm="0">
                                          <p:val>
                                            <p:strVal val="#ppt_x"/>
                                          </p:val>
                                        </p:tav>
                                        <p:tav tm="100000">
                                          <p:val>
                                            <p:strVal val="#ppt_x"/>
                                          </p:val>
                                        </p:tav>
                                      </p:tavLst>
                                    </p:anim>
                                    <p:anim calcmode="lin" valueType="num">
                                      <p:cBhvr>
                                        <p:cTn id="27" dur="47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7000" fill="hold"/>
                                        <p:tgtEl>
                                          <p:spTgt spid="7"/>
                                        </p:tgtEl>
                                        <p:attrNameLst>
                                          <p:attrName>ppt_w</p:attrName>
                                        </p:attrNameLst>
                                      </p:cBhvr>
                                      <p:tavLst>
                                        <p:tav tm="0">
                                          <p:val>
                                            <p:fltVal val="0"/>
                                          </p:val>
                                        </p:tav>
                                        <p:tav tm="100000">
                                          <p:val>
                                            <p:strVal val="#ppt_w"/>
                                          </p:val>
                                        </p:tav>
                                      </p:tavLst>
                                    </p:anim>
                                    <p:anim calcmode="lin" valueType="num">
                                      <p:cBhvr>
                                        <p:cTn id="33" dur="7000" fill="hold"/>
                                        <p:tgtEl>
                                          <p:spTgt spid="7"/>
                                        </p:tgtEl>
                                        <p:attrNameLst>
                                          <p:attrName>ppt_h</p:attrName>
                                        </p:attrNameLst>
                                      </p:cBhvr>
                                      <p:tavLst>
                                        <p:tav tm="0">
                                          <p:val>
                                            <p:fltVal val="0"/>
                                          </p:val>
                                        </p:tav>
                                        <p:tav tm="100000">
                                          <p:val>
                                            <p:strVal val="#ppt_h"/>
                                          </p:val>
                                        </p:tav>
                                      </p:tavLst>
                                    </p:anim>
                                    <p:animEffect transition="in" filter="fade">
                                      <p:cBhvr>
                                        <p:cTn id="34" dur="7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0"/>
          <p:cNvSpPr txBox="1">
            <a:spLocks noGrp="1"/>
          </p:cNvSpPr>
          <p:nvPr>
            <p:ph type="body" idx="1"/>
          </p:nvPr>
        </p:nvSpPr>
        <p:spPr>
          <a:xfrm>
            <a:off x="1217167" y="1059033"/>
            <a:ext cx="9757600" cy="3979200"/>
          </a:xfrm>
          <a:prstGeom prst="rect">
            <a:avLst/>
          </a:prstGeom>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en" sz="4000" dirty="0">
                <a:solidFill>
                  <a:srgbClr val="351C75"/>
                </a:solidFill>
                <a:latin typeface="Montserrat Light"/>
                <a:ea typeface="Montserrat Light"/>
                <a:cs typeface="Montserrat Light"/>
                <a:sym typeface="Montserrat Light"/>
              </a:rPr>
              <a:t>“Scripture”</a:t>
            </a:r>
            <a:endParaRPr sz="4000" dirty="0">
              <a:solidFill>
                <a:srgbClr val="351C75"/>
              </a:solidFill>
              <a:latin typeface="Montserrat Light"/>
              <a:ea typeface="Montserrat Light"/>
              <a:cs typeface="Montserrat Light"/>
              <a:sym typeface="Montserrat Light"/>
            </a:endParaRPr>
          </a:p>
        </p:txBody>
      </p:sp>
      <p:sp>
        <p:nvSpPr>
          <p:cNvPr id="3" name="TextBox 2">
            <a:extLst>
              <a:ext uri="{FF2B5EF4-FFF2-40B4-BE49-F238E27FC236}">
                <a16:creationId xmlns:a16="http://schemas.microsoft.com/office/drawing/2014/main" id="{F2AFEE15-298F-E11D-B045-FA6539CF196E}"/>
              </a:ext>
            </a:extLst>
          </p:cNvPr>
          <p:cNvSpPr txBox="1"/>
          <p:nvPr/>
        </p:nvSpPr>
        <p:spPr>
          <a:xfrm>
            <a:off x="374308" y="2078428"/>
            <a:ext cx="11443317" cy="3860737"/>
          </a:xfrm>
          <a:prstGeom prst="rect">
            <a:avLst/>
          </a:prstGeom>
          <a:noFill/>
        </p:spPr>
        <p:txBody>
          <a:bodyPr wrap="square">
            <a:spAutoFit/>
          </a:bodyPr>
          <a:lstStyle/>
          <a:p>
            <a:pPr marL="0" marR="0">
              <a:lnSpc>
                <a:spcPct val="115000"/>
              </a:lnSpc>
              <a:spcBef>
                <a:spcPts val="0"/>
              </a:spcBef>
              <a:spcAft>
                <a:spcPts val="0"/>
              </a:spcAft>
            </a:pPr>
            <a:r>
              <a:rPr lang="en-US" sz="3600" dirty="0">
                <a:solidFill>
                  <a:schemeClr val="bg1"/>
                </a:solidFill>
                <a:effectLst/>
                <a:latin typeface="Arial" panose="020B0604020202020204" pitchFamily="34" charset="0"/>
                <a:ea typeface="Arial" panose="020B0604020202020204" pitchFamily="34" charset="0"/>
              </a:rPr>
              <a:t>Wherever you are standing will determine how you respond to the resurrection and Easter Sunday</a:t>
            </a:r>
          </a:p>
          <a:p>
            <a:pPr marL="0" marR="0">
              <a:lnSpc>
                <a:spcPct val="115000"/>
              </a:lnSpc>
              <a:spcBef>
                <a:spcPts val="0"/>
              </a:spcBef>
              <a:spcAft>
                <a:spcPts val="0"/>
              </a:spcAft>
            </a:pPr>
            <a:endParaRPr lang="en-US" sz="3600" dirty="0">
              <a:solidFill>
                <a:schemeClr val="bg1"/>
              </a:solidFill>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3600" dirty="0">
                <a:solidFill>
                  <a:schemeClr val="bg1"/>
                </a:solidFill>
                <a:effectLst/>
                <a:latin typeface="Arial" panose="020B0604020202020204" pitchFamily="34" charset="0"/>
                <a:ea typeface="Arial" panose="020B0604020202020204" pitchFamily="34" charset="0"/>
              </a:rPr>
              <a:t> Monday will always follow Easter Sunday, but it does not need to be the same old Monday nor any other day week, month or year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7750" fill="hold"/>
                                        <p:tgtEl>
                                          <p:spTgt spid="3"/>
                                        </p:tgtEl>
                                        <p:attrNameLst>
                                          <p:attrName>ppt_w</p:attrName>
                                        </p:attrNameLst>
                                      </p:cBhvr>
                                      <p:tavLst>
                                        <p:tav tm="0">
                                          <p:val>
                                            <p:fltVal val="0"/>
                                          </p:val>
                                        </p:tav>
                                        <p:tav tm="100000">
                                          <p:val>
                                            <p:strVal val="#ppt_w"/>
                                          </p:val>
                                        </p:tav>
                                      </p:tavLst>
                                    </p:anim>
                                    <p:anim calcmode="lin" valueType="num">
                                      <p:cBhvr>
                                        <p:cTn id="8" dur="7750" fill="hold"/>
                                        <p:tgtEl>
                                          <p:spTgt spid="3"/>
                                        </p:tgtEl>
                                        <p:attrNameLst>
                                          <p:attrName>ppt_h</p:attrName>
                                        </p:attrNameLst>
                                      </p:cBhvr>
                                      <p:tavLst>
                                        <p:tav tm="0">
                                          <p:val>
                                            <p:fltVal val="0"/>
                                          </p:val>
                                        </p:tav>
                                        <p:tav tm="100000">
                                          <p:val>
                                            <p:strVal val="#ppt_h"/>
                                          </p:val>
                                        </p:tav>
                                      </p:tavLst>
                                    </p:anim>
                                    <p:animEffect transition="in" filter="fade">
                                      <p:cBhvr>
                                        <p:cTn id="9" dur="7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4FE62C-53AA-277E-AAF6-0DAD0BB7ECCB}"/>
              </a:ext>
            </a:extLst>
          </p:cNvPr>
          <p:cNvSpPr txBox="1"/>
          <p:nvPr/>
        </p:nvSpPr>
        <p:spPr>
          <a:xfrm>
            <a:off x="665825" y="2554056"/>
            <a:ext cx="11017189" cy="3416320"/>
          </a:xfrm>
          <a:prstGeom prst="rect">
            <a:avLst/>
          </a:prstGeom>
          <a:noFill/>
        </p:spPr>
        <p:txBody>
          <a:bodyPr wrap="square">
            <a:spAutoFit/>
          </a:bodyPr>
          <a:lstStyle/>
          <a:p>
            <a:pPr algn="ctr"/>
            <a:r>
              <a:rPr lang="en-US" sz="3600" dirty="0">
                <a:solidFill>
                  <a:schemeClr val="bg1"/>
                </a:solidFill>
                <a:effectLst/>
                <a:latin typeface="Arial" panose="020B0604020202020204" pitchFamily="34" charset="0"/>
                <a:ea typeface="Arial" panose="020B0604020202020204" pitchFamily="34" charset="0"/>
              </a:rPr>
              <a:t>Each year when we celebrate Easter, there is some level of excitement and expectation. However, when the hype of the celebration is over, we go back to our busy lives and place the power of the same resurrection that we were just celebrating on the back burner, waiting for next Easter. </a:t>
            </a:r>
            <a:endParaRPr lang="en-US" sz="3600" dirty="0">
              <a:solidFill>
                <a:schemeClr val="bg1"/>
              </a:solidFill>
            </a:endParaRPr>
          </a:p>
        </p:txBody>
      </p:sp>
    </p:spTree>
    <p:extLst>
      <p:ext uri="{BB962C8B-B14F-4D97-AF65-F5344CB8AC3E}">
        <p14:creationId xmlns:p14="http://schemas.microsoft.com/office/powerpoint/2010/main" val="357084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CE139F-8F07-7DFE-8FD6-2F0D4637F9E9}"/>
              </a:ext>
            </a:extLst>
          </p:cNvPr>
          <p:cNvSpPr txBox="1"/>
          <p:nvPr/>
        </p:nvSpPr>
        <p:spPr>
          <a:xfrm>
            <a:off x="4299011" y="1694593"/>
            <a:ext cx="7747987" cy="1312347"/>
          </a:xfrm>
          <a:prstGeom prst="rect">
            <a:avLst/>
          </a:prstGeom>
          <a:noFill/>
        </p:spPr>
        <p:txBody>
          <a:bodyPr wrap="square">
            <a:spAutoFit/>
          </a:bodyPr>
          <a:lstStyle/>
          <a:p>
            <a:pPr marL="0" marR="0" algn="r">
              <a:lnSpc>
                <a:spcPct val="115000"/>
              </a:lnSpc>
              <a:spcBef>
                <a:spcPts val="0"/>
              </a:spcBef>
              <a:spcAft>
                <a:spcPts val="0"/>
              </a:spcAft>
            </a:pPr>
            <a:r>
              <a:rPr lang="en-US" sz="3600" dirty="0">
                <a:solidFill>
                  <a:schemeClr val="bg1"/>
                </a:solidFill>
                <a:effectLst/>
                <a:latin typeface="Arial" panose="020B0604020202020204" pitchFamily="34" charset="0"/>
                <a:ea typeface="Arial" panose="020B0604020202020204" pitchFamily="34" charset="0"/>
              </a:rPr>
              <a:t>Faith Comes With Understanding Open my Mind</a:t>
            </a:r>
          </a:p>
        </p:txBody>
      </p:sp>
      <p:sp>
        <p:nvSpPr>
          <p:cNvPr id="5" name="TextBox 4">
            <a:extLst>
              <a:ext uri="{FF2B5EF4-FFF2-40B4-BE49-F238E27FC236}">
                <a16:creationId xmlns:a16="http://schemas.microsoft.com/office/drawing/2014/main" id="{FD8CF4FB-376A-63E6-52A5-8F0B254E11FB}"/>
              </a:ext>
            </a:extLst>
          </p:cNvPr>
          <p:cNvSpPr txBox="1"/>
          <p:nvPr/>
        </p:nvSpPr>
        <p:spPr>
          <a:xfrm>
            <a:off x="213064" y="3298027"/>
            <a:ext cx="11585359" cy="2862322"/>
          </a:xfrm>
          <a:prstGeom prst="rect">
            <a:avLst/>
          </a:prstGeom>
          <a:noFill/>
        </p:spPr>
        <p:txBody>
          <a:bodyPr wrap="square">
            <a:spAutoFit/>
          </a:bodyPr>
          <a:lstStyle/>
          <a:p>
            <a:r>
              <a:rPr lang="en-US" sz="3600" dirty="0">
                <a:solidFill>
                  <a:schemeClr val="bg1"/>
                </a:solidFill>
                <a:hlinkClick r:id="rId2" tooltip="Luke 24:36">
                  <a:extLst>
                    <a:ext uri="{A12FA001-AC4F-418D-AE19-62706E023703}">
                      <ahyp:hlinkClr xmlns:ahyp="http://schemas.microsoft.com/office/drawing/2018/hyperlinkcolor" val="tx"/>
                    </a:ext>
                  </a:extLst>
                </a:hlinkClick>
              </a:rPr>
              <a:t>Luke 24:36-37 </a:t>
            </a:r>
          </a:p>
          <a:p>
            <a:r>
              <a:rPr lang="en-US" sz="3600" dirty="0">
                <a:solidFill>
                  <a:schemeClr val="bg1"/>
                </a:solidFill>
                <a:hlinkClick r:id="rId2" tooltip="Luke 24:36">
                  <a:extLst>
                    <a:ext uri="{A12FA001-AC4F-418D-AE19-62706E023703}">
                      <ahyp:hlinkClr xmlns:ahyp="http://schemas.microsoft.com/office/drawing/2018/hyperlinkcolor" val="tx"/>
                    </a:ext>
                  </a:extLst>
                </a:hlinkClick>
              </a:rPr>
              <a:t>36</a:t>
            </a:r>
            <a:r>
              <a:rPr lang="en-US" sz="3600" dirty="0">
                <a:solidFill>
                  <a:schemeClr val="bg1"/>
                </a:solidFill>
              </a:rPr>
              <a:t> While they were still talking about this, Jesus himself stood among them and said to them, "Peace be with you." </a:t>
            </a:r>
            <a:r>
              <a:rPr lang="en-US" sz="3600" dirty="0">
                <a:solidFill>
                  <a:schemeClr val="bg1"/>
                </a:solidFill>
                <a:hlinkClick r:id="rId3" tooltip="Luke 24:37">
                  <a:extLst>
                    <a:ext uri="{A12FA001-AC4F-418D-AE19-62706E023703}">
                      <ahyp:hlinkClr xmlns:ahyp="http://schemas.microsoft.com/office/drawing/2018/hyperlinkcolor" val="tx"/>
                    </a:ext>
                  </a:extLst>
                </a:hlinkClick>
              </a:rPr>
              <a:t>37</a:t>
            </a:r>
            <a:r>
              <a:rPr lang="en-US" sz="3600" dirty="0">
                <a:solidFill>
                  <a:schemeClr val="bg1"/>
                </a:solidFill>
              </a:rPr>
              <a:t> They were startled and frightened, thinking they saw a ghost.</a:t>
            </a:r>
          </a:p>
        </p:txBody>
      </p:sp>
    </p:spTree>
    <p:extLst>
      <p:ext uri="{BB962C8B-B14F-4D97-AF65-F5344CB8AC3E}">
        <p14:creationId xmlns:p14="http://schemas.microsoft.com/office/powerpoint/2010/main" val="145578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F9DA96-6093-27BC-83F6-C4259CE764E6}"/>
              </a:ext>
            </a:extLst>
          </p:cNvPr>
          <p:cNvSpPr txBox="1"/>
          <p:nvPr/>
        </p:nvSpPr>
        <p:spPr>
          <a:xfrm>
            <a:off x="458680" y="674400"/>
            <a:ext cx="11274640" cy="5509200"/>
          </a:xfrm>
          <a:prstGeom prst="rect">
            <a:avLst/>
          </a:prstGeom>
          <a:noFill/>
        </p:spPr>
        <p:txBody>
          <a:bodyPr wrap="square">
            <a:spAutoFit/>
          </a:bodyPr>
          <a:lstStyle/>
          <a:p>
            <a:r>
              <a:rPr lang="en-US" sz="3200" dirty="0">
                <a:solidFill>
                  <a:schemeClr val="bg1"/>
                </a:solidFill>
                <a:hlinkClick r:id="rId2" tooltip="Luke 24:38">
                  <a:extLst>
                    <a:ext uri="{A12FA001-AC4F-418D-AE19-62706E023703}">
                      <ahyp:hlinkClr xmlns:ahyp="http://schemas.microsoft.com/office/drawing/2018/hyperlinkcolor" val="tx"/>
                    </a:ext>
                  </a:extLst>
                </a:hlinkClick>
              </a:rPr>
              <a:t>38</a:t>
            </a:r>
            <a:r>
              <a:rPr lang="en-US" sz="3200" dirty="0">
                <a:solidFill>
                  <a:schemeClr val="bg1"/>
                </a:solidFill>
              </a:rPr>
              <a:t> He said to them, "Why are you troubled, and why do doubts rise in your minds? </a:t>
            </a:r>
            <a:r>
              <a:rPr lang="en-US" sz="3200" dirty="0">
                <a:solidFill>
                  <a:schemeClr val="bg1"/>
                </a:solidFill>
                <a:hlinkClick r:id="rId3" tooltip="Luke 24:39">
                  <a:extLst>
                    <a:ext uri="{A12FA001-AC4F-418D-AE19-62706E023703}">
                      <ahyp:hlinkClr xmlns:ahyp="http://schemas.microsoft.com/office/drawing/2018/hyperlinkcolor" val="tx"/>
                    </a:ext>
                  </a:extLst>
                </a:hlinkClick>
              </a:rPr>
              <a:t>39</a:t>
            </a:r>
            <a:r>
              <a:rPr lang="en-US" sz="3200" dirty="0">
                <a:solidFill>
                  <a:schemeClr val="bg1"/>
                </a:solidFill>
              </a:rPr>
              <a:t> Look at my hands and my feet. It is I myself! Touch me and see; a ghost does not have flesh and bones, as you see I have." </a:t>
            </a:r>
            <a:r>
              <a:rPr lang="en-US" sz="3200" dirty="0">
                <a:solidFill>
                  <a:schemeClr val="bg1"/>
                </a:solidFill>
                <a:hlinkClick r:id="rId4" tooltip="Luke 24:40">
                  <a:extLst>
                    <a:ext uri="{A12FA001-AC4F-418D-AE19-62706E023703}">
                      <ahyp:hlinkClr xmlns:ahyp="http://schemas.microsoft.com/office/drawing/2018/hyperlinkcolor" val="tx"/>
                    </a:ext>
                  </a:extLst>
                </a:hlinkClick>
              </a:rPr>
              <a:t>40</a:t>
            </a:r>
            <a:r>
              <a:rPr lang="en-US" sz="3200" dirty="0">
                <a:solidFill>
                  <a:schemeClr val="bg1"/>
                </a:solidFill>
              </a:rPr>
              <a:t> When he had said this, he showed them his hands and feet. </a:t>
            </a:r>
            <a:r>
              <a:rPr lang="en-US" sz="3200" dirty="0">
                <a:solidFill>
                  <a:schemeClr val="bg1"/>
                </a:solidFill>
                <a:hlinkClick r:id="rId5" tooltip="Luke 24:41">
                  <a:extLst>
                    <a:ext uri="{A12FA001-AC4F-418D-AE19-62706E023703}">
                      <ahyp:hlinkClr xmlns:ahyp="http://schemas.microsoft.com/office/drawing/2018/hyperlinkcolor" val="tx"/>
                    </a:ext>
                  </a:extLst>
                </a:hlinkClick>
              </a:rPr>
              <a:t>41</a:t>
            </a:r>
            <a:r>
              <a:rPr lang="en-US" sz="3200" dirty="0">
                <a:solidFill>
                  <a:schemeClr val="bg1"/>
                </a:solidFill>
              </a:rPr>
              <a:t> And while they still did not believe it because of joy and amazement, he asked them, "Do you have anything here to eat?" </a:t>
            </a:r>
            <a:r>
              <a:rPr lang="en-US" sz="3200" dirty="0">
                <a:solidFill>
                  <a:schemeClr val="bg1"/>
                </a:solidFill>
                <a:hlinkClick r:id="rId6" tooltip="Luke 24:42">
                  <a:extLst>
                    <a:ext uri="{A12FA001-AC4F-418D-AE19-62706E023703}">
                      <ahyp:hlinkClr xmlns:ahyp="http://schemas.microsoft.com/office/drawing/2018/hyperlinkcolor" val="tx"/>
                    </a:ext>
                  </a:extLst>
                </a:hlinkClick>
              </a:rPr>
              <a:t>42</a:t>
            </a:r>
            <a:r>
              <a:rPr lang="en-US" sz="3200" dirty="0">
                <a:solidFill>
                  <a:schemeClr val="bg1"/>
                </a:solidFill>
              </a:rPr>
              <a:t> They gave him a piece of broiled fish, </a:t>
            </a:r>
            <a:r>
              <a:rPr lang="en-US" sz="3200" dirty="0">
                <a:solidFill>
                  <a:schemeClr val="bg1"/>
                </a:solidFill>
                <a:hlinkClick r:id="rId7" tooltip="Luke 24:43">
                  <a:extLst>
                    <a:ext uri="{A12FA001-AC4F-418D-AE19-62706E023703}">
                      <ahyp:hlinkClr xmlns:ahyp="http://schemas.microsoft.com/office/drawing/2018/hyperlinkcolor" val="tx"/>
                    </a:ext>
                  </a:extLst>
                </a:hlinkClick>
              </a:rPr>
              <a:t>43</a:t>
            </a:r>
            <a:r>
              <a:rPr lang="en-US" sz="3200" dirty="0">
                <a:solidFill>
                  <a:schemeClr val="bg1"/>
                </a:solidFill>
              </a:rPr>
              <a:t> and he took it and ate it in their presence. </a:t>
            </a:r>
            <a:r>
              <a:rPr lang="en-US" sz="3200" dirty="0">
                <a:solidFill>
                  <a:schemeClr val="bg1"/>
                </a:solidFill>
                <a:hlinkClick r:id="rId8" tooltip="Luke 24:44">
                  <a:extLst>
                    <a:ext uri="{A12FA001-AC4F-418D-AE19-62706E023703}">
                      <ahyp:hlinkClr xmlns:ahyp="http://schemas.microsoft.com/office/drawing/2018/hyperlinkcolor" val="tx"/>
                    </a:ext>
                  </a:extLst>
                </a:hlinkClick>
              </a:rPr>
              <a:t>44</a:t>
            </a:r>
            <a:r>
              <a:rPr lang="en-US" sz="3200" dirty="0">
                <a:solidFill>
                  <a:schemeClr val="bg1"/>
                </a:solidFill>
              </a:rPr>
              <a:t> He said to them, "This is what I told you while I was still with you: Everything must be fulfilled that is written about me in the Law of Moses, the Prophets and the Psalms."</a:t>
            </a:r>
          </a:p>
        </p:txBody>
      </p:sp>
    </p:spTree>
    <p:extLst>
      <p:ext uri="{BB962C8B-B14F-4D97-AF65-F5344CB8AC3E}">
        <p14:creationId xmlns:p14="http://schemas.microsoft.com/office/powerpoint/2010/main" val="233895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107</TotalTime>
  <Words>1345</Words>
  <Application>Microsoft Office PowerPoint</Application>
  <PresentationFormat>Widescreen</PresentationFormat>
  <Paragraphs>42</Paragraphs>
  <Slides>17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Aptos</vt:lpstr>
      <vt:lpstr>Aptos Display</vt:lpstr>
      <vt:lpstr>Arial</vt:lpstr>
      <vt:lpstr>Baskerville Old Face</vt:lpstr>
      <vt:lpstr>Bookman Old Style</vt:lpstr>
      <vt:lpstr>Calibri</vt:lpstr>
      <vt:lpstr>Montserrat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3</cp:revision>
  <dcterms:created xsi:type="dcterms:W3CDTF">2024-04-06T14:56:38Z</dcterms:created>
  <dcterms:modified xsi:type="dcterms:W3CDTF">2024-04-06T16:43:43Z</dcterms:modified>
</cp:coreProperties>
</file>