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75" r:id="rId4"/>
    <p:sldId id="279" r:id="rId5"/>
    <p:sldId id="271" r:id="rId6"/>
    <p:sldId id="272" r:id="rId7"/>
    <p:sldId id="258" r:id="rId8"/>
    <p:sldId id="259" r:id="rId9"/>
    <p:sldId id="262" r:id="rId10"/>
    <p:sldId id="263" r:id="rId11"/>
    <p:sldId id="264" r:id="rId12"/>
    <p:sldId id="265" r:id="rId13"/>
    <p:sldId id="266" r:id="rId14"/>
    <p:sldId id="267" r:id="rId15"/>
    <p:sldId id="268" r:id="rId16"/>
    <p:sldId id="269" r:id="rId17"/>
    <p:sldId id="270" r:id="rId18"/>
    <p:sldId id="273" r:id="rId19"/>
    <p:sldId id="277" r:id="rId20"/>
    <p:sldId id="278" r:id="rId21"/>
    <p:sldId id="280" r:id="rId22"/>
    <p:sldId id="281" r:id="rId23"/>
    <p:sldId id="282" r:id="rId24"/>
    <p:sldId id="283" r:id="rId25"/>
    <p:sldId id="284" r:id="rId26"/>
    <p:sldId id="285" r:id="rId27"/>
    <p:sldId id="260"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894E5-75A0-4494-904D-78B870CF8ABE}" v="48" dt="2025-09-04T18:15:58.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60"/>
  </p:normalViewPr>
  <p:slideViewPr>
    <p:cSldViewPr snapToGrid="0">
      <p:cViewPr varScale="1">
        <p:scale>
          <a:sx n="97" d="100"/>
          <a:sy n="97" d="100"/>
        </p:scale>
        <p:origin x="88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6F23-7E73-5723-1ABC-3DED24B42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3D6941-9DF7-BCC7-5BFA-182E5C889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81184-2797-0EDB-06A2-42DE13A14FD8}"/>
              </a:ext>
            </a:extLst>
          </p:cNvPr>
          <p:cNvSpPr>
            <a:spLocks noGrp="1"/>
          </p:cNvSpPr>
          <p:nvPr>
            <p:ph type="dt" sz="half" idx="10"/>
          </p:nvPr>
        </p:nvSpPr>
        <p:spPr/>
        <p:txBody>
          <a:bodyPr/>
          <a:lstStyle/>
          <a:p>
            <a:fld id="{B4074FED-AE6D-4B63-84BF-0E5602A49F1F}" type="datetimeFigureOut">
              <a:rPr lang="en-US" smtClean="0"/>
              <a:t>9/2/2025</a:t>
            </a:fld>
            <a:endParaRPr lang="en-US"/>
          </a:p>
        </p:txBody>
      </p:sp>
      <p:sp>
        <p:nvSpPr>
          <p:cNvPr id="5" name="Footer Placeholder 4">
            <a:extLst>
              <a:ext uri="{FF2B5EF4-FFF2-40B4-BE49-F238E27FC236}">
                <a16:creationId xmlns:a16="http://schemas.microsoft.com/office/drawing/2014/main" id="{5FC561D3-6DF7-26E5-BBED-D02CAB10B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D12F9-2CA6-D5C0-D9CB-FA4C79092C23}"/>
              </a:ext>
            </a:extLst>
          </p:cNvPr>
          <p:cNvSpPr>
            <a:spLocks noGrp="1"/>
          </p:cNvSpPr>
          <p:nvPr>
            <p:ph type="sldNum" sz="quarter" idx="12"/>
          </p:nvPr>
        </p:nvSpPr>
        <p:spPr/>
        <p:txBody>
          <a:bodyPr/>
          <a:lstStyle/>
          <a:p>
            <a:fld id="{FECEC014-BC29-4EEE-B82B-2FC9FA66E40B}" type="slidenum">
              <a:rPr lang="en-US" smtClean="0"/>
              <a:t>‹#›</a:t>
            </a:fld>
            <a:endParaRPr lang="en-US"/>
          </a:p>
        </p:txBody>
      </p:sp>
    </p:spTree>
    <p:extLst>
      <p:ext uri="{BB962C8B-B14F-4D97-AF65-F5344CB8AC3E}">
        <p14:creationId xmlns:p14="http://schemas.microsoft.com/office/powerpoint/2010/main" val="307322037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85A9-DD27-04D5-CE67-E837CEFF7B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348017-8A76-6859-7AD8-C033CDDAAD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26C0F-EB6C-F01B-FCE3-C02CDF5DEF1A}"/>
              </a:ext>
            </a:extLst>
          </p:cNvPr>
          <p:cNvSpPr>
            <a:spLocks noGrp="1"/>
          </p:cNvSpPr>
          <p:nvPr>
            <p:ph type="dt" sz="half" idx="10"/>
          </p:nvPr>
        </p:nvSpPr>
        <p:spPr/>
        <p:txBody>
          <a:bodyPr/>
          <a:lstStyle/>
          <a:p>
            <a:fld id="{B4074FED-AE6D-4B63-84BF-0E5602A49F1F}" type="datetimeFigureOut">
              <a:rPr lang="en-US" smtClean="0"/>
              <a:t>9/2/2025</a:t>
            </a:fld>
            <a:endParaRPr lang="en-US"/>
          </a:p>
        </p:txBody>
      </p:sp>
      <p:sp>
        <p:nvSpPr>
          <p:cNvPr id="5" name="Footer Placeholder 4">
            <a:extLst>
              <a:ext uri="{FF2B5EF4-FFF2-40B4-BE49-F238E27FC236}">
                <a16:creationId xmlns:a16="http://schemas.microsoft.com/office/drawing/2014/main" id="{DFAEC466-10B4-6625-FF54-2D0E08329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1FAC3-835F-A5B3-4139-09D21F83929F}"/>
              </a:ext>
            </a:extLst>
          </p:cNvPr>
          <p:cNvSpPr>
            <a:spLocks noGrp="1"/>
          </p:cNvSpPr>
          <p:nvPr>
            <p:ph type="sldNum" sz="quarter" idx="12"/>
          </p:nvPr>
        </p:nvSpPr>
        <p:spPr/>
        <p:txBody>
          <a:bodyPr/>
          <a:lstStyle/>
          <a:p>
            <a:fld id="{FECEC014-BC29-4EEE-B82B-2FC9FA66E40B}" type="slidenum">
              <a:rPr lang="en-US" smtClean="0"/>
              <a:t>‹#›</a:t>
            </a:fld>
            <a:endParaRPr lang="en-US"/>
          </a:p>
        </p:txBody>
      </p:sp>
    </p:spTree>
    <p:extLst>
      <p:ext uri="{BB962C8B-B14F-4D97-AF65-F5344CB8AC3E}">
        <p14:creationId xmlns:p14="http://schemas.microsoft.com/office/powerpoint/2010/main" val="86917454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023F08-5618-BED0-AB86-79CA6B2FE2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7B01AE-8CA4-628A-50F6-C99E476214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EFB9F-B5DE-BF5B-46E9-FA71A8646BB6}"/>
              </a:ext>
            </a:extLst>
          </p:cNvPr>
          <p:cNvSpPr>
            <a:spLocks noGrp="1"/>
          </p:cNvSpPr>
          <p:nvPr>
            <p:ph type="dt" sz="half" idx="10"/>
          </p:nvPr>
        </p:nvSpPr>
        <p:spPr/>
        <p:txBody>
          <a:bodyPr/>
          <a:lstStyle/>
          <a:p>
            <a:fld id="{B4074FED-AE6D-4B63-84BF-0E5602A49F1F}" type="datetimeFigureOut">
              <a:rPr lang="en-US" smtClean="0"/>
              <a:t>9/2/2025</a:t>
            </a:fld>
            <a:endParaRPr lang="en-US"/>
          </a:p>
        </p:txBody>
      </p:sp>
      <p:sp>
        <p:nvSpPr>
          <p:cNvPr id="5" name="Footer Placeholder 4">
            <a:extLst>
              <a:ext uri="{FF2B5EF4-FFF2-40B4-BE49-F238E27FC236}">
                <a16:creationId xmlns:a16="http://schemas.microsoft.com/office/drawing/2014/main" id="{989164BA-0460-F52E-A190-CEE25A5D7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B4859-7FDC-2DF0-3D63-578FBC665E8A}"/>
              </a:ext>
            </a:extLst>
          </p:cNvPr>
          <p:cNvSpPr>
            <a:spLocks noGrp="1"/>
          </p:cNvSpPr>
          <p:nvPr>
            <p:ph type="sldNum" sz="quarter" idx="12"/>
          </p:nvPr>
        </p:nvSpPr>
        <p:spPr/>
        <p:txBody>
          <a:bodyPr/>
          <a:lstStyle/>
          <a:p>
            <a:fld id="{FECEC014-BC29-4EEE-B82B-2FC9FA66E40B}" type="slidenum">
              <a:rPr lang="en-US" smtClean="0"/>
              <a:t>‹#›</a:t>
            </a:fld>
            <a:endParaRPr lang="en-US"/>
          </a:p>
        </p:txBody>
      </p:sp>
    </p:spTree>
    <p:extLst>
      <p:ext uri="{BB962C8B-B14F-4D97-AF65-F5344CB8AC3E}">
        <p14:creationId xmlns:p14="http://schemas.microsoft.com/office/powerpoint/2010/main" val="390206215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AF8C-3F07-0392-1762-F272DA1893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1541E8-640C-77C8-FF54-CD8B730CF2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94B26-845B-2105-7FF7-4BAC56AFCEB3}"/>
              </a:ext>
            </a:extLst>
          </p:cNvPr>
          <p:cNvSpPr>
            <a:spLocks noGrp="1"/>
          </p:cNvSpPr>
          <p:nvPr>
            <p:ph type="dt" sz="half" idx="10"/>
          </p:nvPr>
        </p:nvSpPr>
        <p:spPr/>
        <p:txBody>
          <a:bodyPr/>
          <a:lstStyle/>
          <a:p>
            <a:fld id="{B4074FED-AE6D-4B63-84BF-0E5602A49F1F}" type="datetimeFigureOut">
              <a:rPr lang="en-US" smtClean="0"/>
              <a:t>9/2/2025</a:t>
            </a:fld>
            <a:endParaRPr lang="en-US"/>
          </a:p>
        </p:txBody>
      </p:sp>
      <p:sp>
        <p:nvSpPr>
          <p:cNvPr id="5" name="Footer Placeholder 4">
            <a:extLst>
              <a:ext uri="{FF2B5EF4-FFF2-40B4-BE49-F238E27FC236}">
                <a16:creationId xmlns:a16="http://schemas.microsoft.com/office/drawing/2014/main" id="{CCFA1C80-DD1A-EE88-F327-7E0EE6A70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EEA6-C217-3C0C-4BC8-9A892493655D}"/>
              </a:ext>
            </a:extLst>
          </p:cNvPr>
          <p:cNvSpPr>
            <a:spLocks noGrp="1"/>
          </p:cNvSpPr>
          <p:nvPr>
            <p:ph type="sldNum" sz="quarter" idx="12"/>
          </p:nvPr>
        </p:nvSpPr>
        <p:spPr/>
        <p:txBody>
          <a:bodyPr/>
          <a:lstStyle/>
          <a:p>
            <a:fld id="{FECEC014-BC29-4EEE-B82B-2FC9FA66E40B}" type="slidenum">
              <a:rPr lang="en-US" smtClean="0"/>
              <a:t>‹#›</a:t>
            </a:fld>
            <a:endParaRPr lang="en-US"/>
          </a:p>
        </p:txBody>
      </p:sp>
    </p:spTree>
    <p:extLst>
      <p:ext uri="{BB962C8B-B14F-4D97-AF65-F5344CB8AC3E}">
        <p14:creationId xmlns:p14="http://schemas.microsoft.com/office/powerpoint/2010/main" val="389468964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66D1-9A82-B465-B73F-759E47458B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4B8F36-055E-2056-B86A-FC182F5260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070963-0396-30CE-D19D-DFDB148227BB}"/>
              </a:ext>
            </a:extLst>
          </p:cNvPr>
          <p:cNvSpPr>
            <a:spLocks noGrp="1"/>
          </p:cNvSpPr>
          <p:nvPr>
            <p:ph type="dt" sz="half" idx="10"/>
          </p:nvPr>
        </p:nvSpPr>
        <p:spPr/>
        <p:txBody>
          <a:bodyPr/>
          <a:lstStyle/>
          <a:p>
            <a:fld id="{B4074FED-AE6D-4B63-84BF-0E5602A49F1F}" type="datetimeFigureOut">
              <a:rPr lang="en-US" smtClean="0"/>
              <a:t>9/2/2025</a:t>
            </a:fld>
            <a:endParaRPr lang="en-US"/>
          </a:p>
        </p:txBody>
      </p:sp>
      <p:sp>
        <p:nvSpPr>
          <p:cNvPr id="5" name="Footer Placeholder 4">
            <a:extLst>
              <a:ext uri="{FF2B5EF4-FFF2-40B4-BE49-F238E27FC236}">
                <a16:creationId xmlns:a16="http://schemas.microsoft.com/office/drawing/2014/main" id="{92F8CBF4-5397-A749-A3AE-EB1D16A1B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EF4D2-7D57-2390-2EAF-28602DD8796E}"/>
              </a:ext>
            </a:extLst>
          </p:cNvPr>
          <p:cNvSpPr>
            <a:spLocks noGrp="1"/>
          </p:cNvSpPr>
          <p:nvPr>
            <p:ph type="sldNum" sz="quarter" idx="12"/>
          </p:nvPr>
        </p:nvSpPr>
        <p:spPr/>
        <p:txBody>
          <a:bodyPr/>
          <a:lstStyle/>
          <a:p>
            <a:fld id="{FECEC014-BC29-4EEE-B82B-2FC9FA66E40B}" type="slidenum">
              <a:rPr lang="en-US" smtClean="0"/>
              <a:t>‹#›</a:t>
            </a:fld>
            <a:endParaRPr lang="en-US"/>
          </a:p>
        </p:txBody>
      </p:sp>
    </p:spTree>
    <p:extLst>
      <p:ext uri="{BB962C8B-B14F-4D97-AF65-F5344CB8AC3E}">
        <p14:creationId xmlns:p14="http://schemas.microsoft.com/office/powerpoint/2010/main" val="33012874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D827-B071-BEAC-1459-B310195E1D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DA82D-1973-2A5F-90F7-096D7C646C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4098BB-5958-0F67-455C-06B3D4C221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E77DBA-A6AF-357C-636A-8D26F251E89E}"/>
              </a:ext>
            </a:extLst>
          </p:cNvPr>
          <p:cNvSpPr>
            <a:spLocks noGrp="1"/>
          </p:cNvSpPr>
          <p:nvPr>
            <p:ph type="dt" sz="half" idx="10"/>
          </p:nvPr>
        </p:nvSpPr>
        <p:spPr/>
        <p:txBody>
          <a:bodyPr/>
          <a:lstStyle/>
          <a:p>
            <a:fld id="{B4074FED-AE6D-4B63-84BF-0E5602A49F1F}" type="datetimeFigureOut">
              <a:rPr lang="en-US" smtClean="0"/>
              <a:t>9/2/2025</a:t>
            </a:fld>
            <a:endParaRPr lang="en-US"/>
          </a:p>
        </p:txBody>
      </p:sp>
      <p:sp>
        <p:nvSpPr>
          <p:cNvPr id="6" name="Footer Placeholder 5">
            <a:extLst>
              <a:ext uri="{FF2B5EF4-FFF2-40B4-BE49-F238E27FC236}">
                <a16:creationId xmlns:a16="http://schemas.microsoft.com/office/drawing/2014/main" id="{6089536A-B348-A52D-FD73-0C89C028CC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72C55-E14C-1AE3-3E26-EBE973F1A584}"/>
              </a:ext>
            </a:extLst>
          </p:cNvPr>
          <p:cNvSpPr>
            <a:spLocks noGrp="1"/>
          </p:cNvSpPr>
          <p:nvPr>
            <p:ph type="sldNum" sz="quarter" idx="12"/>
          </p:nvPr>
        </p:nvSpPr>
        <p:spPr/>
        <p:txBody>
          <a:bodyPr/>
          <a:lstStyle/>
          <a:p>
            <a:fld id="{FECEC014-BC29-4EEE-B82B-2FC9FA66E40B}" type="slidenum">
              <a:rPr lang="en-US" smtClean="0"/>
              <a:t>‹#›</a:t>
            </a:fld>
            <a:endParaRPr lang="en-US"/>
          </a:p>
        </p:txBody>
      </p:sp>
    </p:spTree>
    <p:extLst>
      <p:ext uri="{BB962C8B-B14F-4D97-AF65-F5344CB8AC3E}">
        <p14:creationId xmlns:p14="http://schemas.microsoft.com/office/powerpoint/2010/main" val="189748580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6B51-3274-D80C-0AE6-D49E8113E4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8D72C7-9682-DCE9-FEF8-EF83EE7C7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74D2EA-CD20-A227-1200-A294916E9F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67F48B-1306-EA50-CBEF-A1D653321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11ADC0-B8AF-57A1-157B-E4D98ED84C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6C6812-8771-33CD-F6CB-7A37FAC8F61B}"/>
              </a:ext>
            </a:extLst>
          </p:cNvPr>
          <p:cNvSpPr>
            <a:spLocks noGrp="1"/>
          </p:cNvSpPr>
          <p:nvPr>
            <p:ph type="dt" sz="half" idx="10"/>
          </p:nvPr>
        </p:nvSpPr>
        <p:spPr/>
        <p:txBody>
          <a:bodyPr/>
          <a:lstStyle/>
          <a:p>
            <a:fld id="{B4074FED-AE6D-4B63-84BF-0E5602A49F1F}" type="datetimeFigureOut">
              <a:rPr lang="en-US" smtClean="0"/>
              <a:t>9/2/2025</a:t>
            </a:fld>
            <a:endParaRPr lang="en-US"/>
          </a:p>
        </p:txBody>
      </p:sp>
      <p:sp>
        <p:nvSpPr>
          <p:cNvPr id="8" name="Footer Placeholder 7">
            <a:extLst>
              <a:ext uri="{FF2B5EF4-FFF2-40B4-BE49-F238E27FC236}">
                <a16:creationId xmlns:a16="http://schemas.microsoft.com/office/drawing/2014/main" id="{AFA82C0D-5C34-864B-29D3-BF8A1ECDAB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FB4A1B-E94A-9CFA-9ED6-52228EF1FD0A}"/>
              </a:ext>
            </a:extLst>
          </p:cNvPr>
          <p:cNvSpPr>
            <a:spLocks noGrp="1"/>
          </p:cNvSpPr>
          <p:nvPr>
            <p:ph type="sldNum" sz="quarter" idx="12"/>
          </p:nvPr>
        </p:nvSpPr>
        <p:spPr/>
        <p:txBody>
          <a:bodyPr/>
          <a:lstStyle/>
          <a:p>
            <a:fld id="{FECEC014-BC29-4EEE-B82B-2FC9FA66E40B}" type="slidenum">
              <a:rPr lang="en-US" smtClean="0"/>
              <a:t>‹#›</a:t>
            </a:fld>
            <a:endParaRPr lang="en-US"/>
          </a:p>
        </p:txBody>
      </p:sp>
    </p:spTree>
    <p:extLst>
      <p:ext uri="{BB962C8B-B14F-4D97-AF65-F5344CB8AC3E}">
        <p14:creationId xmlns:p14="http://schemas.microsoft.com/office/powerpoint/2010/main" val="7520108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02B0-D326-175E-4043-254DC3BFE4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1206F-D8CB-951D-9E83-303716983257}"/>
              </a:ext>
            </a:extLst>
          </p:cNvPr>
          <p:cNvSpPr>
            <a:spLocks noGrp="1"/>
          </p:cNvSpPr>
          <p:nvPr>
            <p:ph type="dt" sz="half" idx="10"/>
          </p:nvPr>
        </p:nvSpPr>
        <p:spPr/>
        <p:txBody>
          <a:bodyPr/>
          <a:lstStyle/>
          <a:p>
            <a:fld id="{B4074FED-AE6D-4B63-84BF-0E5602A49F1F}" type="datetimeFigureOut">
              <a:rPr lang="en-US" smtClean="0"/>
              <a:t>9/2/2025</a:t>
            </a:fld>
            <a:endParaRPr lang="en-US"/>
          </a:p>
        </p:txBody>
      </p:sp>
      <p:sp>
        <p:nvSpPr>
          <p:cNvPr id="4" name="Footer Placeholder 3">
            <a:extLst>
              <a:ext uri="{FF2B5EF4-FFF2-40B4-BE49-F238E27FC236}">
                <a16:creationId xmlns:a16="http://schemas.microsoft.com/office/drawing/2014/main" id="{A18ED655-2E33-532F-7935-BF68C73C91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4FD736-56A9-00D5-01D7-FE39F684163F}"/>
              </a:ext>
            </a:extLst>
          </p:cNvPr>
          <p:cNvSpPr>
            <a:spLocks noGrp="1"/>
          </p:cNvSpPr>
          <p:nvPr>
            <p:ph type="sldNum" sz="quarter" idx="12"/>
          </p:nvPr>
        </p:nvSpPr>
        <p:spPr/>
        <p:txBody>
          <a:bodyPr/>
          <a:lstStyle/>
          <a:p>
            <a:fld id="{FECEC014-BC29-4EEE-B82B-2FC9FA66E40B}" type="slidenum">
              <a:rPr lang="en-US" smtClean="0"/>
              <a:t>‹#›</a:t>
            </a:fld>
            <a:endParaRPr lang="en-US"/>
          </a:p>
        </p:txBody>
      </p:sp>
    </p:spTree>
    <p:extLst>
      <p:ext uri="{BB962C8B-B14F-4D97-AF65-F5344CB8AC3E}">
        <p14:creationId xmlns:p14="http://schemas.microsoft.com/office/powerpoint/2010/main" val="324536996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27BE02-91AA-8D9A-8D67-AA2D025FCF8F}"/>
              </a:ext>
            </a:extLst>
          </p:cNvPr>
          <p:cNvSpPr>
            <a:spLocks noGrp="1"/>
          </p:cNvSpPr>
          <p:nvPr>
            <p:ph type="dt" sz="half" idx="10"/>
          </p:nvPr>
        </p:nvSpPr>
        <p:spPr/>
        <p:txBody>
          <a:bodyPr/>
          <a:lstStyle/>
          <a:p>
            <a:fld id="{B4074FED-AE6D-4B63-84BF-0E5602A49F1F}" type="datetimeFigureOut">
              <a:rPr lang="en-US" smtClean="0"/>
              <a:t>9/2/2025</a:t>
            </a:fld>
            <a:endParaRPr lang="en-US"/>
          </a:p>
        </p:txBody>
      </p:sp>
      <p:sp>
        <p:nvSpPr>
          <p:cNvPr id="3" name="Footer Placeholder 2">
            <a:extLst>
              <a:ext uri="{FF2B5EF4-FFF2-40B4-BE49-F238E27FC236}">
                <a16:creationId xmlns:a16="http://schemas.microsoft.com/office/drawing/2014/main" id="{F76BBB82-5124-10BD-772C-E0EB4916EB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786B80-D333-C185-4C15-4B7037C1505D}"/>
              </a:ext>
            </a:extLst>
          </p:cNvPr>
          <p:cNvSpPr>
            <a:spLocks noGrp="1"/>
          </p:cNvSpPr>
          <p:nvPr>
            <p:ph type="sldNum" sz="quarter" idx="12"/>
          </p:nvPr>
        </p:nvSpPr>
        <p:spPr/>
        <p:txBody>
          <a:bodyPr/>
          <a:lstStyle/>
          <a:p>
            <a:fld id="{FECEC014-BC29-4EEE-B82B-2FC9FA66E40B}" type="slidenum">
              <a:rPr lang="en-US" smtClean="0"/>
              <a:t>‹#›</a:t>
            </a:fld>
            <a:endParaRPr lang="en-US"/>
          </a:p>
        </p:txBody>
      </p:sp>
    </p:spTree>
    <p:extLst>
      <p:ext uri="{BB962C8B-B14F-4D97-AF65-F5344CB8AC3E}">
        <p14:creationId xmlns:p14="http://schemas.microsoft.com/office/powerpoint/2010/main" val="299017205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9C13-B7B1-B571-6A29-B9DF2B936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9F4E73-3E82-B2A8-11FF-14FB502ED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FEC4A6-DF23-DEA3-66CC-79C8D2F47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857A00-374B-1AE6-CA44-15EEA10B7222}"/>
              </a:ext>
            </a:extLst>
          </p:cNvPr>
          <p:cNvSpPr>
            <a:spLocks noGrp="1"/>
          </p:cNvSpPr>
          <p:nvPr>
            <p:ph type="dt" sz="half" idx="10"/>
          </p:nvPr>
        </p:nvSpPr>
        <p:spPr/>
        <p:txBody>
          <a:bodyPr/>
          <a:lstStyle/>
          <a:p>
            <a:fld id="{B4074FED-AE6D-4B63-84BF-0E5602A49F1F}" type="datetimeFigureOut">
              <a:rPr lang="en-US" smtClean="0"/>
              <a:t>9/2/2025</a:t>
            </a:fld>
            <a:endParaRPr lang="en-US"/>
          </a:p>
        </p:txBody>
      </p:sp>
      <p:sp>
        <p:nvSpPr>
          <p:cNvPr id="6" name="Footer Placeholder 5">
            <a:extLst>
              <a:ext uri="{FF2B5EF4-FFF2-40B4-BE49-F238E27FC236}">
                <a16:creationId xmlns:a16="http://schemas.microsoft.com/office/drawing/2014/main" id="{30E14868-C5D2-6895-DA8C-701152D38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9B9B6-CD87-A06A-2521-CB390E605C92}"/>
              </a:ext>
            </a:extLst>
          </p:cNvPr>
          <p:cNvSpPr>
            <a:spLocks noGrp="1"/>
          </p:cNvSpPr>
          <p:nvPr>
            <p:ph type="sldNum" sz="quarter" idx="12"/>
          </p:nvPr>
        </p:nvSpPr>
        <p:spPr/>
        <p:txBody>
          <a:bodyPr/>
          <a:lstStyle/>
          <a:p>
            <a:fld id="{FECEC014-BC29-4EEE-B82B-2FC9FA66E40B}" type="slidenum">
              <a:rPr lang="en-US" smtClean="0"/>
              <a:t>‹#›</a:t>
            </a:fld>
            <a:endParaRPr lang="en-US"/>
          </a:p>
        </p:txBody>
      </p:sp>
    </p:spTree>
    <p:extLst>
      <p:ext uri="{BB962C8B-B14F-4D97-AF65-F5344CB8AC3E}">
        <p14:creationId xmlns:p14="http://schemas.microsoft.com/office/powerpoint/2010/main" val="288543953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845D-3A92-9EA0-1279-D68C7D03C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9752D-2718-86F6-4E29-330F1D76D0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65C11-CB72-7F32-5E46-D4020840B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C1A41C-0C7C-8BB3-92E0-D47C5F26F520}"/>
              </a:ext>
            </a:extLst>
          </p:cNvPr>
          <p:cNvSpPr>
            <a:spLocks noGrp="1"/>
          </p:cNvSpPr>
          <p:nvPr>
            <p:ph type="dt" sz="half" idx="10"/>
          </p:nvPr>
        </p:nvSpPr>
        <p:spPr/>
        <p:txBody>
          <a:bodyPr/>
          <a:lstStyle/>
          <a:p>
            <a:fld id="{B4074FED-AE6D-4B63-84BF-0E5602A49F1F}" type="datetimeFigureOut">
              <a:rPr lang="en-US" smtClean="0"/>
              <a:t>9/2/2025</a:t>
            </a:fld>
            <a:endParaRPr lang="en-US"/>
          </a:p>
        </p:txBody>
      </p:sp>
      <p:sp>
        <p:nvSpPr>
          <p:cNvPr id="6" name="Footer Placeholder 5">
            <a:extLst>
              <a:ext uri="{FF2B5EF4-FFF2-40B4-BE49-F238E27FC236}">
                <a16:creationId xmlns:a16="http://schemas.microsoft.com/office/drawing/2014/main" id="{4BFC833B-C176-F817-F701-93B125430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7DF46-AA21-DEF6-5EC4-C5E3E73CF904}"/>
              </a:ext>
            </a:extLst>
          </p:cNvPr>
          <p:cNvSpPr>
            <a:spLocks noGrp="1"/>
          </p:cNvSpPr>
          <p:nvPr>
            <p:ph type="sldNum" sz="quarter" idx="12"/>
          </p:nvPr>
        </p:nvSpPr>
        <p:spPr/>
        <p:txBody>
          <a:bodyPr/>
          <a:lstStyle/>
          <a:p>
            <a:fld id="{FECEC014-BC29-4EEE-B82B-2FC9FA66E40B}" type="slidenum">
              <a:rPr lang="en-US" smtClean="0"/>
              <a:t>‹#›</a:t>
            </a:fld>
            <a:endParaRPr lang="en-US"/>
          </a:p>
        </p:txBody>
      </p:sp>
    </p:spTree>
    <p:extLst>
      <p:ext uri="{BB962C8B-B14F-4D97-AF65-F5344CB8AC3E}">
        <p14:creationId xmlns:p14="http://schemas.microsoft.com/office/powerpoint/2010/main" val="91788332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8A1F4-C850-54A7-A6E8-20FFFFEFE9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52A855-AE1E-566C-30B0-EFA227096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C802F-9BB4-0629-7C14-7547AB97EC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074FED-AE6D-4B63-84BF-0E5602A49F1F}" type="datetimeFigureOut">
              <a:rPr lang="en-US" smtClean="0"/>
              <a:t>9/2/2025</a:t>
            </a:fld>
            <a:endParaRPr lang="en-US"/>
          </a:p>
        </p:txBody>
      </p:sp>
      <p:sp>
        <p:nvSpPr>
          <p:cNvPr id="5" name="Footer Placeholder 4">
            <a:extLst>
              <a:ext uri="{FF2B5EF4-FFF2-40B4-BE49-F238E27FC236}">
                <a16:creationId xmlns:a16="http://schemas.microsoft.com/office/drawing/2014/main" id="{7AFFC07B-755B-1FAA-58BB-048A0234F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231877E-8498-FE0D-BDD3-3247E56DD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CEC014-BC29-4EEE-B82B-2FC9FA66E40B}" type="slidenum">
              <a:rPr lang="en-US" smtClean="0"/>
              <a:t>‹#›</a:t>
            </a:fld>
            <a:endParaRPr lang="en-US"/>
          </a:p>
        </p:txBody>
      </p:sp>
    </p:spTree>
    <p:extLst>
      <p:ext uri="{BB962C8B-B14F-4D97-AF65-F5344CB8AC3E}">
        <p14:creationId xmlns:p14="http://schemas.microsoft.com/office/powerpoint/2010/main" val="229213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biblegateway.com/bible?version=ESV&amp;passage=John+14:26"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iblehub.com/john/14-26.htm"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s://biblehub.com/john/16-13.htm" TargetMode="External"/><Relationship Id="rId4" Type="http://schemas.openxmlformats.org/officeDocument/2006/relationships/hyperlink" Target="https://biblehub.com/john/15-26.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ewspring.cc/articles/this-is-how-you-can-get-past-guilt"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A844E0-D5B4-50D9-47FD-4DCD5161D4F0}"/>
              </a:ext>
            </a:extLst>
          </p:cNvPr>
          <p:cNvSpPr txBox="1"/>
          <p:nvPr/>
        </p:nvSpPr>
        <p:spPr>
          <a:xfrm>
            <a:off x="5899355" y="796412"/>
            <a:ext cx="5545394" cy="1754326"/>
          </a:xfrm>
          <a:prstGeom prst="rect">
            <a:avLst/>
          </a:prstGeom>
          <a:noFill/>
        </p:spPr>
        <p:txBody>
          <a:bodyPr wrap="square" rtlCol="0">
            <a:spAutoFit/>
          </a:bodyPr>
          <a:lstStyle/>
          <a:p>
            <a:pPr algn="ctr"/>
            <a:r>
              <a:rPr lang="en-US" sz="5400" dirty="0">
                <a:solidFill>
                  <a:schemeClr val="bg1"/>
                </a:solidFill>
              </a:rPr>
              <a:t>The Unwillingness to Yield</a:t>
            </a:r>
          </a:p>
        </p:txBody>
      </p:sp>
      <p:sp>
        <p:nvSpPr>
          <p:cNvPr id="3" name="TextBox 2">
            <a:extLst>
              <a:ext uri="{FF2B5EF4-FFF2-40B4-BE49-F238E27FC236}">
                <a16:creationId xmlns:a16="http://schemas.microsoft.com/office/drawing/2014/main" id="{FD95E7CA-5909-D44C-C0CC-DDAB3B305BC8}"/>
              </a:ext>
            </a:extLst>
          </p:cNvPr>
          <p:cNvSpPr txBox="1"/>
          <p:nvPr/>
        </p:nvSpPr>
        <p:spPr>
          <a:xfrm>
            <a:off x="5899355" y="4227871"/>
            <a:ext cx="5958348" cy="707886"/>
          </a:xfrm>
          <a:prstGeom prst="rect">
            <a:avLst/>
          </a:prstGeom>
          <a:noFill/>
        </p:spPr>
        <p:txBody>
          <a:bodyPr wrap="square" rtlCol="0">
            <a:spAutoFit/>
          </a:bodyPr>
          <a:lstStyle/>
          <a:p>
            <a:pPr algn="ctr"/>
            <a:r>
              <a:rPr lang="en-US" sz="4000" dirty="0">
                <a:solidFill>
                  <a:schemeClr val="bg1"/>
                </a:solidFill>
              </a:rPr>
              <a:t>Pastor Richard Rico Tubbs</a:t>
            </a:r>
          </a:p>
        </p:txBody>
      </p:sp>
      <p:sp>
        <p:nvSpPr>
          <p:cNvPr id="5" name="TextBox 4">
            <a:extLst>
              <a:ext uri="{FF2B5EF4-FFF2-40B4-BE49-F238E27FC236}">
                <a16:creationId xmlns:a16="http://schemas.microsoft.com/office/drawing/2014/main" id="{53AE567B-5D23-3957-8025-5D94976917A7}"/>
              </a:ext>
            </a:extLst>
          </p:cNvPr>
          <p:cNvSpPr txBox="1"/>
          <p:nvPr/>
        </p:nvSpPr>
        <p:spPr>
          <a:xfrm>
            <a:off x="5073446" y="3059668"/>
            <a:ext cx="6096000" cy="646331"/>
          </a:xfrm>
          <a:prstGeom prst="rect">
            <a:avLst/>
          </a:prstGeom>
          <a:noFill/>
        </p:spPr>
        <p:txBody>
          <a:bodyPr wrap="square">
            <a:spAutoFit/>
          </a:bodyPr>
          <a:lstStyle/>
          <a:p>
            <a:pPr algn="ctr">
              <a:buNone/>
            </a:pPr>
            <a:r>
              <a:rPr lang="en-US" sz="3600" b="0" i="0" dirty="0">
                <a:solidFill>
                  <a:schemeClr val="bg1"/>
                </a:solidFill>
                <a:effectLst/>
                <a:latin typeface="system-ui"/>
              </a:rPr>
              <a:t>1 Thessalonians 5:19</a:t>
            </a:r>
          </a:p>
        </p:txBody>
      </p:sp>
    </p:spTree>
    <p:extLst>
      <p:ext uri="{BB962C8B-B14F-4D97-AF65-F5344CB8AC3E}">
        <p14:creationId xmlns:p14="http://schemas.microsoft.com/office/powerpoint/2010/main" val="425339016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1500"/>
                            </p:stCondLst>
                            <p:childTnLst>
                              <p:par>
                                <p:cTn id="18" presetID="26"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650EB13-BE58-9663-81E6-535F0086D4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FDE3D5A-A35C-B659-374A-FE984BC94B8C}"/>
              </a:ext>
            </a:extLst>
          </p:cNvPr>
          <p:cNvSpPr txBox="1"/>
          <p:nvPr/>
        </p:nvSpPr>
        <p:spPr>
          <a:xfrm>
            <a:off x="550607" y="1899516"/>
            <a:ext cx="10903974" cy="3785652"/>
          </a:xfrm>
          <a:prstGeom prst="rect">
            <a:avLst/>
          </a:prstGeom>
          <a:noFill/>
        </p:spPr>
        <p:txBody>
          <a:bodyPr wrap="square">
            <a:spAutoFit/>
          </a:bodyPr>
          <a:lstStyle/>
          <a:p>
            <a:pPr algn="ctr">
              <a:buNone/>
            </a:pPr>
            <a:r>
              <a:rPr lang="en-US" sz="4800" b="0" i="0" dirty="0">
                <a:solidFill>
                  <a:schemeClr val="bg1"/>
                </a:solidFill>
                <a:effectLst/>
                <a:latin typeface="Google Sans"/>
              </a:rPr>
              <a:t>Some </a:t>
            </a:r>
            <a:r>
              <a:rPr lang="en-US" sz="4800" b="0" i="0" u="sng" dirty="0">
                <a:solidFill>
                  <a:schemeClr val="bg1"/>
                </a:solidFill>
                <a:effectLst/>
                <a:latin typeface="Google Sans"/>
              </a:rPr>
              <a:t>believers may not experience </a:t>
            </a:r>
            <a:r>
              <a:rPr lang="en-US" sz="4800" b="0" i="0" dirty="0">
                <a:solidFill>
                  <a:schemeClr val="bg1"/>
                </a:solidFill>
                <a:effectLst/>
                <a:latin typeface="Google Sans"/>
              </a:rPr>
              <a:t>the Spirit's </a:t>
            </a:r>
            <a:r>
              <a:rPr lang="en-US" sz="4800" b="0" i="0" u="sng" dirty="0">
                <a:solidFill>
                  <a:schemeClr val="bg1"/>
                </a:solidFill>
                <a:effectLst/>
                <a:latin typeface="Google Sans"/>
              </a:rPr>
              <a:t>power</a:t>
            </a:r>
            <a:r>
              <a:rPr lang="en-US" sz="4800" b="0" i="0" dirty="0">
                <a:solidFill>
                  <a:schemeClr val="bg1"/>
                </a:solidFill>
                <a:effectLst/>
                <a:latin typeface="Google Sans"/>
              </a:rPr>
              <a:t> because they are not taught about the Spirit or do not read the Bible to understand His role. It's like receiving a gift without opening it</a:t>
            </a:r>
          </a:p>
        </p:txBody>
      </p:sp>
      <p:sp>
        <p:nvSpPr>
          <p:cNvPr id="5" name="TextBox 4">
            <a:extLst>
              <a:ext uri="{FF2B5EF4-FFF2-40B4-BE49-F238E27FC236}">
                <a16:creationId xmlns:a16="http://schemas.microsoft.com/office/drawing/2014/main" id="{AB175BA3-331F-60D3-BCE8-9693D2B494CD}"/>
              </a:ext>
            </a:extLst>
          </p:cNvPr>
          <p:cNvSpPr txBox="1"/>
          <p:nvPr/>
        </p:nvSpPr>
        <p:spPr>
          <a:xfrm>
            <a:off x="2170469" y="503592"/>
            <a:ext cx="7337323" cy="830997"/>
          </a:xfrm>
          <a:prstGeom prst="rect">
            <a:avLst/>
          </a:prstGeom>
          <a:noFill/>
        </p:spPr>
        <p:txBody>
          <a:bodyPr wrap="square">
            <a:spAutoFit/>
          </a:bodyPr>
          <a:lstStyle/>
          <a:p>
            <a:pPr algn="ctr">
              <a:buNone/>
            </a:pPr>
            <a:r>
              <a:rPr lang="en-US" sz="4800" b="1" i="0" dirty="0">
                <a:solidFill>
                  <a:schemeClr val="bg1"/>
                </a:solidFill>
                <a:effectLst/>
                <a:latin typeface="Google Sans"/>
              </a:rPr>
              <a:t>Ignorance of the Holy Spirit:</a:t>
            </a:r>
            <a:endParaRPr lang="en-US" sz="4800" b="0" i="0" dirty="0">
              <a:solidFill>
                <a:schemeClr val="bg1"/>
              </a:solidFill>
              <a:effectLst/>
              <a:latin typeface="Google Sans"/>
            </a:endParaRPr>
          </a:p>
        </p:txBody>
      </p:sp>
    </p:spTree>
    <p:extLst>
      <p:ext uri="{BB962C8B-B14F-4D97-AF65-F5344CB8AC3E}">
        <p14:creationId xmlns:p14="http://schemas.microsoft.com/office/powerpoint/2010/main" val="46834032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61EF86-6109-716A-51CB-99DE805FA8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1400E1-8435-3F4B-2F49-972B789E2329}"/>
              </a:ext>
            </a:extLst>
          </p:cNvPr>
          <p:cNvSpPr txBox="1"/>
          <p:nvPr/>
        </p:nvSpPr>
        <p:spPr>
          <a:xfrm>
            <a:off x="521111" y="2405303"/>
            <a:ext cx="10736824" cy="3416320"/>
          </a:xfrm>
          <a:prstGeom prst="rect">
            <a:avLst/>
          </a:prstGeom>
          <a:noFill/>
        </p:spPr>
        <p:txBody>
          <a:bodyPr wrap="square">
            <a:spAutoFit/>
          </a:bodyPr>
          <a:lstStyle/>
          <a:p>
            <a:pPr algn="ctr">
              <a:spcBef>
                <a:spcPts val="750"/>
              </a:spcBef>
              <a:spcAft>
                <a:spcPts val="1500"/>
              </a:spcAft>
            </a:pPr>
            <a:r>
              <a:rPr lang="en-US" sz="5400" b="0" i="0" dirty="0">
                <a:solidFill>
                  <a:schemeClr val="bg1"/>
                </a:solidFill>
                <a:effectLst/>
                <a:latin typeface="Google Sans"/>
              </a:rPr>
              <a:t>A </a:t>
            </a:r>
            <a:r>
              <a:rPr lang="en-US" sz="5400" b="0" i="0" u="sng" dirty="0">
                <a:solidFill>
                  <a:schemeClr val="bg1"/>
                </a:solidFill>
                <a:effectLst/>
                <a:latin typeface="Google Sans"/>
              </a:rPr>
              <a:t>failure to acknowledge </a:t>
            </a:r>
            <a:r>
              <a:rPr lang="en-US" sz="5400" b="0" i="0" dirty="0">
                <a:solidFill>
                  <a:schemeClr val="bg1"/>
                </a:solidFill>
                <a:effectLst/>
                <a:latin typeface="Google Sans"/>
              </a:rPr>
              <a:t>the Holy Spirit in daily life—to thank Him for good things or ask for His guidance—can </a:t>
            </a:r>
            <a:r>
              <a:rPr lang="en-US" sz="5400" b="0" i="0" u="sng" dirty="0">
                <a:solidFill>
                  <a:schemeClr val="bg1"/>
                </a:solidFill>
                <a:effectLst/>
                <a:latin typeface="Google Sans"/>
              </a:rPr>
              <a:t>minimize His influence</a:t>
            </a:r>
            <a:r>
              <a:rPr lang="en-US" sz="5400" b="0" i="0" dirty="0">
                <a:solidFill>
                  <a:schemeClr val="bg1"/>
                </a:solidFill>
                <a:effectLst/>
                <a:latin typeface="Google Sans"/>
              </a:rPr>
              <a:t>. </a:t>
            </a:r>
          </a:p>
        </p:txBody>
      </p:sp>
      <p:sp>
        <p:nvSpPr>
          <p:cNvPr id="5" name="TextBox 4">
            <a:extLst>
              <a:ext uri="{FF2B5EF4-FFF2-40B4-BE49-F238E27FC236}">
                <a16:creationId xmlns:a16="http://schemas.microsoft.com/office/drawing/2014/main" id="{B71B7B64-5716-1F73-B9B7-C83BD7387946}"/>
              </a:ext>
            </a:extLst>
          </p:cNvPr>
          <p:cNvSpPr txBox="1"/>
          <p:nvPr/>
        </p:nvSpPr>
        <p:spPr>
          <a:xfrm>
            <a:off x="2566219" y="651656"/>
            <a:ext cx="6096000" cy="769441"/>
          </a:xfrm>
          <a:prstGeom prst="rect">
            <a:avLst/>
          </a:prstGeom>
          <a:noFill/>
        </p:spPr>
        <p:txBody>
          <a:bodyPr wrap="square">
            <a:spAutoFit/>
          </a:bodyPr>
          <a:lstStyle/>
          <a:p>
            <a:pPr algn="ctr">
              <a:spcBef>
                <a:spcPts val="750"/>
              </a:spcBef>
              <a:spcAft>
                <a:spcPts val="1500"/>
              </a:spcAft>
            </a:pPr>
            <a:r>
              <a:rPr lang="en-US" sz="4400" b="1" i="0" dirty="0">
                <a:solidFill>
                  <a:schemeClr val="bg1"/>
                </a:solidFill>
                <a:effectLst/>
                <a:latin typeface="Google Sans"/>
              </a:rPr>
              <a:t>Neglecting His Presence:</a:t>
            </a:r>
            <a:endParaRPr lang="en-US" sz="4400" b="0" i="0" dirty="0">
              <a:solidFill>
                <a:schemeClr val="bg1"/>
              </a:solidFill>
              <a:effectLst/>
              <a:latin typeface="Google Sans"/>
            </a:endParaRPr>
          </a:p>
        </p:txBody>
      </p:sp>
    </p:spTree>
    <p:extLst>
      <p:ext uri="{BB962C8B-B14F-4D97-AF65-F5344CB8AC3E}">
        <p14:creationId xmlns:p14="http://schemas.microsoft.com/office/powerpoint/2010/main" val="275791700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70234CA-F815-67C7-F610-C72D5BB7E9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FF76E1-82F9-4ADD-B499-959E34B43EA4}"/>
              </a:ext>
            </a:extLst>
          </p:cNvPr>
          <p:cNvSpPr txBox="1"/>
          <p:nvPr/>
        </p:nvSpPr>
        <p:spPr>
          <a:xfrm>
            <a:off x="186814" y="2453179"/>
            <a:ext cx="11159613" cy="2800767"/>
          </a:xfrm>
          <a:prstGeom prst="rect">
            <a:avLst/>
          </a:prstGeom>
          <a:noFill/>
        </p:spPr>
        <p:txBody>
          <a:bodyPr wrap="square">
            <a:spAutoFit/>
          </a:bodyPr>
          <a:lstStyle/>
          <a:p>
            <a:pPr algn="ctr">
              <a:spcBef>
                <a:spcPts val="750"/>
              </a:spcBef>
              <a:spcAft>
                <a:spcPts val="600"/>
              </a:spcAft>
            </a:pPr>
            <a:r>
              <a:rPr lang="en-US" sz="4400" b="0" i="0" dirty="0">
                <a:solidFill>
                  <a:schemeClr val="bg1"/>
                </a:solidFill>
                <a:effectLst/>
                <a:latin typeface="Google Sans"/>
              </a:rPr>
              <a:t>Some individuals struggle to access the Spirit's power because they rely on </a:t>
            </a:r>
            <a:r>
              <a:rPr lang="en-US" sz="4400" b="0" i="0" u="sng" dirty="0">
                <a:solidFill>
                  <a:schemeClr val="bg1"/>
                </a:solidFill>
                <a:effectLst/>
                <a:latin typeface="Google Sans"/>
              </a:rPr>
              <a:t>intellectual arguments </a:t>
            </a:r>
            <a:r>
              <a:rPr lang="en-US" sz="4400" b="0" i="0" dirty="0">
                <a:solidFill>
                  <a:schemeClr val="bg1"/>
                </a:solidFill>
                <a:effectLst/>
                <a:latin typeface="Google Sans"/>
              </a:rPr>
              <a:t>rather than exercising childlike faith and letting go of doubts. </a:t>
            </a:r>
          </a:p>
        </p:txBody>
      </p:sp>
      <p:sp>
        <p:nvSpPr>
          <p:cNvPr id="5" name="TextBox 4">
            <a:extLst>
              <a:ext uri="{FF2B5EF4-FFF2-40B4-BE49-F238E27FC236}">
                <a16:creationId xmlns:a16="http://schemas.microsoft.com/office/drawing/2014/main" id="{37AD4F63-0890-5793-BE55-1A645D77633D}"/>
              </a:ext>
            </a:extLst>
          </p:cNvPr>
          <p:cNvSpPr txBox="1"/>
          <p:nvPr/>
        </p:nvSpPr>
        <p:spPr>
          <a:xfrm>
            <a:off x="1853381" y="739566"/>
            <a:ext cx="7826477" cy="769441"/>
          </a:xfrm>
          <a:prstGeom prst="rect">
            <a:avLst/>
          </a:prstGeom>
          <a:noFill/>
        </p:spPr>
        <p:txBody>
          <a:bodyPr wrap="square">
            <a:spAutoFit/>
          </a:bodyPr>
          <a:lstStyle/>
          <a:p>
            <a:pPr algn="ctr">
              <a:spcBef>
                <a:spcPts val="750"/>
              </a:spcBef>
              <a:spcAft>
                <a:spcPts val="600"/>
              </a:spcAft>
            </a:pPr>
            <a:r>
              <a:rPr lang="en-US" sz="4400" b="1" i="0" dirty="0">
                <a:solidFill>
                  <a:schemeClr val="bg1"/>
                </a:solidFill>
                <a:effectLst/>
                <a:latin typeface="Google Sans"/>
              </a:rPr>
              <a:t>Doubt and Intellectual Pride:</a:t>
            </a:r>
            <a:endParaRPr lang="en-US" sz="4400" b="0" i="0" dirty="0">
              <a:solidFill>
                <a:schemeClr val="bg1"/>
              </a:solidFill>
              <a:effectLst/>
              <a:latin typeface="Google Sans"/>
            </a:endParaRPr>
          </a:p>
        </p:txBody>
      </p:sp>
    </p:spTree>
    <p:extLst>
      <p:ext uri="{BB962C8B-B14F-4D97-AF65-F5344CB8AC3E}">
        <p14:creationId xmlns:p14="http://schemas.microsoft.com/office/powerpoint/2010/main" val="336590709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2D0F6A-41C5-DA54-47D9-40BE8CA9C75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9625F5-ADC2-FC93-F82C-0A0025F70C7E}"/>
              </a:ext>
            </a:extLst>
          </p:cNvPr>
          <p:cNvSpPr txBox="1"/>
          <p:nvPr/>
        </p:nvSpPr>
        <p:spPr>
          <a:xfrm>
            <a:off x="993058" y="2132518"/>
            <a:ext cx="9497960" cy="3170099"/>
          </a:xfrm>
          <a:prstGeom prst="rect">
            <a:avLst/>
          </a:prstGeom>
          <a:noFill/>
        </p:spPr>
        <p:txBody>
          <a:bodyPr wrap="square">
            <a:spAutoFit/>
          </a:bodyPr>
          <a:lstStyle/>
          <a:p>
            <a:pPr algn="ctr">
              <a:spcBef>
                <a:spcPts val="750"/>
              </a:spcBef>
              <a:spcAft>
                <a:spcPts val="600"/>
              </a:spcAft>
            </a:pPr>
            <a:r>
              <a:rPr lang="en-US" sz="4000" b="0" i="0" dirty="0">
                <a:solidFill>
                  <a:schemeClr val="bg1"/>
                </a:solidFill>
                <a:effectLst/>
                <a:latin typeface="Google Sans"/>
              </a:rPr>
              <a:t>Certain religious traditions may actively teach against the infilling of the Holy Spirit or discourage experiences that deviate from established practices, creating a barrier to a more profound spiritual experience. </a:t>
            </a:r>
          </a:p>
        </p:txBody>
      </p:sp>
      <p:sp>
        <p:nvSpPr>
          <p:cNvPr id="5" name="TextBox 4">
            <a:extLst>
              <a:ext uri="{FF2B5EF4-FFF2-40B4-BE49-F238E27FC236}">
                <a16:creationId xmlns:a16="http://schemas.microsoft.com/office/drawing/2014/main" id="{99BBF15D-34E8-572A-006F-86B9097E8C08}"/>
              </a:ext>
            </a:extLst>
          </p:cNvPr>
          <p:cNvSpPr txBox="1"/>
          <p:nvPr/>
        </p:nvSpPr>
        <p:spPr>
          <a:xfrm>
            <a:off x="2556387" y="749398"/>
            <a:ext cx="6096000" cy="707886"/>
          </a:xfrm>
          <a:prstGeom prst="rect">
            <a:avLst/>
          </a:prstGeom>
          <a:noFill/>
        </p:spPr>
        <p:txBody>
          <a:bodyPr wrap="square">
            <a:spAutoFit/>
          </a:bodyPr>
          <a:lstStyle/>
          <a:p>
            <a:pPr algn="ctr">
              <a:spcBef>
                <a:spcPts val="750"/>
              </a:spcBef>
              <a:spcAft>
                <a:spcPts val="600"/>
              </a:spcAft>
            </a:pPr>
            <a:r>
              <a:rPr lang="en-US" sz="4000" b="1" i="0" dirty="0">
                <a:solidFill>
                  <a:schemeClr val="bg1"/>
                </a:solidFill>
                <a:effectLst/>
                <a:latin typeface="Google Sans"/>
              </a:rPr>
              <a:t>Religious Tradition:</a:t>
            </a:r>
            <a:endParaRPr lang="en-US" sz="4000" b="0" i="0" dirty="0">
              <a:solidFill>
                <a:schemeClr val="bg1"/>
              </a:solidFill>
              <a:effectLst/>
              <a:latin typeface="Google Sans"/>
            </a:endParaRPr>
          </a:p>
        </p:txBody>
      </p:sp>
    </p:spTree>
    <p:extLst>
      <p:ext uri="{BB962C8B-B14F-4D97-AF65-F5344CB8AC3E}">
        <p14:creationId xmlns:p14="http://schemas.microsoft.com/office/powerpoint/2010/main" val="427211742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8E1D57-DFC8-CB21-87AD-5BF6FFDA75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A7A239F-452A-272E-4801-D1BC69681614}"/>
              </a:ext>
            </a:extLst>
          </p:cNvPr>
          <p:cNvSpPr txBox="1"/>
          <p:nvPr/>
        </p:nvSpPr>
        <p:spPr>
          <a:xfrm>
            <a:off x="481781" y="2326644"/>
            <a:ext cx="10481187" cy="3046988"/>
          </a:xfrm>
          <a:prstGeom prst="rect">
            <a:avLst/>
          </a:prstGeom>
          <a:noFill/>
        </p:spPr>
        <p:txBody>
          <a:bodyPr wrap="square">
            <a:spAutoFit/>
          </a:bodyPr>
          <a:lstStyle/>
          <a:p>
            <a:pPr algn="ctr">
              <a:spcBef>
                <a:spcPts val="750"/>
              </a:spcBef>
              <a:spcAft>
                <a:spcPts val="1500"/>
              </a:spcAft>
            </a:pPr>
            <a:r>
              <a:rPr lang="en-US" sz="4800" dirty="0">
                <a:solidFill>
                  <a:schemeClr val="bg1"/>
                </a:solidFill>
              </a:rPr>
              <a:t>A fundamental lack </a:t>
            </a:r>
            <a:r>
              <a:rPr lang="en-US" sz="4800" u="sng" dirty="0">
                <a:solidFill>
                  <a:schemeClr val="bg1"/>
                </a:solidFill>
              </a:rPr>
              <a:t>of trust </a:t>
            </a:r>
            <a:r>
              <a:rPr lang="en-US" sz="4800" dirty="0">
                <a:solidFill>
                  <a:schemeClr val="bg1"/>
                </a:solidFill>
              </a:rPr>
              <a:t>in God can prevent Christians from being filled with the Holy Spirit, as the Spirit's work requires a </a:t>
            </a:r>
            <a:r>
              <a:rPr lang="en-US" sz="4800" u="sng" dirty="0">
                <a:solidFill>
                  <a:schemeClr val="bg1"/>
                </a:solidFill>
              </a:rPr>
              <a:t>deep reliance on God</a:t>
            </a:r>
            <a:r>
              <a:rPr lang="en-US" sz="4800" dirty="0">
                <a:solidFill>
                  <a:schemeClr val="bg1"/>
                </a:solidFill>
              </a:rPr>
              <a:t>. </a:t>
            </a:r>
          </a:p>
        </p:txBody>
      </p:sp>
      <p:sp>
        <p:nvSpPr>
          <p:cNvPr id="5" name="TextBox 4">
            <a:extLst>
              <a:ext uri="{FF2B5EF4-FFF2-40B4-BE49-F238E27FC236}">
                <a16:creationId xmlns:a16="http://schemas.microsoft.com/office/drawing/2014/main" id="{5856ADC0-E09C-D40A-D66B-8BEA56400530}"/>
              </a:ext>
            </a:extLst>
          </p:cNvPr>
          <p:cNvSpPr txBox="1"/>
          <p:nvPr/>
        </p:nvSpPr>
        <p:spPr>
          <a:xfrm>
            <a:off x="2458065" y="794865"/>
            <a:ext cx="6096000" cy="830997"/>
          </a:xfrm>
          <a:prstGeom prst="rect">
            <a:avLst/>
          </a:prstGeom>
          <a:noFill/>
        </p:spPr>
        <p:txBody>
          <a:bodyPr wrap="square">
            <a:spAutoFit/>
          </a:bodyPr>
          <a:lstStyle/>
          <a:p>
            <a:pPr algn="ctr">
              <a:spcBef>
                <a:spcPts val="750"/>
              </a:spcBef>
              <a:spcAft>
                <a:spcPts val="1500"/>
              </a:spcAft>
            </a:pPr>
            <a:r>
              <a:rPr lang="en-US" sz="4800" dirty="0">
                <a:solidFill>
                  <a:schemeClr val="bg1"/>
                </a:solidFill>
              </a:rPr>
              <a:t>Lack of Trust:</a:t>
            </a:r>
          </a:p>
        </p:txBody>
      </p:sp>
    </p:spTree>
    <p:extLst>
      <p:ext uri="{BB962C8B-B14F-4D97-AF65-F5344CB8AC3E}">
        <p14:creationId xmlns:p14="http://schemas.microsoft.com/office/powerpoint/2010/main" val="206075822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7F5204-6F5F-43B9-DCAC-A72E2CAAB28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E2FB7E-483A-5C44-B387-0353B01C6B5F}"/>
              </a:ext>
            </a:extLst>
          </p:cNvPr>
          <p:cNvSpPr txBox="1"/>
          <p:nvPr/>
        </p:nvSpPr>
        <p:spPr>
          <a:xfrm>
            <a:off x="786581" y="526916"/>
            <a:ext cx="9783097" cy="3477875"/>
          </a:xfrm>
          <a:prstGeom prst="rect">
            <a:avLst/>
          </a:prstGeom>
          <a:noFill/>
        </p:spPr>
        <p:txBody>
          <a:bodyPr wrap="square">
            <a:spAutoFit/>
          </a:bodyPr>
          <a:lstStyle/>
          <a:p>
            <a:pPr algn="ctr"/>
            <a:r>
              <a:rPr lang="en-US" sz="4400" b="0" i="0" dirty="0">
                <a:solidFill>
                  <a:schemeClr val="bg1"/>
                </a:solidFill>
                <a:effectLst/>
                <a:latin typeface="Google Sans"/>
              </a:rPr>
              <a:t>Who has  a low view of the Spirit? Do we mistakenly view the Holy Spirit as an </a:t>
            </a:r>
            <a:r>
              <a:rPr lang="en-US" sz="4400" b="0" i="0" u="sng" dirty="0">
                <a:solidFill>
                  <a:schemeClr val="bg1"/>
                </a:solidFill>
                <a:effectLst/>
                <a:latin typeface="Google Sans"/>
              </a:rPr>
              <a:t>impersonal force or symbol of God's power</a:t>
            </a:r>
            <a:r>
              <a:rPr lang="en-US" sz="4400" b="0" i="0" dirty="0">
                <a:solidFill>
                  <a:schemeClr val="bg1"/>
                </a:solidFill>
                <a:effectLst/>
                <a:latin typeface="Google Sans"/>
              </a:rPr>
              <a:t>, rather than as a divine person within the Trinity. </a:t>
            </a:r>
            <a:endParaRPr lang="en-US" sz="4400" dirty="0">
              <a:solidFill>
                <a:schemeClr val="bg1"/>
              </a:solidFill>
            </a:endParaRPr>
          </a:p>
        </p:txBody>
      </p:sp>
      <p:sp>
        <p:nvSpPr>
          <p:cNvPr id="5" name="TextBox 4">
            <a:extLst>
              <a:ext uri="{FF2B5EF4-FFF2-40B4-BE49-F238E27FC236}">
                <a16:creationId xmlns:a16="http://schemas.microsoft.com/office/drawing/2014/main" id="{64588F39-D06E-848E-603C-8A324F3D1036}"/>
              </a:ext>
            </a:extLst>
          </p:cNvPr>
          <p:cNvSpPr txBox="1"/>
          <p:nvPr/>
        </p:nvSpPr>
        <p:spPr>
          <a:xfrm>
            <a:off x="491613" y="4681455"/>
            <a:ext cx="10854813" cy="1200329"/>
          </a:xfrm>
          <a:prstGeom prst="rect">
            <a:avLst/>
          </a:prstGeom>
          <a:noFill/>
        </p:spPr>
        <p:txBody>
          <a:bodyPr wrap="square">
            <a:spAutoFit/>
          </a:bodyPr>
          <a:lstStyle/>
          <a:p>
            <a:pPr algn="ctr"/>
            <a:r>
              <a:rPr lang="en-US" sz="3600" b="0" i="0" dirty="0">
                <a:solidFill>
                  <a:schemeClr val="bg1"/>
                </a:solidFill>
                <a:effectLst/>
                <a:latin typeface="Google Sans"/>
              </a:rPr>
              <a:t>This understanding can limit their expectation for the Holy Spirit to act in a personal or powerful way.</a:t>
            </a:r>
            <a:endParaRPr lang="en-US" sz="3600" dirty="0"/>
          </a:p>
        </p:txBody>
      </p:sp>
    </p:spTree>
    <p:extLst>
      <p:ext uri="{BB962C8B-B14F-4D97-AF65-F5344CB8AC3E}">
        <p14:creationId xmlns:p14="http://schemas.microsoft.com/office/powerpoint/2010/main" val="134134808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17E26B9-393A-4C4A-CB5A-9EBB73FB02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81221FE-16DA-F56E-277C-2C69F68D2EDF}"/>
              </a:ext>
            </a:extLst>
          </p:cNvPr>
          <p:cNvSpPr txBox="1"/>
          <p:nvPr/>
        </p:nvSpPr>
        <p:spPr>
          <a:xfrm>
            <a:off x="707923" y="698541"/>
            <a:ext cx="10687664" cy="1754326"/>
          </a:xfrm>
          <a:prstGeom prst="rect">
            <a:avLst/>
          </a:prstGeom>
          <a:noFill/>
        </p:spPr>
        <p:txBody>
          <a:bodyPr wrap="square">
            <a:spAutoFit/>
          </a:bodyPr>
          <a:lstStyle/>
          <a:p>
            <a:pPr algn="ctr"/>
            <a:r>
              <a:rPr lang="en-US" sz="3600" b="0" i="0" dirty="0">
                <a:solidFill>
                  <a:schemeClr val="bg1"/>
                </a:solidFill>
                <a:effectLst/>
                <a:latin typeface="Google Sans"/>
              </a:rPr>
              <a:t>Even for those who desire to experience the Holy Spirit's power, there can be misconceptions about how to engage with it.</a:t>
            </a:r>
            <a:endParaRPr lang="en-US" sz="3600" dirty="0">
              <a:solidFill>
                <a:schemeClr val="bg1"/>
              </a:solidFill>
            </a:endParaRPr>
          </a:p>
        </p:txBody>
      </p:sp>
      <p:sp>
        <p:nvSpPr>
          <p:cNvPr id="5" name="TextBox 4">
            <a:extLst>
              <a:ext uri="{FF2B5EF4-FFF2-40B4-BE49-F238E27FC236}">
                <a16:creationId xmlns:a16="http://schemas.microsoft.com/office/drawing/2014/main" id="{28B88C8D-B1F5-6888-0E27-DC5AEBD6CE2D}"/>
              </a:ext>
            </a:extLst>
          </p:cNvPr>
          <p:cNvSpPr txBox="1"/>
          <p:nvPr/>
        </p:nvSpPr>
        <p:spPr>
          <a:xfrm>
            <a:off x="585020" y="3429000"/>
            <a:ext cx="10933470" cy="2062103"/>
          </a:xfrm>
          <a:prstGeom prst="rect">
            <a:avLst/>
          </a:prstGeom>
          <a:noFill/>
        </p:spPr>
        <p:txBody>
          <a:bodyPr wrap="square">
            <a:spAutoFit/>
          </a:bodyPr>
          <a:lstStyle/>
          <a:p>
            <a:pPr algn="ctr">
              <a:spcBef>
                <a:spcPts val="1200"/>
              </a:spcBef>
              <a:spcAft>
                <a:spcPts val="1200"/>
              </a:spcAft>
            </a:pPr>
            <a:r>
              <a:rPr lang="en-US" sz="3200" b="0" i="0" dirty="0">
                <a:solidFill>
                  <a:schemeClr val="bg1"/>
                </a:solidFill>
                <a:effectLst/>
                <a:latin typeface="Google Sans"/>
              </a:rPr>
              <a:t>Focus on "receiving" vs. "walking": Some believe that receiving the </a:t>
            </a:r>
            <a:r>
              <a:rPr lang="en-US" sz="3200" b="0" i="0" u="sng" dirty="0">
                <a:solidFill>
                  <a:schemeClr val="bg1"/>
                </a:solidFill>
                <a:effectLst/>
                <a:latin typeface="Google Sans"/>
              </a:rPr>
              <a:t>Holy Spirit at salvation is the extent of the experience</a:t>
            </a:r>
            <a:r>
              <a:rPr lang="en-US" sz="3200" b="0" i="0" dirty="0">
                <a:solidFill>
                  <a:schemeClr val="bg1"/>
                </a:solidFill>
                <a:effectLst/>
                <a:latin typeface="Google Sans"/>
              </a:rPr>
              <a:t>. They may not recognize the need for a continual, daily "walk with the Spirit" to experience His ongoing influence and power.</a:t>
            </a:r>
          </a:p>
        </p:txBody>
      </p:sp>
    </p:spTree>
    <p:extLst>
      <p:ext uri="{BB962C8B-B14F-4D97-AF65-F5344CB8AC3E}">
        <p14:creationId xmlns:p14="http://schemas.microsoft.com/office/powerpoint/2010/main" val="411891565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3F83045-C0D1-FC43-A4AE-2579EE0500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61CB86-EFD5-455E-6F54-0EAE8790E714}"/>
              </a:ext>
            </a:extLst>
          </p:cNvPr>
          <p:cNvSpPr txBox="1"/>
          <p:nvPr/>
        </p:nvSpPr>
        <p:spPr>
          <a:xfrm>
            <a:off x="511278" y="699935"/>
            <a:ext cx="10550012" cy="5262979"/>
          </a:xfrm>
          <a:prstGeom prst="rect">
            <a:avLst/>
          </a:prstGeom>
          <a:noFill/>
        </p:spPr>
        <p:txBody>
          <a:bodyPr wrap="square">
            <a:spAutoFit/>
          </a:bodyPr>
          <a:lstStyle/>
          <a:p>
            <a:pPr algn="ctr">
              <a:spcBef>
                <a:spcPts val="1200"/>
              </a:spcBef>
              <a:spcAft>
                <a:spcPts val="1200"/>
              </a:spcAft>
            </a:pPr>
            <a:r>
              <a:rPr lang="en-US" sz="4800" b="0" i="0" dirty="0">
                <a:solidFill>
                  <a:schemeClr val="bg1"/>
                </a:solidFill>
                <a:effectLst/>
                <a:latin typeface="Google Sans"/>
              </a:rPr>
              <a:t>The Holy Spirit </a:t>
            </a:r>
            <a:r>
              <a:rPr lang="en-US" sz="4800" b="0" i="0" u="sng" dirty="0">
                <a:solidFill>
                  <a:schemeClr val="bg1"/>
                </a:solidFill>
                <a:effectLst/>
                <a:latin typeface="Google Sans"/>
              </a:rPr>
              <a:t>is not a tool</a:t>
            </a:r>
            <a:r>
              <a:rPr lang="en-US" sz="4800" b="0" i="0" dirty="0">
                <a:solidFill>
                  <a:schemeClr val="bg1"/>
                </a:solidFill>
                <a:effectLst/>
                <a:latin typeface="Google Sans"/>
              </a:rPr>
              <a:t>: The Holy Spirit is a person, not a resource to be "used" or controlled. Those who approach the Spirit with the mindset of using Him for personal gain may misunderstand the nature of their relationship with God.</a:t>
            </a:r>
          </a:p>
        </p:txBody>
      </p:sp>
    </p:spTree>
    <p:extLst>
      <p:ext uri="{BB962C8B-B14F-4D97-AF65-F5344CB8AC3E}">
        <p14:creationId xmlns:p14="http://schemas.microsoft.com/office/powerpoint/2010/main" val="367351415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617B4C-0FF3-7A38-9A8E-5661FA8918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699290-D770-A601-3171-DF48A19E6419}"/>
              </a:ext>
            </a:extLst>
          </p:cNvPr>
          <p:cNvSpPr txBox="1"/>
          <p:nvPr/>
        </p:nvSpPr>
        <p:spPr>
          <a:xfrm>
            <a:off x="580103" y="1226665"/>
            <a:ext cx="10815484" cy="4154984"/>
          </a:xfrm>
          <a:prstGeom prst="rect">
            <a:avLst/>
          </a:prstGeom>
          <a:noFill/>
        </p:spPr>
        <p:txBody>
          <a:bodyPr wrap="square">
            <a:spAutoFit/>
          </a:bodyPr>
          <a:lstStyle/>
          <a:p>
            <a:pPr algn="ctr"/>
            <a:r>
              <a:rPr lang="en-US" sz="4400" b="0" i="0" dirty="0">
                <a:solidFill>
                  <a:schemeClr val="bg1"/>
                </a:solidFill>
                <a:effectLst/>
                <a:latin typeface="Google Sans"/>
              </a:rPr>
              <a:t>Therefore, a Christian may not appear to use the power of the Holy Spirit not because the power is absent, but because of personal resistance, lack of knowledge, or a theological framework that limits their expectation of His work today.</a:t>
            </a:r>
            <a:endParaRPr lang="en-US" sz="4400" dirty="0">
              <a:solidFill>
                <a:schemeClr val="bg1"/>
              </a:solidFill>
            </a:endParaRPr>
          </a:p>
        </p:txBody>
      </p:sp>
    </p:spTree>
    <p:extLst>
      <p:ext uri="{BB962C8B-B14F-4D97-AF65-F5344CB8AC3E}">
        <p14:creationId xmlns:p14="http://schemas.microsoft.com/office/powerpoint/2010/main" val="158039962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D954C7D-15F5-FCFD-D452-0883FAE3A7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8815C0-4173-817E-5903-F6AA1BDDF287}"/>
              </a:ext>
            </a:extLst>
          </p:cNvPr>
          <p:cNvSpPr txBox="1"/>
          <p:nvPr/>
        </p:nvSpPr>
        <p:spPr>
          <a:xfrm>
            <a:off x="594851" y="919597"/>
            <a:ext cx="11002297" cy="2308324"/>
          </a:xfrm>
          <a:prstGeom prst="rect">
            <a:avLst/>
          </a:prstGeom>
          <a:noFill/>
        </p:spPr>
        <p:txBody>
          <a:bodyPr wrap="square">
            <a:spAutoFit/>
          </a:bodyPr>
          <a:lstStyle/>
          <a:p>
            <a:pPr algn="ctr"/>
            <a:r>
              <a:rPr lang="en-US" sz="4800" b="0" i="0" dirty="0">
                <a:solidFill>
                  <a:schemeClr val="bg1"/>
                </a:solidFill>
                <a:effectLst/>
                <a:latin typeface="Roboto" panose="02000000000000000000" pitchFamily="2" charset="0"/>
              </a:rPr>
              <a:t>Even when the Holy Spirit is quenched, Scripture reassures us that God remains faithful</a:t>
            </a:r>
            <a:endParaRPr lang="en-US" sz="4800" dirty="0">
              <a:solidFill>
                <a:schemeClr val="bg1"/>
              </a:solidFill>
            </a:endParaRPr>
          </a:p>
        </p:txBody>
      </p:sp>
      <p:sp>
        <p:nvSpPr>
          <p:cNvPr id="5" name="TextBox 4">
            <a:extLst>
              <a:ext uri="{FF2B5EF4-FFF2-40B4-BE49-F238E27FC236}">
                <a16:creationId xmlns:a16="http://schemas.microsoft.com/office/drawing/2014/main" id="{30ACE4C8-B2F5-CB29-041B-B3DB546E2A49}"/>
              </a:ext>
            </a:extLst>
          </p:cNvPr>
          <p:cNvSpPr txBox="1"/>
          <p:nvPr/>
        </p:nvSpPr>
        <p:spPr>
          <a:xfrm>
            <a:off x="732502" y="3782263"/>
            <a:ext cx="11002297" cy="1323439"/>
          </a:xfrm>
          <a:prstGeom prst="rect">
            <a:avLst/>
          </a:prstGeom>
          <a:noFill/>
        </p:spPr>
        <p:txBody>
          <a:bodyPr wrap="square">
            <a:spAutoFit/>
          </a:bodyPr>
          <a:lstStyle/>
          <a:p>
            <a:pPr algn="ctr">
              <a:buNone/>
            </a:pPr>
            <a:r>
              <a:rPr lang="en-US" sz="4000" b="0" i="0" dirty="0">
                <a:solidFill>
                  <a:schemeClr val="bg1"/>
                </a:solidFill>
                <a:effectLst/>
                <a:latin typeface="system-ui"/>
              </a:rPr>
              <a:t>2 Timothy 2:13</a:t>
            </a:r>
            <a:r>
              <a:rPr lang="en-US" sz="4000" b="1" i="0" baseline="30000" dirty="0">
                <a:solidFill>
                  <a:schemeClr val="bg1"/>
                </a:solidFill>
                <a:effectLst/>
                <a:latin typeface="system-ui"/>
              </a:rPr>
              <a:t>13  </a:t>
            </a:r>
            <a:r>
              <a:rPr lang="en-US" sz="4000" b="0" i="0" dirty="0">
                <a:solidFill>
                  <a:schemeClr val="bg1"/>
                </a:solidFill>
                <a:effectLst/>
                <a:latin typeface="system-ui"/>
              </a:rPr>
              <a:t>if we are faithless, he remains faithful, for he cannot disown himself.</a:t>
            </a:r>
          </a:p>
        </p:txBody>
      </p:sp>
    </p:spTree>
    <p:extLst>
      <p:ext uri="{BB962C8B-B14F-4D97-AF65-F5344CB8AC3E}">
        <p14:creationId xmlns:p14="http://schemas.microsoft.com/office/powerpoint/2010/main" val="60455954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5D6A70B-CFDD-3C28-95EE-DFACA81FFB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6C797E-DE42-BD67-DFFA-918212F075E3}"/>
              </a:ext>
            </a:extLst>
          </p:cNvPr>
          <p:cNvSpPr txBox="1"/>
          <p:nvPr/>
        </p:nvSpPr>
        <p:spPr>
          <a:xfrm>
            <a:off x="1828799" y="386059"/>
            <a:ext cx="7826478" cy="2056973"/>
          </a:xfrm>
          <a:prstGeom prst="rect">
            <a:avLst/>
          </a:prstGeom>
          <a:noFill/>
        </p:spPr>
        <p:txBody>
          <a:bodyPr wrap="square">
            <a:spAutoFit/>
          </a:bodyPr>
          <a:lstStyle/>
          <a:p>
            <a:pPr algn="ctr">
              <a:buNone/>
            </a:pPr>
            <a:r>
              <a:rPr lang="en-US" sz="4800" b="0" i="0" dirty="0">
                <a:solidFill>
                  <a:schemeClr val="bg1"/>
                </a:solidFill>
                <a:effectLst/>
                <a:latin typeface="system-ui"/>
              </a:rPr>
              <a:t>1 Thessalonians 5:19</a:t>
            </a:r>
          </a:p>
          <a:p>
            <a:pPr algn="ctr">
              <a:spcBef>
                <a:spcPts val="3750"/>
              </a:spcBef>
              <a:buNone/>
            </a:pPr>
            <a:r>
              <a:rPr lang="en-US" sz="4800" b="1" i="0" baseline="30000" dirty="0">
                <a:solidFill>
                  <a:schemeClr val="bg1"/>
                </a:solidFill>
                <a:effectLst/>
                <a:latin typeface="system-ui"/>
              </a:rPr>
              <a:t>19 </a:t>
            </a:r>
            <a:r>
              <a:rPr lang="en-US" sz="4800" b="0" i="0" dirty="0">
                <a:solidFill>
                  <a:schemeClr val="bg1"/>
                </a:solidFill>
                <a:effectLst/>
                <a:latin typeface="system-ui"/>
              </a:rPr>
              <a:t>Quench not the Spirit.</a:t>
            </a:r>
          </a:p>
        </p:txBody>
      </p:sp>
      <p:sp>
        <p:nvSpPr>
          <p:cNvPr id="5" name="TextBox 4">
            <a:extLst>
              <a:ext uri="{FF2B5EF4-FFF2-40B4-BE49-F238E27FC236}">
                <a16:creationId xmlns:a16="http://schemas.microsoft.com/office/drawing/2014/main" id="{6D859EDC-2C24-EFC7-973C-7E5F907EDD7D}"/>
              </a:ext>
            </a:extLst>
          </p:cNvPr>
          <p:cNvSpPr txBox="1"/>
          <p:nvPr/>
        </p:nvSpPr>
        <p:spPr>
          <a:xfrm>
            <a:off x="855408" y="2399032"/>
            <a:ext cx="10019070" cy="2062103"/>
          </a:xfrm>
          <a:prstGeom prst="rect">
            <a:avLst/>
          </a:prstGeom>
          <a:noFill/>
        </p:spPr>
        <p:txBody>
          <a:bodyPr wrap="square">
            <a:spAutoFit/>
          </a:bodyPr>
          <a:lstStyle/>
          <a:p>
            <a:pPr algn="ctr"/>
            <a:r>
              <a:rPr lang="en-US" sz="3200" b="0" i="0" dirty="0">
                <a:solidFill>
                  <a:schemeClr val="bg1"/>
                </a:solidFill>
                <a:effectLst/>
                <a:latin typeface="Roboto" panose="02000000000000000000" pitchFamily="2" charset="0"/>
              </a:rPr>
              <a:t>Quenching the Holy Spirit involves suppressing, hindering, or extinguishing the active work and influence of the Spirit in a believer’s life, both individually and corporately. </a:t>
            </a:r>
            <a:endParaRPr lang="en-US" sz="3200" dirty="0">
              <a:solidFill>
                <a:schemeClr val="bg1"/>
              </a:solidFill>
            </a:endParaRPr>
          </a:p>
        </p:txBody>
      </p:sp>
      <p:sp>
        <p:nvSpPr>
          <p:cNvPr id="7" name="TextBox 6">
            <a:extLst>
              <a:ext uri="{FF2B5EF4-FFF2-40B4-BE49-F238E27FC236}">
                <a16:creationId xmlns:a16="http://schemas.microsoft.com/office/drawing/2014/main" id="{0EB47FCE-EB06-5136-C5A0-BA4FE461DE33}"/>
              </a:ext>
            </a:extLst>
          </p:cNvPr>
          <p:cNvSpPr txBox="1"/>
          <p:nvPr/>
        </p:nvSpPr>
        <p:spPr>
          <a:xfrm>
            <a:off x="231059" y="4660941"/>
            <a:ext cx="11267767" cy="1569660"/>
          </a:xfrm>
          <a:prstGeom prst="rect">
            <a:avLst/>
          </a:prstGeom>
          <a:noFill/>
        </p:spPr>
        <p:txBody>
          <a:bodyPr wrap="square">
            <a:spAutoFit/>
          </a:bodyPr>
          <a:lstStyle/>
          <a:p>
            <a:pPr algn="r"/>
            <a:r>
              <a:rPr lang="en-US" sz="3200" b="0" i="0" dirty="0">
                <a:solidFill>
                  <a:schemeClr val="bg1"/>
                </a:solidFill>
                <a:effectLst/>
                <a:latin typeface="Roboto" panose="02000000000000000000" pitchFamily="2" charset="0"/>
              </a:rPr>
              <a:t>This command implies that, just as one can </a:t>
            </a:r>
            <a:r>
              <a:rPr lang="en-US" sz="3200" b="0" i="0" u="sng" dirty="0">
                <a:solidFill>
                  <a:schemeClr val="bg1"/>
                </a:solidFill>
                <a:effectLst/>
                <a:latin typeface="Roboto" panose="02000000000000000000" pitchFamily="2" charset="0"/>
              </a:rPr>
              <a:t>dampen a flame</a:t>
            </a:r>
            <a:r>
              <a:rPr lang="en-US" sz="3200" b="0" i="0" dirty="0">
                <a:solidFill>
                  <a:schemeClr val="bg1"/>
                </a:solidFill>
                <a:effectLst/>
                <a:latin typeface="Roboto" panose="02000000000000000000" pitchFamily="2" charset="0"/>
              </a:rPr>
              <a:t>, so too can a </a:t>
            </a:r>
            <a:r>
              <a:rPr lang="en-US" sz="3200" b="0" i="0" u="sng" dirty="0">
                <a:solidFill>
                  <a:schemeClr val="bg1"/>
                </a:solidFill>
                <a:effectLst/>
                <a:latin typeface="Roboto" panose="02000000000000000000" pitchFamily="2" charset="0"/>
              </a:rPr>
              <a:t>believer stifle </a:t>
            </a:r>
            <a:r>
              <a:rPr lang="en-US" sz="3200" b="0" i="0" dirty="0">
                <a:solidFill>
                  <a:schemeClr val="bg1"/>
                </a:solidFill>
                <a:effectLst/>
                <a:latin typeface="Roboto" panose="02000000000000000000" pitchFamily="2" charset="0"/>
              </a:rPr>
              <a:t>or oppose what the </a:t>
            </a:r>
            <a:r>
              <a:rPr lang="en-US" sz="3200" b="0" i="0" u="sng" dirty="0">
                <a:solidFill>
                  <a:schemeClr val="bg1"/>
                </a:solidFill>
                <a:effectLst/>
                <a:latin typeface="Roboto" panose="02000000000000000000" pitchFamily="2" charset="0"/>
              </a:rPr>
              <a:t>Holy Spirit </a:t>
            </a:r>
            <a:r>
              <a:rPr lang="en-US" sz="3200" b="0" i="0" dirty="0">
                <a:solidFill>
                  <a:schemeClr val="bg1"/>
                </a:solidFill>
                <a:effectLst/>
                <a:latin typeface="Roboto" panose="02000000000000000000" pitchFamily="2" charset="0"/>
              </a:rPr>
              <a:t>is doing.</a:t>
            </a:r>
            <a:endParaRPr lang="en-US" sz="3200" dirty="0"/>
          </a:p>
        </p:txBody>
      </p:sp>
    </p:spTree>
    <p:extLst>
      <p:ext uri="{BB962C8B-B14F-4D97-AF65-F5344CB8AC3E}">
        <p14:creationId xmlns:p14="http://schemas.microsoft.com/office/powerpoint/2010/main" val="324544203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16EB41-FE53-9B98-4FEE-1269CDE708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899AD2-5ACC-CA7F-A20B-2244EF3FF4AC}"/>
              </a:ext>
            </a:extLst>
          </p:cNvPr>
          <p:cNvSpPr txBox="1"/>
          <p:nvPr/>
        </p:nvSpPr>
        <p:spPr>
          <a:xfrm>
            <a:off x="3293806" y="354907"/>
            <a:ext cx="4847303" cy="1015663"/>
          </a:xfrm>
          <a:prstGeom prst="rect">
            <a:avLst/>
          </a:prstGeom>
          <a:noFill/>
        </p:spPr>
        <p:txBody>
          <a:bodyPr wrap="square" rtlCol="0">
            <a:spAutoFit/>
          </a:bodyPr>
          <a:lstStyle/>
          <a:p>
            <a:pPr algn="ctr"/>
            <a:r>
              <a:rPr lang="en-US" sz="6000" dirty="0">
                <a:solidFill>
                  <a:schemeClr val="bg1"/>
                </a:solidFill>
              </a:rPr>
              <a:t>Homework </a:t>
            </a:r>
          </a:p>
        </p:txBody>
      </p:sp>
      <p:sp>
        <p:nvSpPr>
          <p:cNvPr id="4" name="TextBox 3">
            <a:extLst>
              <a:ext uri="{FF2B5EF4-FFF2-40B4-BE49-F238E27FC236}">
                <a16:creationId xmlns:a16="http://schemas.microsoft.com/office/drawing/2014/main" id="{DC3D6161-9827-2A50-7AE4-B7DDD865E048}"/>
              </a:ext>
            </a:extLst>
          </p:cNvPr>
          <p:cNvSpPr txBox="1"/>
          <p:nvPr/>
        </p:nvSpPr>
        <p:spPr>
          <a:xfrm>
            <a:off x="496529" y="1520598"/>
            <a:ext cx="10884310" cy="2823850"/>
          </a:xfrm>
          <a:prstGeom prst="rect">
            <a:avLst/>
          </a:prstGeom>
          <a:noFill/>
        </p:spPr>
        <p:txBody>
          <a:bodyPr wrap="square">
            <a:spAutoFit/>
          </a:bodyPr>
          <a:lstStyle/>
          <a:p>
            <a:pPr algn="ctr">
              <a:spcAft>
                <a:spcPts val="2100"/>
              </a:spcAft>
              <a:buNone/>
            </a:pPr>
            <a:r>
              <a:rPr lang="en-US" sz="3200" b="0" i="0" dirty="0">
                <a:solidFill>
                  <a:schemeClr val="bg1"/>
                </a:solidFill>
                <a:effectLst/>
                <a:latin typeface="ff-meta-serif-web-pro"/>
              </a:rPr>
              <a:t>The Holy Spirit is our helper (</a:t>
            </a:r>
            <a:r>
              <a:rPr lang="en-US" sz="3200" b="0" i="0" dirty="0">
                <a:solidFill>
                  <a:schemeClr val="bg1"/>
                </a:solidFill>
                <a:effectLst/>
                <a:latin typeface="ff-meta-serif-web-pro"/>
                <a:hlinkClick r:id="rId3" tooltip="Bible Gateway">
                  <a:extLst>
                    <a:ext uri="{A12FA001-AC4F-418D-AE19-62706E023703}">
                      <ahyp:hlinkClr xmlns:ahyp="http://schemas.microsoft.com/office/drawing/2018/hyperlinkcolor" val="tx"/>
                    </a:ext>
                  </a:extLst>
                </a:hlinkClick>
              </a:rPr>
              <a:t>John 14:26</a:t>
            </a:r>
            <a:r>
              <a:rPr lang="en-US" sz="3200" b="0" i="0" dirty="0">
                <a:solidFill>
                  <a:schemeClr val="bg1"/>
                </a:solidFill>
                <a:effectLst/>
                <a:latin typeface="ff-meta-serif-web-pro"/>
              </a:rPr>
              <a:t>). God gave us the gift of the Holy Spirit to help us grow. The same Spirit that convicts our heart of sin, loves us with a perfect love. The same Spirit that causes us to feel guilt also gives us grace and makes us new.</a:t>
            </a:r>
          </a:p>
          <a:p>
            <a:pPr algn="ctr">
              <a:spcAft>
                <a:spcPts val="2100"/>
              </a:spcAft>
              <a:buNone/>
            </a:pPr>
            <a:r>
              <a:rPr lang="en-US" sz="3200" b="0" i="0" dirty="0">
                <a:solidFill>
                  <a:schemeClr val="bg1"/>
                </a:solidFill>
                <a:effectLst/>
                <a:latin typeface="ff-meta-serif-web-pro"/>
              </a:rPr>
              <a:t>This week recognize when He is convicting you. </a:t>
            </a:r>
          </a:p>
        </p:txBody>
      </p:sp>
      <p:sp>
        <p:nvSpPr>
          <p:cNvPr id="6" name="TextBox 5">
            <a:extLst>
              <a:ext uri="{FF2B5EF4-FFF2-40B4-BE49-F238E27FC236}">
                <a16:creationId xmlns:a16="http://schemas.microsoft.com/office/drawing/2014/main" id="{99DBE188-E6EF-EAF0-5D63-81F5C89016ED}"/>
              </a:ext>
            </a:extLst>
          </p:cNvPr>
          <p:cNvSpPr txBox="1"/>
          <p:nvPr/>
        </p:nvSpPr>
        <p:spPr>
          <a:xfrm>
            <a:off x="570272" y="4924447"/>
            <a:ext cx="10810568" cy="954107"/>
          </a:xfrm>
          <a:prstGeom prst="rect">
            <a:avLst/>
          </a:prstGeom>
          <a:noFill/>
        </p:spPr>
        <p:txBody>
          <a:bodyPr wrap="square">
            <a:spAutoFit/>
          </a:bodyPr>
          <a:lstStyle/>
          <a:p>
            <a:pPr algn="ctr"/>
            <a:r>
              <a:rPr lang="en-US" sz="2800" b="0" i="0" dirty="0">
                <a:solidFill>
                  <a:schemeClr val="bg1"/>
                </a:solidFill>
                <a:effectLst/>
                <a:latin typeface="ff-meta-serif-web-pro"/>
              </a:rPr>
              <a:t>When we understand that He wants what is best for us and we do what He says, we will step into a fuller and richer relationship with God.  </a:t>
            </a:r>
            <a:endParaRPr lang="en-US" sz="2800" dirty="0"/>
          </a:p>
        </p:txBody>
      </p:sp>
    </p:spTree>
    <p:extLst>
      <p:ext uri="{BB962C8B-B14F-4D97-AF65-F5344CB8AC3E}">
        <p14:creationId xmlns:p14="http://schemas.microsoft.com/office/powerpoint/2010/main" val="236104225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C2CF35-8B06-FC10-61B4-6DE24CC4EFE9}"/>
            </a:ext>
          </a:extLst>
        </p:cNvPr>
        <p:cNvGrpSpPr/>
        <p:nvPr/>
      </p:nvGrpSpPr>
      <p:grpSpPr>
        <a:xfrm>
          <a:off x="0" y="0"/>
          <a:ext cx="0" cy="0"/>
          <a:chOff x="0" y="0"/>
          <a:chExt cx="0" cy="0"/>
        </a:xfrm>
      </p:grpSpPr>
    </p:spTree>
    <p:extLst>
      <p:ext uri="{BB962C8B-B14F-4D97-AF65-F5344CB8AC3E}">
        <p14:creationId xmlns:p14="http://schemas.microsoft.com/office/powerpoint/2010/main" val="143912603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3B1CC31-E946-A6BF-8EF8-CB2D042ABB97}"/>
            </a:ext>
          </a:extLst>
        </p:cNvPr>
        <p:cNvGrpSpPr/>
        <p:nvPr/>
      </p:nvGrpSpPr>
      <p:grpSpPr>
        <a:xfrm>
          <a:off x="0" y="0"/>
          <a:ext cx="0" cy="0"/>
          <a:chOff x="0" y="0"/>
          <a:chExt cx="0" cy="0"/>
        </a:xfrm>
      </p:grpSpPr>
    </p:spTree>
    <p:extLst>
      <p:ext uri="{BB962C8B-B14F-4D97-AF65-F5344CB8AC3E}">
        <p14:creationId xmlns:p14="http://schemas.microsoft.com/office/powerpoint/2010/main" val="16785704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6CD111-D80C-FE94-12B8-FA4EB9F42AA3}"/>
            </a:ext>
          </a:extLst>
        </p:cNvPr>
        <p:cNvGrpSpPr/>
        <p:nvPr/>
      </p:nvGrpSpPr>
      <p:grpSpPr>
        <a:xfrm>
          <a:off x="0" y="0"/>
          <a:ext cx="0" cy="0"/>
          <a:chOff x="0" y="0"/>
          <a:chExt cx="0" cy="0"/>
        </a:xfrm>
      </p:grpSpPr>
    </p:spTree>
    <p:extLst>
      <p:ext uri="{BB962C8B-B14F-4D97-AF65-F5344CB8AC3E}">
        <p14:creationId xmlns:p14="http://schemas.microsoft.com/office/powerpoint/2010/main" val="425475957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CE1750-6810-6182-71B8-C9A5ADB08D8E}"/>
            </a:ext>
          </a:extLst>
        </p:cNvPr>
        <p:cNvGrpSpPr/>
        <p:nvPr/>
      </p:nvGrpSpPr>
      <p:grpSpPr>
        <a:xfrm>
          <a:off x="0" y="0"/>
          <a:ext cx="0" cy="0"/>
          <a:chOff x="0" y="0"/>
          <a:chExt cx="0" cy="0"/>
        </a:xfrm>
      </p:grpSpPr>
    </p:spTree>
    <p:extLst>
      <p:ext uri="{BB962C8B-B14F-4D97-AF65-F5344CB8AC3E}">
        <p14:creationId xmlns:p14="http://schemas.microsoft.com/office/powerpoint/2010/main" val="429171799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744D75-7E84-F3DF-AD26-97C9C1FAA230}"/>
            </a:ext>
          </a:extLst>
        </p:cNvPr>
        <p:cNvGrpSpPr/>
        <p:nvPr/>
      </p:nvGrpSpPr>
      <p:grpSpPr>
        <a:xfrm>
          <a:off x="0" y="0"/>
          <a:ext cx="0" cy="0"/>
          <a:chOff x="0" y="0"/>
          <a:chExt cx="0" cy="0"/>
        </a:xfrm>
      </p:grpSpPr>
    </p:spTree>
    <p:extLst>
      <p:ext uri="{BB962C8B-B14F-4D97-AF65-F5344CB8AC3E}">
        <p14:creationId xmlns:p14="http://schemas.microsoft.com/office/powerpoint/2010/main" val="386557540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96A3C4-8AE4-65BE-5ED1-1644E400E22D}"/>
            </a:ext>
          </a:extLst>
        </p:cNvPr>
        <p:cNvGrpSpPr/>
        <p:nvPr/>
      </p:nvGrpSpPr>
      <p:grpSpPr>
        <a:xfrm>
          <a:off x="0" y="0"/>
          <a:ext cx="0" cy="0"/>
          <a:chOff x="0" y="0"/>
          <a:chExt cx="0" cy="0"/>
        </a:xfrm>
      </p:grpSpPr>
    </p:spTree>
    <p:extLst>
      <p:ext uri="{BB962C8B-B14F-4D97-AF65-F5344CB8AC3E}">
        <p14:creationId xmlns:p14="http://schemas.microsoft.com/office/powerpoint/2010/main" val="300446859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05311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CF413-3231-E512-B224-1D17E36BDFC2}"/>
            </a:ext>
          </a:extLst>
        </p:cNvPr>
        <p:cNvGrpSpPr/>
        <p:nvPr/>
      </p:nvGrpSpPr>
      <p:grpSpPr>
        <a:xfrm>
          <a:off x="0" y="0"/>
          <a:ext cx="0" cy="0"/>
          <a:chOff x="0" y="0"/>
          <a:chExt cx="0" cy="0"/>
        </a:xfrm>
      </p:grpSpPr>
    </p:spTree>
    <p:extLst>
      <p:ext uri="{BB962C8B-B14F-4D97-AF65-F5344CB8AC3E}">
        <p14:creationId xmlns:p14="http://schemas.microsoft.com/office/powerpoint/2010/main" val="186699407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F3D962-434E-9EBA-2C0D-2F162BCC80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15E999-031F-F690-0000-CEC58EF6F129}"/>
              </a:ext>
            </a:extLst>
          </p:cNvPr>
          <p:cNvSpPr txBox="1"/>
          <p:nvPr/>
        </p:nvSpPr>
        <p:spPr>
          <a:xfrm>
            <a:off x="747252" y="419848"/>
            <a:ext cx="10009238" cy="5632311"/>
          </a:xfrm>
          <a:prstGeom prst="rect">
            <a:avLst/>
          </a:prstGeom>
          <a:noFill/>
        </p:spPr>
        <p:txBody>
          <a:bodyPr wrap="square">
            <a:spAutoFit/>
          </a:bodyPr>
          <a:lstStyle/>
          <a:p>
            <a:pPr algn="ctr"/>
            <a:r>
              <a:rPr lang="en-US" sz="4000" b="0" i="0" dirty="0">
                <a:solidFill>
                  <a:schemeClr val="bg1"/>
                </a:solidFill>
                <a:effectLst/>
                <a:latin typeface="Roboto" panose="02000000000000000000" pitchFamily="2" charset="0"/>
              </a:rPr>
              <a:t>Throughout Scripture, the Holy Spirit is revealed as Teacher (</a:t>
            </a:r>
            <a:r>
              <a:rPr lang="en-US" sz="4000" b="0" i="0" u="none" strike="noStrike" dirty="0">
                <a:solidFill>
                  <a:schemeClr val="bg1"/>
                </a:solidFill>
                <a:effectLst/>
                <a:latin typeface="Roboto" panose="02000000000000000000" pitchFamily="2" charset="0"/>
                <a:hlinkClick r:id="rId3">
                  <a:extLst>
                    <a:ext uri="{A12FA001-AC4F-418D-AE19-62706E023703}">
                      <ahyp:hlinkClr xmlns:ahyp="http://schemas.microsoft.com/office/drawing/2018/hyperlinkcolor" val="tx"/>
                    </a:ext>
                  </a:extLst>
                </a:hlinkClick>
              </a:rPr>
              <a:t>John 14:26</a:t>
            </a:r>
            <a:r>
              <a:rPr lang="en-US" sz="4000" b="0" i="0" dirty="0">
                <a:solidFill>
                  <a:schemeClr val="bg1"/>
                </a:solidFill>
                <a:effectLst/>
                <a:latin typeface="Roboto" panose="02000000000000000000" pitchFamily="2" charset="0"/>
              </a:rPr>
              <a:t>), Comforter (</a:t>
            </a:r>
            <a:r>
              <a:rPr lang="en-US" sz="4000" b="0" i="0" u="none" strike="noStrike" dirty="0">
                <a:solidFill>
                  <a:schemeClr val="bg1"/>
                </a:solidFill>
                <a:effectLst/>
                <a:latin typeface="Roboto" panose="02000000000000000000" pitchFamily="2" charset="0"/>
                <a:hlinkClick r:id="rId4">
                  <a:extLst>
                    <a:ext uri="{A12FA001-AC4F-418D-AE19-62706E023703}">
                      <ahyp:hlinkClr xmlns:ahyp="http://schemas.microsoft.com/office/drawing/2018/hyperlinkcolor" val="tx"/>
                    </a:ext>
                  </a:extLst>
                </a:hlinkClick>
              </a:rPr>
              <a:t>John 15:26</a:t>
            </a:r>
            <a:r>
              <a:rPr lang="en-US" sz="4000" b="0" i="0" dirty="0">
                <a:solidFill>
                  <a:schemeClr val="bg1"/>
                </a:solidFill>
                <a:effectLst/>
                <a:latin typeface="Roboto" panose="02000000000000000000" pitchFamily="2" charset="0"/>
              </a:rPr>
              <a:t>), and the One who guides believers into truth (</a:t>
            </a:r>
            <a:r>
              <a:rPr lang="en-US" sz="4000" b="0" i="0" u="none" strike="noStrike" dirty="0">
                <a:solidFill>
                  <a:schemeClr val="bg1"/>
                </a:solidFill>
                <a:effectLst/>
                <a:latin typeface="Roboto" panose="02000000000000000000" pitchFamily="2" charset="0"/>
                <a:hlinkClick r:id="rId5">
                  <a:extLst>
                    <a:ext uri="{A12FA001-AC4F-418D-AE19-62706E023703}">
                      <ahyp:hlinkClr xmlns:ahyp="http://schemas.microsoft.com/office/drawing/2018/hyperlinkcolor" val="tx"/>
                    </a:ext>
                  </a:extLst>
                </a:hlinkClick>
              </a:rPr>
              <a:t>John 16:13</a:t>
            </a:r>
            <a:r>
              <a:rPr lang="en-US" sz="4000" b="0" i="0" dirty="0">
                <a:solidFill>
                  <a:schemeClr val="bg1"/>
                </a:solidFill>
                <a:effectLst/>
                <a:latin typeface="Roboto" panose="02000000000000000000" pitchFamily="2" charset="0"/>
              </a:rPr>
              <a:t>). Because He refines hearts, convicts of sin, and directs worship toward God, any attitudes or actions that resist His sanctifying work may be described as quenching the Spirit.</a:t>
            </a:r>
            <a:endParaRPr lang="en-US" sz="4000" dirty="0">
              <a:solidFill>
                <a:schemeClr val="bg1"/>
              </a:solidFill>
            </a:endParaRPr>
          </a:p>
        </p:txBody>
      </p:sp>
    </p:spTree>
    <p:extLst>
      <p:ext uri="{BB962C8B-B14F-4D97-AF65-F5344CB8AC3E}">
        <p14:creationId xmlns:p14="http://schemas.microsoft.com/office/powerpoint/2010/main" val="51564689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BC4DF-52FB-F4C2-888B-CD376877C9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0F65968-70D4-58F8-425E-727A0B950E4E}"/>
              </a:ext>
            </a:extLst>
          </p:cNvPr>
          <p:cNvSpPr txBox="1"/>
          <p:nvPr/>
        </p:nvSpPr>
        <p:spPr>
          <a:xfrm>
            <a:off x="275303" y="274059"/>
            <a:ext cx="11277599" cy="5262979"/>
          </a:xfrm>
          <a:prstGeom prst="rect">
            <a:avLst/>
          </a:prstGeom>
          <a:noFill/>
        </p:spPr>
        <p:txBody>
          <a:bodyPr wrap="square">
            <a:spAutoFit/>
          </a:bodyPr>
          <a:lstStyle/>
          <a:p>
            <a:pPr algn="ctr"/>
            <a:r>
              <a:rPr lang="en-US" sz="4800" dirty="0">
                <a:solidFill>
                  <a:schemeClr val="bg1"/>
                </a:solidFill>
                <a:latin typeface="ff-meta-serif-web-pro"/>
              </a:rPr>
              <a:t>W</a:t>
            </a:r>
            <a:r>
              <a:rPr lang="en-US" sz="4800" b="0" i="0" dirty="0">
                <a:solidFill>
                  <a:schemeClr val="bg1"/>
                </a:solidFill>
                <a:effectLst/>
                <a:latin typeface="ff-meta-serif-web-pro"/>
              </a:rPr>
              <a:t>e should feel </a:t>
            </a:r>
            <a:r>
              <a:rPr lang="en-US" sz="4800" b="1" i="0" u="sng" dirty="0">
                <a:solidFill>
                  <a:schemeClr val="bg1"/>
                </a:solidFill>
                <a:effectLst/>
                <a:latin typeface="ff-meta-serif-web-pro"/>
                <a:hlinkClick r:id="rId3">
                  <a:extLst>
                    <a:ext uri="{A12FA001-AC4F-418D-AE19-62706E023703}">
                      <ahyp:hlinkClr xmlns:ahyp="http://schemas.microsoft.com/office/drawing/2018/hyperlinkcolor" val="tx"/>
                    </a:ext>
                  </a:extLst>
                </a:hlinkClick>
              </a:rPr>
              <a:t>conviction</a:t>
            </a:r>
            <a:r>
              <a:rPr lang="en-US" sz="4800" b="0" i="0" dirty="0">
                <a:solidFill>
                  <a:schemeClr val="bg1"/>
                </a:solidFill>
                <a:effectLst/>
                <a:latin typeface="ff-meta-serif-web-pro"/>
              </a:rPr>
              <a:t> when we sin. It’s one of the ways the Holy Spirit guides us. But when we ignore that conviction and continue in the same sin, we will find it harder and harder to hear the Holy Spirit because we have spent so long ignoring Him. </a:t>
            </a:r>
            <a:endParaRPr lang="en-US" sz="4800" dirty="0">
              <a:solidFill>
                <a:schemeClr val="bg1"/>
              </a:solidFill>
            </a:endParaRPr>
          </a:p>
        </p:txBody>
      </p:sp>
    </p:spTree>
    <p:extLst>
      <p:ext uri="{BB962C8B-B14F-4D97-AF65-F5344CB8AC3E}">
        <p14:creationId xmlns:p14="http://schemas.microsoft.com/office/powerpoint/2010/main" val="163755702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93A11D-428C-E9DE-BC67-72CF656F4A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485731-D444-DC11-AB37-2015795912CD}"/>
              </a:ext>
            </a:extLst>
          </p:cNvPr>
          <p:cNvSpPr txBox="1"/>
          <p:nvPr/>
        </p:nvSpPr>
        <p:spPr>
          <a:xfrm>
            <a:off x="255639" y="953333"/>
            <a:ext cx="10726994" cy="4524315"/>
          </a:xfrm>
          <a:prstGeom prst="rect">
            <a:avLst/>
          </a:prstGeom>
          <a:noFill/>
        </p:spPr>
        <p:txBody>
          <a:bodyPr wrap="square">
            <a:spAutoFit/>
          </a:bodyPr>
          <a:lstStyle/>
          <a:p>
            <a:pPr algn="ctr"/>
            <a:r>
              <a:rPr lang="en-US" sz="4800" b="0" i="0" dirty="0">
                <a:solidFill>
                  <a:schemeClr val="bg1"/>
                </a:solidFill>
                <a:effectLst/>
                <a:latin typeface="Google Sans"/>
              </a:rPr>
              <a:t>The New Testament suggests that all Christians receive the Holy Spirit at the moment of conversion. However, there is a distinction between having the Spirit and being continually "filled" or led by the Spirit.</a:t>
            </a:r>
            <a:endParaRPr lang="en-US" sz="4800" dirty="0">
              <a:solidFill>
                <a:schemeClr val="bg1"/>
              </a:solidFill>
            </a:endParaRPr>
          </a:p>
        </p:txBody>
      </p:sp>
    </p:spTree>
    <p:extLst>
      <p:ext uri="{BB962C8B-B14F-4D97-AF65-F5344CB8AC3E}">
        <p14:creationId xmlns:p14="http://schemas.microsoft.com/office/powerpoint/2010/main" val="270303396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8E7723E-F7CF-EDC8-61EF-92EFB64E0D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7DE6F7-F12C-2A5C-6019-FEECB63D8BF1}"/>
              </a:ext>
            </a:extLst>
          </p:cNvPr>
          <p:cNvSpPr txBox="1"/>
          <p:nvPr/>
        </p:nvSpPr>
        <p:spPr>
          <a:xfrm>
            <a:off x="98322" y="517811"/>
            <a:ext cx="11533239" cy="1200329"/>
          </a:xfrm>
          <a:prstGeom prst="rect">
            <a:avLst/>
          </a:prstGeom>
          <a:noFill/>
        </p:spPr>
        <p:txBody>
          <a:bodyPr wrap="square">
            <a:spAutoFit/>
          </a:bodyPr>
          <a:lstStyle/>
          <a:p>
            <a:pPr algn="ctr">
              <a:spcBef>
                <a:spcPts val="1200"/>
              </a:spcBef>
              <a:spcAft>
                <a:spcPts val="1200"/>
              </a:spcAft>
            </a:pPr>
            <a:r>
              <a:rPr lang="en-US" sz="3600" b="0" i="0" dirty="0">
                <a:solidFill>
                  <a:schemeClr val="bg1"/>
                </a:solidFill>
                <a:effectLst/>
                <a:latin typeface="Google Sans"/>
              </a:rPr>
              <a:t>Having the Spirit: The Holy Spirit indwells every believer from the moment they accept Christ.</a:t>
            </a:r>
          </a:p>
        </p:txBody>
      </p:sp>
      <p:sp>
        <p:nvSpPr>
          <p:cNvPr id="5" name="TextBox 4">
            <a:extLst>
              <a:ext uri="{FF2B5EF4-FFF2-40B4-BE49-F238E27FC236}">
                <a16:creationId xmlns:a16="http://schemas.microsoft.com/office/drawing/2014/main" id="{FDFC5FAB-207B-31C3-12A8-00BEC7A387C9}"/>
              </a:ext>
            </a:extLst>
          </p:cNvPr>
          <p:cNvSpPr txBox="1"/>
          <p:nvPr/>
        </p:nvSpPr>
        <p:spPr>
          <a:xfrm>
            <a:off x="206477" y="2053491"/>
            <a:ext cx="11120284" cy="2308324"/>
          </a:xfrm>
          <a:prstGeom prst="rect">
            <a:avLst/>
          </a:prstGeom>
          <a:noFill/>
        </p:spPr>
        <p:txBody>
          <a:bodyPr wrap="square">
            <a:spAutoFit/>
          </a:bodyPr>
          <a:lstStyle/>
          <a:p>
            <a:pPr algn="ctr"/>
            <a:r>
              <a:rPr lang="en-US" sz="3600" b="0" i="0" dirty="0">
                <a:solidFill>
                  <a:schemeClr val="bg1"/>
                </a:solidFill>
                <a:effectLst/>
                <a:latin typeface="Google Sans"/>
              </a:rPr>
              <a:t>Being filled with the Spirit: This refers to the </a:t>
            </a:r>
            <a:r>
              <a:rPr lang="en-US" sz="3600" b="0" i="0" u="sng" dirty="0">
                <a:solidFill>
                  <a:schemeClr val="bg1"/>
                </a:solidFill>
                <a:effectLst/>
                <a:latin typeface="Google Sans"/>
              </a:rPr>
              <a:t>ongoing experience of being influenced </a:t>
            </a:r>
            <a:r>
              <a:rPr lang="en-US" sz="3600" b="0" i="0" dirty="0">
                <a:solidFill>
                  <a:schemeClr val="bg1"/>
                </a:solidFill>
                <a:effectLst/>
                <a:latin typeface="Google Sans"/>
              </a:rPr>
              <a:t>and </a:t>
            </a:r>
            <a:r>
              <a:rPr lang="en-US" sz="3600" b="0" i="0" u="sng" dirty="0">
                <a:solidFill>
                  <a:schemeClr val="bg1"/>
                </a:solidFill>
                <a:effectLst/>
                <a:latin typeface="Google Sans"/>
              </a:rPr>
              <a:t>empowered </a:t>
            </a:r>
            <a:r>
              <a:rPr lang="en-US" sz="3600" b="0" i="0" dirty="0">
                <a:solidFill>
                  <a:schemeClr val="bg1"/>
                </a:solidFill>
                <a:effectLst/>
                <a:latin typeface="Google Sans"/>
              </a:rPr>
              <a:t>by the Spirit, which comes through actively yielding to and walking in cooperation with Him</a:t>
            </a:r>
            <a:endParaRPr lang="en-US" sz="3600" dirty="0">
              <a:solidFill>
                <a:schemeClr val="bg1"/>
              </a:solidFill>
            </a:endParaRPr>
          </a:p>
        </p:txBody>
      </p:sp>
      <p:sp>
        <p:nvSpPr>
          <p:cNvPr id="7" name="TextBox 6">
            <a:extLst>
              <a:ext uri="{FF2B5EF4-FFF2-40B4-BE49-F238E27FC236}">
                <a16:creationId xmlns:a16="http://schemas.microsoft.com/office/drawing/2014/main" id="{D5781BD1-7B86-046B-3FA6-26578FCEA6A0}"/>
              </a:ext>
            </a:extLst>
          </p:cNvPr>
          <p:cNvSpPr txBox="1"/>
          <p:nvPr/>
        </p:nvSpPr>
        <p:spPr>
          <a:xfrm>
            <a:off x="383458" y="4697166"/>
            <a:ext cx="11425084" cy="1754326"/>
          </a:xfrm>
          <a:prstGeom prst="rect">
            <a:avLst/>
          </a:prstGeom>
          <a:noFill/>
        </p:spPr>
        <p:txBody>
          <a:bodyPr wrap="square">
            <a:spAutoFit/>
          </a:bodyPr>
          <a:lstStyle/>
          <a:p>
            <a:pPr algn="ctr"/>
            <a:r>
              <a:rPr lang="en-US" sz="3600" b="0" i="0" u="sng" dirty="0">
                <a:solidFill>
                  <a:schemeClr val="bg1"/>
                </a:solidFill>
                <a:effectLst/>
                <a:latin typeface="Google Sans"/>
              </a:rPr>
              <a:t>Quenching the Spirit</a:t>
            </a:r>
            <a:r>
              <a:rPr lang="en-US" sz="3600" b="0" i="0" dirty="0">
                <a:solidFill>
                  <a:schemeClr val="bg1"/>
                </a:solidFill>
                <a:effectLst/>
                <a:latin typeface="Google Sans"/>
              </a:rPr>
              <a:t>: A believer can "quench" the Spirit by </a:t>
            </a:r>
            <a:r>
              <a:rPr lang="en-US" sz="3600" b="0" i="0" u="sng" dirty="0">
                <a:solidFill>
                  <a:schemeClr val="bg1"/>
                </a:solidFill>
                <a:effectLst/>
                <a:latin typeface="Google Sans"/>
              </a:rPr>
              <a:t>ignoring His leading </a:t>
            </a:r>
            <a:r>
              <a:rPr lang="en-US" sz="3600" b="0" i="0" dirty="0">
                <a:solidFill>
                  <a:schemeClr val="bg1"/>
                </a:solidFill>
                <a:effectLst/>
                <a:latin typeface="Google Sans"/>
              </a:rPr>
              <a:t>or failing to act when prompted, which inhibits His influence</a:t>
            </a:r>
            <a:endParaRPr lang="en-US" sz="3600" dirty="0">
              <a:solidFill>
                <a:schemeClr val="bg1"/>
              </a:solidFill>
            </a:endParaRPr>
          </a:p>
        </p:txBody>
      </p:sp>
    </p:spTree>
    <p:extLst>
      <p:ext uri="{BB962C8B-B14F-4D97-AF65-F5344CB8AC3E}">
        <p14:creationId xmlns:p14="http://schemas.microsoft.com/office/powerpoint/2010/main" val="260559985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72F5F6-5954-4387-4053-A93837ED03D7}"/>
              </a:ext>
            </a:extLst>
          </p:cNvPr>
          <p:cNvSpPr txBox="1"/>
          <p:nvPr/>
        </p:nvSpPr>
        <p:spPr>
          <a:xfrm>
            <a:off x="-309718" y="3582564"/>
            <a:ext cx="12388645" cy="954107"/>
          </a:xfrm>
          <a:prstGeom prst="rect">
            <a:avLst/>
          </a:prstGeom>
          <a:noFill/>
        </p:spPr>
        <p:txBody>
          <a:bodyPr wrap="square">
            <a:spAutoFit/>
          </a:bodyPr>
          <a:lstStyle/>
          <a:p>
            <a:pPr lvl="1" algn="ctr">
              <a:spcBef>
                <a:spcPts val="1200"/>
              </a:spcBef>
              <a:spcAft>
                <a:spcPts val="1200"/>
              </a:spcAft>
            </a:pPr>
            <a:r>
              <a:rPr lang="en-US" sz="2800" b="0" i="0" dirty="0">
                <a:solidFill>
                  <a:schemeClr val="bg1"/>
                </a:solidFill>
                <a:effectLst/>
                <a:latin typeface="Google Sans"/>
              </a:rPr>
              <a:t>Ephesians 4:30-31 warns believers not to grieve the Holy Spirit and to put away bitterness, wrath, and slander.</a:t>
            </a:r>
          </a:p>
        </p:txBody>
      </p:sp>
      <p:sp>
        <p:nvSpPr>
          <p:cNvPr id="5" name="TextBox 4">
            <a:extLst>
              <a:ext uri="{FF2B5EF4-FFF2-40B4-BE49-F238E27FC236}">
                <a16:creationId xmlns:a16="http://schemas.microsoft.com/office/drawing/2014/main" id="{EDBE36BD-3F2B-21F8-0DA7-ACB179695419}"/>
              </a:ext>
            </a:extLst>
          </p:cNvPr>
          <p:cNvSpPr txBox="1"/>
          <p:nvPr/>
        </p:nvSpPr>
        <p:spPr>
          <a:xfrm>
            <a:off x="958644" y="503592"/>
            <a:ext cx="10048568" cy="707886"/>
          </a:xfrm>
          <a:prstGeom prst="rect">
            <a:avLst/>
          </a:prstGeom>
          <a:noFill/>
        </p:spPr>
        <p:txBody>
          <a:bodyPr wrap="square">
            <a:spAutoFit/>
          </a:bodyPr>
          <a:lstStyle/>
          <a:p>
            <a:pPr algn="ctr">
              <a:spcBef>
                <a:spcPts val="2250"/>
              </a:spcBef>
              <a:spcAft>
                <a:spcPts val="2250"/>
              </a:spcAft>
            </a:pPr>
            <a:r>
              <a:rPr lang="en-US" sz="4000" b="0" i="0" dirty="0">
                <a:solidFill>
                  <a:schemeClr val="bg1"/>
                </a:solidFill>
                <a:effectLst/>
                <a:latin typeface="Google Sans"/>
              </a:rPr>
              <a:t>Disobedience and quenching the Spirit</a:t>
            </a:r>
          </a:p>
        </p:txBody>
      </p:sp>
      <p:sp>
        <p:nvSpPr>
          <p:cNvPr id="7" name="TextBox 6">
            <a:extLst>
              <a:ext uri="{FF2B5EF4-FFF2-40B4-BE49-F238E27FC236}">
                <a16:creationId xmlns:a16="http://schemas.microsoft.com/office/drawing/2014/main" id="{67B06DC4-096A-E3D1-4971-9B42666A8D1F}"/>
              </a:ext>
            </a:extLst>
          </p:cNvPr>
          <p:cNvSpPr txBox="1"/>
          <p:nvPr/>
        </p:nvSpPr>
        <p:spPr>
          <a:xfrm>
            <a:off x="757084" y="1536302"/>
            <a:ext cx="10048567" cy="1815882"/>
          </a:xfrm>
          <a:prstGeom prst="rect">
            <a:avLst/>
          </a:prstGeom>
          <a:noFill/>
        </p:spPr>
        <p:txBody>
          <a:bodyPr wrap="square">
            <a:spAutoFit/>
          </a:bodyPr>
          <a:lstStyle/>
          <a:p>
            <a:pPr algn="ctr">
              <a:spcBef>
                <a:spcPts val="1200"/>
              </a:spcBef>
              <a:spcAft>
                <a:spcPts val="1200"/>
              </a:spcAft>
            </a:pPr>
            <a:r>
              <a:rPr lang="en-US" sz="2800" b="0" i="0" dirty="0">
                <a:solidFill>
                  <a:schemeClr val="bg1"/>
                </a:solidFill>
                <a:effectLst/>
                <a:latin typeface="Google Sans"/>
              </a:rPr>
              <a:t>Unconfessed sin: The Holy Spirit is </a:t>
            </a:r>
            <a:r>
              <a:rPr lang="en-US" sz="2800" b="0" i="0" u="sng" dirty="0">
                <a:solidFill>
                  <a:schemeClr val="bg1"/>
                </a:solidFill>
                <a:effectLst/>
                <a:latin typeface="Google Sans"/>
              </a:rPr>
              <a:t>grieved by our sin </a:t>
            </a:r>
            <a:r>
              <a:rPr lang="en-US" sz="2800" b="0" i="0" dirty="0">
                <a:solidFill>
                  <a:schemeClr val="bg1"/>
                </a:solidFill>
                <a:effectLst/>
                <a:latin typeface="Google Sans"/>
              </a:rPr>
              <a:t>and </a:t>
            </a:r>
            <a:r>
              <a:rPr lang="en-US" sz="2800" b="0" i="0" u="sng" dirty="0">
                <a:solidFill>
                  <a:schemeClr val="bg1"/>
                </a:solidFill>
                <a:effectLst/>
                <a:latin typeface="Google Sans"/>
              </a:rPr>
              <a:t>unrighteous attitudes</a:t>
            </a:r>
            <a:r>
              <a:rPr lang="en-US" sz="2800" b="0" i="0" dirty="0">
                <a:solidFill>
                  <a:schemeClr val="bg1"/>
                </a:solidFill>
                <a:effectLst/>
                <a:latin typeface="Google Sans"/>
              </a:rPr>
              <a:t>. When believers ignore the Holy Spirit's conviction and persist in sin, it can suppress or "quench" his activity in their lives.</a:t>
            </a:r>
          </a:p>
        </p:txBody>
      </p:sp>
      <p:sp>
        <p:nvSpPr>
          <p:cNvPr id="9" name="TextBox 8">
            <a:extLst>
              <a:ext uri="{FF2B5EF4-FFF2-40B4-BE49-F238E27FC236}">
                <a16:creationId xmlns:a16="http://schemas.microsoft.com/office/drawing/2014/main" id="{9582CD14-6EB4-CDC6-4FB0-5642130F2648}"/>
              </a:ext>
            </a:extLst>
          </p:cNvPr>
          <p:cNvSpPr txBox="1"/>
          <p:nvPr/>
        </p:nvSpPr>
        <p:spPr>
          <a:xfrm>
            <a:off x="648929" y="4969413"/>
            <a:ext cx="10048567" cy="1384995"/>
          </a:xfrm>
          <a:prstGeom prst="rect">
            <a:avLst/>
          </a:prstGeom>
          <a:noFill/>
        </p:spPr>
        <p:txBody>
          <a:bodyPr wrap="square">
            <a:spAutoFit/>
          </a:bodyPr>
          <a:lstStyle/>
          <a:p>
            <a:pPr lvl="1" algn="ctr">
              <a:spcBef>
                <a:spcPts val="1200"/>
              </a:spcBef>
              <a:spcAft>
                <a:spcPts val="1200"/>
              </a:spcAft>
            </a:pPr>
            <a:r>
              <a:rPr lang="en-US" sz="2800" b="0" i="0" dirty="0">
                <a:solidFill>
                  <a:schemeClr val="bg1"/>
                </a:solidFill>
                <a:effectLst/>
                <a:latin typeface="Google Sans"/>
              </a:rPr>
              <a:t>1 Thessalonians 5:19 gives the command, "Do not quench the Spirit." This implies that believers have the capacity to stifle the Holy Spirit's work</a:t>
            </a:r>
          </a:p>
        </p:txBody>
      </p:sp>
    </p:spTree>
    <p:extLst>
      <p:ext uri="{BB962C8B-B14F-4D97-AF65-F5344CB8AC3E}">
        <p14:creationId xmlns:p14="http://schemas.microsoft.com/office/powerpoint/2010/main" val="128937295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B18722F-4647-9DED-ECCE-ED6B47E926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FEC31A-321D-0DC4-A886-195AE4C714E0}"/>
              </a:ext>
            </a:extLst>
          </p:cNvPr>
          <p:cNvSpPr txBox="1"/>
          <p:nvPr/>
        </p:nvSpPr>
        <p:spPr>
          <a:xfrm>
            <a:off x="2841522" y="305862"/>
            <a:ext cx="6096000" cy="769441"/>
          </a:xfrm>
          <a:prstGeom prst="rect">
            <a:avLst/>
          </a:prstGeom>
          <a:noFill/>
        </p:spPr>
        <p:txBody>
          <a:bodyPr wrap="square">
            <a:spAutoFit/>
          </a:bodyPr>
          <a:lstStyle/>
          <a:p>
            <a:pPr algn="ctr"/>
            <a:r>
              <a:rPr lang="en-US" sz="4400" b="0" i="0" dirty="0">
                <a:solidFill>
                  <a:schemeClr val="bg1"/>
                </a:solidFill>
                <a:effectLst/>
                <a:latin typeface="Google Sans"/>
              </a:rPr>
              <a:t>Lack of Total Surrender</a:t>
            </a:r>
            <a:endParaRPr lang="en-US" sz="4400" dirty="0">
              <a:solidFill>
                <a:schemeClr val="bg1"/>
              </a:solidFill>
            </a:endParaRPr>
          </a:p>
        </p:txBody>
      </p:sp>
      <p:sp>
        <p:nvSpPr>
          <p:cNvPr id="5" name="TextBox 4">
            <a:extLst>
              <a:ext uri="{FF2B5EF4-FFF2-40B4-BE49-F238E27FC236}">
                <a16:creationId xmlns:a16="http://schemas.microsoft.com/office/drawing/2014/main" id="{6F1C8066-71D4-5E2C-F3AF-970896FABE2D}"/>
              </a:ext>
            </a:extLst>
          </p:cNvPr>
          <p:cNvSpPr txBox="1"/>
          <p:nvPr/>
        </p:nvSpPr>
        <p:spPr>
          <a:xfrm>
            <a:off x="796412" y="2678471"/>
            <a:ext cx="9773265" cy="3477875"/>
          </a:xfrm>
          <a:prstGeom prst="rect">
            <a:avLst/>
          </a:prstGeom>
          <a:noFill/>
        </p:spPr>
        <p:txBody>
          <a:bodyPr wrap="square">
            <a:spAutoFit/>
          </a:bodyPr>
          <a:lstStyle/>
          <a:p>
            <a:pPr algn="ctr">
              <a:spcBef>
                <a:spcPts val="750"/>
              </a:spcBef>
              <a:spcAft>
                <a:spcPts val="600"/>
              </a:spcAft>
            </a:pPr>
            <a:r>
              <a:rPr lang="en-US" sz="4400" b="0" i="0" dirty="0">
                <a:solidFill>
                  <a:schemeClr val="bg1"/>
                </a:solidFill>
                <a:effectLst/>
                <a:latin typeface="Google Sans"/>
              </a:rPr>
              <a:t>Many Christians are </a:t>
            </a:r>
            <a:r>
              <a:rPr lang="en-US" sz="4400" b="0" i="0" u="sng" dirty="0">
                <a:solidFill>
                  <a:schemeClr val="bg1"/>
                </a:solidFill>
                <a:effectLst/>
                <a:latin typeface="Google Sans"/>
              </a:rPr>
              <a:t>afraid to fully surrender </a:t>
            </a:r>
            <a:r>
              <a:rPr lang="en-US" sz="4400" b="0" i="0" dirty="0">
                <a:solidFill>
                  <a:schemeClr val="bg1"/>
                </a:solidFill>
                <a:effectLst/>
                <a:latin typeface="Google Sans"/>
              </a:rPr>
              <a:t>their lives to God because they fear He may ask them to make </a:t>
            </a:r>
            <a:r>
              <a:rPr lang="en-US" sz="4400" b="0" i="0" u="sng" dirty="0">
                <a:solidFill>
                  <a:schemeClr val="bg1"/>
                </a:solidFill>
                <a:effectLst/>
                <a:latin typeface="Google Sans"/>
              </a:rPr>
              <a:t>significant changes</a:t>
            </a:r>
            <a:r>
              <a:rPr lang="en-US" sz="4400" b="0" i="0" dirty="0">
                <a:solidFill>
                  <a:schemeClr val="bg1"/>
                </a:solidFill>
                <a:effectLst/>
                <a:latin typeface="Google Sans"/>
              </a:rPr>
              <a:t>, such as leaving a job, ending a relationship, or moving to a new location. </a:t>
            </a:r>
          </a:p>
        </p:txBody>
      </p:sp>
      <p:sp>
        <p:nvSpPr>
          <p:cNvPr id="7" name="TextBox 6">
            <a:extLst>
              <a:ext uri="{FF2B5EF4-FFF2-40B4-BE49-F238E27FC236}">
                <a16:creationId xmlns:a16="http://schemas.microsoft.com/office/drawing/2014/main" id="{BAB0A301-8575-0F09-B796-36BE21766DA2}"/>
              </a:ext>
            </a:extLst>
          </p:cNvPr>
          <p:cNvSpPr txBox="1"/>
          <p:nvPr/>
        </p:nvSpPr>
        <p:spPr>
          <a:xfrm>
            <a:off x="2635044" y="1387421"/>
            <a:ext cx="6096000" cy="769441"/>
          </a:xfrm>
          <a:prstGeom prst="rect">
            <a:avLst/>
          </a:prstGeom>
          <a:noFill/>
        </p:spPr>
        <p:txBody>
          <a:bodyPr wrap="square">
            <a:spAutoFit/>
          </a:bodyPr>
          <a:lstStyle/>
          <a:p>
            <a:pPr algn="ctr">
              <a:spcBef>
                <a:spcPts val="750"/>
              </a:spcBef>
              <a:spcAft>
                <a:spcPts val="600"/>
              </a:spcAft>
            </a:pPr>
            <a:r>
              <a:rPr lang="en-US" sz="4400" b="1" i="0" dirty="0">
                <a:solidFill>
                  <a:schemeClr val="bg1"/>
                </a:solidFill>
                <a:effectLst/>
                <a:latin typeface="Google Sans"/>
              </a:rPr>
              <a:t>Fear of God's Will:</a:t>
            </a:r>
            <a:endParaRPr lang="en-US" sz="4400" b="0" i="0" dirty="0">
              <a:solidFill>
                <a:schemeClr val="bg1"/>
              </a:solidFill>
              <a:effectLst/>
              <a:latin typeface="Google Sans"/>
            </a:endParaRPr>
          </a:p>
        </p:txBody>
      </p:sp>
    </p:spTree>
    <p:extLst>
      <p:ext uri="{BB962C8B-B14F-4D97-AF65-F5344CB8AC3E}">
        <p14:creationId xmlns:p14="http://schemas.microsoft.com/office/powerpoint/2010/main" val="57256670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C7D800-8213-8DA7-4309-4390658967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D9A9D79-B863-5D5D-3C49-EC4220A6E7C0}"/>
              </a:ext>
            </a:extLst>
          </p:cNvPr>
          <p:cNvSpPr txBox="1"/>
          <p:nvPr/>
        </p:nvSpPr>
        <p:spPr>
          <a:xfrm>
            <a:off x="383458" y="1617873"/>
            <a:ext cx="10982631" cy="4154984"/>
          </a:xfrm>
          <a:prstGeom prst="rect">
            <a:avLst/>
          </a:prstGeom>
          <a:noFill/>
        </p:spPr>
        <p:txBody>
          <a:bodyPr wrap="square">
            <a:spAutoFit/>
          </a:bodyPr>
          <a:lstStyle/>
          <a:p>
            <a:pPr algn="ctr">
              <a:spcBef>
                <a:spcPts val="750"/>
              </a:spcBef>
              <a:spcAft>
                <a:spcPts val="1500"/>
              </a:spcAft>
            </a:pPr>
            <a:r>
              <a:rPr lang="en-US" sz="4400" b="0" i="0" dirty="0">
                <a:solidFill>
                  <a:schemeClr val="bg1"/>
                </a:solidFill>
                <a:effectLst/>
                <a:latin typeface="Google Sans"/>
              </a:rPr>
              <a:t>A </a:t>
            </a:r>
            <a:r>
              <a:rPr lang="en-US" sz="4400" b="0" i="0" u="sng" dirty="0">
                <a:solidFill>
                  <a:schemeClr val="bg1"/>
                </a:solidFill>
                <a:effectLst/>
                <a:latin typeface="Google Sans"/>
              </a:rPr>
              <a:t>spiritual resistance </a:t>
            </a:r>
            <a:r>
              <a:rPr lang="en-US" sz="4400" b="0" i="0" dirty="0">
                <a:solidFill>
                  <a:schemeClr val="bg1"/>
                </a:solidFill>
                <a:effectLst/>
                <a:latin typeface="Google Sans"/>
              </a:rPr>
              <a:t>to yielding to the Spirit's </a:t>
            </a:r>
            <a:r>
              <a:rPr lang="en-US" sz="4400" b="0" i="0" u="sng" dirty="0">
                <a:solidFill>
                  <a:schemeClr val="bg1"/>
                </a:solidFill>
                <a:effectLst/>
                <a:latin typeface="Google Sans"/>
              </a:rPr>
              <a:t>direction can be a barrier</a:t>
            </a:r>
            <a:r>
              <a:rPr lang="en-US" sz="4400" b="0" i="0" dirty="0">
                <a:solidFill>
                  <a:schemeClr val="bg1"/>
                </a:solidFill>
                <a:effectLst/>
                <a:latin typeface="Google Sans"/>
              </a:rPr>
              <a:t>. This often stems from holding onto certain areas of life, like attitudes, unforgiveness, or desired comforts, that one does not want to give to the Holy Spirit. </a:t>
            </a:r>
          </a:p>
        </p:txBody>
      </p:sp>
      <p:sp>
        <p:nvSpPr>
          <p:cNvPr id="5" name="TextBox 4">
            <a:extLst>
              <a:ext uri="{FF2B5EF4-FFF2-40B4-BE49-F238E27FC236}">
                <a16:creationId xmlns:a16="http://schemas.microsoft.com/office/drawing/2014/main" id="{B973337B-57A0-DC51-3652-AAEAE4E28EE2}"/>
              </a:ext>
            </a:extLst>
          </p:cNvPr>
          <p:cNvSpPr txBox="1"/>
          <p:nvPr/>
        </p:nvSpPr>
        <p:spPr>
          <a:xfrm>
            <a:off x="2359741" y="592083"/>
            <a:ext cx="6096000" cy="707886"/>
          </a:xfrm>
          <a:prstGeom prst="rect">
            <a:avLst/>
          </a:prstGeom>
          <a:noFill/>
        </p:spPr>
        <p:txBody>
          <a:bodyPr wrap="square">
            <a:spAutoFit/>
          </a:bodyPr>
          <a:lstStyle/>
          <a:p>
            <a:pPr algn="ctr">
              <a:spcBef>
                <a:spcPts val="750"/>
              </a:spcBef>
              <a:spcAft>
                <a:spcPts val="1500"/>
              </a:spcAft>
            </a:pPr>
            <a:r>
              <a:rPr lang="en-US" sz="4000" b="1" i="0" dirty="0">
                <a:solidFill>
                  <a:schemeClr val="bg1"/>
                </a:solidFill>
                <a:effectLst/>
                <a:latin typeface="Google Sans"/>
              </a:rPr>
              <a:t>Unwillingness to Yield:</a:t>
            </a:r>
            <a:endParaRPr lang="en-US" sz="4000" b="0" i="0" dirty="0">
              <a:solidFill>
                <a:schemeClr val="bg1"/>
              </a:solidFill>
              <a:effectLst/>
              <a:latin typeface="Google Sans"/>
            </a:endParaRPr>
          </a:p>
        </p:txBody>
      </p:sp>
    </p:spTree>
    <p:extLst>
      <p:ext uri="{BB962C8B-B14F-4D97-AF65-F5344CB8AC3E}">
        <p14:creationId xmlns:p14="http://schemas.microsoft.com/office/powerpoint/2010/main" val="63189132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2800</TotalTime>
  <Words>1028</Words>
  <Application>Microsoft Office PowerPoint</Application>
  <PresentationFormat>Widescreen</PresentationFormat>
  <Paragraphs>44</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Aptos Display</vt:lpstr>
      <vt:lpstr>Arial</vt:lpstr>
      <vt:lpstr>ff-meta-serif-web-pro</vt:lpstr>
      <vt:lpstr>Google Sans</vt:lpstr>
      <vt:lpstr>Roboto</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Tubbs</dc:creator>
  <cp:lastModifiedBy>Richard Tubbs</cp:lastModifiedBy>
  <cp:revision>2</cp:revision>
  <dcterms:created xsi:type="dcterms:W3CDTF">2025-09-02T19:36:01Z</dcterms:created>
  <dcterms:modified xsi:type="dcterms:W3CDTF">2025-09-04T18:16:17Z</dcterms:modified>
</cp:coreProperties>
</file>