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4" d="100"/>
          <a:sy n="104" d="100"/>
        </p:scale>
        <p:origin x="14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77230-E869-C4C4-383D-4F827828196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F201F3A-D16C-AB95-D81C-FEBDB01A19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4176185-4A71-E13B-203A-AAE794E6EA8A}"/>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5" name="Footer Placeholder 4">
            <a:extLst>
              <a:ext uri="{FF2B5EF4-FFF2-40B4-BE49-F238E27FC236}">
                <a16:creationId xmlns:a16="http://schemas.microsoft.com/office/drawing/2014/main" id="{50946778-2B03-59E1-2B25-1DF466541A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793218-D489-D15E-2C4E-C957A6A7598D}"/>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2489706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0B1E1-A750-47D8-2230-4F875536B3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24A6B3-32D9-90DC-B6A5-78E6033DA42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26EA9C-3EB2-6C66-A25A-D773B43DEF45}"/>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5" name="Footer Placeholder 4">
            <a:extLst>
              <a:ext uri="{FF2B5EF4-FFF2-40B4-BE49-F238E27FC236}">
                <a16:creationId xmlns:a16="http://schemas.microsoft.com/office/drawing/2014/main" id="{4934503E-CC41-8E88-D9D9-254E63CD40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FA7406-A09D-3D9D-652F-D0C24762B1CC}"/>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2338066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A6365-75F8-541F-E377-A0944A9F37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1B9E34-F27A-0FCF-0F09-B7743102F7E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C320233-D8AC-B2FB-7C9E-03304398FBBE}"/>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5" name="Footer Placeholder 4">
            <a:extLst>
              <a:ext uri="{FF2B5EF4-FFF2-40B4-BE49-F238E27FC236}">
                <a16:creationId xmlns:a16="http://schemas.microsoft.com/office/drawing/2014/main" id="{F56875B5-7DEC-6C79-64E8-5BF49CE797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1969A9-9E80-0FC9-90B8-5FD0CE9ECE94}"/>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2843151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AFAC0-3356-80E0-5D7E-35409304B62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D61F89-B104-6A4C-2C26-845FD52EDA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5287C74-EC5B-F4AD-3E75-158F6C40E5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549D8CE-A3F3-46FE-78C0-7E2D3C6C6A04}"/>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6" name="Footer Placeholder 5">
            <a:extLst>
              <a:ext uri="{FF2B5EF4-FFF2-40B4-BE49-F238E27FC236}">
                <a16:creationId xmlns:a16="http://schemas.microsoft.com/office/drawing/2014/main" id="{DD5DA466-ADB4-2170-C25A-2CFB5BE4B6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3C6C73-E7AA-D44F-1625-EC22CDAA7FC3}"/>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712349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2D1AD-17D5-FF20-6128-36D8A8F1619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6BBD450-DB57-CC39-3515-174AECEFF9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244097-F427-E2FE-9910-AABF3E9CA6F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391DC0A-F49B-D41F-1AE8-E19C1DD675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6232714-2C7B-3FB3-7A6E-00886DB0F68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16D3661-3F9A-76C9-7D9A-4ADFAEE8ECDE}"/>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8" name="Footer Placeholder 7">
            <a:extLst>
              <a:ext uri="{FF2B5EF4-FFF2-40B4-BE49-F238E27FC236}">
                <a16:creationId xmlns:a16="http://schemas.microsoft.com/office/drawing/2014/main" id="{32A5D649-6E2E-85BA-FD74-2C7DFB58BBD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9063F99-79F8-3B05-9446-BA3B9EE38B2A}"/>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4245516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4BE5B-297E-7324-B0AF-517852EFE96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2F839E3-1C6E-001B-B04D-A6BF92E85E57}"/>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4" name="Footer Placeholder 3">
            <a:extLst>
              <a:ext uri="{FF2B5EF4-FFF2-40B4-BE49-F238E27FC236}">
                <a16:creationId xmlns:a16="http://schemas.microsoft.com/office/drawing/2014/main" id="{E8807399-C37A-DD3D-B80F-0924BEB063C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77BB0BA-678D-4986-C352-D456B2927E5C}"/>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2771551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716F2-8565-9005-9F84-406FB5DFA4B2}"/>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3" name="Footer Placeholder 2">
            <a:extLst>
              <a:ext uri="{FF2B5EF4-FFF2-40B4-BE49-F238E27FC236}">
                <a16:creationId xmlns:a16="http://schemas.microsoft.com/office/drawing/2014/main" id="{2E933DDE-4BD7-994A-4A7A-E6A58453BE7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F2DDC39-F971-6BE7-9D69-56E4A8BBD3BE}"/>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1820671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71344-20C6-FB15-3628-D640676ADC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A87914B-0FBD-1B98-7C87-BEC90618DE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3193AB6-CB06-1B03-E10B-D4EDC5F774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0A2F9D-38C7-3AE4-E3B6-9128946A31AE}"/>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6" name="Footer Placeholder 5">
            <a:extLst>
              <a:ext uri="{FF2B5EF4-FFF2-40B4-BE49-F238E27FC236}">
                <a16:creationId xmlns:a16="http://schemas.microsoft.com/office/drawing/2014/main" id="{45154E50-A509-B04C-14A1-87C993D2DE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56280E-0044-D304-E30C-E128EC2DFB7A}"/>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1872279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31F63-321A-9B1B-6594-8E2E5BA435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3187AD8-BAF5-2CAD-673B-261BD751C3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180978-6352-65CA-E35E-31A4641541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167C9D-80A6-6926-FF82-3DE1A4CB3C0C}"/>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6" name="Footer Placeholder 5">
            <a:extLst>
              <a:ext uri="{FF2B5EF4-FFF2-40B4-BE49-F238E27FC236}">
                <a16:creationId xmlns:a16="http://schemas.microsoft.com/office/drawing/2014/main" id="{195CE77F-DC85-8A47-B85A-78EAFAD33A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5F4CA3-55F7-CBBD-A2A5-9216D999E95D}"/>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3075848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F4417-203A-9778-FDB0-23F5FF213FF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CAE1BBC-C81B-D521-98DF-B100E08814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864A11-2B0E-9F1C-CE3E-75C320C1C709}"/>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5" name="Footer Placeholder 4">
            <a:extLst>
              <a:ext uri="{FF2B5EF4-FFF2-40B4-BE49-F238E27FC236}">
                <a16:creationId xmlns:a16="http://schemas.microsoft.com/office/drawing/2014/main" id="{CF449F3B-F61D-2D62-06B8-0BFDCDE467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17EBAC-E02D-8DB3-788D-19234148B2BB}"/>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1870799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900B19-FA6E-1D25-8989-23F945419E9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6C08083-1089-D539-3D4D-22B1ED7C90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9DCA5E-DAD0-3F55-4DE6-0DAB89FFF476}"/>
              </a:ext>
            </a:extLst>
          </p:cNvPr>
          <p:cNvSpPr>
            <a:spLocks noGrp="1"/>
          </p:cNvSpPr>
          <p:nvPr>
            <p:ph type="dt" sz="half" idx="10"/>
          </p:nvPr>
        </p:nvSpPr>
        <p:spPr/>
        <p:txBody>
          <a:bodyPr/>
          <a:lstStyle/>
          <a:p>
            <a:fld id="{8AF612DF-E8A9-4416-A328-1AC86EC159C3}" type="datetimeFigureOut">
              <a:rPr lang="en-US" smtClean="0"/>
              <a:t>10/17/2026</a:t>
            </a:fld>
            <a:endParaRPr lang="en-US"/>
          </a:p>
        </p:txBody>
      </p:sp>
      <p:sp>
        <p:nvSpPr>
          <p:cNvPr id="5" name="Footer Placeholder 4">
            <a:extLst>
              <a:ext uri="{FF2B5EF4-FFF2-40B4-BE49-F238E27FC236}">
                <a16:creationId xmlns:a16="http://schemas.microsoft.com/office/drawing/2014/main" id="{5F511A21-A773-58C9-52B5-83DB42804F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2DCB77-DFC9-4D17-1621-8DC5A7BF543B}"/>
              </a:ext>
            </a:extLst>
          </p:cNvPr>
          <p:cNvSpPr>
            <a:spLocks noGrp="1"/>
          </p:cNvSpPr>
          <p:nvPr>
            <p:ph type="sldNum" sz="quarter" idx="12"/>
          </p:nvPr>
        </p:nvSpPr>
        <p:spPr/>
        <p:txBody>
          <a:bodyPr/>
          <a:lstStyle/>
          <a:p>
            <a:fld id="{10053269-8917-4D44-814B-3331059F91B2}" type="slidenum">
              <a:rPr lang="en-US" smtClean="0"/>
              <a:t>‹#›</a:t>
            </a:fld>
            <a:endParaRPr lang="en-US"/>
          </a:p>
        </p:txBody>
      </p:sp>
    </p:spTree>
    <p:extLst>
      <p:ext uri="{BB962C8B-B14F-4D97-AF65-F5344CB8AC3E}">
        <p14:creationId xmlns:p14="http://schemas.microsoft.com/office/powerpoint/2010/main" val="3880104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9E403F-8F7A-171A-1D8B-BD4BCC58B1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DF32B08-CBDF-C332-449F-D432BECB75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FEA792-A538-BC6B-D7C0-F359F29CBD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AF612DF-E8A9-4416-A328-1AC86EC159C3}" type="datetimeFigureOut">
              <a:rPr lang="en-US" smtClean="0"/>
              <a:t>10/17/2026</a:t>
            </a:fld>
            <a:endParaRPr lang="en-US"/>
          </a:p>
        </p:txBody>
      </p:sp>
      <p:sp>
        <p:nvSpPr>
          <p:cNvPr id="5" name="Footer Placeholder 4">
            <a:extLst>
              <a:ext uri="{FF2B5EF4-FFF2-40B4-BE49-F238E27FC236}">
                <a16:creationId xmlns:a16="http://schemas.microsoft.com/office/drawing/2014/main" id="{4A0CECCF-418A-7F8C-B670-7C3888076F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E1BD011-79A5-B7F6-392E-B2E44CD1B5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0053269-8917-4D44-814B-3331059F91B2}" type="slidenum">
              <a:rPr lang="en-US" smtClean="0"/>
              <a:t>‹#›</a:t>
            </a:fld>
            <a:endParaRPr lang="en-US"/>
          </a:p>
        </p:txBody>
      </p:sp>
    </p:spTree>
    <p:extLst>
      <p:ext uri="{BB962C8B-B14F-4D97-AF65-F5344CB8AC3E}">
        <p14:creationId xmlns:p14="http://schemas.microsoft.com/office/powerpoint/2010/main" val="31880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155070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FBC6BD3-AA43-C1F9-0EA5-5EA60AE91B42}"/>
              </a:ext>
            </a:extLst>
          </p:cNvPr>
          <p:cNvSpPr txBox="1"/>
          <p:nvPr/>
        </p:nvSpPr>
        <p:spPr>
          <a:xfrm>
            <a:off x="175492" y="982176"/>
            <a:ext cx="11148289" cy="5139869"/>
          </a:xfrm>
          <a:prstGeom prst="rect">
            <a:avLst/>
          </a:prstGeom>
          <a:noFill/>
        </p:spPr>
        <p:txBody>
          <a:bodyPr wrap="square">
            <a:spAutoFit/>
          </a:bodyPr>
          <a:lstStyle/>
          <a:p>
            <a:pPr algn="ctr"/>
            <a:r>
              <a:rPr lang="en-US" sz="6000" b="1" i="0" baseline="30000" dirty="0">
                <a:solidFill>
                  <a:schemeClr val="tx1"/>
                </a:solidFill>
                <a:effectLst/>
                <a:latin typeface="+mn-lt"/>
              </a:rPr>
              <a:t>Philippians 3:12-14</a:t>
            </a:r>
          </a:p>
          <a:p>
            <a:pPr algn="ctr"/>
            <a:r>
              <a:rPr lang="en-US" sz="3600" b="1" i="0" baseline="30000" dirty="0">
                <a:solidFill>
                  <a:schemeClr val="tx1"/>
                </a:solidFill>
                <a:effectLst/>
                <a:latin typeface="+mn-lt"/>
              </a:rPr>
              <a:t>12 </a:t>
            </a:r>
            <a:r>
              <a:rPr lang="en-US" sz="3600" b="0" i="0" dirty="0">
                <a:solidFill>
                  <a:schemeClr val="tx1"/>
                </a:solidFill>
                <a:effectLst/>
                <a:latin typeface="+mn-lt"/>
              </a:rPr>
              <a:t>Not that I have already obtained all this, or have already arrived at my goal, but I press on to take hold of that for which Christ Jesus took hold of me. </a:t>
            </a:r>
            <a:r>
              <a:rPr lang="en-US" sz="3600" b="1" i="0" baseline="30000" dirty="0">
                <a:solidFill>
                  <a:schemeClr val="tx1"/>
                </a:solidFill>
                <a:effectLst/>
                <a:latin typeface="+mn-lt"/>
              </a:rPr>
              <a:t>13 </a:t>
            </a:r>
            <a:r>
              <a:rPr lang="en-US" sz="3600" b="0" i="0" dirty="0">
                <a:solidFill>
                  <a:schemeClr val="tx1"/>
                </a:solidFill>
                <a:effectLst/>
                <a:latin typeface="+mn-lt"/>
              </a:rPr>
              <a:t>Brothers and sisters, I do not consider myself yet to have taken hold of it. But one thing I do: Forgetting what is behind and straining toward what is ahead, </a:t>
            </a:r>
            <a:r>
              <a:rPr lang="en-US" sz="3600" b="1" i="0" baseline="30000" dirty="0">
                <a:solidFill>
                  <a:schemeClr val="tx1"/>
                </a:solidFill>
                <a:effectLst/>
                <a:latin typeface="+mn-lt"/>
              </a:rPr>
              <a:t>14 </a:t>
            </a:r>
            <a:r>
              <a:rPr lang="en-US" sz="3600" b="0" i="0" dirty="0">
                <a:solidFill>
                  <a:schemeClr val="tx1"/>
                </a:solidFill>
                <a:effectLst/>
                <a:latin typeface="+mn-lt"/>
              </a:rPr>
              <a:t>I press on toward the goal to win the prize for which God has called me heavenward in Christ Jesus.</a:t>
            </a:r>
            <a:endParaRPr lang="en-US" sz="3600" dirty="0"/>
          </a:p>
        </p:txBody>
      </p:sp>
    </p:spTree>
    <p:extLst>
      <p:ext uri="{BB962C8B-B14F-4D97-AF65-F5344CB8AC3E}">
        <p14:creationId xmlns:p14="http://schemas.microsoft.com/office/powerpoint/2010/main" val="415145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2209B7A4-3968-BEDD-7654-53CF99035C9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1AAD093-1813-822F-C33A-5A8C08DB286F}"/>
              </a:ext>
            </a:extLst>
          </p:cNvPr>
          <p:cNvSpPr txBox="1"/>
          <p:nvPr/>
        </p:nvSpPr>
        <p:spPr>
          <a:xfrm>
            <a:off x="757382" y="1109827"/>
            <a:ext cx="10677235" cy="4349909"/>
          </a:xfrm>
          <a:prstGeom prst="rect">
            <a:avLst/>
          </a:prstGeom>
          <a:noFill/>
        </p:spPr>
        <p:txBody>
          <a:bodyPr wrap="square">
            <a:spAutoFit/>
          </a:bodyPr>
          <a:lstStyle/>
          <a:p>
            <a:pPr marL="0" marR="0" algn="ctr">
              <a:lnSpc>
                <a:spcPct val="100000"/>
              </a:lnSpc>
              <a:spcAft>
                <a:spcPts val="800"/>
              </a:spcAft>
              <a:buNone/>
            </a:pPr>
            <a:r>
              <a:rPr lang="en-US" sz="5400" kern="0" dirty="0">
                <a:effectLst/>
                <a:latin typeface="+mn-lt"/>
                <a:ea typeface="Times New Roman" panose="02020603050405020304" pitchFamily="18" charset="0"/>
                <a:cs typeface="Times New Roman" panose="02020603050405020304" pitchFamily="18" charset="0"/>
              </a:rPr>
              <a:t>Central truth:</a:t>
            </a:r>
          </a:p>
          <a:p>
            <a:pPr marL="0" marR="0" algn="ctr">
              <a:lnSpc>
                <a:spcPct val="100000"/>
              </a:lnSpc>
              <a:spcAft>
                <a:spcPts val="800"/>
              </a:spcAft>
              <a:buNone/>
            </a:pPr>
            <a:r>
              <a:rPr lang="en-US" sz="5400" kern="0" dirty="0">
                <a:effectLst/>
                <a:latin typeface="+mn-lt"/>
                <a:ea typeface="Times New Roman" panose="02020603050405020304" pitchFamily="18" charset="0"/>
                <a:cs typeface="Times New Roman" panose="02020603050405020304" pitchFamily="18" charset="0"/>
              </a:rPr>
              <a:t> You may not get to </a:t>
            </a:r>
            <a:r>
              <a:rPr lang="en-US" sz="5400" b="1" u="sng" kern="0" dirty="0">
                <a:effectLst/>
                <a:latin typeface="+mn-lt"/>
                <a:ea typeface="Times New Roman" panose="02020603050405020304" pitchFamily="18" charset="0"/>
                <a:cs typeface="Times New Roman" panose="02020603050405020304" pitchFamily="18" charset="0"/>
              </a:rPr>
              <a:t>choose what you go through</a:t>
            </a:r>
            <a:r>
              <a:rPr lang="en-US" sz="5400" kern="0" dirty="0">
                <a:effectLst/>
                <a:latin typeface="+mn-lt"/>
                <a:ea typeface="Times New Roman" panose="02020603050405020304" pitchFamily="18" charset="0"/>
                <a:cs typeface="Times New Roman" panose="02020603050405020304" pitchFamily="18" charset="0"/>
              </a:rPr>
              <a:t>, but through Jesus Christ, you can </a:t>
            </a:r>
            <a:r>
              <a:rPr lang="en-US" sz="5400" b="1" u="sng" kern="0" dirty="0">
                <a:effectLst/>
                <a:latin typeface="+mn-lt"/>
                <a:ea typeface="Times New Roman" panose="02020603050405020304" pitchFamily="18" charset="0"/>
                <a:cs typeface="Times New Roman" panose="02020603050405020304" pitchFamily="18" charset="0"/>
              </a:rPr>
              <a:t>receive strength to keep moving through it</a:t>
            </a:r>
            <a:r>
              <a:rPr lang="en-US" sz="5400" kern="0" dirty="0">
                <a:effectLst/>
                <a:latin typeface="+mn-lt"/>
                <a:ea typeface="Times New Roman" panose="02020603050405020304" pitchFamily="18" charset="0"/>
                <a:cs typeface="Times New Roman" panose="02020603050405020304" pitchFamily="18" charset="0"/>
              </a:rPr>
              <a:t>.</a:t>
            </a:r>
            <a:endParaRPr lang="en-US" sz="40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22388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E2AA1689-62ED-C2C7-FED3-E96DA090728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C2FB74F-4DB8-FE17-C2B5-29EBE42C0AD9}"/>
              </a:ext>
            </a:extLst>
          </p:cNvPr>
          <p:cNvSpPr txBox="1"/>
          <p:nvPr/>
        </p:nvSpPr>
        <p:spPr>
          <a:xfrm>
            <a:off x="406400" y="212435"/>
            <a:ext cx="10861963" cy="5816977"/>
          </a:xfrm>
          <a:prstGeom prst="rect">
            <a:avLst/>
          </a:prstGeom>
          <a:noFill/>
        </p:spPr>
        <p:txBody>
          <a:bodyPr wrap="square">
            <a:spAutoFit/>
          </a:bodyPr>
          <a:lstStyle/>
          <a:p>
            <a:pPr marL="0" marR="0" algn="ctr">
              <a:lnSpc>
                <a:spcPct val="100000"/>
              </a:lnSpc>
              <a:spcAft>
                <a:spcPts val="800"/>
              </a:spcAft>
              <a:buNone/>
            </a:pPr>
            <a:r>
              <a:rPr lang="en-US" sz="4400" kern="0" dirty="0">
                <a:ea typeface="Times New Roman" panose="02020603050405020304" pitchFamily="18" charset="0"/>
                <a:cs typeface="Times New Roman" panose="02020603050405020304" pitchFamily="18" charset="0"/>
              </a:rPr>
              <a:t>H</a:t>
            </a:r>
            <a:r>
              <a:rPr lang="en-US" sz="4400" kern="0" dirty="0">
                <a:effectLst/>
                <a:latin typeface="+mn-lt"/>
                <a:ea typeface="Times New Roman" panose="02020603050405020304" pitchFamily="18" charset="0"/>
                <a:cs typeface="Times New Roman" panose="02020603050405020304" pitchFamily="18" charset="0"/>
              </a:rPr>
              <a:t>ave you ever reached a place where you said:</a:t>
            </a:r>
            <a:endParaRPr lang="en-US" sz="4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400" kern="0" dirty="0">
                <a:effectLst/>
                <a:latin typeface="+mn-lt"/>
                <a:ea typeface="Times New Roman" panose="02020603050405020304" pitchFamily="18" charset="0"/>
                <a:cs typeface="Times New Roman" panose="02020603050405020304" pitchFamily="18" charset="0"/>
              </a:rPr>
              <a:t>“Lord, I have prayed about this.”</a:t>
            </a:r>
            <a:br>
              <a:rPr lang="en-US" sz="4400" kern="0" dirty="0">
                <a:effectLst/>
                <a:latin typeface="+mn-lt"/>
                <a:ea typeface="Times New Roman" panose="02020603050405020304" pitchFamily="18" charset="0"/>
                <a:cs typeface="Times New Roman" panose="02020603050405020304" pitchFamily="18" charset="0"/>
              </a:rPr>
            </a:br>
            <a:r>
              <a:rPr lang="en-US" sz="4400" kern="0" dirty="0">
                <a:effectLst/>
                <a:latin typeface="+mn-lt"/>
                <a:ea typeface="Times New Roman" panose="02020603050405020304" pitchFamily="18" charset="0"/>
                <a:cs typeface="Times New Roman" panose="02020603050405020304" pitchFamily="18" charset="0"/>
              </a:rPr>
              <a:t>“I have cried about this.”</a:t>
            </a:r>
            <a:br>
              <a:rPr lang="en-US" sz="4400" kern="0" dirty="0">
                <a:effectLst/>
                <a:latin typeface="+mn-lt"/>
                <a:ea typeface="Times New Roman" panose="02020603050405020304" pitchFamily="18" charset="0"/>
                <a:cs typeface="Times New Roman" panose="02020603050405020304" pitchFamily="18" charset="0"/>
              </a:rPr>
            </a:br>
            <a:r>
              <a:rPr lang="en-US" sz="4400" kern="0" dirty="0">
                <a:effectLst/>
                <a:latin typeface="+mn-lt"/>
                <a:ea typeface="Times New Roman" panose="02020603050405020304" pitchFamily="18" charset="0"/>
                <a:cs typeface="Times New Roman" panose="02020603050405020304" pitchFamily="18" charset="0"/>
              </a:rPr>
              <a:t>“I have done everything I know to do.”</a:t>
            </a:r>
            <a:br>
              <a:rPr lang="en-US" sz="4400" kern="0" dirty="0">
                <a:effectLst/>
                <a:latin typeface="+mn-lt"/>
                <a:ea typeface="Times New Roman" panose="02020603050405020304" pitchFamily="18" charset="0"/>
                <a:cs typeface="Times New Roman" panose="02020603050405020304" pitchFamily="18" charset="0"/>
              </a:rPr>
            </a:br>
            <a:r>
              <a:rPr lang="en-US" sz="4400" kern="0" dirty="0">
                <a:effectLst/>
                <a:latin typeface="+mn-lt"/>
                <a:ea typeface="Times New Roman" panose="02020603050405020304" pitchFamily="18" charset="0"/>
                <a:cs typeface="Times New Roman" panose="02020603050405020304" pitchFamily="18" charset="0"/>
              </a:rPr>
              <a:t>“How much longer?”</a:t>
            </a:r>
            <a:endParaRPr lang="en-US" sz="4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400" kern="0" dirty="0">
                <a:effectLst/>
                <a:latin typeface="+mn-lt"/>
                <a:ea typeface="Times New Roman" panose="02020603050405020304" pitchFamily="18" charset="0"/>
                <a:cs typeface="Times New Roman" panose="02020603050405020304" pitchFamily="18" charset="0"/>
              </a:rPr>
              <a:t>You love God, but you are tired.</a:t>
            </a:r>
            <a:endParaRPr lang="en-US" sz="4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400" kern="0" dirty="0">
                <a:effectLst/>
                <a:latin typeface="+mn-lt"/>
                <a:ea typeface="Times New Roman" panose="02020603050405020304" pitchFamily="18" charset="0"/>
                <a:cs typeface="Times New Roman" panose="02020603050405020304" pitchFamily="18" charset="0"/>
              </a:rPr>
              <a:t>You believe His Word, but you are hurting.</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350947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5FDDDB91-A47C-44A4-97FF-9D1C3D0D52E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22E07B6-3670-0D1D-7B82-39AD0899A3A2}"/>
              </a:ext>
            </a:extLst>
          </p:cNvPr>
          <p:cNvSpPr txBox="1"/>
          <p:nvPr/>
        </p:nvSpPr>
        <p:spPr>
          <a:xfrm>
            <a:off x="91889" y="236387"/>
            <a:ext cx="11375431" cy="1569660"/>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You came to church, shook somebody’s hand, and said, “I’m blessed.” But underneath that smile, there is a battle most people know nothing about.</a:t>
            </a:r>
            <a:endParaRPr lang="en-US" sz="32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A70151C-9D2B-7DE0-B793-A840799856DB}"/>
              </a:ext>
            </a:extLst>
          </p:cNvPr>
          <p:cNvSpPr txBox="1"/>
          <p:nvPr/>
        </p:nvSpPr>
        <p:spPr>
          <a:xfrm>
            <a:off x="0" y="2203470"/>
            <a:ext cx="11559683" cy="2410916"/>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Somebody is pressing through grief.</a:t>
            </a: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 Somebody is pressing through financial pressure. Somebody is pressing through a family situation they cannot fix.</a:t>
            </a:r>
            <a:endParaRPr lang="en-US" sz="36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A4296DC-171E-6AF4-A12C-08FE59D8DB20}"/>
              </a:ext>
            </a:extLst>
          </p:cNvPr>
          <p:cNvSpPr txBox="1"/>
          <p:nvPr/>
        </p:nvSpPr>
        <p:spPr>
          <a:xfrm>
            <a:off x="956339" y="5269606"/>
            <a:ext cx="10510981" cy="1077218"/>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And somebody is simply trying to find the strength to get out of bed and face another day.</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23E5FFD9-9C76-B735-0560-452A0F64B864}"/>
              </a:ext>
            </a:extLst>
          </p:cNvPr>
          <p:cNvSpPr txBox="1"/>
          <p:nvPr/>
        </p:nvSpPr>
        <p:spPr>
          <a:xfrm rot="20161774">
            <a:off x="932872" y="2511200"/>
            <a:ext cx="10081115" cy="1107996"/>
          </a:xfrm>
          <a:prstGeom prst="rect">
            <a:avLst/>
          </a:prstGeom>
          <a:noFill/>
        </p:spPr>
        <p:txBody>
          <a:bodyPr wrap="square">
            <a:spAutoFit/>
          </a:bodyPr>
          <a:lstStyle/>
          <a:p>
            <a:pPr marL="0" marR="0" algn="ctr">
              <a:lnSpc>
                <a:spcPct val="100000"/>
              </a:lnSpc>
              <a:spcAft>
                <a:spcPts val="800"/>
              </a:spcAft>
              <a:buNone/>
            </a:pPr>
            <a:r>
              <a:rPr lang="en-US" sz="6600" b="1" kern="0" dirty="0">
                <a:effectLst/>
                <a:latin typeface="+mn-lt"/>
                <a:ea typeface="Times New Roman" panose="02020603050405020304" pitchFamily="18" charset="0"/>
                <a:cs typeface="Times New Roman" panose="02020603050405020304" pitchFamily="18" charset="0"/>
              </a:rPr>
              <a:t>“Press Your Through.”</a:t>
            </a:r>
            <a:endParaRPr lang="en-US" sz="4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052984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1000" fill="hold"/>
                                        <p:tgtEl>
                                          <p:spTgt spid="9"/>
                                        </p:tgtEl>
                                        <p:attrNameLst>
                                          <p:attrName>ppt_w</p:attrName>
                                        </p:attrNameLst>
                                      </p:cBhvr>
                                      <p:tavLst>
                                        <p:tav tm="0">
                                          <p:val>
                                            <p:fltVal val="0"/>
                                          </p:val>
                                        </p:tav>
                                        <p:tav tm="100000">
                                          <p:val>
                                            <p:strVal val="#ppt_w"/>
                                          </p:val>
                                        </p:tav>
                                      </p:tavLst>
                                    </p:anim>
                                    <p:anim calcmode="lin" valueType="num">
                                      <p:cBhvr>
                                        <p:cTn id="23" dur="1000" fill="hold"/>
                                        <p:tgtEl>
                                          <p:spTgt spid="9"/>
                                        </p:tgtEl>
                                        <p:attrNameLst>
                                          <p:attrName>ppt_h</p:attrName>
                                        </p:attrNameLst>
                                      </p:cBhvr>
                                      <p:tavLst>
                                        <p:tav tm="0">
                                          <p:val>
                                            <p:fltVal val="0"/>
                                          </p:val>
                                        </p:tav>
                                        <p:tav tm="100000">
                                          <p:val>
                                            <p:strVal val="#ppt_h"/>
                                          </p:val>
                                        </p:tav>
                                      </p:tavLst>
                                    </p:anim>
                                    <p:anim calcmode="lin" valueType="num">
                                      <p:cBhvr>
                                        <p:cTn id="24" dur="1000" fill="hold"/>
                                        <p:tgtEl>
                                          <p:spTgt spid="9"/>
                                        </p:tgtEl>
                                        <p:attrNameLst>
                                          <p:attrName>style.rotation</p:attrName>
                                        </p:attrNameLst>
                                      </p:cBhvr>
                                      <p:tavLst>
                                        <p:tav tm="0">
                                          <p:val>
                                            <p:fltVal val="90"/>
                                          </p:val>
                                        </p:tav>
                                        <p:tav tm="100000">
                                          <p:val>
                                            <p:fltVal val="0"/>
                                          </p:val>
                                        </p:tav>
                                      </p:tavLst>
                                    </p:anim>
                                    <p:animEffect transition="in" filter="fade">
                                      <p:cBhvr>
                                        <p:cTn id="2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12C2E8FC-6989-5E7C-7C8C-1CE2339E415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906FC60-41B8-8A60-9ACD-A6C105E61D34}"/>
              </a:ext>
            </a:extLst>
          </p:cNvPr>
          <p:cNvSpPr txBox="1"/>
          <p:nvPr/>
        </p:nvSpPr>
        <p:spPr>
          <a:xfrm>
            <a:off x="1002145" y="508151"/>
            <a:ext cx="10187709" cy="2657138"/>
          </a:xfrm>
          <a:prstGeom prst="rect">
            <a:avLst/>
          </a:prstGeom>
          <a:noFill/>
        </p:spPr>
        <p:txBody>
          <a:bodyPr wrap="square">
            <a:spAutoFit/>
          </a:bodyPr>
          <a:lstStyle/>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It means bringing your faith into the very place where life has become difficult. </a:t>
            </a: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It means taking the next faithful step while you are still waiting for things to change.</a:t>
            </a:r>
            <a:endParaRPr lang="en-US" sz="40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AD036091-F137-3AD5-3ADB-96A0D56CE223}"/>
              </a:ext>
            </a:extLst>
          </p:cNvPr>
          <p:cNvSpPr txBox="1"/>
          <p:nvPr/>
        </p:nvSpPr>
        <p:spPr>
          <a:xfrm>
            <a:off x="295563" y="4558206"/>
            <a:ext cx="11813309" cy="646331"/>
          </a:xfrm>
          <a:prstGeom prst="rect">
            <a:avLst/>
          </a:prstGeom>
          <a:noFill/>
        </p:spPr>
        <p:txBody>
          <a:bodyPr wrap="square">
            <a:spAutoFit/>
          </a:bodyPr>
          <a:lstStyle/>
          <a:p>
            <a:pPr marL="0" marR="0">
              <a:lnSpc>
                <a:spcPct val="100000"/>
              </a:lnSpc>
              <a:spcAft>
                <a:spcPts val="800"/>
              </a:spcAft>
              <a:buNone/>
            </a:pPr>
            <a:r>
              <a:rPr lang="en-US" sz="3600" b="1" u="sng" kern="0" dirty="0">
                <a:effectLst/>
                <a:latin typeface="+mn-lt"/>
                <a:ea typeface="Times New Roman" panose="02020603050405020304" pitchFamily="18" charset="0"/>
                <a:cs typeface="Times New Roman" panose="02020603050405020304" pitchFamily="18" charset="0"/>
              </a:rPr>
              <a:t>Your present struggle does not cancel God’s presence.</a:t>
            </a:r>
            <a:endParaRPr lang="en-US" sz="24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33074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17300FAD-ED38-A429-BF1D-D9A64A5224D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5C99B90-7996-4734-2367-9CF3BEB892C8}"/>
              </a:ext>
            </a:extLst>
          </p:cNvPr>
          <p:cNvSpPr txBox="1"/>
          <p:nvPr/>
        </p:nvSpPr>
        <p:spPr>
          <a:xfrm>
            <a:off x="369455" y="221824"/>
            <a:ext cx="11619345" cy="5940088"/>
          </a:xfrm>
          <a:prstGeom prst="rect">
            <a:avLst/>
          </a:prstGeom>
          <a:noFill/>
        </p:spPr>
        <p:txBody>
          <a:bodyPr wrap="square">
            <a:spAutoFit/>
          </a:bodyPr>
          <a:lstStyle/>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David said:</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“Yea, though I walk through the valley of the shadow of death, I will fear no evil: for thou art with me.”</a:t>
            </a:r>
            <a:br>
              <a:rPr lang="en-US" sz="4000" kern="0" dirty="0">
                <a:effectLst/>
                <a:latin typeface="+mn-lt"/>
                <a:ea typeface="Times New Roman" panose="02020603050405020304" pitchFamily="18" charset="0"/>
                <a:cs typeface="Times New Roman" panose="02020603050405020304" pitchFamily="18" charset="0"/>
              </a:rPr>
            </a:br>
            <a:r>
              <a:rPr lang="en-US" sz="4000" kern="0" dirty="0">
                <a:effectLst/>
                <a:latin typeface="+mn-lt"/>
                <a:ea typeface="Times New Roman" panose="02020603050405020304" pitchFamily="18" charset="0"/>
                <a:cs typeface="Times New Roman" panose="02020603050405020304" pitchFamily="18" charset="0"/>
              </a:rPr>
              <a:t>Psalm 23:4, KJV</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The valley was real. The shadow was real. But so was the Shepherd!</a:t>
            </a:r>
            <a:endParaRPr lang="en-US" sz="4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David’s confidence was not that the valley would be easy. His confidence was that God would be with him.</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74186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8CD3882C-7CA2-A1F8-1E77-61213043FAD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686A3F4-E8C6-7741-F772-F2FB7EE3FAAD}"/>
              </a:ext>
            </a:extLst>
          </p:cNvPr>
          <p:cNvSpPr txBox="1"/>
          <p:nvPr/>
        </p:nvSpPr>
        <p:spPr>
          <a:xfrm>
            <a:off x="249382" y="869845"/>
            <a:ext cx="11693236" cy="5673348"/>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Mark 5 introduces us to a woman who had suffered from an issue of blood for twelve years.</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Twelve years of physical suffering.</a:t>
            </a:r>
            <a:br>
              <a:rPr lang="en-US" sz="2800" kern="0" dirty="0">
                <a:effectLst/>
                <a:latin typeface="+mn-lt"/>
                <a:ea typeface="Times New Roman" panose="02020603050405020304" pitchFamily="18" charset="0"/>
                <a:cs typeface="Times New Roman" panose="02020603050405020304" pitchFamily="18" charset="0"/>
              </a:rPr>
            </a:br>
            <a:r>
              <a:rPr lang="en-US" sz="2800" kern="0" dirty="0">
                <a:effectLst/>
                <a:latin typeface="+mn-lt"/>
                <a:ea typeface="Times New Roman" panose="02020603050405020304" pitchFamily="18" charset="0"/>
                <a:cs typeface="Times New Roman" panose="02020603050405020304" pitchFamily="18" charset="0"/>
              </a:rPr>
              <a:t>Twelve years of trying to find help.</a:t>
            </a:r>
            <a:br>
              <a:rPr lang="en-US" sz="2800" kern="0" dirty="0">
                <a:effectLst/>
                <a:latin typeface="+mn-lt"/>
                <a:ea typeface="Times New Roman" panose="02020603050405020304" pitchFamily="18" charset="0"/>
                <a:cs typeface="Times New Roman" panose="02020603050405020304" pitchFamily="18" charset="0"/>
              </a:rPr>
            </a:br>
            <a:r>
              <a:rPr lang="en-US" sz="2800" kern="0" dirty="0">
                <a:effectLst/>
                <a:latin typeface="+mn-lt"/>
                <a:ea typeface="Times New Roman" panose="02020603050405020304" pitchFamily="18" charset="0"/>
                <a:cs typeface="Times New Roman" panose="02020603050405020304" pitchFamily="18" charset="0"/>
              </a:rPr>
              <a:t>Twelve years of watching her resources disappear.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Mark tells us she had suffered under many physicians, spent everything she had, and grown worse.</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Imagine the disappointment of another appointment that offered no relief. Another expense. Another night of wondering whether anything would ever change.</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Her condition also carried religious and social consequences under the purity laws of her time. Her suffering reached far beyond her body.</a:t>
            </a:r>
            <a:endParaRPr lang="en-US"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B4257DA-3798-A32F-2B54-B3BB3D7633FE}"/>
              </a:ext>
            </a:extLst>
          </p:cNvPr>
          <p:cNvSpPr txBox="1"/>
          <p:nvPr/>
        </p:nvSpPr>
        <p:spPr>
          <a:xfrm>
            <a:off x="942108" y="158735"/>
            <a:ext cx="9947563" cy="584775"/>
          </a:xfrm>
          <a:prstGeom prst="rect">
            <a:avLst/>
          </a:prstGeom>
          <a:noFill/>
        </p:spPr>
        <p:txBody>
          <a:bodyPr wrap="square">
            <a:spAutoFit/>
          </a:bodyPr>
          <a:lstStyle/>
          <a:p>
            <a:pPr marL="0" marR="0" algn="ctr">
              <a:lnSpc>
                <a:spcPct val="100000"/>
              </a:lnSpc>
              <a:spcAft>
                <a:spcPts val="800"/>
              </a:spcAft>
              <a:buNone/>
            </a:pPr>
            <a:r>
              <a:rPr lang="en-US" sz="3200" b="1" u="sng" kern="0" dirty="0">
                <a:effectLst/>
                <a:latin typeface="+mn-lt"/>
                <a:ea typeface="Times New Roman" panose="02020603050405020304" pitchFamily="18" charset="0"/>
                <a:cs typeface="Times New Roman" panose="02020603050405020304" pitchFamily="18" charset="0"/>
              </a:rPr>
              <a:t>PRESS WHEN YOUR STRENGTH IS RUNNING LOW</a:t>
            </a:r>
            <a:endParaRPr lang="en-US" sz="3200" u="sng"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14043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71C683BE-0056-BCD3-E9F2-CCB1B1336A1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D2A26D9-089D-1D59-14F1-9C3428BA9EA8}"/>
              </a:ext>
            </a:extLst>
          </p:cNvPr>
          <p:cNvSpPr txBox="1"/>
          <p:nvPr/>
        </p:nvSpPr>
        <p:spPr>
          <a:xfrm>
            <a:off x="240146" y="250569"/>
            <a:ext cx="11508509" cy="1651734"/>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Mark gives us a turning point:</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“When she had heard of Jesus, came in the press behind, and touched his garment.”</a:t>
            </a:r>
            <a:br>
              <a:rPr lang="en-US" sz="2400" kern="0" dirty="0">
                <a:effectLst/>
                <a:latin typeface="+mn-lt"/>
                <a:ea typeface="Times New Roman" panose="02020603050405020304" pitchFamily="18" charset="0"/>
                <a:cs typeface="Times New Roman" panose="02020603050405020304" pitchFamily="18" charset="0"/>
              </a:rPr>
            </a:br>
            <a:r>
              <a:rPr lang="en-US" sz="2400" kern="0" dirty="0">
                <a:effectLst/>
                <a:latin typeface="+mn-lt"/>
                <a:ea typeface="Times New Roman" panose="02020603050405020304" pitchFamily="18" charset="0"/>
                <a:cs typeface="Times New Roman" panose="02020603050405020304" pitchFamily="18" charset="0"/>
              </a:rPr>
              <a:t>Mark 5:27, KJV</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B42C6D7-956C-4BA9-4984-562A1802C12F}"/>
              </a:ext>
            </a:extLst>
          </p:cNvPr>
          <p:cNvSpPr txBox="1"/>
          <p:nvPr/>
        </p:nvSpPr>
        <p:spPr>
          <a:xfrm>
            <a:off x="120072" y="2362252"/>
            <a:ext cx="11748655" cy="2718693"/>
          </a:xfrm>
          <a:prstGeom prst="rect">
            <a:avLst/>
          </a:prstGeom>
          <a:noFill/>
        </p:spPr>
        <p:txBody>
          <a:bodyPr wrap="square">
            <a:spAutoFit/>
          </a:bodyPr>
          <a:lstStyle/>
          <a:p>
            <a:pPr marL="0" marR="0" algn="ctr">
              <a:lnSpc>
                <a:spcPct val="100000"/>
              </a:lnSpc>
              <a:spcAft>
                <a:spcPts val="800"/>
              </a:spcAft>
              <a:buNone/>
            </a:pPr>
            <a:r>
              <a:rPr lang="en-US" sz="2400" b="1" u="sng" kern="0" dirty="0">
                <a:effectLst/>
                <a:latin typeface="+mn-lt"/>
                <a:ea typeface="Times New Roman" panose="02020603050405020304" pitchFamily="18" charset="0"/>
                <a:cs typeface="Times New Roman" panose="02020603050405020304" pitchFamily="18" charset="0"/>
              </a:rPr>
              <a:t>Pay attention </a:t>
            </a:r>
            <a:r>
              <a:rPr lang="en-US" sz="2400" kern="0" dirty="0">
                <a:effectLst/>
                <a:latin typeface="+mn-lt"/>
                <a:ea typeface="Times New Roman" panose="02020603050405020304" pitchFamily="18" charset="0"/>
                <a:cs typeface="Times New Roman" panose="02020603050405020304" pitchFamily="18" charset="0"/>
              </a:rPr>
              <a:t>to what gets the </a:t>
            </a:r>
            <a:r>
              <a:rPr lang="en-US" sz="2400" b="1" u="sng" kern="0" dirty="0">
                <a:effectLst/>
                <a:latin typeface="+mn-lt"/>
                <a:ea typeface="Times New Roman" panose="02020603050405020304" pitchFamily="18" charset="0"/>
                <a:cs typeface="Times New Roman" panose="02020603050405020304" pitchFamily="18" charset="0"/>
              </a:rPr>
              <a:t>loudest voice </a:t>
            </a:r>
            <a:r>
              <a:rPr lang="en-US" sz="2400" kern="0" dirty="0">
                <a:effectLst/>
                <a:latin typeface="+mn-lt"/>
                <a:ea typeface="Times New Roman" panose="02020603050405020304" pitchFamily="18" charset="0"/>
                <a:cs typeface="Times New Roman" panose="02020603050405020304" pitchFamily="18" charset="0"/>
              </a:rPr>
              <a:t>in your life.</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If all you hear is fear, every tomorrow begins to look threatening.</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If all you hear is condemnation, you may begin to believe your failure is your identity.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But when you hear the Word of God, you are reminded that your circumstances are not the only reality.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God is still present. His mercy is still available. Jesus is still worthy of your trust.</a:t>
            </a:r>
            <a:endParaRPr lang="en-US" sz="24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D9EB79EC-0F3A-7A4F-99D6-8ED949E6463A}"/>
              </a:ext>
            </a:extLst>
          </p:cNvPr>
          <p:cNvSpPr txBox="1"/>
          <p:nvPr/>
        </p:nvSpPr>
        <p:spPr>
          <a:xfrm>
            <a:off x="2789382" y="1563819"/>
            <a:ext cx="6096000" cy="646331"/>
          </a:xfrm>
          <a:prstGeom prst="rect">
            <a:avLst/>
          </a:prstGeom>
          <a:noFill/>
        </p:spPr>
        <p:txBody>
          <a:bodyPr wrap="square">
            <a:spAutoFit/>
          </a:bodyPr>
          <a:lstStyle/>
          <a:p>
            <a:pPr marL="0" marR="0" algn="ctr">
              <a:lnSpc>
                <a:spcPct val="100000"/>
              </a:lnSpc>
              <a:spcAft>
                <a:spcPts val="800"/>
              </a:spcAft>
              <a:buNone/>
            </a:pPr>
            <a:r>
              <a:rPr lang="en-US" sz="3600" b="1" kern="0" dirty="0">
                <a:effectLst/>
                <a:latin typeface="+mn-lt"/>
                <a:ea typeface="Times New Roman" panose="02020603050405020304" pitchFamily="18" charset="0"/>
                <a:cs typeface="Times New Roman" panose="02020603050405020304" pitchFamily="18" charset="0"/>
              </a:rPr>
              <a:t>She heard of Jesus.</a:t>
            </a:r>
            <a:endParaRPr lang="en-US" sz="3600" kern="100" dirty="0">
              <a:effectLst/>
              <a:latin typeface="+mn-lt"/>
              <a:ea typeface="Aptos" panose="020B000402020202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C56CA032-A2B8-713F-7A69-A5DB0C33EDD9}"/>
              </a:ext>
            </a:extLst>
          </p:cNvPr>
          <p:cNvSpPr txBox="1"/>
          <p:nvPr/>
        </p:nvSpPr>
        <p:spPr>
          <a:xfrm>
            <a:off x="424873" y="5233047"/>
            <a:ext cx="11342254" cy="1302921"/>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This woman </a:t>
            </a:r>
            <a:r>
              <a:rPr lang="en-US" sz="2400" kern="0" dirty="0" err="1">
                <a:effectLst/>
                <a:latin typeface="+mn-lt"/>
                <a:ea typeface="Times New Roman" panose="02020603050405020304" pitchFamily="18" charset="0"/>
                <a:cs typeface="Times New Roman" panose="02020603050405020304" pitchFamily="18" charset="0"/>
              </a:rPr>
              <a:t>said:“If</a:t>
            </a:r>
            <a:r>
              <a:rPr lang="en-US" sz="2400" kern="0" dirty="0">
                <a:effectLst/>
                <a:latin typeface="+mn-lt"/>
                <a:ea typeface="Times New Roman" panose="02020603050405020304" pitchFamily="18" charset="0"/>
                <a:cs typeface="Times New Roman" panose="02020603050405020304" pitchFamily="18" charset="0"/>
              </a:rPr>
              <a:t> I may touch but his clothes, I shall be whole.”</a:t>
            </a:r>
            <a:br>
              <a:rPr lang="en-US" sz="2400" kern="0" dirty="0">
                <a:effectLst/>
                <a:latin typeface="+mn-lt"/>
                <a:ea typeface="Times New Roman" panose="02020603050405020304" pitchFamily="18" charset="0"/>
                <a:cs typeface="Times New Roman" panose="02020603050405020304" pitchFamily="18" charset="0"/>
              </a:rPr>
            </a:br>
            <a:r>
              <a:rPr lang="en-US" sz="2400" kern="0" dirty="0">
                <a:effectLst/>
                <a:latin typeface="+mn-lt"/>
                <a:ea typeface="Times New Roman" panose="02020603050405020304" pitchFamily="18" charset="0"/>
                <a:cs typeface="Times New Roman" panose="02020603050405020304" pitchFamily="18" charset="0"/>
              </a:rPr>
              <a:t>Mark 5:28, KJV</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She did not have much strength, but she used what she had to reach toward Jesus.</a:t>
            </a:r>
            <a:endParaRPr lang="en-US" sz="2400" dirty="0"/>
          </a:p>
        </p:txBody>
      </p:sp>
    </p:spTree>
    <p:extLst>
      <p:ext uri="{BB962C8B-B14F-4D97-AF65-F5344CB8AC3E}">
        <p14:creationId xmlns:p14="http://schemas.microsoft.com/office/powerpoint/2010/main" val="1777047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80">
                                          <p:stCondLst>
                                            <p:cond delay="0"/>
                                          </p:stCondLst>
                                        </p:cTn>
                                        <p:tgtEl>
                                          <p:spTgt spid="7"/>
                                        </p:tgtEl>
                                      </p:cBhvr>
                                    </p:animEffect>
                                    <p:anim calcmode="lin" valueType="num">
                                      <p:cBhvr>
                                        <p:cTn id="1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8" dur="26">
                                          <p:stCondLst>
                                            <p:cond delay="650"/>
                                          </p:stCondLst>
                                        </p:cTn>
                                        <p:tgtEl>
                                          <p:spTgt spid="7"/>
                                        </p:tgtEl>
                                      </p:cBhvr>
                                      <p:to x="100000" y="60000"/>
                                    </p:animScale>
                                    <p:animScale>
                                      <p:cBhvr>
                                        <p:cTn id="19" dur="166" decel="50000">
                                          <p:stCondLst>
                                            <p:cond delay="676"/>
                                          </p:stCondLst>
                                        </p:cTn>
                                        <p:tgtEl>
                                          <p:spTgt spid="7"/>
                                        </p:tgtEl>
                                      </p:cBhvr>
                                      <p:to x="100000" y="100000"/>
                                    </p:animScale>
                                    <p:animScale>
                                      <p:cBhvr>
                                        <p:cTn id="20" dur="26">
                                          <p:stCondLst>
                                            <p:cond delay="1312"/>
                                          </p:stCondLst>
                                        </p:cTn>
                                        <p:tgtEl>
                                          <p:spTgt spid="7"/>
                                        </p:tgtEl>
                                      </p:cBhvr>
                                      <p:to x="100000" y="80000"/>
                                    </p:animScale>
                                    <p:animScale>
                                      <p:cBhvr>
                                        <p:cTn id="21" dur="166" decel="50000">
                                          <p:stCondLst>
                                            <p:cond delay="1338"/>
                                          </p:stCondLst>
                                        </p:cTn>
                                        <p:tgtEl>
                                          <p:spTgt spid="7"/>
                                        </p:tgtEl>
                                      </p:cBhvr>
                                      <p:to x="100000" y="100000"/>
                                    </p:animScale>
                                    <p:animScale>
                                      <p:cBhvr>
                                        <p:cTn id="22" dur="26">
                                          <p:stCondLst>
                                            <p:cond delay="1642"/>
                                          </p:stCondLst>
                                        </p:cTn>
                                        <p:tgtEl>
                                          <p:spTgt spid="7"/>
                                        </p:tgtEl>
                                      </p:cBhvr>
                                      <p:to x="100000" y="90000"/>
                                    </p:animScale>
                                    <p:animScale>
                                      <p:cBhvr>
                                        <p:cTn id="23" dur="166" decel="50000">
                                          <p:stCondLst>
                                            <p:cond delay="1668"/>
                                          </p:stCondLst>
                                        </p:cTn>
                                        <p:tgtEl>
                                          <p:spTgt spid="7"/>
                                        </p:tgtEl>
                                      </p:cBhvr>
                                      <p:to x="100000" y="100000"/>
                                    </p:animScale>
                                    <p:animScale>
                                      <p:cBhvr>
                                        <p:cTn id="24" dur="26">
                                          <p:stCondLst>
                                            <p:cond delay="1808"/>
                                          </p:stCondLst>
                                        </p:cTn>
                                        <p:tgtEl>
                                          <p:spTgt spid="7"/>
                                        </p:tgtEl>
                                      </p:cBhvr>
                                      <p:to x="100000" y="95000"/>
                                    </p:animScale>
                                    <p:animScale>
                                      <p:cBhvr>
                                        <p:cTn id="25" dur="166" decel="50000">
                                          <p:stCondLst>
                                            <p:cond delay="1834"/>
                                          </p:stCondLst>
                                        </p:cTn>
                                        <p:tgtEl>
                                          <p:spTgt spid="7"/>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circle(in)">
                                      <p:cBhvr>
                                        <p:cTn id="30" dur="20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circle(in)">
                                      <p:cBhvr>
                                        <p:cTn id="3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D544B1DB-82DD-4C04-2DC7-761CAB2F55D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92B3D14-060F-F098-756D-C6B081E0C8E8}"/>
              </a:ext>
            </a:extLst>
          </p:cNvPr>
          <p:cNvSpPr txBox="1"/>
          <p:nvPr/>
        </p:nvSpPr>
        <p:spPr>
          <a:xfrm>
            <a:off x="397163" y="75945"/>
            <a:ext cx="11573163" cy="4237057"/>
          </a:xfrm>
          <a:prstGeom prst="rect">
            <a:avLst/>
          </a:prstGeom>
          <a:noFill/>
        </p:spPr>
        <p:txBody>
          <a:bodyPr wrap="square">
            <a:spAutoFit/>
          </a:bodyPr>
          <a:lstStyle/>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The handrail on the stairs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Picture someone recovering from surgery, facing a staircase that once seemed easy.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Today, those stairs look like a mountain.</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They hold the rail. They lift one foot. They pause. They breathe. They take another step.</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To somebody passing by, it may look like very little.</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But to the person making that climb, every step is a victory.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Some of you are judging your progress by somebody else’s pace.</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You are saying, “I should be further along.”</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But God sees what it took for you to take that step.</a:t>
            </a:r>
            <a:endParaRPr lang="en-US" sz="24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1E0C8E97-B4D2-A2F5-A058-AF51B4D3E483}"/>
              </a:ext>
            </a:extLst>
          </p:cNvPr>
          <p:cNvSpPr txBox="1"/>
          <p:nvPr/>
        </p:nvSpPr>
        <p:spPr>
          <a:xfrm>
            <a:off x="240147" y="4525767"/>
            <a:ext cx="11573162" cy="1200329"/>
          </a:xfrm>
          <a:prstGeom prst="rect">
            <a:avLst/>
          </a:prstGeom>
          <a:noFill/>
        </p:spPr>
        <p:txBody>
          <a:bodyPr wrap="square">
            <a:spAutoFit/>
          </a:bodyPr>
          <a:lstStyle/>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Sometimes pressing looks like showing up. Sometimes pressing looks like asking for help. Sometimes pressing looks like praying, “Lord, carry me through this hour.”</a:t>
            </a:r>
            <a:endParaRPr lang="en-US" sz="24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3E428DA6-239C-5754-1700-1936EAAC3719}"/>
              </a:ext>
            </a:extLst>
          </p:cNvPr>
          <p:cNvSpPr txBox="1"/>
          <p:nvPr/>
        </p:nvSpPr>
        <p:spPr>
          <a:xfrm>
            <a:off x="1579417" y="6091521"/>
            <a:ext cx="8423564" cy="461665"/>
          </a:xfrm>
          <a:prstGeom prst="rect">
            <a:avLst/>
          </a:prstGeom>
          <a:noFill/>
        </p:spPr>
        <p:txBody>
          <a:bodyPr wrap="square">
            <a:spAutoFit/>
          </a:bodyPr>
          <a:lstStyle/>
          <a:p>
            <a:pPr marL="0" marR="0" algn="ctr">
              <a:lnSpc>
                <a:spcPct val="100000"/>
              </a:lnSpc>
              <a:spcAft>
                <a:spcPts val="800"/>
              </a:spcAft>
              <a:buNone/>
            </a:pPr>
            <a:r>
              <a:rPr lang="en-US" sz="2400" b="1" u="sng" kern="0" dirty="0">
                <a:effectLst/>
                <a:latin typeface="+mn-lt"/>
                <a:ea typeface="Times New Roman" panose="02020603050405020304" pitchFamily="18" charset="0"/>
                <a:cs typeface="Times New Roman" panose="02020603050405020304" pitchFamily="18" charset="0"/>
              </a:rPr>
              <a:t>Do not despise the small step you took with trembling legs.</a:t>
            </a:r>
            <a:endParaRPr lang="en-US" sz="16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7900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5D8171B4-AAAB-59B4-67B8-24193448604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406BCF5-D0D0-06B0-D7FC-A8178D8F81D7}"/>
              </a:ext>
            </a:extLst>
          </p:cNvPr>
          <p:cNvSpPr txBox="1"/>
          <p:nvPr/>
        </p:nvSpPr>
        <p:spPr>
          <a:xfrm>
            <a:off x="914400" y="1001160"/>
            <a:ext cx="10049164" cy="3662541"/>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When this woman reached Jesus, she encountered a crowd.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The One she needed was close, but getting to Him was difficult.</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Have you ever felt that way?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You know you need to pray, but your mind is crowded.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You know you need to forgive, but the memory is crowded with pain.</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You know you need to obey, but fear keeps asking, “What if?”</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The crowd around this woman was physical. The crowd around us may be emotional.</a:t>
            </a:r>
            <a:endParaRPr lang="en-US" sz="24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8235C678-0B03-247B-DB15-83894D281F55}"/>
              </a:ext>
            </a:extLst>
          </p:cNvPr>
          <p:cNvSpPr txBox="1"/>
          <p:nvPr/>
        </p:nvSpPr>
        <p:spPr>
          <a:xfrm>
            <a:off x="1985818" y="152461"/>
            <a:ext cx="8386619" cy="769441"/>
          </a:xfrm>
          <a:prstGeom prst="rect">
            <a:avLst/>
          </a:prstGeom>
          <a:noFill/>
        </p:spPr>
        <p:txBody>
          <a:bodyPr wrap="square">
            <a:spAutoFit/>
          </a:bodyPr>
          <a:lstStyle/>
          <a:p>
            <a:pPr marL="0" marR="0" algn="ctr">
              <a:lnSpc>
                <a:spcPct val="100000"/>
              </a:lnSpc>
              <a:spcAft>
                <a:spcPts val="800"/>
              </a:spcAft>
              <a:buNone/>
            </a:pPr>
            <a:r>
              <a:rPr lang="en-US" sz="4400" b="1" u="sng" kern="0" dirty="0">
                <a:effectLst/>
                <a:latin typeface="+mn-lt"/>
                <a:ea typeface="Times New Roman" panose="02020603050405020304" pitchFamily="18" charset="0"/>
                <a:cs typeface="Times New Roman" panose="02020603050405020304" pitchFamily="18" charset="0"/>
              </a:rPr>
              <a:t>PRESS THROUGH THE CROWD</a:t>
            </a:r>
            <a:endParaRPr lang="en-US" sz="4400" u="sng"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9665F04-2904-EB23-0E4B-3CC11A1EE43A}"/>
              </a:ext>
            </a:extLst>
          </p:cNvPr>
          <p:cNvSpPr txBox="1"/>
          <p:nvPr/>
        </p:nvSpPr>
        <p:spPr>
          <a:xfrm>
            <a:off x="1122218" y="4742959"/>
            <a:ext cx="9947564" cy="1877437"/>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Regret says, “Remember what you did.”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Shame says, “Stay where you are.”</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Fear says, “You will only be disappointed again.”</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But faith says, </a:t>
            </a:r>
            <a:r>
              <a:rPr lang="en-US" sz="2400" b="1" kern="0" dirty="0">
                <a:effectLst/>
                <a:latin typeface="+mn-lt"/>
                <a:ea typeface="Times New Roman" panose="02020603050405020304" pitchFamily="18" charset="0"/>
                <a:cs typeface="Times New Roman" panose="02020603050405020304" pitchFamily="18" charset="0"/>
              </a:rPr>
              <a:t>“</a:t>
            </a:r>
            <a:r>
              <a:rPr lang="en-US" sz="2400" b="1" u="sng" kern="0" dirty="0">
                <a:effectLst/>
                <a:latin typeface="+mn-lt"/>
                <a:ea typeface="Times New Roman" panose="02020603050405020304" pitchFamily="18" charset="0"/>
                <a:cs typeface="Times New Roman" panose="02020603050405020304" pitchFamily="18" charset="0"/>
              </a:rPr>
              <a:t>Jesus is worth reaching for</a:t>
            </a:r>
            <a:r>
              <a:rPr lang="en-US" sz="2400" b="1" kern="0" dirty="0">
                <a:effectLst/>
                <a:latin typeface="+mn-lt"/>
                <a:ea typeface="Times New Roman" panose="02020603050405020304" pitchFamily="18" charset="0"/>
                <a:cs typeface="Times New Roman" panose="02020603050405020304" pitchFamily="18" charset="0"/>
              </a:rPr>
              <a:t>.”</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924399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circle(in)">
                                      <p:cBhvr>
                                        <p:cTn id="17" dur="2000"/>
                                        <p:tgtEl>
                                          <p:spTgt spid="7">
                                            <p:txEl>
                                              <p:pRg st="0" end="0"/>
                                            </p:txEl>
                                          </p:spTgt>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animEffect transition="in" filter="circle(in)">
                                      <p:cBhvr>
                                        <p:cTn id="20" dur="2000"/>
                                        <p:tgtEl>
                                          <p:spTgt spid="7">
                                            <p:txEl>
                                              <p:pRg st="1" end="1"/>
                                            </p:txEl>
                                          </p:spTgt>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Effect transition="in" filter="circle(in)">
                                      <p:cBhvr>
                                        <p:cTn id="23" dur="2000"/>
                                        <p:tgtEl>
                                          <p:spTgt spid="7">
                                            <p:txEl>
                                              <p:pRg st="2" end="2"/>
                                            </p:txEl>
                                          </p:spTgt>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7">
                                            <p:txEl>
                                              <p:pRg st="3" end="3"/>
                                            </p:txEl>
                                          </p:spTgt>
                                        </p:tgtEl>
                                        <p:attrNameLst>
                                          <p:attrName>style.visibility</p:attrName>
                                        </p:attrNameLst>
                                      </p:cBhvr>
                                      <p:to>
                                        <p:strVal val="visible"/>
                                      </p:to>
                                    </p:set>
                                    <p:animEffect transition="in" filter="circle(in)">
                                      <p:cBhvr>
                                        <p:cTn id="26" dur="2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6531031B-2764-5463-D480-4927BE718A0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C6FF811-36EB-6433-23AA-081195183575}"/>
              </a:ext>
            </a:extLst>
          </p:cNvPr>
          <p:cNvSpPr txBox="1"/>
          <p:nvPr/>
        </p:nvSpPr>
        <p:spPr>
          <a:xfrm>
            <a:off x="221672" y="166255"/>
            <a:ext cx="11748655" cy="1569660"/>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Her testimony in Scripture reminds us that Jesus sees the person within the suffering. She was never merely a medical condition or an interruption in His day.</a:t>
            </a:r>
            <a:endParaRPr lang="en-US" sz="32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53668607-CBC7-58D9-39D3-6C743241A0B3}"/>
              </a:ext>
            </a:extLst>
          </p:cNvPr>
          <p:cNvSpPr txBox="1"/>
          <p:nvPr/>
        </p:nvSpPr>
        <p:spPr>
          <a:xfrm>
            <a:off x="914400" y="2273576"/>
            <a:ext cx="9799782" cy="2062103"/>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You are more than your diagnosis.</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You are more than the divorce.</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You are more than the debt.</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You are more than the worst decision you ever made.</a:t>
            </a:r>
            <a:endParaRPr lang="en-US" sz="32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43C31F50-2D11-9161-5D09-810C5E233F54}"/>
              </a:ext>
            </a:extLst>
          </p:cNvPr>
          <p:cNvSpPr txBox="1"/>
          <p:nvPr/>
        </p:nvSpPr>
        <p:spPr>
          <a:xfrm>
            <a:off x="803564" y="5257286"/>
            <a:ext cx="10021455" cy="1200329"/>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Your </a:t>
            </a:r>
            <a:r>
              <a:rPr lang="en-US" sz="3600" b="1" u="sng" kern="0" dirty="0">
                <a:effectLst/>
                <a:latin typeface="+mn-lt"/>
                <a:ea typeface="Times New Roman" panose="02020603050405020304" pitchFamily="18" charset="0"/>
                <a:cs typeface="Times New Roman" panose="02020603050405020304" pitchFamily="18" charset="0"/>
              </a:rPr>
              <a:t>pain</a:t>
            </a:r>
            <a:r>
              <a:rPr lang="en-US" sz="3600" kern="0" dirty="0">
                <a:effectLst/>
                <a:latin typeface="+mn-lt"/>
                <a:ea typeface="Times New Roman" panose="02020603050405020304" pitchFamily="18" charset="0"/>
                <a:cs typeface="Times New Roman" panose="02020603050405020304" pitchFamily="18" charset="0"/>
              </a:rPr>
              <a:t> is part of your </a:t>
            </a:r>
            <a:r>
              <a:rPr lang="en-US" sz="3600" b="1" u="sng" kern="0" dirty="0">
                <a:effectLst/>
                <a:latin typeface="+mn-lt"/>
                <a:ea typeface="Times New Roman" panose="02020603050405020304" pitchFamily="18" charset="0"/>
                <a:cs typeface="Times New Roman" panose="02020603050405020304" pitchFamily="18" charset="0"/>
              </a:rPr>
              <a:t>story</a:t>
            </a:r>
            <a:r>
              <a:rPr lang="en-US" sz="3600" kern="0" dirty="0">
                <a:effectLst/>
                <a:latin typeface="+mn-lt"/>
                <a:ea typeface="Times New Roman" panose="02020603050405020304" pitchFamily="18" charset="0"/>
                <a:cs typeface="Times New Roman" panose="02020603050405020304" pitchFamily="18" charset="0"/>
              </a:rPr>
              <a:t>. It does not have the </a:t>
            </a:r>
            <a:r>
              <a:rPr lang="en-US" sz="3600" b="1" u="sng" kern="0" dirty="0">
                <a:effectLst/>
                <a:latin typeface="+mn-lt"/>
                <a:ea typeface="Times New Roman" panose="02020603050405020304" pitchFamily="18" charset="0"/>
                <a:cs typeface="Times New Roman" panose="02020603050405020304" pitchFamily="18" charset="0"/>
              </a:rPr>
              <a:t>authority </a:t>
            </a:r>
            <a:r>
              <a:rPr lang="en-US" sz="3600" kern="0" dirty="0">
                <a:effectLst/>
                <a:latin typeface="+mn-lt"/>
                <a:ea typeface="Times New Roman" panose="02020603050405020304" pitchFamily="18" charset="0"/>
                <a:cs typeface="Times New Roman" panose="02020603050405020304" pitchFamily="18" charset="0"/>
              </a:rPr>
              <a:t>to name you.</a:t>
            </a:r>
            <a:endParaRPr lang="en-US" sz="3600"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049272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heel(1)">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C980DCFB-8526-BCAD-9CC6-C1AC82A12B7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4F31DBC-8367-CC18-A4D4-D8AED869A138}"/>
              </a:ext>
            </a:extLst>
          </p:cNvPr>
          <p:cNvSpPr txBox="1"/>
          <p:nvPr/>
        </p:nvSpPr>
        <p:spPr>
          <a:xfrm>
            <a:off x="140619" y="517663"/>
            <a:ext cx="11711708" cy="2554545"/>
          </a:xfrm>
          <a:prstGeom prst="rect">
            <a:avLst/>
          </a:prstGeom>
          <a:noFill/>
        </p:spPr>
        <p:txBody>
          <a:bodyPr wrap="square">
            <a:spAutoFit/>
          </a:bodyPr>
          <a:lstStyle/>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This passage is not permission to blame people whose healing has not come. Faithful believers may endure long illness, receive medical treatment, and still be trusting God deeply.</a:t>
            </a:r>
            <a:endParaRPr lang="en-US" sz="40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DAE3BC1D-E35E-F54D-C0E2-397D49329666}"/>
              </a:ext>
            </a:extLst>
          </p:cNvPr>
          <p:cNvSpPr txBox="1"/>
          <p:nvPr/>
        </p:nvSpPr>
        <p:spPr>
          <a:xfrm>
            <a:off x="879173" y="3916421"/>
            <a:ext cx="9936018" cy="1754326"/>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We bring our needs to Jesus because we </a:t>
            </a:r>
            <a:r>
              <a:rPr lang="en-US" sz="3600" b="1" u="sng" kern="0" dirty="0">
                <a:effectLst/>
                <a:latin typeface="+mn-lt"/>
                <a:ea typeface="Times New Roman" panose="02020603050405020304" pitchFamily="18" charset="0"/>
                <a:cs typeface="Times New Roman" panose="02020603050405020304" pitchFamily="18" charset="0"/>
              </a:rPr>
              <a:t>trust His love</a:t>
            </a:r>
            <a:r>
              <a:rPr lang="en-US" sz="3600" kern="0" dirty="0">
                <a:effectLst/>
                <a:latin typeface="+mn-lt"/>
                <a:ea typeface="Times New Roman" panose="02020603050405020304" pitchFamily="18" charset="0"/>
                <a:cs typeface="Times New Roman" panose="02020603050405020304" pitchFamily="18" charset="0"/>
              </a:rPr>
              <a:t>, even when we cannot </a:t>
            </a:r>
            <a:r>
              <a:rPr lang="en-US" sz="3600" b="1" u="sng" kern="0" dirty="0">
                <a:effectLst/>
                <a:latin typeface="+mn-lt"/>
                <a:ea typeface="Times New Roman" panose="02020603050405020304" pitchFamily="18" charset="0"/>
                <a:cs typeface="Times New Roman" panose="02020603050405020304" pitchFamily="18" charset="0"/>
              </a:rPr>
              <a:t>predict His answer.</a:t>
            </a:r>
            <a:endParaRPr lang="en-US" sz="24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17211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05D31838-FD26-AAD7-0DB6-D5DAEE92D5B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34C3538-8E00-9E53-4A53-83023F071C36}"/>
              </a:ext>
            </a:extLst>
          </p:cNvPr>
          <p:cNvSpPr txBox="1"/>
          <p:nvPr/>
        </p:nvSpPr>
        <p:spPr>
          <a:xfrm>
            <a:off x="1017037" y="1704265"/>
            <a:ext cx="10534262" cy="2349361"/>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In Mark 2, four men brought a paralyzed man to Jesus.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When they arrived, the house was full. There was no room at the door.</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They could have said, “We tried.”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They could have turned around.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Instead, they opened the roof and lowered the man into the presence of Jesus.</a:t>
            </a:r>
            <a:endParaRPr lang="en-US" sz="24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AD094C8-2E99-87B9-C689-F8686BC188DB}"/>
              </a:ext>
            </a:extLst>
          </p:cNvPr>
          <p:cNvSpPr txBox="1"/>
          <p:nvPr/>
        </p:nvSpPr>
        <p:spPr>
          <a:xfrm>
            <a:off x="1147665" y="213345"/>
            <a:ext cx="9498563" cy="1200329"/>
          </a:xfrm>
          <a:prstGeom prst="rect">
            <a:avLst/>
          </a:prstGeom>
          <a:noFill/>
        </p:spPr>
        <p:txBody>
          <a:bodyPr wrap="square">
            <a:spAutoFit/>
          </a:bodyPr>
          <a:lstStyle/>
          <a:p>
            <a:pPr marL="0" marR="0" algn="ctr">
              <a:lnSpc>
                <a:spcPct val="100000"/>
              </a:lnSpc>
              <a:spcAft>
                <a:spcPts val="800"/>
              </a:spcAft>
              <a:buNone/>
            </a:pPr>
            <a:r>
              <a:rPr lang="en-US" sz="3600" b="1" u="sng" kern="0" dirty="0">
                <a:effectLst/>
                <a:latin typeface="+mn-lt"/>
                <a:ea typeface="Times New Roman" panose="02020603050405020304" pitchFamily="18" charset="0"/>
                <a:cs typeface="Times New Roman" panose="02020603050405020304" pitchFamily="18" charset="0"/>
              </a:rPr>
              <a:t>WHEN YOU CANNOT PRESS ALONE, LET SOMEBODY HELP YOU</a:t>
            </a:r>
            <a:endParaRPr lang="en-US" sz="3600" u="sng"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D84034F-505D-54D1-4005-C777CAE41A84}"/>
              </a:ext>
            </a:extLst>
          </p:cNvPr>
          <p:cNvSpPr txBox="1"/>
          <p:nvPr/>
        </p:nvSpPr>
        <p:spPr>
          <a:xfrm>
            <a:off x="1250303" y="4344217"/>
            <a:ext cx="10067730" cy="2144177"/>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Mark tells us: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“When Jesus saw their faith, he said unto the sick of the palsy, Son, thy sins be forgiven thee.”</a:t>
            </a:r>
            <a:br>
              <a:rPr lang="en-US" sz="2400" kern="0" dirty="0">
                <a:effectLst/>
                <a:latin typeface="+mn-lt"/>
                <a:ea typeface="Times New Roman" panose="02020603050405020304" pitchFamily="18" charset="0"/>
                <a:cs typeface="Times New Roman" panose="02020603050405020304" pitchFamily="18" charset="0"/>
              </a:rPr>
            </a:br>
            <a:r>
              <a:rPr lang="en-US" sz="2400" kern="0" dirty="0">
                <a:effectLst/>
                <a:latin typeface="+mn-lt"/>
                <a:ea typeface="Times New Roman" panose="02020603050405020304" pitchFamily="18" charset="0"/>
                <a:cs typeface="Times New Roman" panose="02020603050405020304" pitchFamily="18" charset="0"/>
              </a:rPr>
              <a:t>Mark 2:5, KJV</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Jesus saw their faith.</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26221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8F3C47DB-1149-FF37-6ED0-3F21BB05867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9AD5BD3-419B-D070-062C-7533C29E044D}"/>
              </a:ext>
            </a:extLst>
          </p:cNvPr>
          <p:cNvSpPr txBox="1"/>
          <p:nvPr/>
        </p:nvSpPr>
        <p:spPr>
          <a:xfrm>
            <a:off x="277091" y="475327"/>
            <a:ext cx="11637817" cy="6145272"/>
          </a:xfrm>
          <a:prstGeom prst="rect">
            <a:avLst/>
          </a:prstGeom>
          <a:noFill/>
        </p:spPr>
        <p:txBody>
          <a:bodyPr wrap="square">
            <a:spAutoFit/>
          </a:bodyPr>
          <a:lstStyle/>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The man on the bed had people willing to carry him.</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Church, some seasons call for somebody to help carry your burden.</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You do not have to pretend you are strong every day.</a:t>
            </a:r>
          </a:p>
          <a:p>
            <a:pPr marL="0" marR="0" algn="ctr">
              <a:lnSpc>
                <a:spcPct val="100000"/>
              </a:lnSpc>
              <a:spcAft>
                <a:spcPts val="800"/>
              </a:spcAft>
              <a:buNone/>
            </a:pP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There are times when the strongest sentence you can speak is:</a:t>
            </a:r>
            <a:endParaRPr lang="en-US" sz="36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600" kern="0" dirty="0">
                <a:effectLst/>
                <a:latin typeface="+mn-lt"/>
                <a:ea typeface="Times New Roman" panose="02020603050405020304" pitchFamily="18" charset="0"/>
                <a:cs typeface="Times New Roman" panose="02020603050405020304" pitchFamily="18" charset="0"/>
              </a:rPr>
              <a:t>“I need prayer.”</a:t>
            </a:r>
            <a:br>
              <a:rPr lang="en-US" sz="3600" kern="0" dirty="0">
                <a:effectLst/>
                <a:latin typeface="+mn-lt"/>
                <a:ea typeface="Times New Roman" panose="02020603050405020304" pitchFamily="18" charset="0"/>
                <a:cs typeface="Times New Roman" panose="02020603050405020304" pitchFamily="18" charset="0"/>
              </a:rPr>
            </a:br>
            <a:r>
              <a:rPr lang="en-US" sz="3600" kern="0" dirty="0">
                <a:effectLst/>
                <a:latin typeface="+mn-lt"/>
                <a:ea typeface="Times New Roman" panose="02020603050405020304" pitchFamily="18" charset="0"/>
                <a:cs typeface="Times New Roman" panose="02020603050405020304" pitchFamily="18" charset="0"/>
              </a:rPr>
              <a:t>“I need somebody to listen.”</a:t>
            </a:r>
            <a:br>
              <a:rPr lang="en-US" sz="3600" kern="0" dirty="0">
                <a:effectLst/>
                <a:latin typeface="+mn-lt"/>
                <a:ea typeface="Times New Roman" panose="02020603050405020304" pitchFamily="18" charset="0"/>
                <a:cs typeface="Times New Roman" panose="02020603050405020304" pitchFamily="18" charset="0"/>
              </a:rPr>
            </a:br>
            <a:r>
              <a:rPr lang="en-US" sz="3600" kern="0" dirty="0">
                <a:effectLst/>
                <a:latin typeface="+mn-lt"/>
                <a:ea typeface="Times New Roman" panose="02020603050405020304" pitchFamily="18" charset="0"/>
                <a:cs typeface="Times New Roman" panose="02020603050405020304" pitchFamily="18" charset="0"/>
              </a:rPr>
              <a:t>“I need help.”</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309184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C52AFC53-84A6-DCAB-5391-316DDFE81E7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A67FA43-7095-1695-ECC0-4EE10B9FB282}"/>
              </a:ext>
            </a:extLst>
          </p:cNvPr>
          <p:cNvSpPr txBox="1"/>
          <p:nvPr/>
        </p:nvSpPr>
        <p:spPr>
          <a:xfrm>
            <a:off x="120073" y="0"/>
            <a:ext cx="11369963" cy="5816977"/>
          </a:xfrm>
          <a:prstGeom prst="rect">
            <a:avLst/>
          </a:prstGeom>
          <a:noFill/>
        </p:spPr>
        <p:txBody>
          <a:bodyPr wrap="square">
            <a:spAutoFit/>
          </a:bodyPr>
          <a:lstStyle/>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Borrowed strength</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Imagine a woman walking through the death of her husband.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She has heard the encouraging words. She knows the Scriptures. But now the funeral is over, the visitors have gone home, and the house is quiet.</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A friend begins calling every morning.</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Some days, they pray.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Some days, the grieving woman cries.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Some days, the friend simply stays on the phone.</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Months later, the woman might say: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“I could not always find the words to pray, but God sent somebody who kept praying with me.”</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That is an illustrative testimony, but it reflects the kind of care the church is called to offer.</a:t>
            </a:r>
            <a:endParaRPr lang="en-US" sz="24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7F1EF7E3-C93C-7D30-C0C6-32FD8C2B1D9B}"/>
              </a:ext>
            </a:extLst>
          </p:cNvPr>
          <p:cNvSpPr txBox="1"/>
          <p:nvPr/>
        </p:nvSpPr>
        <p:spPr>
          <a:xfrm>
            <a:off x="0" y="6010941"/>
            <a:ext cx="11887199" cy="461665"/>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Sometimes </a:t>
            </a:r>
            <a:r>
              <a:rPr lang="en-US" sz="2400" b="1" u="sng" kern="0" dirty="0">
                <a:effectLst/>
                <a:latin typeface="+mn-lt"/>
                <a:ea typeface="Times New Roman" panose="02020603050405020304" pitchFamily="18" charset="0"/>
                <a:cs typeface="Times New Roman" panose="02020603050405020304" pitchFamily="18" charset="0"/>
              </a:rPr>
              <a:t>God’s provision </a:t>
            </a:r>
            <a:r>
              <a:rPr lang="en-US" sz="2400" kern="0" dirty="0">
                <a:effectLst/>
                <a:latin typeface="+mn-lt"/>
                <a:ea typeface="Times New Roman" panose="02020603050405020304" pitchFamily="18" charset="0"/>
                <a:cs typeface="Times New Roman" panose="02020603050405020304" pitchFamily="18" charset="0"/>
              </a:rPr>
              <a:t>arrives as a </a:t>
            </a:r>
            <a:r>
              <a:rPr lang="en-US" sz="2400" b="1" u="sng" kern="0" dirty="0">
                <a:effectLst/>
                <a:latin typeface="+mn-lt"/>
                <a:ea typeface="Times New Roman" panose="02020603050405020304" pitchFamily="18" charset="0"/>
                <a:cs typeface="Times New Roman" panose="02020603050405020304" pitchFamily="18" charset="0"/>
              </a:rPr>
              <a:t>person </a:t>
            </a:r>
            <a:r>
              <a:rPr lang="en-US" sz="2400" kern="0" dirty="0">
                <a:effectLst/>
                <a:latin typeface="+mn-lt"/>
                <a:ea typeface="Times New Roman" panose="02020603050405020304" pitchFamily="18" charset="0"/>
                <a:cs typeface="Times New Roman" panose="02020603050405020304" pitchFamily="18" charset="0"/>
              </a:rPr>
              <a:t>who refuses to let you </a:t>
            </a:r>
            <a:r>
              <a:rPr lang="en-US" sz="2400" b="1" u="sng" kern="0" dirty="0">
                <a:effectLst/>
                <a:latin typeface="+mn-lt"/>
                <a:ea typeface="Times New Roman" panose="02020603050405020304" pitchFamily="18" charset="0"/>
                <a:cs typeface="Times New Roman" panose="02020603050405020304" pitchFamily="18" charset="0"/>
              </a:rPr>
              <a:t>suffer alone.</a:t>
            </a:r>
            <a:endParaRPr lang="en-US" sz="16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39340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A1E1600A-5203-8B3A-56CF-53589E3792F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E56B9A1-CE9A-BD47-641A-EBF045A7F331}"/>
              </a:ext>
            </a:extLst>
          </p:cNvPr>
          <p:cNvSpPr txBox="1"/>
          <p:nvPr/>
        </p:nvSpPr>
        <p:spPr>
          <a:xfrm>
            <a:off x="92363" y="715436"/>
            <a:ext cx="11379200" cy="4832092"/>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And sometimes you are the person He is calling to show up.</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Before you tell somebody to press harder, ask whether you can help carry their burden.</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Bring a meal.</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Make the call.</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Sit beside them.</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Help them get to the appointment.</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Pray and stay long enough to listen.</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The four men in Mark 2 put action beneath their concern.</a:t>
            </a:r>
            <a:endParaRPr lang="en-US" sz="32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72B1A08-55CA-1808-6DB6-2D277DEECA22}"/>
              </a:ext>
            </a:extLst>
          </p:cNvPr>
          <p:cNvSpPr txBox="1"/>
          <p:nvPr/>
        </p:nvSpPr>
        <p:spPr>
          <a:xfrm>
            <a:off x="1981199" y="5850176"/>
            <a:ext cx="7601528" cy="584775"/>
          </a:xfrm>
          <a:prstGeom prst="rect">
            <a:avLst/>
          </a:prstGeom>
          <a:noFill/>
        </p:spPr>
        <p:txBody>
          <a:bodyPr wrap="square">
            <a:spAutoFit/>
          </a:bodyPr>
          <a:lstStyle/>
          <a:p>
            <a:pPr marL="0" marR="0" algn="ctr">
              <a:lnSpc>
                <a:spcPct val="100000"/>
              </a:lnSpc>
              <a:spcAft>
                <a:spcPts val="800"/>
              </a:spcAft>
              <a:buNone/>
            </a:pPr>
            <a:r>
              <a:rPr lang="en-US" sz="3200" b="1" kern="0" dirty="0">
                <a:effectLst/>
                <a:latin typeface="+mn-lt"/>
                <a:ea typeface="Times New Roman" panose="02020603050405020304" pitchFamily="18" charset="0"/>
                <a:cs typeface="Times New Roman" panose="02020603050405020304" pitchFamily="18" charset="0"/>
              </a:rPr>
              <a:t>Let us become that kind of church.</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54365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D91A16C2-D16A-120C-EBFE-BB0C612FD96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1344DE6-475E-2C37-0BA5-316DC4377B8F}"/>
              </a:ext>
            </a:extLst>
          </p:cNvPr>
          <p:cNvSpPr txBox="1"/>
          <p:nvPr/>
        </p:nvSpPr>
        <p:spPr>
          <a:xfrm>
            <a:off x="1080654" y="1968028"/>
            <a:ext cx="9753600" cy="3642023"/>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Paul wrote:</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“Brethren, I count not myself to have apprehended: but this one thing I do, forgetting those things which are behind, and reaching forth unto those things which are before, I press toward the mark for the prize of the high calling of God in Christ Jesus.”</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Philippians 3:13–14, KJV</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368E01A-B381-FC6D-4771-7C50BE66B539}"/>
              </a:ext>
            </a:extLst>
          </p:cNvPr>
          <p:cNvSpPr txBox="1"/>
          <p:nvPr/>
        </p:nvSpPr>
        <p:spPr>
          <a:xfrm>
            <a:off x="1597890" y="263344"/>
            <a:ext cx="8996219" cy="1077218"/>
          </a:xfrm>
          <a:prstGeom prst="rect">
            <a:avLst/>
          </a:prstGeom>
          <a:noFill/>
        </p:spPr>
        <p:txBody>
          <a:bodyPr wrap="square">
            <a:spAutoFit/>
          </a:bodyPr>
          <a:lstStyle/>
          <a:p>
            <a:pPr marL="0" marR="0" algn="ctr">
              <a:lnSpc>
                <a:spcPct val="100000"/>
              </a:lnSpc>
              <a:spcAft>
                <a:spcPts val="800"/>
              </a:spcAft>
              <a:buNone/>
            </a:pPr>
            <a:r>
              <a:rPr lang="en-US" sz="3200" b="1" u="sng" kern="0" dirty="0">
                <a:effectLst/>
                <a:latin typeface="+mn-lt"/>
                <a:ea typeface="Times New Roman" panose="02020603050405020304" pitchFamily="18" charset="0"/>
                <a:cs typeface="Times New Roman" panose="02020603050405020304" pitchFamily="18" charset="0"/>
              </a:rPr>
              <a:t>PRESS WITHOUT LETTING YESTERDAY HOLD THE STEERING WHEEL</a:t>
            </a:r>
            <a:endParaRPr lang="en-US" sz="3200" u="sng"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95636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6F27DF84-BAB5-E689-8D42-E39313F3874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405B845-F96C-EEBE-44A0-F970B7C1BB8F}"/>
              </a:ext>
            </a:extLst>
          </p:cNvPr>
          <p:cNvSpPr txBox="1"/>
          <p:nvPr/>
        </p:nvSpPr>
        <p:spPr>
          <a:xfrm>
            <a:off x="-341274" y="877673"/>
            <a:ext cx="12368433" cy="3949799"/>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Paul had a past.</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He had persecuted the church. He had memories he could not rewrite.</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Yet Christ had taken hold of him, and Paul continued pursuing Christ.</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When Paul speaks of forgetting what is behind, he is not teaching us to deny what happened or avoid responsibility.</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Some things need confession.</a:t>
            </a:r>
            <a:br>
              <a:rPr lang="en-US" sz="2800" kern="0" dirty="0">
                <a:effectLst/>
                <a:latin typeface="+mn-lt"/>
                <a:ea typeface="Times New Roman" panose="02020603050405020304" pitchFamily="18" charset="0"/>
                <a:cs typeface="Times New Roman" panose="02020603050405020304" pitchFamily="18" charset="0"/>
              </a:rPr>
            </a:br>
            <a:r>
              <a:rPr lang="en-US" sz="2800" kern="0" dirty="0">
                <a:effectLst/>
                <a:latin typeface="+mn-lt"/>
                <a:ea typeface="Times New Roman" panose="02020603050405020304" pitchFamily="18" charset="0"/>
                <a:cs typeface="Times New Roman" panose="02020603050405020304" pitchFamily="18" charset="0"/>
              </a:rPr>
              <a:t>Some things need repair.</a:t>
            </a:r>
            <a:br>
              <a:rPr lang="en-US" sz="2800" kern="0" dirty="0">
                <a:effectLst/>
                <a:latin typeface="+mn-lt"/>
                <a:ea typeface="Times New Roman" panose="02020603050405020304" pitchFamily="18" charset="0"/>
                <a:cs typeface="Times New Roman" panose="02020603050405020304" pitchFamily="18" charset="0"/>
              </a:rPr>
            </a:br>
            <a:r>
              <a:rPr lang="en-US" sz="2800" kern="0" dirty="0">
                <a:effectLst/>
                <a:latin typeface="+mn-lt"/>
                <a:ea typeface="Times New Roman" panose="02020603050405020304" pitchFamily="18" charset="0"/>
                <a:cs typeface="Times New Roman" panose="02020603050405020304" pitchFamily="18" charset="0"/>
              </a:rPr>
              <a:t>Some things need patient healing.</a:t>
            </a:r>
            <a:endParaRPr lang="en-US" sz="28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44A027F-95E6-4D58-9D48-71D3FE271BB1}"/>
              </a:ext>
            </a:extLst>
          </p:cNvPr>
          <p:cNvSpPr txBox="1"/>
          <p:nvPr/>
        </p:nvSpPr>
        <p:spPr>
          <a:xfrm>
            <a:off x="121299" y="5153971"/>
            <a:ext cx="11747240" cy="1200329"/>
          </a:xfrm>
          <a:prstGeom prst="rect">
            <a:avLst/>
          </a:prstGeom>
          <a:noFill/>
        </p:spPr>
        <p:txBody>
          <a:bodyPr wrap="square">
            <a:spAutoFit/>
          </a:bodyPr>
          <a:lstStyle/>
          <a:p>
            <a:pPr marL="0" marR="0" algn="ctr">
              <a:lnSpc>
                <a:spcPct val="100000"/>
              </a:lnSpc>
              <a:spcAft>
                <a:spcPts val="800"/>
              </a:spcAft>
              <a:buNone/>
            </a:pPr>
            <a:r>
              <a:rPr lang="en-US" sz="3600" b="1" u="sng" kern="0" dirty="0">
                <a:ea typeface="Times New Roman" panose="02020603050405020304" pitchFamily="18" charset="0"/>
                <a:cs typeface="Times New Roman" panose="02020603050405020304" pitchFamily="18" charset="0"/>
              </a:rPr>
              <a:t>Y</a:t>
            </a:r>
            <a:r>
              <a:rPr lang="en-US" sz="3600" b="1" u="sng" kern="0" dirty="0">
                <a:effectLst/>
                <a:latin typeface="+mn-lt"/>
                <a:ea typeface="Times New Roman" panose="02020603050405020304" pitchFamily="18" charset="0"/>
                <a:cs typeface="Times New Roman" panose="02020603050405020304" pitchFamily="18" charset="0"/>
              </a:rPr>
              <a:t>esterday does not get to direct every decision you make tomorrow.</a:t>
            </a:r>
            <a:endParaRPr lang="en-US" sz="24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5574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277A25C5-C63E-F99E-19CD-6734141DEAC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6A0BC76-0B6B-76A7-8962-05BDD48965D9}"/>
              </a:ext>
            </a:extLst>
          </p:cNvPr>
          <p:cNvSpPr txBox="1"/>
          <p:nvPr/>
        </p:nvSpPr>
        <p:spPr>
          <a:xfrm>
            <a:off x="-130628" y="0"/>
            <a:ext cx="12232431" cy="5981125"/>
          </a:xfrm>
          <a:prstGeom prst="rect">
            <a:avLst/>
          </a:prstGeom>
          <a:noFill/>
        </p:spPr>
        <p:txBody>
          <a:bodyPr wrap="square">
            <a:spAutoFit/>
          </a:bodyPr>
          <a:lstStyle/>
          <a:p>
            <a:pPr marL="0" marR="0" algn="ctr">
              <a:lnSpc>
                <a:spcPct val="100000"/>
              </a:lnSpc>
              <a:spcAft>
                <a:spcPts val="800"/>
              </a:spcAft>
              <a:buNone/>
            </a:pPr>
            <a:r>
              <a:rPr lang="en-US" sz="2800" b="1" kern="0" dirty="0">
                <a:effectLst/>
                <a:latin typeface="+mn-lt"/>
                <a:ea typeface="Times New Roman" panose="02020603050405020304" pitchFamily="18" charset="0"/>
                <a:cs typeface="Times New Roman" panose="02020603050405020304" pitchFamily="18" charset="0"/>
              </a:rPr>
              <a:t>The rearview mirror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A rearview mirror is useful.</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It helps you understand what is behind you.</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But try driving while looking only into that mirror.</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You will miss the road in front of you.</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Somebody has been staring at an old failure so long that they are struggling to see the next faithful step.</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You cannot redo yesterday.</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But you can confess today.</a:t>
            </a:r>
            <a:br>
              <a:rPr lang="en-US" sz="2800" kern="0" dirty="0">
                <a:effectLst/>
                <a:latin typeface="+mn-lt"/>
                <a:ea typeface="Times New Roman" panose="02020603050405020304" pitchFamily="18" charset="0"/>
                <a:cs typeface="Times New Roman" panose="02020603050405020304" pitchFamily="18" charset="0"/>
              </a:rPr>
            </a:br>
            <a:r>
              <a:rPr lang="en-US" sz="2800" kern="0" dirty="0">
                <a:effectLst/>
                <a:latin typeface="+mn-lt"/>
                <a:ea typeface="Times New Roman" panose="02020603050405020304" pitchFamily="18" charset="0"/>
                <a:cs typeface="Times New Roman" panose="02020603050405020304" pitchFamily="18" charset="0"/>
              </a:rPr>
              <a:t>You can apologize today.</a:t>
            </a:r>
            <a:br>
              <a:rPr lang="en-US" sz="2800" kern="0" dirty="0">
                <a:effectLst/>
                <a:latin typeface="+mn-lt"/>
                <a:ea typeface="Times New Roman" panose="02020603050405020304" pitchFamily="18" charset="0"/>
                <a:cs typeface="Times New Roman" panose="02020603050405020304" pitchFamily="18" charset="0"/>
              </a:rPr>
            </a:br>
            <a:r>
              <a:rPr lang="en-US" sz="2800" kern="0" dirty="0">
                <a:effectLst/>
                <a:latin typeface="+mn-lt"/>
                <a:ea typeface="Times New Roman" panose="02020603050405020304" pitchFamily="18" charset="0"/>
                <a:cs typeface="Times New Roman" panose="02020603050405020304" pitchFamily="18" charset="0"/>
              </a:rPr>
              <a:t>You can seek counsel today.</a:t>
            </a:r>
            <a:br>
              <a:rPr lang="en-US" sz="2800" kern="0" dirty="0">
                <a:effectLst/>
                <a:latin typeface="+mn-lt"/>
                <a:ea typeface="Times New Roman" panose="02020603050405020304" pitchFamily="18" charset="0"/>
                <a:cs typeface="Times New Roman" panose="02020603050405020304" pitchFamily="18" charset="0"/>
              </a:rPr>
            </a:br>
            <a:r>
              <a:rPr lang="en-US" sz="2800" kern="0" dirty="0">
                <a:effectLst/>
                <a:latin typeface="+mn-lt"/>
                <a:ea typeface="Times New Roman" panose="02020603050405020304" pitchFamily="18" charset="0"/>
                <a:cs typeface="Times New Roman" panose="02020603050405020304" pitchFamily="18" charset="0"/>
              </a:rPr>
              <a:t>You can obey God today.</a:t>
            </a:r>
            <a:endParaRPr lang="en-US" sz="28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A3C75FF0-25D6-8153-9DB8-7870AB8096D1}"/>
              </a:ext>
            </a:extLst>
          </p:cNvPr>
          <p:cNvSpPr txBox="1"/>
          <p:nvPr/>
        </p:nvSpPr>
        <p:spPr>
          <a:xfrm>
            <a:off x="115878" y="6053056"/>
            <a:ext cx="11739417" cy="523220"/>
          </a:xfrm>
          <a:prstGeom prst="rect">
            <a:avLst/>
          </a:prstGeom>
          <a:noFill/>
        </p:spPr>
        <p:txBody>
          <a:bodyPr wrap="square">
            <a:spAutoFit/>
          </a:bodyPr>
          <a:lstStyle/>
          <a:p>
            <a:pPr marL="0" marR="0" algn="ctr">
              <a:lnSpc>
                <a:spcPct val="100000"/>
              </a:lnSpc>
              <a:spcAft>
                <a:spcPts val="800"/>
              </a:spcAft>
              <a:buNone/>
            </a:pPr>
            <a:r>
              <a:rPr lang="en-US" sz="2800" b="1" u="sng" kern="0" dirty="0">
                <a:effectLst/>
                <a:latin typeface="+mn-lt"/>
                <a:ea typeface="Times New Roman" panose="02020603050405020304" pitchFamily="18" charset="0"/>
                <a:cs typeface="Times New Roman" panose="02020603050405020304" pitchFamily="18" charset="0"/>
              </a:rPr>
              <a:t>Grace</a:t>
            </a:r>
            <a:r>
              <a:rPr lang="en-US" sz="2800" kern="0" dirty="0">
                <a:effectLst/>
                <a:latin typeface="+mn-lt"/>
                <a:ea typeface="Times New Roman" panose="02020603050405020304" pitchFamily="18" charset="0"/>
                <a:cs typeface="Times New Roman" panose="02020603050405020304" pitchFamily="18" charset="0"/>
              </a:rPr>
              <a:t> gives you somewhere to </a:t>
            </a:r>
            <a:r>
              <a:rPr lang="en-US" sz="2800" b="1" u="sng" kern="0" dirty="0">
                <a:effectLst/>
                <a:latin typeface="+mn-lt"/>
                <a:ea typeface="Times New Roman" panose="02020603050405020304" pitchFamily="18" charset="0"/>
                <a:cs typeface="Times New Roman" panose="02020603050405020304" pitchFamily="18" charset="0"/>
              </a:rPr>
              <a:t>stand </a:t>
            </a:r>
            <a:r>
              <a:rPr lang="en-US" sz="2800" kern="0" dirty="0">
                <a:effectLst/>
                <a:latin typeface="+mn-lt"/>
                <a:ea typeface="Times New Roman" panose="02020603050405020304" pitchFamily="18" charset="0"/>
                <a:cs typeface="Times New Roman" panose="02020603050405020304" pitchFamily="18" charset="0"/>
              </a:rPr>
              <a:t>while you learn to </a:t>
            </a:r>
            <a:r>
              <a:rPr lang="en-US" sz="2800" b="1" u="sng" kern="0" dirty="0">
                <a:effectLst/>
                <a:latin typeface="+mn-lt"/>
                <a:ea typeface="Times New Roman" panose="02020603050405020304" pitchFamily="18" charset="0"/>
                <a:cs typeface="Times New Roman" panose="02020603050405020304" pitchFamily="18" charset="0"/>
              </a:rPr>
              <a:t>walk differently.</a:t>
            </a:r>
            <a:endParaRPr lang="en-US" sz="18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851782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BCCB3BCC-15F5-5D8A-D469-20123173D4F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C809BE1-C70A-75DE-8C6F-4BDD79B1BE3C}"/>
              </a:ext>
            </a:extLst>
          </p:cNvPr>
          <p:cNvSpPr txBox="1"/>
          <p:nvPr/>
        </p:nvSpPr>
        <p:spPr>
          <a:xfrm>
            <a:off x="323273" y="133582"/>
            <a:ext cx="11157527" cy="4339650"/>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Paul also testified:</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“We are troubled on every side, yet not distressed; we are perplexed, but not in despair; persecuted, but not forsaken; cast down, but not destroyed.”</a:t>
            </a:r>
            <a:br>
              <a:rPr lang="en-US" sz="3200" kern="0" dirty="0">
                <a:effectLst/>
                <a:latin typeface="+mn-lt"/>
                <a:ea typeface="Times New Roman" panose="02020603050405020304" pitchFamily="18" charset="0"/>
                <a:cs typeface="Times New Roman" panose="02020603050405020304" pitchFamily="18" charset="0"/>
              </a:rPr>
            </a:br>
            <a:r>
              <a:rPr lang="en-US" sz="3200" kern="0" dirty="0">
                <a:effectLst/>
                <a:latin typeface="+mn-lt"/>
                <a:ea typeface="Times New Roman" panose="02020603050405020304" pitchFamily="18" charset="0"/>
                <a:cs typeface="Times New Roman" panose="02020603050405020304" pitchFamily="18" charset="0"/>
              </a:rPr>
              <a:t>2 Corinthians 4:8–9, KJV</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That is a testimony with scars in it.</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Paul acknowledged the pressure. He also acknowledged the sustaining power of God.</a:t>
            </a:r>
            <a:endParaRPr lang="en-US" sz="32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4711ABB-B479-8CE3-AA30-55BD8EF0A889}"/>
              </a:ext>
            </a:extLst>
          </p:cNvPr>
          <p:cNvSpPr txBox="1"/>
          <p:nvPr/>
        </p:nvSpPr>
        <p:spPr>
          <a:xfrm>
            <a:off x="1108364" y="5075643"/>
            <a:ext cx="10141526" cy="1077218"/>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You can tell the </a:t>
            </a:r>
            <a:r>
              <a:rPr lang="en-US" sz="3200" b="1" u="sng" kern="0" dirty="0">
                <a:effectLst/>
                <a:latin typeface="+mn-lt"/>
                <a:ea typeface="Times New Roman" panose="02020603050405020304" pitchFamily="18" charset="0"/>
                <a:cs typeface="Times New Roman" panose="02020603050405020304" pitchFamily="18" charset="0"/>
              </a:rPr>
              <a:t>truth about your struggle </a:t>
            </a:r>
            <a:r>
              <a:rPr lang="en-US" sz="3200" kern="0" dirty="0">
                <a:effectLst/>
                <a:latin typeface="+mn-lt"/>
                <a:ea typeface="Times New Roman" panose="02020603050405020304" pitchFamily="18" charset="0"/>
                <a:cs typeface="Times New Roman" panose="02020603050405020304" pitchFamily="18" charset="0"/>
              </a:rPr>
              <a:t>and </a:t>
            </a:r>
            <a:r>
              <a:rPr lang="en-US" sz="3200" b="1" u="sng" kern="0" dirty="0">
                <a:effectLst/>
                <a:latin typeface="+mn-lt"/>
                <a:ea typeface="Times New Roman" panose="02020603050405020304" pitchFamily="18" charset="0"/>
                <a:cs typeface="Times New Roman" panose="02020603050405020304" pitchFamily="18" charset="0"/>
              </a:rPr>
              <a:t>still speak with faith.</a:t>
            </a:r>
            <a:endParaRPr lang="en-US" sz="20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955635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3950EA92-A323-F44D-48BB-D85E5200D4C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9341EE1-802D-9D7F-C972-4993B4BC3613}"/>
              </a:ext>
            </a:extLst>
          </p:cNvPr>
          <p:cNvSpPr txBox="1"/>
          <p:nvPr/>
        </p:nvSpPr>
        <p:spPr>
          <a:xfrm>
            <a:off x="406400" y="1078453"/>
            <a:ext cx="10982036" cy="4462760"/>
          </a:xfrm>
          <a:prstGeom prst="rect">
            <a:avLst/>
          </a:prstGeom>
          <a:noFill/>
        </p:spPr>
        <p:txBody>
          <a:bodyPr wrap="square">
            <a:spAutoFit/>
          </a:bodyPr>
          <a:lstStyle/>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Hebrews tells us to run with patience the race before us: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“Looking unto Jesus the </a:t>
            </a:r>
            <a:r>
              <a:rPr lang="en-US" sz="2400" kern="0" dirty="0">
                <a:effectLst/>
                <a:latin typeface="+mn-lt"/>
                <a:ea typeface="Times New Roman" panose="02020603050405020304" pitchFamily="18" charset="0"/>
                <a:cs typeface="Times New Roman" panose="02020603050405020304" pitchFamily="18" charset="0"/>
              </a:rPr>
              <a:t>author</a:t>
            </a:r>
            <a:r>
              <a:rPr lang="en-US" sz="2000" kern="0" dirty="0">
                <a:effectLst/>
                <a:latin typeface="+mn-lt"/>
                <a:ea typeface="Times New Roman" panose="02020603050405020304" pitchFamily="18" charset="0"/>
                <a:cs typeface="Times New Roman" panose="02020603050405020304" pitchFamily="18" charset="0"/>
              </a:rPr>
              <a:t> and finisher of our faith.”</a:t>
            </a:r>
            <a:br>
              <a:rPr lang="en-US" sz="2000" kern="0" dirty="0">
                <a:effectLst/>
                <a:latin typeface="+mn-lt"/>
                <a:ea typeface="Times New Roman" panose="02020603050405020304" pitchFamily="18" charset="0"/>
                <a:cs typeface="Times New Roman" panose="02020603050405020304" pitchFamily="18" charset="0"/>
              </a:rPr>
            </a:br>
            <a:r>
              <a:rPr lang="en-US" sz="2000" kern="0" dirty="0">
                <a:effectLst/>
                <a:latin typeface="+mn-lt"/>
                <a:ea typeface="Times New Roman" panose="02020603050405020304" pitchFamily="18" charset="0"/>
                <a:cs typeface="Times New Roman" panose="02020603050405020304" pitchFamily="18" charset="0"/>
              </a:rPr>
              <a:t>Hebrews 12:2, KJV</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Our deepest confidence is in Jesus.</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He endured the cross. He bore shame. He suffered rejection. He entered death and rose again.</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When we are weary, Hebrews directs us to consider Him.</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Jesus understands suffering from within it.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He knows what it is to weep.</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He knows what it is to be betrayed.</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He knows what it is to pray in anguish.</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And the risen Savior is able to sustain His people.</a:t>
            </a:r>
            <a:endParaRPr lang="en-US" sz="20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79354C2F-46A5-4202-D48D-8AE3E27279BF}"/>
              </a:ext>
            </a:extLst>
          </p:cNvPr>
          <p:cNvSpPr txBox="1"/>
          <p:nvPr/>
        </p:nvSpPr>
        <p:spPr>
          <a:xfrm>
            <a:off x="2983345" y="70215"/>
            <a:ext cx="6096000" cy="646331"/>
          </a:xfrm>
          <a:prstGeom prst="rect">
            <a:avLst/>
          </a:prstGeom>
          <a:noFill/>
        </p:spPr>
        <p:txBody>
          <a:bodyPr wrap="square">
            <a:spAutoFit/>
          </a:bodyPr>
          <a:lstStyle/>
          <a:p>
            <a:pPr marL="0" marR="0">
              <a:lnSpc>
                <a:spcPct val="100000"/>
              </a:lnSpc>
              <a:spcAft>
                <a:spcPts val="800"/>
              </a:spcAft>
              <a:buNone/>
            </a:pPr>
            <a:r>
              <a:rPr lang="en-US" sz="3600" b="1" u="sng" kern="0" dirty="0">
                <a:effectLst/>
                <a:latin typeface="+mn-lt"/>
                <a:ea typeface="Times New Roman" panose="02020603050405020304" pitchFamily="18" charset="0"/>
                <a:cs typeface="Times New Roman" panose="02020603050405020304" pitchFamily="18" charset="0"/>
              </a:rPr>
              <a:t>KEEP YOUR EYES ON JESUS</a:t>
            </a:r>
            <a:endParaRPr lang="en-US" sz="3600" u="sng"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CCD990F5-023C-B4E0-33C8-180D2DD4714F}"/>
              </a:ext>
            </a:extLst>
          </p:cNvPr>
          <p:cNvSpPr txBox="1"/>
          <p:nvPr/>
        </p:nvSpPr>
        <p:spPr>
          <a:xfrm>
            <a:off x="406400" y="5920570"/>
            <a:ext cx="10982036" cy="584775"/>
          </a:xfrm>
          <a:prstGeom prst="rect">
            <a:avLst/>
          </a:prstGeom>
          <a:noFill/>
        </p:spPr>
        <p:txBody>
          <a:bodyPr wrap="square">
            <a:spAutoFit/>
          </a:bodyPr>
          <a:lstStyle/>
          <a:p>
            <a:pPr marL="0" marR="0" algn="ctr">
              <a:lnSpc>
                <a:spcPct val="100000"/>
              </a:lnSpc>
              <a:spcAft>
                <a:spcPts val="800"/>
              </a:spcAft>
              <a:buNone/>
            </a:pPr>
            <a:r>
              <a:rPr lang="en-US" sz="3200" b="1" u="sng" kern="0" dirty="0">
                <a:effectLst/>
                <a:latin typeface="+mn-lt"/>
                <a:ea typeface="Times New Roman" panose="02020603050405020304" pitchFamily="18" charset="0"/>
                <a:cs typeface="Times New Roman" panose="02020603050405020304" pitchFamily="18" charset="0"/>
              </a:rPr>
              <a:t>The hands that were pierced for you are able to hold you.</a:t>
            </a:r>
            <a:endParaRPr lang="en-US" sz="2000"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090277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81512DC9-FC1C-9719-190D-6C492810FD8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7B582E44-B820-A469-8BC2-406AA540CD72}"/>
              </a:ext>
            </a:extLst>
          </p:cNvPr>
          <p:cNvSpPr txBox="1"/>
          <p:nvPr/>
        </p:nvSpPr>
        <p:spPr>
          <a:xfrm>
            <a:off x="203200" y="224771"/>
            <a:ext cx="3011055" cy="707886"/>
          </a:xfrm>
          <a:prstGeom prst="rect">
            <a:avLst/>
          </a:prstGeom>
          <a:noFill/>
        </p:spPr>
        <p:txBody>
          <a:bodyPr wrap="square" rtlCol="0">
            <a:spAutoFit/>
          </a:bodyPr>
          <a:lstStyle/>
          <a:p>
            <a:r>
              <a:rPr lang="en-US" sz="4000" dirty="0"/>
              <a:t>Homework </a:t>
            </a:r>
          </a:p>
        </p:txBody>
      </p:sp>
      <p:sp>
        <p:nvSpPr>
          <p:cNvPr id="4" name="TextBox 3">
            <a:extLst>
              <a:ext uri="{FF2B5EF4-FFF2-40B4-BE49-F238E27FC236}">
                <a16:creationId xmlns:a16="http://schemas.microsoft.com/office/drawing/2014/main" id="{11C0CDA9-42D9-628B-DA23-D6DFC1D90FFB}"/>
              </a:ext>
            </a:extLst>
          </p:cNvPr>
          <p:cNvSpPr txBox="1"/>
          <p:nvPr/>
        </p:nvSpPr>
        <p:spPr>
          <a:xfrm>
            <a:off x="3075709" y="286327"/>
            <a:ext cx="8266546" cy="584775"/>
          </a:xfrm>
          <a:prstGeom prst="rect">
            <a:avLst/>
          </a:prstGeom>
          <a:noFill/>
        </p:spPr>
        <p:txBody>
          <a:bodyPr wrap="square">
            <a:spAutoFit/>
          </a:bodyPr>
          <a:lstStyle/>
          <a:p>
            <a:pPr marL="0" marR="0">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THREE THINGS TO CARRY INTO NEXT WEEK</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70940C29-BA80-F16E-F173-BD5D199F6B4A}"/>
              </a:ext>
            </a:extLst>
          </p:cNvPr>
          <p:cNvSpPr txBox="1"/>
          <p:nvPr/>
        </p:nvSpPr>
        <p:spPr>
          <a:xfrm>
            <a:off x="180113" y="1126081"/>
            <a:ext cx="4013200" cy="5016758"/>
          </a:xfrm>
          <a:prstGeom prst="rect">
            <a:avLst/>
          </a:prstGeom>
          <a:noFill/>
        </p:spPr>
        <p:txBody>
          <a:bodyPr wrap="square">
            <a:spAutoFit/>
          </a:bodyPr>
          <a:lstStyle/>
          <a:p>
            <a:pPr marL="0" marR="0" algn="ctr">
              <a:lnSpc>
                <a:spcPct val="100000"/>
              </a:lnSpc>
              <a:spcAft>
                <a:spcPts val="800"/>
              </a:spcAft>
              <a:buNone/>
            </a:pPr>
            <a:r>
              <a:rPr lang="en-US" sz="2000" b="1" u="sng" kern="0" dirty="0">
                <a:effectLst/>
                <a:latin typeface="+mn-lt"/>
                <a:ea typeface="Times New Roman" panose="02020603050405020304" pitchFamily="18" charset="0"/>
                <a:cs typeface="Times New Roman" panose="02020603050405020304" pitchFamily="18" charset="0"/>
              </a:rPr>
              <a:t>1. START WITH HIS PRESENCE</a:t>
            </a:r>
            <a:endParaRPr lang="en-US" sz="2000" u="sng"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Before you reach for the day’s demands, take a few minutes to turn toward God.</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Read Psalm 23 or Mark 5:25–34.</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Pray honestly: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“Lord, this is what I am facing. Give me wisdom, courage, and strength for today.”</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You do not need impressive words. You need an honest heart.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Your declaration: “Before I face the pressure, I will seek His presence.”</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3250B1D8-1492-FB32-720A-5664492D3784}"/>
              </a:ext>
            </a:extLst>
          </p:cNvPr>
          <p:cNvSpPr txBox="1"/>
          <p:nvPr/>
        </p:nvSpPr>
        <p:spPr>
          <a:xfrm>
            <a:off x="4308766" y="1116089"/>
            <a:ext cx="4013200" cy="5221942"/>
          </a:xfrm>
          <a:prstGeom prst="rect">
            <a:avLst/>
          </a:prstGeom>
          <a:noFill/>
        </p:spPr>
        <p:txBody>
          <a:bodyPr wrap="square">
            <a:spAutoFit/>
          </a:bodyPr>
          <a:lstStyle/>
          <a:p>
            <a:pPr marL="0" marR="0" algn="ctr">
              <a:lnSpc>
                <a:spcPct val="100000"/>
              </a:lnSpc>
              <a:spcAft>
                <a:spcPts val="800"/>
              </a:spcAft>
              <a:buNone/>
            </a:pPr>
            <a:r>
              <a:rPr lang="en-US" sz="2000" b="1" u="sng" kern="0" dirty="0">
                <a:effectLst/>
                <a:latin typeface="+mn-lt"/>
                <a:ea typeface="Times New Roman" panose="02020603050405020304" pitchFamily="18" charset="0"/>
                <a:cs typeface="Times New Roman" panose="02020603050405020304" pitchFamily="18" charset="0"/>
              </a:rPr>
              <a:t>2. TAKE ONE FAITHFUL STEP</a:t>
            </a:r>
            <a:endParaRPr lang="en-US" sz="2000" u="sng"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Identify one thing you know you need to do.</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Make the appointment.</a:t>
            </a:r>
            <a:br>
              <a:rPr lang="en-US" sz="2000" kern="0" dirty="0">
                <a:effectLst/>
                <a:latin typeface="+mn-lt"/>
                <a:ea typeface="Times New Roman" panose="02020603050405020304" pitchFamily="18" charset="0"/>
                <a:cs typeface="Times New Roman" panose="02020603050405020304" pitchFamily="18" charset="0"/>
              </a:rPr>
            </a:br>
            <a:r>
              <a:rPr lang="en-US" sz="2000" kern="0" dirty="0">
                <a:effectLst/>
                <a:latin typeface="+mn-lt"/>
                <a:ea typeface="Times New Roman" panose="02020603050405020304" pitchFamily="18" charset="0"/>
                <a:cs typeface="Times New Roman" panose="02020603050405020304" pitchFamily="18" charset="0"/>
              </a:rPr>
              <a:t>Have the conversation.</a:t>
            </a:r>
            <a:br>
              <a:rPr lang="en-US" sz="2000" kern="0" dirty="0">
                <a:effectLst/>
                <a:latin typeface="+mn-lt"/>
                <a:ea typeface="Times New Roman" panose="02020603050405020304" pitchFamily="18" charset="0"/>
                <a:cs typeface="Times New Roman" panose="02020603050405020304" pitchFamily="18" charset="0"/>
              </a:rPr>
            </a:br>
            <a:r>
              <a:rPr lang="en-US" sz="2000" kern="0" dirty="0">
                <a:effectLst/>
                <a:latin typeface="+mn-lt"/>
                <a:ea typeface="Times New Roman" panose="02020603050405020304" pitchFamily="18" charset="0"/>
                <a:cs typeface="Times New Roman" panose="02020603050405020304" pitchFamily="18" charset="0"/>
              </a:rPr>
              <a:t>Ask for forgiveness.</a:t>
            </a:r>
            <a:br>
              <a:rPr lang="en-US" sz="2000" kern="0" dirty="0">
                <a:effectLst/>
                <a:latin typeface="+mn-lt"/>
                <a:ea typeface="Times New Roman" panose="02020603050405020304" pitchFamily="18" charset="0"/>
                <a:cs typeface="Times New Roman" panose="02020603050405020304" pitchFamily="18" charset="0"/>
              </a:rPr>
            </a:br>
            <a:r>
              <a:rPr lang="en-US" sz="2000" kern="0" dirty="0">
                <a:effectLst/>
                <a:latin typeface="+mn-lt"/>
                <a:ea typeface="Times New Roman" panose="02020603050405020304" pitchFamily="18" charset="0"/>
                <a:cs typeface="Times New Roman" panose="02020603050405020304" pitchFamily="18" charset="0"/>
              </a:rPr>
              <a:t>Complete the task.</a:t>
            </a:r>
            <a:br>
              <a:rPr lang="en-US" sz="2000" kern="0" dirty="0">
                <a:effectLst/>
                <a:latin typeface="+mn-lt"/>
                <a:ea typeface="Times New Roman" panose="02020603050405020304" pitchFamily="18" charset="0"/>
                <a:cs typeface="Times New Roman" panose="02020603050405020304" pitchFamily="18" charset="0"/>
              </a:rPr>
            </a:br>
            <a:r>
              <a:rPr lang="en-US" sz="2000" kern="0" dirty="0">
                <a:effectLst/>
                <a:latin typeface="+mn-lt"/>
                <a:ea typeface="Times New Roman" panose="02020603050405020304" pitchFamily="18" charset="0"/>
                <a:cs typeface="Times New Roman" panose="02020603050405020304" pitchFamily="18" charset="0"/>
              </a:rPr>
              <a:t>Reach out for support.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Choose something specific enough that you can act on it.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You may not see the whole road. Ask God for light for the next step.</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Your declaration: “With God’s help, I will take the next faithful step.”</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6FE120E5-F1FC-808D-55A7-18A0774F1581}"/>
              </a:ext>
            </a:extLst>
          </p:cNvPr>
          <p:cNvSpPr txBox="1"/>
          <p:nvPr/>
        </p:nvSpPr>
        <p:spPr>
          <a:xfrm>
            <a:off x="8303497" y="1155348"/>
            <a:ext cx="3833090" cy="4503797"/>
          </a:xfrm>
          <a:prstGeom prst="rect">
            <a:avLst/>
          </a:prstGeom>
          <a:noFill/>
        </p:spPr>
        <p:txBody>
          <a:bodyPr wrap="square">
            <a:spAutoFit/>
          </a:bodyPr>
          <a:lstStyle/>
          <a:p>
            <a:pPr marL="0" marR="0" algn="ctr">
              <a:lnSpc>
                <a:spcPct val="100000"/>
              </a:lnSpc>
              <a:spcAft>
                <a:spcPts val="800"/>
              </a:spcAft>
              <a:buNone/>
            </a:pPr>
            <a:r>
              <a:rPr lang="en-US" sz="2000" b="1" u="sng" kern="0" dirty="0">
                <a:effectLst/>
                <a:latin typeface="+mn-lt"/>
                <a:ea typeface="Times New Roman" panose="02020603050405020304" pitchFamily="18" charset="0"/>
                <a:cs typeface="Times New Roman" panose="02020603050405020304" pitchFamily="18" charset="0"/>
              </a:rPr>
              <a:t>3. REACH FOR HELP—AND OFFER YOUR HAND</a:t>
            </a:r>
            <a:endParaRPr lang="en-US" sz="2000" u="sng"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This week, tell one trusted person where you need prayer or practical support.</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Then look for one person you can encourage.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Let someone help carry you. Be willing to help carry someone else.</a:t>
            </a:r>
            <a:endParaRPr lang="en-US" sz="20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Your declaration: “I will receive support, and I will become support.”</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0361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4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4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09CB9BFF-D2B0-8D39-D843-D00667D3E47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62A574A-F9E2-D8DE-034B-B1699EA13892}"/>
              </a:ext>
            </a:extLst>
          </p:cNvPr>
          <p:cNvSpPr txBox="1"/>
          <p:nvPr/>
        </p:nvSpPr>
        <p:spPr>
          <a:xfrm>
            <a:off x="983673" y="411204"/>
            <a:ext cx="10224654" cy="5324535"/>
          </a:xfrm>
          <a:prstGeom prst="rect">
            <a:avLst/>
          </a:prstGeom>
          <a:noFill/>
        </p:spPr>
        <p:txBody>
          <a:bodyPr wrap="square">
            <a:spAutoFit/>
          </a:bodyPr>
          <a:lstStyle/>
          <a:p>
            <a:pPr marL="0" marR="0" algn="ctr">
              <a:lnSpc>
                <a:spcPct val="100000"/>
              </a:lnSpc>
              <a:spcAft>
                <a:spcPts val="800"/>
              </a:spcAft>
              <a:buNone/>
            </a:pPr>
            <a:r>
              <a:rPr lang="en-US" sz="3200" b="1" kern="0" dirty="0">
                <a:effectLst/>
                <a:latin typeface="+mn-lt"/>
                <a:ea typeface="Times New Roman" panose="02020603050405020304" pitchFamily="18" charset="0"/>
                <a:cs typeface="Times New Roman" panose="02020603050405020304" pitchFamily="18" charset="0"/>
              </a:rPr>
              <a:t>There is room to reach for Jesus right where you are.</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We cannot promise that every circumstance will change by next Sunday. But we can trust that God hears, that His grace is sufficient, and that He gives His people strength to remain faithful.</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Lift your heart and say:</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b="1" kern="0" dirty="0">
                <a:effectLst/>
                <a:latin typeface="+mn-lt"/>
                <a:ea typeface="Times New Roman" panose="02020603050405020304" pitchFamily="18" charset="0"/>
                <a:cs typeface="Times New Roman" panose="02020603050405020304" pitchFamily="18" charset="0"/>
              </a:rPr>
              <a:t>“Lord, I am still reaching.</a:t>
            </a:r>
            <a:br>
              <a:rPr lang="en-US" sz="3200" b="1" kern="0" dirty="0">
                <a:effectLst/>
                <a:latin typeface="+mn-lt"/>
                <a:ea typeface="Times New Roman" panose="02020603050405020304" pitchFamily="18" charset="0"/>
                <a:cs typeface="Times New Roman" panose="02020603050405020304" pitchFamily="18" charset="0"/>
              </a:rPr>
            </a:br>
            <a:r>
              <a:rPr lang="en-US" sz="3200" b="1" kern="0" dirty="0">
                <a:effectLst/>
                <a:latin typeface="+mn-lt"/>
                <a:ea typeface="Times New Roman" panose="02020603050405020304" pitchFamily="18" charset="0"/>
                <a:cs typeface="Times New Roman" panose="02020603050405020304" pitchFamily="18" charset="0"/>
              </a:rPr>
              <a:t>I am still trusting.</a:t>
            </a:r>
            <a:br>
              <a:rPr lang="en-US" sz="3200" b="1" kern="0" dirty="0">
                <a:effectLst/>
                <a:latin typeface="+mn-lt"/>
                <a:ea typeface="Times New Roman" panose="02020603050405020304" pitchFamily="18" charset="0"/>
                <a:cs typeface="Times New Roman" panose="02020603050405020304" pitchFamily="18" charset="0"/>
              </a:rPr>
            </a:br>
            <a:r>
              <a:rPr lang="en-US" sz="3200" b="1" kern="0" dirty="0">
                <a:effectLst/>
                <a:latin typeface="+mn-lt"/>
                <a:ea typeface="Times New Roman" panose="02020603050405020304" pitchFamily="18" charset="0"/>
                <a:cs typeface="Times New Roman" panose="02020603050405020304" pitchFamily="18" charset="0"/>
              </a:rPr>
              <a:t>I am still willing to follow.</a:t>
            </a:r>
            <a:br>
              <a:rPr lang="en-US" sz="3200" b="1" kern="0" dirty="0">
                <a:effectLst/>
                <a:latin typeface="+mn-lt"/>
                <a:ea typeface="Times New Roman" panose="02020603050405020304" pitchFamily="18" charset="0"/>
                <a:cs typeface="Times New Roman" panose="02020603050405020304" pitchFamily="18" charset="0"/>
              </a:rPr>
            </a:br>
            <a:r>
              <a:rPr lang="en-US" sz="3200" b="1" kern="0" dirty="0">
                <a:effectLst/>
                <a:latin typeface="+mn-lt"/>
                <a:ea typeface="Times New Roman" panose="02020603050405020304" pitchFamily="18" charset="0"/>
                <a:cs typeface="Times New Roman" panose="02020603050405020304" pitchFamily="18" charset="0"/>
              </a:rPr>
              <a:t>Help me press my through!”</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687013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p:tgtEl>
                                          <p:spTgt spid="3"/>
                                        </p:tgtEl>
                                      </p:cBhvr>
                                    </p:animEffect>
                                    <p:anim calcmode="lin" valueType="num">
                                      <p:cBhvr>
                                        <p:cTn id="8" dur="4000" fill="hold"/>
                                        <p:tgtEl>
                                          <p:spTgt spid="3"/>
                                        </p:tgtEl>
                                        <p:attrNameLst>
                                          <p:attrName>ppt_x</p:attrName>
                                        </p:attrNameLst>
                                      </p:cBhvr>
                                      <p:tavLst>
                                        <p:tav tm="0">
                                          <p:val>
                                            <p:strVal val="#ppt_x"/>
                                          </p:val>
                                        </p:tav>
                                        <p:tav tm="100000">
                                          <p:val>
                                            <p:strVal val="#ppt_x"/>
                                          </p:val>
                                        </p:tav>
                                      </p:tavLst>
                                    </p:anim>
                                    <p:anim calcmode="lin" valueType="num">
                                      <p:cBhvr>
                                        <p:cTn id="9" dur="4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9B0C52AD-7E14-FFE4-279E-903811AD044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2B3459C-9549-E081-5224-C9F35A12C660}"/>
              </a:ext>
            </a:extLst>
          </p:cNvPr>
          <p:cNvSpPr txBox="1"/>
          <p:nvPr/>
        </p:nvSpPr>
        <p:spPr>
          <a:xfrm>
            <a:off x="471055" y="335845"/>
            <a:ext cx="10381672" cy="6186309"/>
          </a:xfrm>
          <a:prstGeom prst="rect">
            <a:avLst/>
          </a:prstGeom>
          <a:noFill/>
        </p:spPr>
        <p:txBody>
          <a:bodyPr wrap="square">
            <a:spAutoFit/>
          </a:bodyPr>
          <a:lstStyle/>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CLOSING PRAYER</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Father, in the name of Jesus, meet every person who is weary today.</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You know the burdens we carry and the struggles we have not spoken aloud.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Give courage to the discouraged, comfort to the grieving, wisdom to the confused, and strength to those who feel they have nothing left.</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Help us receive the care You provide. Give us the humility to ask for help and the compassion to help others.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Where we need to repent, lead us. Where we need to act, strengthen us. Where we need to wait, sustain us.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Keep our eyes on Jesus.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As we enter this next week, help us seek Your presence, take the next faithful step, and carry one another’s burdens.</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We place our lives in Your hands. Help us press our way through.</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In Jesus’ mighty name, </a:t>
            </a:r>
            <a:r>
              <a:rPr lang="en-US" sz="2400" b="1" kern="0" dirty="0">
                <a:effectLst/>
                <a:latin typeface="+mn-lt"/>
                <a:ea typeface="Times New Roman" panose="02020603050405020304" pitchFamily="18" charset="0"/>
                <a:cs typeface="Times New Roman" panose="02020603050405020304" pitchFamily="18" charset="0"/>
              </a:rPr>
              <a:t>amen.</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58893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E1E47A32-28E8-71EF-BB31-63CD52F55B4C}"/>
            </a:ext>
          </a:extLst>
        </p:cNvPr>
        <p:cNvGrpSpPr/>
        <p:nvPr/>
      </p:nvGrpSpPr>
      <p:grpSpPr>
        <a:xfrm>
          <a:off x="0" y="0"/>
          <a:ext cx="0" cy="0"/>
          <a:chOff x="0" y="0"/>
          <a:chExt cx="0" cy="0"/>
        </a:xfrm>
      </p:grpSpPr>
    </p:spTree>
    <p:extLst>
      <p:ext uri="{BB962C8B-B14F-4D97-AF65-F5344CB8AC3E}">
        <p14:creationId xmlns:p14="http://schemas.microsoft.com/office/powerpoint/2010/main" val="701869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EBFF9CF7-00B8-3A00-EDAC-7B8D1A64DE56}"/>
            </a:ext>
          </a:extLst>
        </p:cNvPr>
        <p:cNvGrpSpPr/>
        <p:nvPr/>
      </p:nvGrpSpPr>
      <p:grpSpPr>
        <a:xfrm>
          <a:off x="0" y="0"/>
          <a:ext cx="0" cy="0"/>
          <a:chOff x="0" y="0"/>
          <a:chExt cx="0" cy="0"/>
        </a:xfrm>
      </p:grpSpPr>
    </p:spTree>
    <p:extLst>
      <p:ext uri="{BB962C8B-B14F-4D97-AF65-F5344CB8AC3E}">
        <p14:creationId xmlns:p14="http://schemas.microsoft.com/office/powerpoint/2010/main" val="9749952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329129B9-9450-7882-CF6C-ADA4A3E23070}"/>
            </a:ext>
          </a:extLst>
        </p:cNvPr>
        <p:cNvGrpSpPr/>
        <p:nvPr/>
      </p:nvGrpSpPr>
      <p:grpSpPr>
        <a:xfrm>
          <a:off x="0" y="0"/>
          <a:ext cx="0" cy="0"/>
          <a:chOff x="0" y="0"/>
          <a:chExt cx="0" cy="0"/>
        </a:xfrm>
      </p:grpSpPr>
    </p:spTree>
    <p:extLst>
      <p:ext uri="{BB962C8B-B14F-4D97-AF65-F5344CB8AC3E}">
        <p14:creationId xmlns:p14="http://schemas.microsoft.com/office/powerpoint/2010/main" val="40814848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6C4C16AE-CEFB-B556-7DED-997E50E30D44}"/>
            </a:ext>
          </a:extLst>
        </p:cNvPr>
        <p:cNvGrpSpPr/>
        <p:nvPr/>
      </p:nvGrpSpPr>
      <p:grpSpPr>
        <a:xfrm>
          <a:off x="0" y="0"/>
          <a:ext cx="0" cy="0"/>
          <a:chOff x="0" y="0"/>
          <a:chExt cx="0" cy="0"/>
        </a:xfrm>
      </p:grpSpPr>
    </p:spTree>
    <p:extLst>
      <p:ext uri="{BB962C8B-B14F-4D97-AF65-F5344CB8AC3E}">
        <p14:creationId xmlns:p14="http://schemas.microsoft.com/office/powerpoint/2010/main" val="14994051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a:stretch>
        </a:blipFill>
        <a:effectLst/>
      </p:bgPr>
    </p:bg>
    <p:spTree>
      <p:nvGrpSpPr>
        <p:cNvPr id="1" name="">
          <a:extLst>
            <a:ext uri="{FF2B5EF4-FFF2-40B4-BE49-F238E27FC236}">
              <a16:creationId xmlns:a16="http://schemas.microsoft.com/office/drawing/2014/main" id="{CD8DD384-FCB3-9E0A-A18C-5728365A593D}"/>
            </a:ext>
          </a:extLst>
        </p:cNvPr>
        <p:cNvGrpSpPr/>
        <p:nvPr/>
      </p:nvGrpSpPr>
      <p:grpSpPr>
        <a:xfrm>
          <a:off x="0" y="0"/>
          <a:ext cx="0" cy="0"/>
          <a:chOff x="0" y="0"/>
          <a:chExt cx="0" cy="0"/>
        </a:xfrm>
      </p:grpSpPr>
    </p:spTree>
    <p:extLst>
      <p:ext uri="{BB962C8B-B14F-4D97-AF65-F5344CB8AC3E}">
        <p14:creationId xmlns:p14="http://schemas.microsoft.com/office/powerpoint/2010/main" val="4096316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84</TotalTime>
  <Words>2435</Words>
  <Application>Microsoft Office PowerPoint</Application>
  <PresentationFormat>Widescreen</PresentationFormat>
  <Paragraphs>164</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Aptos</vt:lpstr>
      <vt:lpstr>Aptos Display</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Richard Tubbs</dc:creator>
  <cp:lastModifiedBy>Richard Tubbs</cp:lastModifiedBy>
  <cp:revision>1</cp:revision>
  <dcterms:created xsi:type="dcterms:W3CDTF">2026-10-17T18:52:31Z</dcterms:created>
  <dcterms:modified xsi:type="dcterms:W3CDTF">2026-10-17T20:17:01Z</dcterms:modified>
</cp:coreProperties>
</file>