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7" r:id="rId2"/>
    <p:sldId id="287" r:id="rId3"/>
    <p:sldId id="325" r:id="rId4"/>
    <p:sldId id="335" r:id="rId5"/>
    <p:sldId id="312" r:id="rId6"/>
    <p:sldId id="315" r:id="rId7"/>
    <p:sldId id="316" r:id="rId8"/>
    <p:sldId id="336" r:id="rId9"/>
    <p:sldId id="337" r:id="rId10"/>
    <p:sldId id="327" r:id="rId11"/>
    <p:sldId id="338" r:id="rId12"/>
    <p:sldId id="339" r:id="rId13"/>
    <p:sldId id="340" r:id="rId14"/>
    <p:sldId id="341" r:id="rId15"/>
    <p:sldId id="342" r:id="rId16"/>
    <p:sldId id="343" r:id="rId17"/>
    <p:sldId id="345" r:id="rId18"/>
    <p:sldId id="344" r:id="rId19"/>
    <p:sldId id="346" r:id="rId20"/>
    <p:sldId id="347" r:id="rId21"/>
    <p:sldId id="258" r:id="rId22"/>
    <p:sldId id="266" r:id="rId23"/>
    <p:sldId id="263" r:id="rId24"/>
    <p:sldId id="348" r:id="rId25"/>
    <p:sldId id="272" r:id="rId26"/>
    <p:sldId id="275" r:id="rId27"/>
    <p:sldId id="350" r:id="rId28"/>
    <p:sldId id="349" r:id="rId29"/>
    <p:sldId id="260" r:id="rId30"/>
    <p:sldId id="279" r:id="rId31"/>
    <p:sldId id="277" r:id="rId32"/>
    <p:sldId id="351" r:id="rId33"/>
    <p:sldId id="352" r:id="rId34"/>
    <p:sldId id="353" r:id="rId35"/>
    <p:sldId id="286" r:id="rId36"/>
    <p:sldId id="278" r:id="rId37"/>
    <p:sldId id="354" r:id="rId38"/>
    <p:sldId id="267" r:id="rId39"/>
    <p:sldId id="268" r:id="rId40"/>
    <p:sldId id="269" r:id="rId41"/>
    <p:sldId id="262" r:id="rId42"/>
    <p:sldId id="356" r:id="rId43"/>
    <p:sldId id="355" r:id="rId44"/>
    <p:sldId id="357" r:id="rId45"/>
    <p:sldId id="264" r:id="rId46"/>
    <p:sldId id="358" r:id="rId47"/>
    <p:sldId id="359" r:id="rId48"/>
    <p:sldId id="271" r:id="rId49"/>
    <p:sldId id="292" r:id="rId50"/>
    <p:sldId id="360" r:id="rId51"/>
    <p:sldId id="328" r:id="rId52"/>
    <p:sldId id="361" r:id="rId53"/>
    <p:sldId id="329" r:id="rId54"/>
    <p:sldId id="367" r:id="rId55"/>
    <p:sldId id="368" r:id="rId56"/>
    <p:sldId id="375" r:id="rId57"/>
    <p:sldId id="377" r:id="rId58"/>
    <p:sldId id="378" r:id="rId59"/>
    <p:sldId id="379" r:id="rId60"/>
    <p:sldId id="381" r:id="rId61"/>
    <p:sldId id="380" r:id="rId62"/>
    <p:sldId id="281" r:id="rId63"/>
    <p:sldId id="382" r:id="rId64"/>
    <p:sldId id="273" r:id="rId65"/>
    <p:sldId id="276" r:id="rId66"/>
    <p:sldId id="383" r:id="rId67"/>
    <p:sldId id="384" r:id="rId68"/>
    <p:sldId id="386" r:id="rId69"/>
    <p:sldId id="387" r:id="rId70"/>
    <p:sldId id="256" r:id="rId71"/>
    <p:sldId id="388" r:id="rId72"/>
    <p:sldId id="390" r:id="rId73"/>
    <p:sldId id="392" r:id="rId74"/>
    <p:sldId id="393" r:id="rId75"/>
    <p:sldId id="394" r:id="rId76"/>
    <p:sldId id="282" r:id="rId77"/>
    <p:sldId id="283" r:id="rId78"/>
    <p:sldId id="395" r:id="rId79"/>
    <p:sldId id="397" r:id="rId80"/>
    <p:sldId id="295" r:id="rId81"/>
    <p:sldId id="294" r:id="rId82"/>
    <p:sldId id="396" r:id="rId83"/>
    <p:sldId id="398" r:id="rId84"/>
    <p:sldId id="399" r:id="rId85"/>
    <p:sldId id="400" r:id="rId86"/>
    <p:sldId id="404" r:id="rId87"/>
    <p:sldId id="401" r:id="rId88"/>
    <p:sldId id="406" r:id="rId89"/>
    <p:sldId id="405" r:id="rId90"/>
    <p:sldId id="402" r:id="rId91"/>
    <p:sldId id="407" r:id="rId92"/>
    <p:sldId id="408" r:id="rId93"/>
    <p:sldId id="304" r:id="rId94"/>
    <p:sldId id="409" r:id="rId95"/>
    <p:sldId id="299" r:id="rId96"/>
    <p:sldId id="305" r:id="rId97"/>
    <p:sldId id="410" r:id="rId98"/>
    <p:sldId id="307" r:id="rId99"/>
    <p:sldId id="412" r:id="rId100"/>
    <p:sldId id="322" r:id="rId101"/>
    <p:sldId id="413" r:id="rId102"/>
    <p:sldId id="311" r:id="rId103"/>
    <p:sldId id="313" r:id="rId104"/>
    <p:sldId id="314" r:id="rId105"/>
    <p:sldId id="414" r:id="rId106"/>
    <p:sldId id="415" r:id="rId107"/>
    <p:sldId id="317" r:id="rId108"/>
    <p:sldId id="318" r:id="rId109"/>
    <p:sldId id="319" r:id="rId110"/>
    <p:sldId id="320" r:id="rId111"/>
    <p:sldId id="321" r:id="rId112"/>
    <p:sldId id="416" r:id="rId113"/>
    <p:sldId id="418" r:id="rId114"/>
    <p:sldId id="419" r:id="rId115"/>
    <p:sldId id="420" r:id="rId116"/>
    <p:sldId id="421" r:id="rId117"/>
    <p:sldId id="422" r:id="rId118"/>
    <p:sldId id="274" r:id="rId119"/>
    <p:sldId id="280" r:id="rId120"/>
    <p:sldId id="423" r:id="rId121"/>
    <p:sldId id="411" r:id="rId122"/>
    <p:sldId id="403" r:id="rId123"/>
    <p:sldId id="389" r:id="rId124"/>
    <p:sldId id="391" r:id="rId125"/>
    <p:sldId id="385" r:id="rId126"/>
    <p:sldId id="285" r:id="rId127"/>
    <p:sldId id="270" r:id="rId128"/>
    <p:sldId id="376" r:id="rId129"/>
    <p:sldId id="296" r:id="rId130"/>
    <p:sldId id="261"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8AC8"/>
    <a:srgbClr val="12204F"/>
    <a:srgbClr val="8191D1"/>
    <a:srgbClr val="172765"/>
    <a:srgbClr val="454D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94660"/>
  </p:normalViewPr>
  <p:slideViewPr>
    <p:cSldViewPr snapToGrid="0">
      <p:cViewPr varScale="1">
        <p:scale>
          <a:sx n="106" d="100"/>
          <a:sy n="106" d="100"/>
        </p:scale>
        <p:origin x="5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B5040-AB00-4274-93D6-4D502E9FBCC5}" type="datetimeFigureOut">
              <a:rPr lang="en-US" smtClean="0"/>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4307D-72D7-4A28-9C0F-A9C75E898150}" type="slidenum">
              <a:rPr lang="en-US" smtClean="0"/>
              <a:t>‹#›</a:t>
            </a:fld>
            <a:endParaRPr lang="en-US"/>
          </a:p>
        </p:txBody>
      </p:sp>
    </p:spTree>
    <p:extLst>
      <p:ext uri="{BB962C8B-B14F-4D97-AF65-F5344CB8AC3E}">
        <p14:creationId xmlns:p14="http://schemas.microsoft.com/office/powerpoint/2010/main" val="424271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1561-7772-2C08-291E-9C93F35B0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3953E4-D39D-89E4-7D6F-1E9EC00E5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8EB72-B8A5-C5C9-57D6-C5351FB120DA}"/>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5" name="Footer Placeholder 4">
            <a:extLst>
              <a:ext uri="{FF2B5EF4-FFF2-40B4-BE49-F238E27FC236}">
                <a16:creationId xmlns:a16="http://schemas.microsoft.com/office/drawing/2014/main" id="{1003CB31-ECB8-D34E-5C53-CA5E9870B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A83A2-A8F2-0168-E601-F49D7CE0DBAD}"/>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265291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7431-7DBE-38FB-E8ED-CE47B5261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53F994-F8CF-68ED-19B8-19C03FEFF9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0295C-8CA9-4D95-120C-0CF84F1053FE}"/>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5" name="Footer Placeholder 4">
            <a:extLst>
              <a:ext uri="{FF2B5EF4-FFF2-40B4-BE49-F238E27FC236}">
                <a16:creationId xmlns:a16="http://schemas.microsoft.com/office/drawing/2014/main" id="{28DCED04-0FE7-1DB3-41C7-F2D4E53BE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3D831-F3A8-1421-FEB7-1E7EFDB70B6C}"/>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275683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5FBCF-C26B-76B7-7D68-2C14A27588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2751B-9F10-66A0-153F-C75D314A6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46530-061B-2498-C670-40C1E6C6E792}"/>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5" name="Footer Placeholder 4">
            <a:extLst>
              <a:ext uri="{FF2B5EF4-FFF2-40B4-BE49-F238E27FC236}">
                <a16:creationId xmlns:a16="http://schemas.microsoft.com/office/drawing/2014/main" id="{4C8AB495-849D-0E8E-EC39-8E0A3F431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BDEF4-AA86-A6FF-CFD8-91C1EA9BE4E9}"/>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220205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D7F5-1BDD-EAF5-B54B-2E5792B64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5755F-4A24-0BF4-D987-AFE9F8723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2165A-049A-1E12-5D81-E509FCD0C2A1}"/>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5" name="Footer Placeholder 4">
            <a:extLst>
              <a:ext uri="{FF2B5EF4-FFF2-40B4-BE49-F238E27FC236}">
                <a16:creationId xmlns:a16="http://schemas.microsoft.com/office/drawing/2014/main" id="{B4F685B8-89F1-5994-DBFB-19F102E0E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5CB4D-FF43-CDBA-E1E6-48368DB5C48D}"/>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169737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79225-A588-8A43-BF44-38BE6FC55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6A3C8-B5AE-F06F-7B5A-1AAF8DC245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CD7A3-8386-6391-9840-10A0E8D98F0F}"/>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5" name="Footer Placeholder 4">
            <a:extLst>
              <a:ext uri="{FF2B5EF4-FFF2-40B4-BE49-F238E27FC236}">
                <a16:creationId xmlns:a16="http://schemas.microsoft.com/office/drawing/2014/main" id="{8AD5D3EB-0226-E3E2-594F-3CF2BE887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C390E-F34F-4F9A-1273-8015CDA16F72}"/>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58493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192A-2447-DF94-CB9B-0DF5D10E0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2AB1A-F441-DEFE-2AEC-B050BA79BC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C98B3-4B29-4279-142F-8577A420D4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FD947-E24E-EACD-EB70-8065E02B6AA4}"/>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6" name="Footer Placeholder 5">
            <a:extLst>
              <a:ext uri="{FF2B5EF4-FFF2-40B4-BE49-F238E27FC236}">
                <a16:creationId xmlns:a16="http://schemas.microsoft.com/office/drawing/2014/main" id="{B95ECB7C-A778-6B6F-10ED-9CEC8C636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738F0-677B-41D2-9337-FCD3E0B6F4DA}"/>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101562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5C90-DEBD-F5A5-AA11-4A286E3DCE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366EDD-FE17-2C38-6E7A-1D4DA0DC1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8F1ADC-20AE-2AD5-7B60-4577091F11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EA6EB5-7B14-E680-BA10-2B3E7F9A18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47E59-9599-9018-28E7-EFBEDD68ED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5319C-38F9-BB96-6331-E1931B31D89A}"/>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8" name="Footer Placeholder 7">
            <a:extLst>
              <a:ext uri="{FF2B5EF4-FFF2-40B4-BE49-F238E27FC236}">
                <a16:creationId xmlns:a16="http://schemas.microsoft.com/office/drawing/2014/main" id="{97849DF0-3E9F-7688-632E-D2EFA6C0A0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EF7652-7F57-A185-2C81-34049E5F4015}"/>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203580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4A0C-32E1-6D23-F4EE-ADF4ACEBE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568ED7-5BD4-8712-265F-070816CD1E9E}"/>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4" name="Footer Placeholder 3">
            <a:extLst>
              <a:ext uri="{FF2B5EF4-FFF2-40B4-BE49-F238E27FC236}">
                <a16:creationId xmlns:a16="http://schemas.microsoft.com/office/drawing/2014/main" id="{447F4A32-C657-BD31-90D1-2916F7DA36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AA9275-4FEC-175B-9384-2BEC61E6B128}"/>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19951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E5EE1D-9172-C491-0209-A8596C364B29}"/>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3" name="Footer Placeholder 2">
            <a:extLst>
              <a:ext uri="{FF2B5EF4-FFF2-40B4-BE49-F238E27FC236}">
                <a16:creationId xmlns:a16="http://schemas.microsoft.com/office/drawing/2014/main" id="{62914C40-8646-847B-F573-C3D5471AC5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C3B97-A298-7CAC-587F-E8C3705E87D5}"/>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29832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7D02-FEF4-6441-0F07-B0EDDD5D2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87429-BBC7-A30F-6579-87643669B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3108B-E231-19D9-0E72-750F98842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289B64-6B07-604B-43C3-6B530C6B716A}"/>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6" name="Footer Placeholder 5">
            <a:extLst>
              <a:ext uri="{FF2B5EF4-FFF2-40B4-BE49-F238E27FC236}">
                <a16:creationId xmlns:a16="http://schemas.microsoft.com/office/drawing/2014/main" id="{B22739C9-8965-B045-193F-64B3B0BB2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3AA071-7AD3-6FC5-DDC1-CBB083008485}"/>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299473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D954-F3A3-02E5-8080-F24506565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636D9E-632B-C8C6-42D5-E306F4A34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CFB55C-BD5F-6466-D0E1-B2BB9E824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819BE-BED0-BAED-BF4F-794C8E0D405B}"/>
              </a:ext>
            </a:extLst>
          </p:cNvPr>
          <p:cNvSpPr>
            <a:spLocks noGrp="1"/>
          </p:cNvSpPr>
          <p:nvPr>
            <p:ph type="dt" sz="half" idx="10"/>
          </p:nvPr>
        </p:nvSpPr>
        <p:spPr/>
        <p:txBody>
          <a:bodyPr/>
          <a:lstStyle/>
          <a:p>
            <a:fld id="{467F4EC0-FE0C-4996-A178-B748C114FCF1}" type="datetimeFigureOut">
              <a:rPr lang="en-US" smtClean="0"/>
              <a:t>12/28/2024</a:t>
            </a:fld>
            <a:endParaRPr lang="en-US"/>
          </a:p>
        </p:txBody>
      </p:sp>
      <p:sp>
        <p:nvSpPr>
          <p:cNvPr id="6" name="Footer Placeholder 5">
            <a:extLst>
              <a:ext uri="{FF2B5EF4-FFF2-40B4-BE49-F238E27FC236}">
                <a16:creationId xmlns:a16="http://schemas.microsoft.com/office/drawing/2014/main" id="{6EA0BBDC-CEFF-569D-8D86-D43E773FE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3DEE0-22E9-0E02-985F-ED7BB4C87493}"/>
              </a:ext>
            </a:extLst>
          </p:cNvPr>
          <p:cNvSpPr>
            <a:spLocks noGrp="1"/>
          </p:cNvSpPr>
          <p:nvPr>
            <p:ph type="sldNum" sz="quarter" idx="12"/>
          </p:nvPr>
        </p:nvSpPr>
        <p:spPr/>
        <p:txBody>
          <a:bodyPr/>
          <a:lstStyle/>
          <a:p>
            <a:fld id="{905E1AEE-410B-432A-8F47-9FF84854E62B}" type="slidenum">
              <a:rPr lang="en-US" smtClean="0"/>
              <a:t>‹#›</a:t>
            </a:fld>
            <a:endParaRPr lang="en-US"/>
          </a:p>
        </p:txBody>
      </p:sp>
    </p:spTree>
    <p:extLst>
      <p:ext uri="{BB962C8B-B14F-4D97-AF65-F5344CB8AC3E}">
        <p14:creationId xmlns:p14="http://schemas.microsoft.com/office/powerpoint/2010/main" val="85601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6527A-BF5C-4643-8675-D36535D13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D3ED9A-9199-B9A0-D188-4A3C5BC02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97CEE-92E8-F548-109C-8CFD1316E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7F4EC0-FE0C-4996-A178-B748C114FCF1}" type="datetimeFigureOut">
              <a:rPr lang="en-US" smtClean="0"/>
              <a:t>12/28/2024</a:t>
            </a:fld>
            <a:endParaRPr lang="en-US"/>
          </a:p>
        </p:txBody>
      </p:sp>
      <p:sp>
        <p:nvSpPr>
          <p:cNvPr id="5" name="Footer Placeholder 4">
            <a:extLst>
              <a:ext uri="{FF2B5EF4-FFF2-40B4-BE49-F238E27FC236}">
                <a16:creationId xmlns:a16="http://schemas.microsoft.com/office/drawing/2014/main" id="{BC852E17-FF55-6A9B-0978-AED5056D9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A36246-45B7-6098-C03F-79FAE21F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5E1AEE-410B-432A-8F47-9FF84854E62B}" type="slidenum">
              <a:rPr lang="en-US" smtClean="0"/>
              <a:t>‹#›</a:t>
            </a:fld>
            <a:endParaRPr lang="en-US"/>
          </a:p>
        </p:txBody>
      </p:sp>
    </p:spTree>
    <p:extLst>
      <p:ext uri="{BB962C8B-B14F-4D97-AF65-F5344CB8AC3E}">
        <p14:creationId xmlns:p14="http://schemas.microsoft.com/office/powerpoint/2010/main" val="44832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htmlbible.com/sacrednamebiblecom/kjvstrongs/STRGRK31.htm#S310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studytools.com/kjv/isaiah/55-9.html" TargetMode="External"/><Relationship Id="rId2" Type="http://schemas.openxmlformats.org/officeDocument/2006/relationships/hyperlink" Target="https://www.biblestudytools.com/kjv/isaiah/55-8.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1%20Corinthians%2015%3A1-4&amp;version=NIV#fen-NIV-28722a"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peacewithgod.net/?utm_source=bgmainsite&amp;utm_medium=pwg+Link&amp;utm_campaign=pwg+Internal&amp;utm_content=billy+graham+answer+thankful+bad+things&amp;outreach=bg+thankful+hard"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peacewithgod.net/?utm_source=bgmainsite&amp;utm_medium=pwg+Link&amp;utm_campaign=pwg+Internal&amp;utm_content=a+good+god+in+an+evil+world+011818&amp;outreach=good+god+evil+world"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bibleref.com/1-John/5/1-John-5-14.html" TargetMode="External"/><Relationship Id="rId2" Type="http://schemas.openxmlformats.org/officeDocument/2006/relationships/hyperlink" Target="https://www.gotquestions.org/healing-Bible.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biblegateway.com/passage/?search=%28Psalm%208%3A3-9&amp;version=NIV#fen-NIV-14018b" TargetMode="External"/><Relationship Id="rId2" Type="http://schemas.openxmlformats.org/officeDocument/2006/relationships/hyperlink" Target="https://www.biblegateway.com/passage/?search=%28Psalm%208%3A3-9&amp;version=NIV#fen-NIV-14017a" TargetMode="External"/><Relationship Id="rId1" Type="http://schemas.openxmlformats.org/officeDocument/2006/relationships/slideLayout" Target="../slideLayouts/slideLayout7.xml"/><Relationship Id="rId6" Type="http://schemas.openxmlformats.org/officeDocument/2006/relationships/hyperlink" Target="https://www.biblegateway.com/passage/?search=%28Psalm%208%3A3-9&amp;version=NIV#fen-NIV-14019e" TargetMode="External"/><Relationship Id="rId5" Type="http://schemas.openxmlformats.org/officeDocument/2006/relationships/hyperlink" Target="https://www.biblegateway.com/passage/?search=%28Psalm%208%3A3-9&amp;version=NIV#fen-NIV-14018d" TargetMode="External"/><Relationship Id="rId4" Type="http://schemas.openxmlformats.org/officeDocument/2006/relationships/hyperlink" Target="https://www.biblegateway.com/passage/?search=%28Psalm%208%3A3-9&amp;version=NIV#fen-NIV-14018c"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biblegateway.com/passage/?search=%28Psalm%20100&amp;version=NIV#fen-NIV-15512a"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1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lion head&#10;&#10;Description automatically generated">
            <a:extLst>
              <a:ext uri="{FF2B5EF4-FFF2-40B4-BE49-F238E27FC236}">
                <a16:creationId xmlns:a16="http://schemas.microsoft.com/office/drawing/2014/main" id="{C03D466F-41E9-A3C4-009D-BB270BB8F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247" y="480060"/>
            <a:ext cx="5571066" cy="5571066"/>
          </a:xfrm>
          <a:prstGeom prst="rect">
            <a:avLst/>
          </a:prstGeom>
        </p:spPr>
      </p:pic>
    </p:spTree>
    <p:extLst>
      <p:ext uri="{BB962C8B-B14F-4D97-AF65-F5344CB8AC3E}">
        <p14:creationId xmlns:p14="http://schemas.microsoft.com/office/powerpoint/2010/main" val="117260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FA9F84-08A3-DD2A-610A-F590BA7D6956}"/>
              </a:ext>
            </a:extLst>
          </p:cNvPr>
          <p:cNvSpPr txBox="1">
            <a:spLocks noChangeArrowheads="1"/>
          </p:cNvSpPr>
          <p:nvPr/>
        </p:nvSpPr>
        <p:spPr>
          <a:xfrm>
            <a:off x="4589676" y="287633"/>
            <a:ext cx="8329366" cy="1937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sz="4400" dirty="0">
                <a:solidFill>
                  <a:schemeClr val="bg1"/>
                </a:solidFill>
              </a:rPr>
              <a:t>There are </a:t>
            </a:r>
            <a:r>
              <a:rPr lang="en-US" altLang="en-US" sz="4400" u="sng" dirty="0">
                <a:solidFill>
                  <a:schemeClr val="bg1"/>
                </a:solidFill>
              </a:rPr>
              <a:t>8,810</a:t>
            </a:r>
            <a:r>
              <a:rPr lang="en-US" altLang="en-US" sz="4400" dirty="0">
                <a:solidFill>
                  <a:schemeClr val="bg1"/>
                </a:solidFill>
              </a:rPr>
              <a:t> promises</a:t>
            </a:r>
          </a:p>
          <a:p>
            <a:pPr marL="0" indent="0" algn="ctr">
              <a:buFontTx/>
              <a:buNone/>
            </a:pPr>
            <a:r>
              <a:rPr lang="en-US" altLang="en-US" sz="4400" dirty="0">
                <a:solidFill>
                  <a:schemeClr val="bg1"/>
                </a:solidFill>
              </a:rPr>
              <a:t> in bible</a:t>
            </a:r>
          </a:p>
        </p:txBody>
      </p:sp>
      <p:sp>
        <p:nvSpPr>
          <p:cNvPr id="4" name="Rectangle 3">
            <a:extLst>
              <a:ext uri="{FF2B5EF4-FFF2-40B4-BE49-F238E27FC236}">
                <a16:creationId xmlns:a16="http://schemas.microsoft.com/office/drawing/2014/main" id="{44B603F8-BC28-BC89-5731-218BC5C85C46}"/>
              </a:ext>
            </a:extLst>
          </p:cNvPr>
          <p:cNvSpPr>
            <a:spLocks noChangeArrowheads="1"/>
          </p:cNvSpPr>
          <p:nvPr/>
        </p:nvSpPr>
        <p:spPr bwMode="auto">
          <a:xfrm>
            <a:off x="524759" y="180052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3200" dirty="0">
                <a:solidFill>
                  <a:schemeClr val="bg1"/>
                </a:solidFill>
              </a:rPr>
              <a:t>A </a:t>
            </a:r>
            <a:r>
              <a:rPr lang="en-US" altLang="en-US" sz="3200" b="1" u="sng" dirty="0">
                <a:solidFill>
                  <a:schemeClr val="bg1"/>
                </a:solidFill>
              </a:rPr>
              <a:t>command</a:t>
            </a:r>
            <a:r>
              <a:rPr lang="en-US" altLang="en-US" sz="3200" dirty="0">
                <a:solidFill>
                  <a:schemeClr val="bg1"/>
                </a:solidFill>
              </a:rPr>
              <a:t> from God is something man should do</a:t>
            </a:r>
          </a:p>
        </p:txBody>
      </p:sp>
      <p:sp>
        <p:nvSpPr>
          <p:cNvPr id="6" name="Rectangle 5">
            <a:extLst>
              <a:ext uri="{FF2B5EF4-FFF2-40B4-BE49-F238E27FC236}">
                <a16:creationId xmlns:a16="http://schemas.microsoft.com/office/drawing/2014/main" id="{1309C766-2FFD-43ED-6A62-B04FF7702C34}"/>
              </a:ext>
            </a:extLst>
          </p:cNvPr>
          <p:cNvSpPr>
            <a:spLocks noChangeArrowheads="1"/>
          </p:cNvSpPr>
          <p:nvPr/>
        </p:nvSpPr>
        <p:spPr bwMode="auto">
          <a:xfrm>
            <a:off x="219959" y="439132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spcBef>
                <a:spcPct val="0"/>
              </a:spcBef>
              <a:buFontTx/>
              <a:buNone/>
            </a:pPr>
            <a:r>
              <a:rPr lang="en-US" altLang="en-US" sz="3200">
                <a:solidFill>
                  <a:schemeClr val="bg1"/>
                </a:solidFill>
              </a:rPr>
              <a:t>A </a:t>
            </a:r>
            <a:r>
              <a:rPr lang="en-US" altLang="en-US" sz="3200" b="1" u="sng">
                <a:solidFill>
                  <a:schemeClr val="bg1"/>
                </a:solidFill>
              </a:rPr>
              <a:t>promise</a:t>
            </a:r>
            <a:r>
              <a:rPr lang="en-US" altLang="en-US" sz="3200">
                <a:solidFill>
                  <a:schemeClr val="bg1"/>
                </a:solidFill>
              </a:rPr>
              <a:t> from God is something God will do</a:t>
            </a:r>
          </a:p>
        </p:txBody>
      </p:sp>
      <p:sp>
        <p:nvSpPr>
          <p:cNvPr id="8" name="Rectangle 7">
            <a:extLst>
              <a:ext uri="{FF2B5EF4-FFF2-40B4-BE49-F238E27FC236}">
                <a16:creationId xmlns:a16="http://schemas.microsoft.com/office/drawing/2014/main" id="{2BB72D20-6FE2-7B8C-A0E7-C8ACBF35530A}"/>
              </a:ext>
            </a:extLst>
          </p:cNvPr>
          <p:cNvSpPr>
            <a:spLocks noChangeArrowheads="1"/>
          </p:cNvSpPr>
          <p:nvPr/>
        </p:nvSpPr>
        <p:spPr bwMode="auto">
          <a:xfrm>
            <a:off x="677159" y="3172120"/>
            <a:ext cx="536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spcBef>
                <a:spcPct val="0"/>
              </a:spcBef>
              <a:buFontTx/>
              <a:buNone/>
            </a:pPr>
            <a:r>
              <a:rPr lang="en-US" altLang="en-US" sz="3200">
                <a:solidFill>
                  <a:schemeClr val="bg1"/>
                </a:solidFill>
              </a:rPr>
              <a:t>A command must be obeyed</a:t>
            </a:r>
          </a:p>
        </p:txBody>
      </p:sp>
      <p:sp>
        <p:nvSpPr>
          <p:cNvPr id="9" name="Rectangle 8">
            <a:extLst>
              <a:ext uri="{FF2B5EF4-FFF2-40B4-BE49-F238E27FC236}">
                <a16:creationId xmlns:a16="http://schemas.microsoft.com/office/drawing/2014/main" id="{E936D7FB-2C83-C81A-4032-5A9ECCE2E7A7}"/>
              </a:ext>
            </a:extLst>
          </p:cNvPr>
          <p:cNvSpPr>
            <a:spLocks noChangeArrowheads="1"/>
          </p:cNvSpPr>
          <p:nvPr/>
        </p:nvSpPr>
        <p:spPr bwMode="auto">
          <a:xfrm>
            <a:off x="219959" y="5758158"/>
            <a:ext cx="5213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spcBef>
                <a:spcPct val="0"/>
              </a:spcBef>
              <a:buFontTx/>
              <a:buNone/>
            </a:pPr>
            <a:r>
              <a:rPr lang="en-US" altLang="en-US" sz="3200">
                <a:solidFill>
                  <a:schemeClr val="bg1"/>
                </a:solidFill>
              </a:rPr>
              <a:t>A promise must be believed</a:t>
            </a:r>
          </a:p>
        </p:txBody>
      </p:sp>
    </p:spTree>
    <p:extLst>
      <p:ext uri="{BB962C8B-B14F-4D97-AF65-F5344CB8AC3E}">
        <p14:creationId xmlns:p14="http://schemas.microsoft.com/office/powerpoint/2010/main" val="26311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6000"/>
                                        <p:tgtEl>
                                          <p:spTgt spid="2">
                                            <p:txEl>
                                              <p:pRg st="0" end="0"/>
                                            </p:txEl>
                                          </p:spTgt>
                                        </p:tgtEl>
                                      </p:cBhvr>
                                    </p:animEffect>
                                    <p:anim calcmode="lin" valueType="num">
                                      <p:cBhvr>
                                        <p:cTn id="8" dur="6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6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6000"/>
                                        <p:tgtEl>
                                          <p:spTgt spid="2">
                                            <p:txEl>
                                              <p:pRg st="1" end="1"/>
                                            </p:txEl>
                                          </p:spTgt>
                                        </p:tgtEl>
                                      </p:cBhvr>
                                    </p:animEffect>
                                    <p:anim calcmode="lin" valueType="num">
                                      <p:cBhvr>
                                        <p:cTn id="15" dur="6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6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plus(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3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6" grpId="0"/>
      <p:bldP spid="8" grpId="0"/>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205AF-9F88-8600-F2AA-6A52181A8948}"/>
              </a:ext>
            </a:extLst>
          </p:cNvPr>
          <p:cNvSpPr txBox="1">
            <a:spLocks noChangeArrowheads="1"/>
          </p:cNvSpPr>
          <p:nvPr/>
        </p:nvSpPr>
        <p:spPr bwMode="auto">
          <a:xfrm>
            <a:off x="1625600" y="2717801"/>
            <a:ext cx="873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1.  I am </a:t>
            </a:r>
            <a:r>
              <a:rPr lang="en-US" altLang="en-US" sz="6400" b="1" u="sng">
                <a:solidFill>
                  <a:schemeClr val="bg1"/>
                </a:solidFill>
                <a:latin typeface="Open Sans" panose="020B0606030504020204" pitchFamily="34" charset="0"/>
              </a:rPr>
              <a:t>Courageous</a:t>
            </a:r>
            <a:r>
              <a:rPr lang="en-US" altLang="en-US" sz="6400">
                <a:solidFill>
                  <a:schemeClr val="bg1"/>
                </a:solidFill>
                <a:latin typeface="Open Sans" panose="020B0606030504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43270E-F1C0-9AB8-9DF1-D8F8E4A325CF}"/>
              </a:ext>
            </a:extLst>
          </p:cNvPr>
          <p:cNvSpPr txBox="1">
            <a:spLocks noChangeArrowheads="1"/>
          </p:cNvSpPr>
          <p:nvPr/>
        </p:nvSpPr>
        <p:spPr bwMode="auto">
          <a:xfrm>
            <a:off x="1422400" y="2616201"/>
            <a:ext cx="904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dirty="0">
                <a:solidFill>
                  <a:schemeClr val="bg1"/>
                </a:solidFill>
                <a:latin typeface="Open Sans" panose="020B0606030504020204" pitchFamily="34" charset="0"/>
              </a:rPr>
              <a:t>2.  I am </a:t>
            </a:r>
            <a:r>
              <a:rPr lang="en-US" altLang="en-US" sz="6400" b="1" u="sng" dirty="0">
                <a:solidFill>
                  <a:schemeClr val="bg1"/>
                </a:solidFill>
                <a:latin typeface="Open Sans" panose="020B0606030504020204" pitchFamily="34" charset="0"/>
              </a:rPr>
              <a:t>Victorious</a:t>
            </a:r>
            <a:r>
              <a:rPr lang="en-US" altLang="en-US" sz="6400" u="sng" dirty="0">
                <a:solidFill>
                  <a:schemeClr val="bg1"/>
                </a:solidFill>
                <a:latin typeface="Open Sans" panose="020B0606030504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737A3C-7D6F-CD4A-5D0E-F6BCB55CB9A7}"/>
              </a:ext>
            </a:extLst>
          </p:cNvPr>
          <p:cNvSpPr txBox="1">
            <a:spLocks noChangeArrowheads="1"/>
          </p:cNvSpPr>
          <p:nvPr/>
        </p:nvSpPr>
        <p:spPr bwMode="auto">
          <a:xfrm>
            <a:off x="1828800" y="2413000"/>
            <a:ext cx="812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7200" b="1">
                <a:solidFill>
                  <a:schemeClr val="bg1"/>
                </a:solidFill>
                <a:latin typeface="Open Sans" panose="020B0606030504020204" pitchFamily="34" charset="0"/>
              </a:rPr>
              <a:t>3.  I am </a:t>
            </a:r>
            <a:r>
              <a:rPr lang="en-US" altLang="en-US" sz="7200" b="1" u="sng">
                <a:solidFill>
                  <a:schemeClr val="bg1"/>
                </a:solidFill>
                <a:latin typeface="Open Sans" panose="020B0606030504020204" pitchFamily="34" charset="0"/>
              </a:rPr>
              <a:t>Loved </a:t>
            </a:r>
            <a:endParaRPr lang="en-US" altLang="en-US" sz="72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1FD2E-F89E-9CFF-F642-B7E434F20E4D}"/>
              </a:ext>
            </a:extLst>
          </p:cNvPr>
          <p:cNvSpPr txBox="1">
            <a:spLocks noChangeArrowheads="1"/>
          </p:cNvSpPr>
          <p:nvPr/>
        </p:nvSpPr>
        <p:spPr bwMode="auto">
          <a:xfrm>
            <a:off x="1625600" y="3181351"/>
            <a:ext cx="7518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4.  I am </a:t>
            </a:r>
            <a:r>
              <a:rPr lang="en-US" altLang="en-US" sz="6400" b="1" u="sng">
                <a:solidFill>
                  <a:schemeClr val="bg1"/>
                </a:solidFill>
                <a:latin typeface="Open Sans" panose="020B0606030504020204" pitchFamily="34" charset="0"/>
              </a:rPr>
              <a:t>Blessed</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768F9-DD8D-4C74-5AA8-A2D738AC96E4}"/>
              </a:ext>
            </a:extLst>
          </p:cNvPr>
          <p:cNvSpPr txBox="1">
            <a:spLocks noChangeArrowheads="1"/>
          </p:cNvSpPr>
          <p:nvPr/>
        </p:nvSpPr>
        <p:spPr bwMode="auto">
          <a:xfrm>
            <a:off x="2032000" y="2717801"/>
            <a:ext cx="772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5.  I am </a:t>
            </a:r>
            <a:r>
              <a:rPr lang="en-US" altLang="en-US" sz="6400" b="1" u="sng">
                <a:solidFill>
                  <a:schemeClr val="bg1"/>
                </a:solidFill>
                <a:latin typeface="Open Sans" panose="020B0606030504020204" pitchFamily="34" charset="0"/>
              </a:rPr>
              <a:t>Anointed </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B4DBD2-5A1E-3617-1B5C-3FAAD1AE407B}"/>
              </a:ext>
            </a:extLst>
          </p:cNvPr>
          <p:cNvSpPr txBox="1">
            <a:spLocks noChangeArrowheads="1"/>
          </p:cNvSpPr>
          <p:nvPr/>
        </p:nvSpPr>
        <p:spPr bwMode="auto">
          <a:xfrm>
            <a:off x="1828800" y="3181351"/>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6.  I am </a:t>
            </a:r>
            <a:r>
              <a:rPr lang="en-US" altLang="en-US" sz="6400" b="1" u="sng">
                <a:solidFill>
                  <a:schemeClr val="bg1"/>
                </a:solidFill>
                <a:latin typeface="Open Sans" panose="020B0606030504020204" pitchFamily="34" charset="0"/>
              </a:rPr>
              <a:t>Healed </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F516D-6E9A-78F3-DE09-F4F6E7FFD7EF}"/>
              </a:ext>
            </a:extLst>
          </p:cNvPr>
          <p:cNvSpPr txBox="1">
            <a:spLocks noChangeArrowheads="1"/>
          </p:cNvSpPr>
          <p:nvPr/>
        </p:nvSpPr>
        <p:spPr bwMode="auto">
          <a:xfrm>
            <a:off x="2133600" y="2413001"/>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7.  I am </a:t>
            </a:r>
            <a:r>
              <a:rPr lang="en-US" altLang="en-US" sz="6400" b="1" u="sng">
                <a:solidFill>
                  <a:schemeClr val="bg1"/>
                </a:solidFill>
                <a:latin typeface="Open Sans" panose="020B0606030504020204" pitchFamily="34" charset="0"/>
              </a:rPr>
              <a:t>Beautiful</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750"/>
                                        <p:tgtEl>
                                          <p:spTgt spid="2">
                                            <p:txEl>
                                              <p:pRg st="0" end="0"/>
                                            </p:txEl>
                                          </p:spTgt>
                                        </p:tgtEl>
                                      </p:cBhvr>
                                    </p:animEffect>
                                    <p:anim calcmode="lin" valueType="num">
                                      <p:cBhvr>
                                        <p:cTn id="8" dur="4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4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D06B0-9F1D-8CC5-E404-98575B3899BD}"/>
              </a:ext>
            </a:extLst>
          </p:cNvPr>
          <p:cNvSpPr txBox="1">
            <a:spLocks noChangeArrowheads="1"/>
          </p:cNvSpPr>
          <p:nvPr/>
        </p:nvSpPr>
        <p:spPr bwMode="auto">
          <a:xfrm>
            <a:off x="2032000" y="2514601"/>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8.  I am </a:t>
            </a:r>
            <a:r>
              <a:rPr lang="en-US" altLang="en-US" sz="6400" b="1" u="sng">
                <a:solidFill>
                  <a:schemeClr val="bg1"/>
                </a:solidFill>
                <a:latin typeface="Open Sans" panose="020B0606030504020204" pitchFamily="34" charset="0"/>
              </a:rPr>
              <a:t>Strong </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anim calcmode="lin" valueType="num">
                                      <p:cBhvr>
                                        <p:cTn id="8" dur="2250" fill="hold"/>
                                        <p:tgtEl>
                                          <p:spTgt spid="2"/>
                                        </p:tgtEl>
                                        <p:attrNameLst>
                                          <p:attrName>ppt_x</p:attrName>
                                        </p:attrNameLst>
                                      </p:cBhvr>
                                      <p:tavLst>
                                        <p:tav tm="0">
                                          <p:val>
                                            <p:strVal val="#ppt_x"/>
                                          </p:val>
                                        </p:tav>
                                        <p:tav tm="100000">
                                          <p:val>
                                            <p:strVal val="#ppt_x"/>
                                          </p:val>
                                        </p:tav>
                                      </p:tavLst>
                                    </p:anim>
                                    <p:anim calcmode="lin" valueType="num">
                                      <p:cBhvr>
                                        <p:cTn id="9" dur="2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6C95D-1E38-4B29-5CF2-5F76F0BF5D86}"/>
              </a:ext>
            </a:extLst>
          </p:cNvPr>
          <p:cNvSpPr txBox="1">
            <a:spLocks noChangeArrowheads="1"/>
          </p:cNvSpPr>
          <p:nvPr/>
        </p:nvSpPr>
        <p:spPr bwMode="auto">
          <a:xfrm>
            <a:off x="1828800" y="3181351"/>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9.  I am </a:t>
            </a:r>
            <a:r>
              <a:rPr lang="en-US" altLang="en-US" sz="6400" b="1" u="sng">
                <a:solidFill>
                  <a:schemeClr val="bg1"/>
                </a:solidFill>
                <a:latin typeface="Open Sans" panose="020B0606030504020204" pitchFamily="34" charset="0"/>
              </a:rPr>
              <a:t>Favored </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86BE44-8274-BA78-A8CF-E93F74D4AA62}"/>
              </a:ext>
            </a:extLst>
          </p:cNvPr>
          <p:cNvSpPr txBox="1">
            <a:spLocks noChangeArrowheads="1"/>
          </p:cNvSpPr>
          <p:nvPr/>
        </p:nvSpPr>
        <p:spPr bwMode="auto">
          <a:xfrm>
            <a:off x="1828800" y="3181351"/>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10.  I am </a:t>
            </a:r>
            <a:r>
              <a:rPr lang="en-US" altLang="en-US" sz="6400" b="1" u="sng">
                <a:solidFill>
                  <a:schemeClr val="bg1"/>
                </a:solidFill>
                <a:latin typeface="Open Sans" panose="020B0606030504020204" pitchFamily="34" charset="0"/>
              </a:rPr>
              <a:t>Able </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5B16-B343-47BD-F247-6DDDC3BCC708}"/>
              </a:ext>
            </a:extLst>
          </p:cNvPr>
          <p:cNvSpPr txBox="1">
            <a:spLocks noChangeArrowheads="1"/>
          </p:cNvSpPr>
          <p:nvPr/>
        </p:nvSpPr>
        <p:spPr>
          <a:xfrm>
            <a:off x="2859448" y="824060"/>
            <a:ext cx="685958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a:solidFill>
                  <a:schemeClr val="bg1"/>
                </a:solidFill>
              </a:rPr>
              <a:t>Conditional Promises</a:t>
            </a:r>
            <a:br>
              <a:rPr lang="en-US" altLang="en-US">
                <a:solidFill>
                  <a:schemeClr val="bg1"/>
                </a:solidFill>
              </a:rPr>
            </a:br>
            <a:endParaRPr lang="en-US" altLang="en-US">
              <a:solidFill>
                <a:schemeClr val="bg1"/>
              </a:solidFill>
            </a:endParaRPr>
          </a:p>
        </p:txBody>
      </p:sp>
      <p:sp>
        <p:nvSpPr>
          <p:cNvPr id="3" name="Content Placeholder 2">
            <a:extLst>
              <a:ext uri="{FF2B5EF4-FFF2-40B4-BE49-F238E27FC236}">
                <a16:creationId xmlns:a16="http://schemas.microsoft.com/office/drawing/2014/main" id="{108CE0B7-3716-CA3E-2A18-F4E546B6B412}"/>
              </a:ext>
            </a:extLst>
          </p:cNvPr>
          <p:cNvSpPr txBox="1">
            <a:spLocks noChangeArrowheads="1"/>
          </p:cNvSpPr>
          <p:nvPr/>
        </p:nvSpPr>
        <p:spPr>
          <a:xfrm>
            <a:off x="1946635" y="2119460"/>
            <a:ext cx="8077200" cy="426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3600">
                <a:solidFill>
                  <a:schemeClr val="bg1"/>
                </a:solidFill>
              </a:rPr>
              <a:t>Many of God's promises are </a:t>
            </a:r>
            <a:r>
              <a:rPr lang="en-US" altLang="en-US" sz="3600" b="1">
                <a:solidFill>
                  <a:schemeClr val="bg1"/>
                </a:solidFill>
              </a:rPr>
              <a:t>conditional</a:t>
            </a:r>
            <a:r>
              <a:rPr lang="en-US" altLang="en-US" sz="3600">
                <a:solidFill>
                  <a:schemeClr val="bg1"/>
                </a:solidFill>
              </a:rPr>
              <a:t> (when you see this word "conditional" just think of the little word "if"). God promises to do something </a:t>
            </a:r>
            <a:r>
              <a:rPr lang="en-US" altLang="en-US" sz="3600" b="1">
                <a:solidFill>
                  <a:schemeClr val="bg1"/>
                </a:solidFill>
              </a:rPr>
              <a:t>IF</a:t>
            </a:r>
            <a:r>
              <a:rPr lang="en-US" altLang="en-US" sz="3600">
                <a:solidFill>
                  <a:schemeClr val="bg1"/>
                </a:solidFill>
              </a:rPr>
              <a:t> man does something. God will do His part </a:t>
            </a:r>
            <a:r>
              <a:rPr lang="en-US" altLang="en-US" sz="3600" b="1">
                <a:solidFill>
                  <a:schemeClr val="bg1"/>
                </a:solidFill>
              </a:rPr>
              <a:t>if</a:t>
            </a:r>
            <a:r>
              <a:rPr lang="en-US" altLang="en-US" sz="3600">
                <a:solidFill>
                  <a:schemeClr val="bg1"/>
                </a:solidFill>
              </a:rPr>
              <a:t> man does his part.</a:t>
            </a:r>
          </a:p>
        </p:txBody>
      </p:sp>
    </p:spTree>
    <p:extLst>
      <p:ext uri="{BB962C8B-B14F-4D97-AF65-F5344CB8AC3E}">
        <p14:creationId xmlns:p14="http://schemas.microsoft.com/office/powerpoint/2010/main" val="42095235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E5C09-7DDC-2029-9F68-96EBEF3CEFF5}"/>
              </a:ext>
            </a:extLst>
          </p:cNvPr>
          <p:cNvSpPr txBox="1">
            <a:spLocks noChangeArrowheads="1"/>
          </p:cNvSpPr>
          <p:nvPr/>
        </p:nvSpPr>
        <p:spPr bwMode="auto">
          <a:xfrm>
            <a:off x="1320800" y="2874434"/>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11.  I am </a:t>
            </a:r>
            <a:r>
              <a:rPr lang="en-US" altLang="en-US" sz="6400" b="1" u="sng">
                <a:solidFill>
                  <a:schemeClr val="bg1"/>
                </a:solidFill>
                <a:latin typeface="Open Sans" panose="020B0606030504020204" pitchFamily="34" charset="0"/>
              </a:rPr>
              <a:t>Powerful</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D79A07-E963-87C2-7038-708237252BC6}"/>
              </a:ext>
            </a:extLst>
          </p:cNvPr>
          <p:cNvSpPr txBox="1">
            <a:spLocks noChangeArrowheads="1"/>
          </p:cNvSpPr>
          <p:nvPr/>
        </p:nvSpPr>
        <p:spPr bwMode="auto">
          <a:xfrm>
            <a:off x="1828800" y="2616201"/>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400" b="1">
                <a:solidFill>
                  <a:schemeClr val="bg1"/>
                </a:solidFill>
                <a:latin typeface="Open Sans" panose="020B0606030504020204" pitchFamily="34" charset="0"/>
              </a:rPr>
              <a:t>12.  I am </a:t>
            </a:r>
            <a:r>
              <a:rPr lang="en-US" altLang="en-US" sz="6400" b="1" u="sng">
                <a:solidFill>
                  <a:schemeClr val="bg1"/>
                </a:solidFill>
                <a:latin typeface="Open Sans" panose="020B0606030504020204" pitchFamily="34" charset="0"/>
              </a:rPr>
              <a:t>Saved </a:t>
            </a:r>
            <a:endParaRPr lang="en-US" altLang="en-US" sz="6400" u="sng">
              <a:solidFill>
                <a:schemeClr val="bg1"/>
              </a:solidFill>
              <a:latin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0">
                                          <p:stCondLst>
                                            <p:cond delay="0"/>
                                          </p:stCondLst>
                                        </p:cTn>
                                        <p:tgtEl>
                                          <p:spTgt spid="2"/>
                                        </p:tgtEl>
                                      </p:cBhvr>
                                    </p:animEffect>
                                    <p:anim calcmode="lin" valueType="num">
                                      <p:cBhvr>
                                        <p:cTn id="8" dur="455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2"/>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2"/>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2"/>
                                        </p:tgtEl>
                                        <p:attrNameLst>
                                          <p:attrName>ppt_y</p:attrName>
                                        </p:attrNameLst>
                                      </p:cBhvr>
                                      <p:tavLst>
                                        <p:tav tm="0" fmla="#ppt_y-sin(pi*$)/81">
                                          <p:val>
                                            <p:fltVal val="0"/>
                                          </p:val>
                                        </p:tav>
                                        <p:tav tm="100000">
                                          <p:val>
                                            <p:fltVal val="1"/>
                                          </p:val>
                                        </p:tav>
                                      </p:tavLst>
                                    </p:anim>
                                    <p:animScale>
                                      <p:cBhvr>
                                        <p:cTn id="13" dur="65">
                                          <p:stCondLst>
                                            <p:cond delay="1625"/>
                                          </p:stCondLst>
                                        </p:cTn>
                                        <p:tgtEl>
                                          <p:spTgt spid="2"/>
                                        </p:tgtEl>
                                      </p:cBhvr>
                                      <p:to x="100000" y="60000"/>
                                    </p:animScale>
                                    <p:animScale>
                                      <p:cBhvr>
                                        <p:cTn id="14" dur="415" decel="50000">
                                          <p:stCondLst>
                                            <p:cond delay="1690"/>
                                          </p:stCondLst>
                                        </p:cTn>
                                        <p:tgtEl>
                                          <p:spTgt spid="2"/>
                                        </p:tgtEl>
                                      </p:cBhvr>
                                      <p:to x="100000" y="100000"/>
                                    </p:animScale>
                                    <p:animScale>
                                      <p:cBhvr>
                                        <p:cTn id="15" dur="65">
                                          <p:stCondLst>
                                            <p:cond delay="3280"/>
                                          </p:stCondLst>
                                        </p:cTn>
                                        <p:tgtEl>
                                          <p:spTgt spid="2"/>
                                        </p:tgtEl>
                                      </p:cBhvr>
                                      <p:to x="100000" y="80000"/>
                                    </p:animScale>
                                    <p:animScale>
                                      <p:cBhvr>
                                        <p:cTn id="16" dur="415" decel="50000">
                                          <p:stCondLst>
                                            <p:cond delay="3345"/>
                                          </p:stCondLst>
                                        </p:cTn>
                                        <p:tgtEl>
                                          <p:spTgt spid="2"/>
                                        </p:tgtEl>
                                      </p:cBhvr>
                                      <p:to x="100000" y="100000"/>
                                    </p:animScale>
                                    <p:animScale>
                                      <p:cBhvr>
                                        <p:cTn id="17" dur="65">
                                          <p:stCondLst>
                                            <p:cond delay="4105"/>
                                          </p:stCondLst>
                                        </p:cTn>
                                        <p:tgtEl>
                                          <p:spTgt spid="2"/>
                                        </p:tgtEl>
                                      </p:cBhvr>
                                      <p:to x="100000" y="90000"/>
                                    </p:animScale>
                                    <p:animScale>
                                      <p:cBhvr>
                                        <p:cTn id="18" dur="415" decel="50000">
                                          <p:stCondLst>
                                            <p:cond delay="4170"/>
                                          </p:stCondLst>
                                        </p:cTn>
                                        <p:tgtEl>
                                          <p:spTgt spid="2"/>
                                        </p:tgtEl>
                                      </p:cBhvr>
                                      <p:to x="100000" y="100000"/>
                                    </p:animScale>
                                    <p:animScale>
                                      <p:cBhvr>
                                        <p:cTn id="19" dur="65">
                                          <p:stCondLst>
                                            <p:cond delay="4520"/>
                                          </p:stCondLst>
                                        </p:cTn>
                                        <p:tgtEl>
                                          <p:spTgt spid="2"/>
                                        </p:tgtEl>
                                      </p:cBhvr>
                                      <p:to x="100000" y="95000"/>
                                    </p:animScale>
                                    <p:animScale>
                                      <p:cBhvr>
                                        <p:cTn id="20" dur="415" decel="50000">
                                          <p:stCondLst>
                                            <p:cond delay="4585"/>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A5FE1D1B-92F3-791C-8674-64C51DB02393}"/>
              </a:ext>
            </a:extLst>
          </p:cNvPr>
          <p:cNvSpPr txBox="1">
            <a:spLocks noChangeArrowheads="1"/>
          </p:cNvSpPr>
          <p:nvPr/>
        </p:nvSpPr>
        <p:spPr bwMode="auto">
          <a:xfrm>
            <a:off x="3048000" y="124424"/>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13315" name="TextBox 1">
            <a:extLst>
              <a:ext uri="{FF2B5EF4-FFF2-40B4-BE49-F238E27FC236}">
                <a16:creationId xmlns:a16="http://schemas.microsoft.com/office/drawing/2014/main" id="{57F08BF5-77BB-27D2-3953-803B0DEA21EA}"/>
              </a:ext>
            </a:extLst>
          </p:cNvPr>
          <p:cNvSpPr txBox="1">
            <a:spLocks noChangeArrowheads="1"/>
          </p:cNvSpPr>
          <p:nvPr/>
        </p:nvSpPr>
        <p:spPr bwMode="auto">
          <a:xfrm>
            <a:off x="1117600" y="1564218"/>
            <a:ext cx="995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800">
                <a:solidFill>
                  <a:schemeClr val="bg1"/>
                </a:solidFill>
                <a:latin typeface="Arial" panose="020B0604020202020204" pitchFamily="34" charset="0"/>
              </a:rPr>
              <a:t>This week and want you to Speak Life over yourself</a:t>
            </a:r>
          </a:p>
          <a:p>
            <a:pPr algn="ctr">
              <a:spcBef>
                <a:spcPct val="0"/>
              </a:spcBef>
              <a:buFontTx/>
              <a:buNone/>
            </a:pPr>
            <a:endParaRPr lang="en-US" altLang="en-US" sz="4800">
              <a:solidFill>
                <a:schemeClr val="bg1"/>
              </a:solidFill>
              <a:latin typeface="Arial" panose="020B0604020202020204" pitchFamily="34" charset="0"/>
            </a:endParaRPr>
          </a:p>
          <a:p>
            <a:pPr algn="ctr">
              <a:spcBef>
                <a:spcPct val="0"/>
              </a:spcBef>
              <a:buFontTx/>
              <a:buNone/>
            </a:pPr>
            <a:r>
              <a:rPr lang="en-US" altLang="en-US" sz="4800">
                <a:solidFill>
                  <a:schemeClr val="bg1"/>
                </a:solidFill>
                <a:latin typeface="Arial" panose="020B0604020202020204" pitchFamily="34" charset="0"/>
              </a:rPr>
              <a:t> Apply this list when you come across a circumstance or situation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80">
                                          <p:stCondLst>
                                            <p:cond delay="0"/>
                                          </p:stCondLst>
                                        </p:cTn>
                                        <p:tgtEl>
                                          <p:spTgt spid="13315"/>
                                        </p:tgtEl>
                                      </p:cBhvr>
                                    </p:animEffect>
                                    <p:anim calcmode="lin" valueType="num">
                                      <p:cBhvr>
                                        <p:cTn id="13"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3315"/>
                                        </p:tgtEl>
                                      </p:cBhvr>
                                      <p:to x="100000" y="60000"/>
                                    </p:animScale>
                                    <p:animScale>
                                      <p:cBhvr>
                                        <p:cTn id="19" dur="166" decel="50000">
                                          <p:stCondLst>
                                            <p:cond delay="676"/>
                                          </p:stCondLst>
                                        </p:cTn>
                                        <p:tgtEl>
                                          <p:spTgt spid="13315"/>
                                        </p:tgtEl>
                                      </p:cBhvr>
                                      <p:to x="100000" y="100000"/>
                                    </p:animScale>
                                    <p:animScale>
                                      <p:cBhvr>
                                        <p:cTn id="20" dur="26">
                                          <p:stCondLst>
                                            <p:cond delay="1312"/>
                                          </p:stCondLst>
                                        </p:cTn>
                                        <p:tgtEl>
                                          <p:spTgt spid="13315"/>
                                        </p:tgtEl>
                                      </p:cBhvr>
                                      <p:to x="100000" y="80000"/>
                                    </p:animScale>
                                    <p:animScale>
                                      <p:cBhvr>
                                        <p:cTn id="21" dur="166" decel="50000">
                                          <p:stCondLst>
                                            <p:cond delay="1338"/>
                                          </p:stCondLst>
                                        </p:cTn>
                                        <p:tgtEl>
                                          <p:spTgt spid="13315"/>
                                        </p:tgtEl>
                                      </p:cBhvr>
                                      <p:to x="100000" y="100000"/>
                                    </p:animScale>
                                    <p:animScale>
                                      <p:cBhvr>
                                        <p:cTn id="22" dur="26">
                                          <p:stCondLst>
                                            <p:cond delay="1642"/>
                                          </p:stCondLst>
                                        </p:cTn>
                                        <p:tgtEl>
                                          <p:spTgt spid="13315"/>
                                        </p:tgtEl>
                                      </p:cBhvr>
                                      <p:to x="100000" y="90000"/>
                                    </p:animScale>
                                    <p:animScale>
                                      <p:cBhvr>
                                        <p:cTn id="23" dur="166" decel="50000">
                                          <p:stCondLst>
                                            <p:cond delay="1668"/>
                                          </p:stCondLst>
                                        </p:cTn>
                                        <p:tgtEl>
                                          <p:spTgt spid="13315"/>
                                        </p:tgtEl>
                                      </p:cBhvr>
                                      <p:to x="100000" y="100000"/>
                                    </p:animScale>
                                    <p:animScale>
                                      <p:cBhvr>
                                        <p:cTn id="24" dur="26">
                                          <p:stCondLst>
                                            <p:cond delay="1808"/>
                                          </p:stCondLst>
                                        </p:cTn>
                                        <p:tgtEl>
                                          <p:spTgt spid="13315"/>
                                        </p:tgtEl>
                                      </p:cBhvr>
                                      <p:to x="100000" y="95000"/>
                                    </p:animScale>
                                    <p:animScale>
                                      <p:cBhvr>
                                        <p:cTn id="25" dur="166" decel="50000">
                                          <p:stCondLst>
                                            <p:cond delay="1834"/>
                                          </p:stCondLst>
                                        </p:cTn>
                                        <p:tgtEl>
                                          <p:spTgt spid="133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331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E6F91C71-42ED-CFF4-A0D6-7F394436BDB3}"/>
              </a:ext>
            </a:extLst>
          </p:cNvPr>
          <p:cNvSpPr txBox="1">
            <a:spLocks noChangeArrowheads="1"/>
          </p:cNvSpPr>
          <p:nvPr/>
        </p:nvSpPr>
        <p:spPr bwMode="auto">
          <a:xfrm>
            <a:off x="3149600" y="7620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13315" name="TextBox 1">
            <a:extLst>
              <a:ext uri="{FF2B5EF4-FFF2-40B4-BE49-F238E27FC236}">
                <a16:creationId xmlns:a16="http://schemas.microsoft.com/office/drawing/2014/main" id="{0B228B62-017F-E14D-748A-2937B7F19AAA}"/>
              </a:ext>
            </a:extLst>
          </p:cNvPr>
          <p:cNvSpPr txBox="1">
            <a:spLocks noChangeArrowheads="1"/>
          </p:cNvSpPr>
          <p:nvPr/>
        </p:nvSpPr>
        <p:spPr bwMode="auto">
          <a:xfrm>
            <a:off x="914400" y="2341034"/>
            <a:ext cx="10160000" cy="214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267">
                <a:solidFill>
                  <a:schemeClr val="bg1"/>
                </a:solidFill>
                <a:latin typeface="Arial" panose="020B0604020202020204" pitchFamily="34" charset="0"/>
              </a:rPr>
              <a:t>This week and want you to fight! Understanding the Battle has already been won!</a:t>
            </a:r>
            <a:r>
              <a:rPr lang="en-US" altLang="en-US" sz="4800">
                <a:solidFill>
                  <a:schemeClr val="bg1"/>
                </a:solidFill>
                <a:latin typeface="Arial" panose="020B0604020202020204" pitchFamily="34" charset="0"/>
              </a:rPr>
              <a:t> </a:t>
            </a:r>
          </a:p>
        </p:txBody>
      </p:sp>
      <p:sp>
        <p:nvSpPr>
          <p:cNvPr id="3" name="TextBox 2">
            <a:extLst>
              <a:ext uri="{FF2B5EF4-FFF2-40B4-BE49-F238E27FC236}">
                <a16:creationId xmlns:a16="http://schemas.microsoft.com/office/drawing/2014/main" id="{1F00CB3F-B402-627C-6961-CA3869EB0004}"/>
              </a:ext>
            </a:extLst>
          </p:cNvPr>
          <p:cNvSpPr txBox="1">
            <a:spLocks noChangeArrowheads="1"/>
          </p:cNvSpPr>
          <p:nvPr/>
        </p:nvSpPr>
        <p:spPr bwMode="auto">
          <a:xfrm>
            <a:off x="304800" y="1193801"/>
            <a:ext cx="11480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67">
                <a:solidFill>
                  <a:schemeClr val="bg1"/>
                </a:solidFill>
              </a:rPr>
              <a:t>In Life There are some things worth fighting for</a:t>
            </a:r>
          </a:p>
        </p:txBody>
      </p:sp>
      <p:pic>
        <p:nvPicPr>
          <p:cNvPr id="33797" name="Picture 5" descr="Free Veterans Day Animations - Graphics - Clipart">
            <a:extLst>
              <a:ext uri="{FF2B5EF4-FFF2-40B4-BE49-F238E27FC236}">
                <a16:creationId xmlns:a16="http://schemas.microsoft.com/office/drawing/2014/main" id="{C511A41A-D185-65ED-75A9-AD8C5E723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051" y="4768851"/>
            <a:ext cx="54483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75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375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315"/>
                                        </p:tgtEl>
                                        <p:attrNameLst>
                                          <p:attrName>style.visibility</p:attrName>
                                        </p:attrNameLst>
                                      </p:cBhvr>
                                      <p:to>
                                        <p:strVal val="visible"/>
                                      </p:to>
                                    </p:set>
                                    <p:anim calcmode="lin" valueType="num">
                                      <p:cBhvr>
                                        <p:cTn id="17" dur="4250" fill="hold"/>
                                        <p:tgtEl>
                                          <p:spTgt spid="13315"/>
                                        </p:tgtEl>
                                        <p:attrNameLst>
                                          <p:attrName>ppt_w</p:attrName>
                                        </p:attrNameLst>
                                      </p:cBhvr>
                                      <p:tavLst>
                                        <p:tav tm="0">
                                          <p:val>
                                            <p:fltVal val="0"/>
                                          </p:val>
                                        </p:tav>
                                        <p:tav tm="100000">
                                          <p:val>
                                            <p:strVal val="#ppt_w"/>
                                          </p:val>
                                        </p:tav>
                                      </p:tavLst>
                                    </p:anim>
                                    <p:anim calcmode="lin" valueType="num">
                                      <p:cBhvr>
                                        <p:cTn id="18" dur="4250" fill="hold"/>
                                        <p:tgtEl>
                                          <p:spTgt spid="13315"/>
                                        </p:tgtEl>
                                        <p:attrNameLst>
                                          <p:attrName>ppt_h</p:attrName>
                                        </p:attrNameLst>
                                      </p:cBhvr>
                                      <p:tavLst>
                                        <p:tav tm="0">
                                          <p:val>
                                            <p:fltVal val="0"/>
                                          </p:val>
                                        </p:tav>
                                        <p:tav tm="100000">
                                          <p:val>
                                            <p:strVal val="#ppt_h"/>
                                          </p:val>
                                        </p:tav>
                                      </p:tavLst>
                                    </p:anim>
                                    <p:animEffect transition="in" filter="fade">
                                      <p:cBhvr>
                                        <p:cTn id="19" dur="4250"/>
                                        <p:tgtEl>
                                          <p:spTgt spid="13315"/>
                                        </p:tgtEl>
                                      </p:cBhvr>
                                    </p:animEffect>
                                  </p:childTnLst>
                                </p:cTn>
                              </p:par>
                              <p:par>
                                <p:cTn id="20" presetID="10" presetClass="entr" presetSubtype="0" fill="hold" nodeType="with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fade">
                                      <p:cBhvr>
                                        <p:cTn id="22" dur="3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3315" grpId="0"/>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B7A-7997-4ECE-9C08-C21D35AC40EA}"/>
              </a:ext>
            </a:extLst>
          </p:cNvPr>
          <p:cNvSpPr txBox="1">
            <a:spLocks noChangeArrowheads="1"/>
          </p:cNvSpPr>
          <p:nvPr/>
        </p:nvSpPr>
        <p:spPr bwMode="auto">
          <a:xfrm>
            <a:off x="304800" y="21168"/>
            <a:ext cx="11277600" cy="46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rPr>
              <a:t>The ability to enjoy </a:t>
            </a:r>
            <a:r>
              <a:rPr lang="en-US" altLang="en-US" sz="4267" u="sng">
                <a:solidFill>
                  <a:schemeClr val="bg1"/>
                </a:solidFill>
              </a:rPr>
              <a:t>freedom </a:t>
            </a:r>
            <a:r>
              <a:rPr lang="en-US" altLang="en-US" sz="4267">
                <a:solidFill>
                  <a:schemeClr val="bg1"/>
                </a:solidFill>
              </a:rPr>
              <a:t>in Christ is a profound gift that offers a sense of </a:t>
            </a:r>
            <a:r>
              <a:rPr lang="en-US" altLang="en-US" sz="4267" u="sng">
                <a:solidFill>
                  <a:schemeClr val="bg1"/>
                </a:solidFill>
              </a:rPr>
              <a:t>spiritual liberation</a:t>
            </a:r>
            <a:r>
              <a:rPr lang="en-US" altLang="en-US" sz="4267">
                <a:solidFill>
                  <a:schemeClr val="bg1"/>
                </a:solidFill>
              </a:rPr>
              <a:t>, purpose, and identity. Similarly, the freedoms afforded by living in a democratic society, like that of America, enable individuals to express their beliefs, pursue their passions, and advocate for justice.</a:t>
            </a:r>
            <a:endParaRPr lang="en-US" altLang="en-US" sz="6400">
              <a:solidFill>
                <a:schemeClr val="bg1"/>
              </a:solidFill>
              <a:latin typeface="Open Sans" panose="020B0606030504020204" pitchFamily="34" charset="0"/>
            </a:endParaRPr>
          </a:p>
        </p:txBody>
      </p:sp>
      <p:pic>
        <p:nvPicPr>
          <p:cNvPr id="4099" name="Picture 4" descr="Veterans Day 2024 | Vietnam Veterans of ...">
            <a:extLst>
              <a:ext uri="{FF2B5EF4-FFF2-40B4-BE49-F238E27FC236}">
                <a16:creationId xmlns:a16="http://schemas.microsoft.com/office/drawing/2014/main" id="{4FCF1D8D-FC6F-AAC0-9C55-2A4230112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4851400"/>
            <a:ext cx="464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anim calcmode="lin" valueType="num">
                                      <p:cBhvr>
                                        <p:cTn id="8" dur="4000" fill="hold"/>
                                        <p:tgtEl>
                                          <p:spTgt spid="3"/>
                                        </p:tgtEl>
                                        <p:attrNameLst>
                                          <p:attrName>ppt_x</p:attrName>
                                        </p:attrNameLst>
                                      </p:cBhvr>
                                      <p:tavLst>
                                        <p:tav tm="0">
                                          <p:val>
                                            <p:strVal val="#ppt_x"/>
                                          </p:val>
                                        </p:tav>
                                        <p:tav tm="100000">
                                          <p:val>
                                            <p:strVal val="#ppt_x"/>
                                          </p:val>
                                        </p:tav>
                                      </p:tavLst>
                                    </p:anim>
                                    <p:anim calcmode="lin" valueType="num">
                                      <p:cBhvr>
                                        <p:cTn id="9" dur="4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06E7A-C13C-430C-9A68-E9F298DE52CE}"/>
              </a:ext>
            </a:extLst>
          </p:cNvPr>
          <p:cNvSpPr txBox="1"/>
          <p:nvPr/>
        </p:nvSpPr>
        <p:spPr>
          <a:xfrm>
            <a:off x="799388" y="507674"/>
            <a:ext cx="10763250" cy="3693319"/>
          </a:xfrm>
          <a:prstGeom prst="rect">
            <a:avLst/>
          </a:prstGeom>
          <a:noFill/>
        </p:spPr>
        <p:txBody>
          <a:bodyPr wrap="square" rtlCol="0">
            <a:spAutoFit/>
          </a:bodyPr>
          <a:lstStyle/>
          <a:p>
            <a:pPr algn="ctr"/>
            <a:endParaRPr lang="en-US" sz="6000" dirty="0">
              <a:solidFill>
                <a:schemeClr val="bg1"/>
              </a:solidFill>
            </a:endParaRPr>
          </a:p>
          <a:p>
            <a:pPr algn="ctr"/>
            <a:r>
              <a:rPr lang="en-US" sz="6000" dirty="0">
                <a:solidFill>
                  <a:schemeClr val="bg1"/>
                </a:solidFill>
              </a:rPr>
              <a:t>Ouch!</a:t>
            </a:r>
          </a:p>
          <a:p>
            <a:pPr algn="ctr"/>
            <a:endParaRPr lang="en-US" sz="6000" dirty="0">
              <a:solidFill>
                <a:schemeClr val="bg1"/>
              </a:solidFill>
            </a:endParaRPr>
          </a:p>
          <a:p>
            <a:pPr algn="ctr"/>
            <a:r>
              <a:rPr lang="en-US" sz="5400" dirty="0">
                <a:solidFill>
                  <a:schemeClr val="bg1"/>
                </a:solidFill>
              </a:rPr>
              <a:t>Pastor Richard ”Rico” Tubbs</a:t>
            </a:r>
          </a:p>
        </p:txBody>
      </p:sp>
    </p:spTree>
    <p:extLst>
      <p:ext uri="{BB962C8B-B14F-4D97-AF65-F5344CB8AC3E}">
        <p14:creationId xmlns:p14="http://schemas.microsoft.com/office/powerpoint/2010/main" val="42146970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32A9B4-8FB0-6732-3D70-D79218139A70}"/>
              </a:ext>
            </a:extLst>
          </p:cNvPr>
          <p:cNvSpPr txBox="1"/>
          <p:nvPr/>
        </p:nvSpPr>
        <p:spPr>
          <a:xfrm>
            <a:off x="452926" y="766424"/>
            <a:ext cx="10502781" cy="1569660"/>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Realize that we have done </a:t>
            </a:r>
            <a:r>
              <a:rPr lang="en-US" sz="3200" b="0" i="0" u="sng" dirty="0">
                <a:solidFill>
                  <a:schemeClr val="bg1"/>
                </a:solidFill>
                <a:effectLst/>
                <a:latin typeface="Open Sans" panose="020B0606030504020204" pitchFamily="34" charset="0"/>
              </a:rPr>
              <a:t>nothing wrong </a:t>
            </a:r>
            <a:r>
              <a:rPr lang="en-US" sz="3200" b="0" i="0" dirty="0">
                <a:solidFill>
                  <a:schemeClr val="bg1"/>
                </a:solidFill>
                <a:effectLst/>
                <a:latin typeface="Open Sans" panose="020B0606030504020204" pitchFamily="34" charset="0"/>
              </a:rPr>
              <a:t>when we suffer, but we suffer so we can </a:t>
            </a:r>
            <a:r>
              <a:rPr lang="en-US" sz="3200" b="0" i="0" u="sng" dirty="0">
                <a:solidFill>
                  <a:schemeClr val="bg1"/>
                </a:solidFill>
                <a:effectLst/>
                <a:latin typeface="Open Sans" panose="020B0606030504020204" pitchFamily="34" charset="0"/>
              </a:rPr>
              <a:t>experience God’s grace</a:t>
            </a:r>
            <a:r>
              <a:rPr lang="en-US" sz="3200" b="0" i="0" dirty="0">
                <a:solidFill>
                  <a:schemeClr val="bg1"/>
                </a:solidFill>
                <a:effectLst/>
                <a:latin typeface="Open Sans" panose="020B0606030504020204" pitchFamily="34" charset="0"/>
              </a:rPr>
              <a:t>. </a:t>
            </a:r>
            <a:endParaRPr lang="en-US" sz="3200" dirty="0">
              <a:solidFill>
                <a:schemeClr val="bg1"/>
              </a:solidFill>
            </a:endParaRPr>
          </a:p>
        </p:txBody>
      </p:sp>
      <p:sp>
        <p:nvSpPr>
          <p:cNvPr id="5" name="TextBox 4">
            <a:extLst>
              <a:ext uri="{FF2B5EF4-FFF2-40B4-BE49-F238E27FC236}">
                <a16:creationId xmlns:a16="http://schemas.microsoft.com/office/drawing/2014/main" id="{D966EFBA-2260-5761-8022-1DFAC8FCD889}"/>
              </a:ext>
            </a:extLst>
          </p:cNvPr>
          <p:cNvSpPr txBox="1"/>
          <p:nvPr/>
        </p:nvSpPr>
        <p:spPr>
          <a:xfrm>
            <a:off x="1226319" y="3318521"/>
            <a:ext cx="8955993" cy="1077218"/>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Is it better to live without pain and be far from God or with pain and close to God? </a:t>
            </a:r>
            <a:endParaRPr lang="en-US" sz="3200" dirty="0">
              <a:solidFill>
                <a:schemeClr val="bg1"/>
              </a:solidFill>
            </a:endParaRPr>
          </a:p>
        </p:txBody>
      </p:sp>
    </p:spTree>
    <p:extLst>
      <p:ext uri="{BB962C8B-B14F-4D97-AF65-F5344CB8AC3E}">
        <p14:creationId xmlns:p14="http://schemas.microsoft.com/office/powerpoint/2010/main" val="37441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756A66-E6E0-2F84-E17C-433241C9BB83}"/>
              </a:ext>
            </a:extLst>
          </p:cNvPr>
          <p:cNvSpPr txBox="1"/>
          <p:nvPr/>
        </p:nvSpPr>
        <p:spPr>
          <a:xfrm>
            <a:off x="357499" y="851881"/>
            <a:ext cx="11477002" cy="1323439"/>
          </a:xfrm>
          <a:prstGeom prst="rect">
            <a:avLst/>
          </a:prstGeom>
          <a:noFill/>
        </p:spPr>
        <p:txBody>
          <a:bodyPr wrap="square">
            <a:spAutoFit/>
          </a:bodyPr>
          <a:lstStyle/>
          <a:p>
            <a:pPr algn="ctr"/>
            <a:r>
              <a:rPr lang="en-US" sz="4000" b="0" i="0" u="sng" dirty="0">
                <a:solidFill>
                  <a:schemeClr val="bg1"/>
                </a:solidFill>
                <a:effectLst/>
                <a:latin typeface="Open Sans" panose="020B0606030504020204" pitchFamily="34" charset="0"/>
              </a:rPr>
              <a:t>Pain and heartache </a:t>
            </a:r>
            <a:r>
              <a:rPr lang="en-US" sz="4000" b="0" i="0" dirty="0">
                <a:solidFill>
                  <a:schemeClr val="bg1"/>
                </a:solidFill>
                <a:effectLst/>
                <a:latin typeface="Open Sans" panose="020B0606030504020204" pitchFamily="34" charset="0"/>
              </a:rPr>
              <a:t>draw us to the only One who can heal and restore,</a:t>
            </a:r>
            <a:endParaRPr lang="en-US" sz="4000" dirty="0">
              <a:solidFill>
                <a:schemeClr val="bg1"/>
              </a:solidFill>
            </a:endParaRPr>
          </a:p>
        </p:txBody>
      </p:sp>
      <p:sp>
        <p:nvSpPr>
          <p:cNvPr id="4" name="TextBox 3">
            <a:extLst>
              <a:ext uri="{FF2B5EF4-FFF2-40B4-BE49-F238E27FC236}">
                <a16:creationId xmlns:a16="http://schemas.microsoft.com/office/drawing/2014/main" id="{BD6D4E4C-C168-4005-0074-A46C32C5999D}"/>
              </a:ext>
            </a:extLst>
          </p:cNvPr>
          <p:cNvSpPr txBox="1"/>
          <p:nvPr/>
        </p:nvSpPr>
        <p:spPr>
          <a:xfrm>
            <a:off x="9366191" y="1213503"/>
            <a:ext cx="2059536" cy="1107996"/>
          </a:xfrm>
          <a:prstGeom prst="rect">
            <a:avLst/>
          </a:prstGeom>
          <a:noFill/>
        </p:spPr>
        <p:txBody>
          <a:bodyPr wrap="square" rtlCol="0">
            <a:spAutoFit/>
          </a:bodyPr>
          <a:lstStyle/>
          <a:p>
            <a:r>
              <a:rPr lang="en-US" sz="6600" dirty="0">
                <a:solidFill>
                  <a:schemeClr val="bg1"/>
                </a:solidFill>
              </a:rPr>
              <a:t>Jesus</a:t>
            </a:r>
          </a:p>
        </p:txBody>
      </p:sp>
      <p:sp>
        <p:nvSpPr>
          <p:cNvPr id="6" name="TextBox 5">
            <a:extLst>
              <a:ext uri="{FF2B5EF4-FFF2-40B4-BE49-F238E27FC236}">
                <a16:creationId xmlns:a16="http://schemas.microsoft.com/office/drawing/2014/main" id="{C5F3731C-F62B-E1C6-51D2-145D624BC716}"/>
              </a:ext>
            </a:extLst>
          </p:cNvPr>
          <p:cNvSpPr txBox="1"/>
          <p:nvPr/>
        </p:nvSpPr>
        <p:spPr>
          <a:xfrm>
            <a:off x="993226" y="2683121"/>
            <a:ext cx="9632731" cy="1323439"/>
          </a:xfrm>
          <a:prstGeom prst="rect">
            <a:avLst/>
          </a:prstGeom>
          <a:noFill/>
        </p:spPr>
        <p:txBody>
          <a:bodyPr wrap="square">
            <a:spAutoFit/>
          </a:bodyPr>
          <a:lstStyle/>
          <a:p>
            <a:pPr algn="ctr"/>
            <a:r>
              <a:rPr lang="en-US" sz="4000" b="0" i="0" dirty="0">
                <a:solidFill>
                  <a:schemeClr val="bg1"/>
                </a:solidFill>
                <a:effectLst/>
                <a:latin typeface="Open Sans" panose="020B0606030504020204" pitchFamily="34" charset="0"/>
              </a:rPr>
              <a:t>Pain has drawn me close to God because </a:t>
            </a:r>
            <a:r>
              <a:rPr lang="en-US" sz="4000" b="0" i="0" u="sng" dirty="0">
                <a:solidFill>
                  <a:schemeClr val="bg1"/>
                </a:solidFill>
                <a:effectLst/>
                <a:latin typeface="Open Sans" panose="020B0606030504020204" pitchFamily="34" charset="0"/>
              </a:rPr>
              <a:t>I HAVE NO WHERE ELSE TO GO</a:t>
            </a:r>
            <a:r>
              <a:rPr lang="en-US" sz="4000" b="0" i="0" dirty="0">
                <a:solidFill>
                  <a:schemeClr val="bg1"/>
                </a:solidFill>
                <a:effectLst/>
                <a:latin typeface="Open Sans" panose="020B0606030504020204" pitchFamily="34" charset="0"/>
              </a:rPr>
              <a:t>.</a:t>
            </a:r>
            <a:endParaRPr lang="en-US" sz="4000" dirty="0">
              <a:solidFill>
                <a:schemeClr val="bg1"/>
              </a:solidFill>
            </a:endParaRPr>
          </a:p>
        </p:txBody>
      </p:sp>
      <p:sp>
        <p:nvSpPr>
          <p:cNvPr id="7" name="TextBox 6">
            <a:extLst>
              <a:ext uri="{FF2B5EF4-FFF2-40B4-BE49-F238E27FC236}">
                <a16:creationId xmlns:a16="http://schemas.microsoft.com/office/drawing/2014/main" id="{BE5C025A-E7DC-BD5B-F8E8-77C5098C066B}"/>
              </a:ext>
            </a:extLst>
          </p:cNvPr>
          <p:cNvSpPr txBox="1"/>
          <p:nvPr/>
        </p:nvSpPr>
        <p:spPr>
          <a:xfrm>
            <a:off x="290557" y="4368182"/>
            <a:ext cx="11237719" cy="1200329"/>
          </a:xfrm>
          <a:prstGeom prst="rect">
            <a:avLst/>
          </a:prstGeom>
          <a:noFill/>
        </p:spPr>
        <p:txBody>
          <a:bodyPr wrap="square" rtlCol="0">
            <a:spAutoFit/>
          </a:bodyPr>
          <a:lstStyle/>
          <a:p>
            <a:pPr algn="ctr"/>
            <a:r>
              <a:rPr lang="en-US" sz="3600" dirty="0">
                <a:solidFill>
                  <a:schemeClr val="bg1"/>
                </a:solidFill>
              </a:rPr>
              <a:t>You and I do have free will and a choice:</a:t>
            </a:r>
          </a:p>
          <a:p>
            <a:pPr algn="ctr"/>
            <a:r>
              <a:rPr lang="en-US" sz="3600" dirty="0">
                <a:solidFill>
                  <a:schemeClr val="bg1"/>
                </a:solidFill>
              </a:rPr>
              <a:t> either run to God or turn and runaway from God</a:t>
            </a:r>
          </a:p>
        </p:txBody>
      </p:sp>
    </p:spTree>
    <p:extLst>
      <p:ext uri="{BB962C8B-B14F-4D97-AF65-F5344CB8AC3E}">
        <p14:creationId xmlns:p14="http://schemas.microsoft.com/office/powerpoint/2010/main" val="4521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5C8D60-379D-C62D-DAE9-2813CE0322FB}"/>
              </a:ext>
            </a:extLst>
          </p:cNvPr>
          <p:cNvSpPr txBox="1"/>
          <p:nvPr/>
        </p:nvSpPr>
        <p:spPr>
          <a:xfrm>
            <a:off x="1301809" y="378329"/>
            <a:ext cx="9588382" cy="1569660"/>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We need to look </a:t>
            </a:r>
            <a:r>
              <a:rPr lang="en-US" sz="3200" b="0" i="0" u="sng" dirty="0">
                <a:solidFill>
                  <a:schemeClr val="bg1"/>
                </a:solidFill>
                <a:effectLst/>
                <a:latin typeface="Open Sans" panose="020B0606030504020204" pitchFamily="34" charset="0"/>
              </a:rPr>
              <a:t>beyond our pain </a:t>
            </a:r>
            <a:r>
              <a:rPr lang="en-US" sz="3200" b="0" i="0" dirty="0">
                <a:solidFill>
                  <a:schemeClr val="bg1"/>
                </a:solidFill>
                <a:effectLst/>
                <a:latin typeface="Open Sans" panose="020B0606030504020204" pitchFamily="34" charset="0"/>
              </a:rPr>
              <a:t>and </a:t>
            </a:r>
            <a:r>
              <a:rPr lang="en-US" sz="3200" b="0" i="0" u="sng" dirty="0">
                <a:solidFill>
                  <a:schemeClr val="bg1"/>
                </a:solidFill>
                <a:effectLst/>
                <a:latin typeface="Open Sans" panose="020B0606030504020204" pitchFamily="34" charset="0"/>
              </a:rPr>
              <a:t>look forward </a:t>
            </a:r>
            <a:r>
              <a:rPr lang="en-US" sz="3200" b="0" i="0" dirty="0">
                <a:solidFill>
                  <a:schemeClr val="bg1"/>
                </a:solidFill>
                <a:effectLst/>
                <a:latin typeface="Open Sans" panose="020B0606030504020204" pitchFamily="34" charset="0"/>
              </a:rPr>
              <a:t>to where we are going not our </a:t>
            </a:r>
            <a:r>
              <a:rPr lang="en-US" sz="3200" b="0" i="0" u="sng" dirty="0">
                <a:solidFill>
                  <a:schemeClr val="bg1"/>
                </a:solidFill>
                <a:effectLst/>
                <a:latin typeface="Open Sans" panose="020B0606030504020204" pitchFamily="34" charset="0"/>
              </a:rPr>
              <a:t>current circumstances. </a:t>
            </a:r>
            <a:endParaRPr lang="en-US" sz="3200" u="sng" dirty="0">
              <a:solidFill>
                <a:schemeClr val="bg1"/>
              </a:solidFill>
            </a:endParaRPr>
          </a:p>
        </p:txBody>
      </p:sp>
      <p:sp>
        <p:nvSpPr>
          <p:cNvPr id="5" name="TextBox 4">
            <a:extLst>
              <a:ext uri="{FF2B5EF4-FFF2-40B4-BE49-F238E27FC236}">
                <a16:creationId xmlns:a16="http://schemas.microsoft.com/office/drawing/2014/main" id="{3CB046DB-AA0C-6BE3-B9B2-25DA7DBABCC8}"/>
              </a:ext>
            </a:extLst>
          </p:cNvPr>
          <p:cNvSpPr txBox="1"/>
          <p:nvPr/>
        </p:nvSpPr>
        <p:spPr>
          <a:xfrm>
            <a:off x="948584" y="2561041"/>
            <a:ext cx="11605188" cy="523220"/>
          </a:xfrm>
          <a:prstGeom prst="rect">
            <a:avLst/>
          </a:prstGeom>
          <a:noFill/>
        </p:spPr>
        <p:txBody>
          <a:bodyPr wrap="square">
            <a:spAutoFit/>
          </a:bodyPr>
          <a:lstStyle/>
          <a:p>
            <a:r>
              <a:rPr lang="en-US" sz="2800" b="0" i="0" dirty="0">
                <a:solidFill>
                  <a:schemeClr val="bg1"/>
                </a:solidFill>
                <a:effectLst/>
                <a:latin typeface="Open Sans" panose="020B0606030504020204" pitchFamily="34" charset="0"/>
              </a:rPr>
              <a:t>We need to be more joyful about living in heaven than on earth. </a:t>
            </a:r>
            <a:endParaRPr lang="en-US" sz="2800" dirty="0"/>
          </a:p>
        </p:txBody>
      </p:sp>
      <p:sp>
        <p:nvSpPr>
          <p:cNvPr id="7" name="TextBox 6">
            <a:extLst>
              <a:ext uri="{FF2B5EF4-FFF2-40B4-BE49-F238E27FC236}">
                <a16:creationId xmlns:a16="http://schemas.microsoft.com/office/drawing/2014/main" id="{961E9730-AC17-FE1E-2B05-BE2C6C7BBF5F}"/>
              </a:ext>
            </a:extLst>
          </p:cNvPr>
          <p:cNvSpPr txBox="1"/>
          <p:nvPr/>
        </p:nvSpPr>
        <p:spPr>
          <a:xfrm>
            <a:off x="961401" y="3516402"/>
            <a:ext cx="10269197" cy="954107"/>
          </a:xfrm>
          <a:prstGeom prst="rect">
            <a:avLst/>
          </a:prstGeom>
          <a:noFill/>
        </p:spPr>
        <p:txBody>
          <a:bodyPr wrap="square">
            <a:spAutoFit/>
          </a:bodyPr>
          <a:lstStyle/>
          <a:p>
            <a:pPr algn="ctr"/>
            <a:r>
              <a:rPr lang="en-US" sz="2800" b="0" i="0" dirty="0">
                <a:solidFill>
                  <a:schemeClr val="bg1"/>
                </a:solidFill>
                <a:effectLst/>
                <a:latin typeface="Open Sans" panose="020B0606030504020204" pitchFamily="34" charset="0"/>
              </a:rPr>
              <a:t>No matter what or how you are suffering today know that God knows. </a:t>
            </a:r>
            <a:endParaRPr lang="en-US" sz="2800" dirty="0">
              <a:solidFill>
                <a:schemeClr val="bg1"/>
              </a:solidFill>
            </a:endParaRPr>
          </a:p>
        </p:txBody>
      </p:sp>
    </p:spTree>
    <p:extLst>
      <p:ext uri="{BB962C8B-B14F-4D97-AF65-F5344CB8AC3E}">
        <p14:creationId xmlns:p14="http://schemas.microsoft.com/office/powerpoint/2010/main" val="31650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09FD3-98E9-97F0-09EF-C8ED8B1C51C7}"/>
              </a:ext>
            </a:extLst>
          </p:cNvPr>
          <p:cNvSpPr txBox="1"/>
          <p:nvPr/>
        </p:nvSpPr>
        <p:spPr>
          <a:xfrm>
            <a:off x="1375872" y="267850"/>
            <a:ext cx="9263641" cy="646331"/>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Don’t </a:t>
            </a:r>
            <a:r>
              <a:rPr lang="en-US" sz="3600" b="0" i="0" u="sng" dirty="0">
                <a:solidFill>
                  <a:schemeClr val="bg1"/>
                </a:solidFill>
                <a:effectLst/>
                <a:latin typeface="Open Sans" panose="020B0606030504020204" pitchFamily="34" charset="0"/>
              </a:rPr>
              <a:t>run from the pain</a:t>
            </a:r>
            <a:r>
              <a:rPr lang="en-US" sz="3600" b="0" i="0" dirty="0">
                <a:solidFill>
                  <a:schemeClr val="bg1"/>
                </a:solidFill>
                <a:effectLst/>
                <a:latin typeface="Open Sans" panose="020B0606030504020204" pitchFamily="34" charset="0"/>
              </a:rPr>
              <a:t>…</a:t>
            </a:r>
            <a:r>
              <a:rPr lang="en-US" sz="3600" b="0" i="0" u="sng" dirty="0">
                <a:solidFill>
                  <a:schemeClr val="bg1"/>
                </a:solidFill>
                <a:effectLst/>
                <a:latin typeface="Open Sans" panose="020B0606030504020204" pitchFamily="34" charset="0"/>
              </a:rPr>
              <a:t>embrace it</a:t>
            </a:r>
            <a:r>
              <a:rPr lang="en-US" sz="3600" b="0" i="0" dirty="0">
                <a:solidFill>
                  <a:schemeClr val="bg1"/>
                </a:solidFill>
                <a:effectLst/>
                <a:latin typeface="Open Sans" panose="020B0606030504020204" pitchFamily="34" charset="0"/>
              </a:rPr>
              <a:t>. </a:t>
            </a:r>
          </a:p>
        </p:txBody>
      </p:sp>
      <p:sp>
        <p:nvSpPr>
          <p:cNvPr id="5" name="TextBox 4">
            <a:extLst>
              <a:ext uri="{FF2B5EF4-FFF2-40B4-BE49-F238E27FC236}">
                <a16:creationId xmlns:a16="http://schemas.microsoft.com/office/drawing/2014/main" id="{0160C1F1-045E-D7B0-060D-42EB3904A53F}"/>
              </a:ext>
            </a:extLst>
          </p:cNvPr>
          <p:cNvSpPr txBox="1"/>
          <p:nvPr/>
        </p:nvSpPr>
        <p:spPr>
          <a:xfrm>
            <a:off x="1076770" y="1150990"/>
            <a:ext cx="10451506" cy="2677656"/>
          </a:xfrm>
          <a:prstGeom prst="rect">
            <a:avLst/>
          </a:prstGeom>
          <a:noFill/>
        </p:spPr>
        <p:txBody>
          <a:bodyPr wrap="square">
            <a:spAutoFit/>
          </a:bodyPr>
          <a:lstStyle/>
          <a:p>
            <a:pPr algn="ctr"/>
            <a:r>
              <a:rPr lang="en-US" sz="2800" b="0" i="0" dirty="0">
                <a:solidFill>
                  <a:schemeClr val="bg1"/>
                </a:solidFill>
                <a:effectLst/>
                <a:latin typeface="Open Sans" panose="020B0606030504020204" pitchFamily="34" charset="0"/>
              </a:rPr>
              <a:t>It is God’s reminder, His still, small voice of leading, loving you. Remember you have not yet been hung on a cross, nails driven through your hands and feet, and a crown of thorns jammed-down on your head. Neither are you paying for the weight of the sins of the whole world. Neither are you innocent of sin. </a:t>
            </a:r>
            <a:endParaRPr lang="en-US" sz="2800" dirty="0"/>
          </a:p>
        </p:txBody>
      </p:sp>
      <p:sp>
        <p:nvSpPr>
          <p:cNvPr id="7" name="TextBox 6">
            <a:extLst>
              <a:ext uri="{FF2B5EF4-FFF2-40B4-BE49-F238E27FC236}">
                <a16:creationId xmlns:a16="http://schemas.microsoft.com/office/drawing/2014/main" id="{D84361C6-98CE-2FCE-B63A-101365D31F7E}"/>
              </a:ext>
            </a:extLst>
          </p:cNvPr>
          <p:cNvSpPr txBox="1"/>
          <p:nvPr/>
        </p:nvSpPr>
        <p:spPr>
          <a:xfrm>
            <a:off x="477140" y="4065455"/>
            <a:ext cx="11451364" cy="461665"/>
          </a:xfrm>
          <a:prstGeom prst="rect">
            <a:avLst/>
          </a:prstGeom>
          <a:noFill/>
        </p:spPr>
        <p:txBody>
          <a:bodyPr wrap="square">
            <a:spAutoFit/>
          </a:bodyPr>
          <a:lstStyle/>
          <a:p>
            <a:pPr algn="ctr"/>
            <a:r>
              <a:rPr lang="en-US" sz="2400" b="0" i="0" dirty="0">
                <a:solidFill>
                  <a:schemeClr val="bg1"/>
                </a:solidFill>
                <a:effectLst/>
                <a:latin typeface="Open Sans" panose="020B0606030504020204" pitchFamily="34" charset="0"/>
              </a:rPr>
              <a:t>Jesus was all of that. Your pain is teaching you Christlikeness. Don’t run from it.</a:t>
            </a:r>
            <a:endParaRPr lang="en-US" sz="2400" dirty="0"/>
          </a:p>
        </p:txBody>
      </p:sp>
      <p:sp>
        <p:nvSpPr>
          <p:cNvPr id="8" name="TextBox 7">
            <a:extLst>
              <a:ext uri="{FF2B5EF4-FFF2-40B4-BE49-F238E27FC236}">
                <a16:creationId xmlns:a16="http://schemas.microsoft.com/office/drawing/2014/main" id="{9129B8B0-1081-3D60-964E-3D883B2F4BC2}"/>
              </a:ext>
            </a:extLst>
          </p:cNvPr>
          <p:cNvSpPr txBox="1"/>
          <p:nvPr/>
        </p:nvSpPr>
        <p:spPr>
          <a:xfrm>
            <a:off x="388832" y="4876013"/>
            <a:ext cx="11237719" cy="830997"/>
          </a:xfrm>
          <a:prstGeom prst="rect">
            <a:avLst/>
          </a:prstGeom>
          <a:noFill/>
        </p:spPr>
        <p:txBody>
          <a:bodyPr wrap="square" rtlCol="0">
            <a:spAutoFit/>
          </a:bodyPr>
          <a:lstStyle/>
          <a:p>
            <a:pPr algn="ctr"/>
            <a:r>
              <a:rPr lang="en-US" sz="2400" dirty="0">
                <a:solidFill>
                  <a:schemeClr val="bg1"/>
                </a:solidFill>
              </a:rPr>
              <a:t>You and I do have free will and a choice:</a:t>
            </a:r>
          </a:p>
          <a:p>
            <a:pPr algn="ctr"/>
            <a:r>
              <a:rPr lang="en-US" sz="2400" dirty="0">
                <a:solidFill>
                  <a:schemeClr val="bg1"/>
                </a:solidFill>
              </a:rPr>
              <a:t> either run to God or turn and runaway from God</a:t>
            </a:r>
          </a:p>
        </p:txBody>
      </p:sp>
    </p:spTree>
    <p:extLst>
      <p:ext uri="{BB962C8B-B14F-4D97-AF65-F5344CB8AC3E}">
        <p14:creationId xmlns:p14="http://schemas.microsoft.com/office/powerpoint/2010/main" val="244221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3B8B024-FE1E-C322-6BC6-D25875C887B3}"/>
              </a:ext>
            </a:extLst>
          </p:cNvPr>
          <p:cNvSpPr txBox="1">
            <a:spLocks noChangeArrowheads="1"/>
          </p:cNvSpPr>
          <p:nvPr/>
        </p:nvSpPr>
        <p:spPr>
          <a:xfrm>
            <a:off x="3189387" y="871194"/>
            <a:ext cx="685958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a:solidFill>
                  <a:schemeClr val="bg1"/>
                </a:solidFill>
              </a:rPr>
              <a:t>Unconditional Promises</a:t>
            </a:r>
            <a:br>
              <a:rPr lang="en-US" altLang="en-US">
                <a:solidFill>
                  <a:schemeClr val="bg1"/>
                </a:solidFill>
              </a:rPr>
            </a:br>
            <a:endParaRPr lang="en-US" altLang="en-US" dirty="0">
              <a:solidFill>
                <a:schemeClr val="bg1"/>
              </a:solidFill>
            </a:endParaRPr>
          </a:p>
        </p:txBody>
      </p:sp>
      <p:sp>
        <p:nvSpPr>
          <p:cNvPr id="3" name="Rectangle 5">
            <a:extLst>
              <a:ext uri="{FF2B5EF4-FFF2-40B4-BE49-F238E27FC236}">
                <a16:creationId xmlns:a16="http://schemas.microsoft.com/office/drawing/2014/main" id="{4DCBB5BD-74F2-5EEB-C347-3137B7EECC49}"/>
              </a:ext>
            </a:extLst>
          </p:cNvPr>
          <p:cNvSpPr>
            <a:spLocks noChangeArrowheads="1"/>
          </p:cNvSpPr>
          <p:nvPr/>
        </p:nvSpPr>
        <p:spPr bwMode="auto">
          <a:xfrm>
            <a:off x="2047974" y="2249144"/>
            <a:ext cx="8458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3200">
                <a:solidFill>
                  <a:schemeClr val="bg1"/>
                </a:solidFill>
              </a:rPr>
              <a:t>When God gives an unconditional promise, there are no "if’s," "and’s," or "but’s" about it! God says, "I WILL DO SOMETHING" and it does not matter if men like it or don’t like it, believe it or don’t believe it--God is still going to do it! An unconditional promise means that GOD WILL do what He promised no matter what!</a:t>
            </a:r>
          </a:p>
        </p:txBody>
      </p:sp>
    </p:spTree>
    <p:extLst>
      <p:ext uri="{BB962C8B-B14F-4D97-AF65-F5344CB8AC3E}">
        <p14:creationId xmlns:p14="http://schemas.microsoft.com/office/powerpoint/2010/main" val="33653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A976DF-ADA2-70D7-96A6-6E1AD80C31AD}"/>
              </a:ext>
            </a:extLst>
          </p:cNvPr>
          <p:cNvSpPr txBox="1"/>
          <p:nvPr/>
        </p:nvSpPr>
        <p:spPr>
          <a:xfrm>
            <a:off x="331074" y="1397929"/>
            <a:ext cx="11398469" cy="1938992"/>
          </a:xfrm>
          <a:prstGeom prst="rect">
            <a:avLst/>
          </a:prstGeom>
          <a:noFill/>
        </p:spPr>
        <p:txBody>
          <a:bodyPr wrap="square">
            <a:spAutoFit/>
          </a:bodyPr>
          <a:lstStyle/>
          <a:p>
            <a:pPr algn="ctr"/>
            <a:r>
              <a:rPr lang="en-US" sz="4000" b="0" i="0" dirty="0">
                <a:solidFill>
                  <a:schemeClr val="bg1"/>
                </a:solidFill>
                <a:effectLst/>
                <a:latin typeface="Open Sans" panose="020B0606030504020204" pitchFamily="34" charset="0"/>
              </a:rPr>
              <a:t>No matter what type of pain this week: Physical, Emotional, Acute, Somatic, Chronic, Visceral , Grief, Stress, Conflicts, Financial </a:t>
            </a:r>
            <a:endParaRPr lang="en-US" sz="4000" dirty="0">
              <a:solidFill>
                <a:schemeClr val="bg1"/>
              </a:solidFill>
            </a:endParaRPr>
          </a:p>
        </p:txBody>
      </p:sp>
      <p:sp>
        <p:nvSpPr>
          <p:cNvPr id="4" name="TextBox 3">
            <a:extLst>
              <a:ext uri="{FF2B5EF4-FFF2-40B4-BE49-F238E27FC236}">
                <a16:creationId xmlns:a16="http://schemas.microsoft.com/office/drawing/2014/main" id="{13A4764F-30D9-78C5-0DA9-DF164701767A}"/>
              </a:ext>
            </a:extLst>
          </p:cNvPr>
          <p:cNvSpPr txBox="1"/>
          <p:nvPr/>
        </p:nvSpPr>
        <p:spPr>
          <a:xfrm>
            <a:off x="4389517" y="221556"/>
            <a:ext cx="3281585" cy="923330"/>
          </a:xfrm>
          <a:prstGeom prst="rect">
            <a:avLst/>
          </a:prstGeom>
          <a:noFill/>
        </p:spPr>
        <p:txBody>
          <a:bodyPr wrap="square" rtlCol="0">
            <a:spAutoFit/>
          </a:bodyPr>
          <a:lstStyle/>
          <a:p>
            <a:pPr algn="ctr"/>
            <a:r>
              <a:rPr lang="en-US" sz="5400" dirty="0">
                <a:solidFill>
                  <a:schemeClr val="bg1"/>
                </a:solidFill>
              </a:rPr>
              <a:t>Homework</a:t>
            </a:r>
          </a:p>
        </p:txBody>
      </p:sp>
      <p:sp>
        <p:nvSpPr>
          <p:cNvPr id="6" name="TextBox 5">
            <a:extLst>
              <a:ext uri="{FF2B5EF4-FFF2-40B4-BE49-F238E27FC236}">
                <a16:creationId xmlns:a16="http://schemas.microsoft.com/office/drawing/2014/main" id="{EA7265EC-E807-014B-393D-5AC95227FE71}"/>
              </a:ext>
            </a:extLst>
          </p:cNvPr>
          <p:cNvSpPr txBox="1"/>
          <p:nvPr/>
        </p:nvSpPr>
        <p:spPr>
          <a:xfrm>
            <a:off x="646386" y="3649785"/>
            <a:ext cx="11083157" cy="1938992"/>
          </a:xfrm>
          <a:prstGeom prst="rect">
            <a:avLst/>
          </a:prstGeom>
          <a:noFill/>
        </p:spPr>
        <p:txBody>
          <a:bodyPr wrap="square">
            <a:spAutoFit/>
          </a:bodyPr>
          <a:lstStyle/>
          <a:p>
            <a:pPr algn="ctr"/>
            <a:r>
              <a:rPr lang="en-US" sz="4000" b="0" i="0" dirty="0">
                <a:solidFill>
                  <a:schemeClr val="bg1"/>
                </a:solidFill>
                <a:effectLst/>
                <a:latin typeface="Open Sans" panose="020B0606030504020204" pitchFamily="34" charset="0"/>
              </a:rPr>
              <a:t>Be thankful for the Grace that God has afforded you &amp; understand Your suffering is for a purpose and for a time.</a:t>
            </a:r>
            <a:endParaRPr lang="en-US" sz="4000" dirty="0"/>
          </a:p>
        </p:txBody>
      </p:sp>
    </p:spTree>
    <p:extLst>
      <p:ext uri="{BB962C8B-B14F-4D97-AF65-F5344CB8AC3E}">
        <p14:creationId xmlns:p14="http://schemas.microsoft.com/office/powerpoint/2010/main" val="33465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47DA7A7A-3903-FD2D-160F-13115CDBEBBF}"/>
              </a:ext>
            </a:extLst>
          </p:cNvPr>
          <p:cNvSpPr txBox="1">
            <a:spLocks noChangeArrowheads="1"/>
          </p:cNvSpPr>
          <p:nvPr/>
        </p:nvSpPr>
        <p:spPr bwMode="auto">
          <a:xfrm>
            <a:off x="3048000" y="19685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13315" name="TextBox 1">
            <a:extLst>
              <a:ext uri="{FF2B5EF4-FFF2-40B4-BE49-F238E27FC236}">
                <a16:creationId xmlns:a16="http://schemas.microsoft.com/office/drawing/2014/main" id="{1FA792DF-55F9-5FE3-14EA-5465C81721A9}"/>
              </a:ext>
            </a:extLst>
          </p:cNvPr>
          <p:cNvSpPr txBox="1">
            <a:spLocks noChangeArrowheads="1"/>
          </p:cNvSpPr>
          <p:nvPr/>
        </p:nvSpPr>
        <p:spPr bwMode="auto">
          <a:xfrm>
            <a:off x="1117600" y="1564218"/>
            <a:ext cx="9956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800">
                <a:solidFill>
                  <a:schemeClr val="bg1"/>
                </a:solidFill>
                <a:latin typeface="Arial" panose="020B0604020202020204" pitchFamily="34" charset="0"/>
              </a:rPr>
              <a:t>This week and want you to recognize the freedom and joy you have when you have fully turned your life over to God and let Him take full control. </a:t>
            </a:r>
          </a:p>
          <a:p>
            <a:pPr algn="ctr">
              <a:spcBef>
                <a:spcPct val="0"/>
              </a:spcBef>
              <a:buFontTx/>
              <a:buNone/>
            </a:pPr>
            <a:r>
              <a:rPr lang="en-US" altLang="en-US" sz="4800">
                <a:solidFill>
                  <a:schemeClr val="bg1"/>
                </a:solidFill>
                <a:latin typeface="Arial" panose="020B0604020202020204" pitchFamily="34" charset="0"/>
              </a:rPr>
              <a:t> “Jesus Take the wheel”</a:t>
            </a:r>
          </a:p>
          <a:p>
            <a:pPr algn="ctr">
              <a:spcBef>
                <a:spcPct val="0"/>
              </a:spcBef>
              <a:buFontTx/>
              <a:buNone/>
            </a:pPr>
            <a:endParaRPr lang="en-US" altLang="en-US" sz="4800">
              <a:solidFill>
                <a:schemeClr val="bg1"/>
              </a:solidFill>
              <a:latin typeface="Arial" panose="020B0604020202020204" pitchFamily="34" charset="0"/>
            </a:endParaRPr>
          </a:p>
          <a:p>
            <a:pPr algn="ctr">
              <a:spcBef>
                <a:spcPct val="0"/>
              </a:spcBef>
              <a:buFontTx/>
              <a:buNone/>
            </a:pPr>
            <a:endParaRPr lang="en-US" altLang="en-US" sz="48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80">
                                          <p:stCondLst>
                                            <p:cond delay="0"/>
                                          </p:stCondLst>
                                        </p:cTn>
                                        <p:tgtEl>
                                          <p:spTgt spid="13315"/>
                                        </p:tgtEl>
                                      </p:cBhvr>
                                    </p:animEffect>
                                    <p:anim calcmode="lin" valueType="num">
                                      <p:cBhvr>
                                        <p:cTn id="13"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3315"/>
                                        </p:tgtEl>
                                      </p:cBhvr>
                                      <p:to x="100000" y="60000"/>
                                    </p:animScale>
                                    <p:animScale>
                                      <p:cBhvr>
                                        <p:cTn id="19" dur="166" decel="50000">
                                          <p:stCondLst>
                                            <p:cond delay="676"/>
                                          </p:stCondLst>
                                        </p:cTn>
                                        <p:tgtEl>
                                          <p:spTgt spid="13315"/>
                                        </p:tgtEl>
                                      </p:cBhvr>
                                      <p:to x="100000" y="100000"/>
                                    </p:animScale>
                                    <p:animScale>
                                      <p:cBhvr>
                                        <p:cTn id="20" dur="26">
                                          <p:stCondLst>
                                            <p:cond delay="1312"/>
                                          </p:stCondLst>
                                        </p:cTn>
                                        <p:tgtEl>
                                          <p:spTgt spid="13315"/>
                                        </p:tgtEl>
                                      </p:cBhvr>
                                      <p:to x="100000" y="80000"/>
                                    </p:animScale>
                                    <p:animScale>
                                      <p:cBhvr>
                                        <p:cTn id="21" dur="166" decel="50000">
                                          <p:stCondLst>
                                            <p:cond delay="1338"/>
                                          </p:stCondLst>
                                        </p:cTn>
                                        <p:tgtEl>
                                          <p:spTgt spid="13315"/>
                                        </p:tgtEl>
                                      </p:cBhvr>
                                      <p:to x="100000" y="100000"/>
                                    </p:animScale>
                                    <p:animScale>
                                      <p:cBhvr>
                                        <p:cTn id="22" dur="26">
                                          <p:stCondLst>
                                            <p:cond delay="1642"/>
                                          </p:stCondLst>
                                        </p:cTn>
                                        <p:tgtEl>
                                          <p:spTgt spid="13315"/>
                                        </p:tgtEl>
                                      </p:cBhvr>
                                      <p:to x="100000" y="90000"/>
                                    </p:animScale>
                                    <p:animScale>
                                      <p:cBhvr>
                                        <p:cTn id="23" dur="166" decel="50000">
                                          <p:stCondLst>
                                            <p:cond delay="1668"/>
                                          </p:stCondLst>
                                        </p:cTn>
                                        <p:tgtEl>
                                          <p:spTgt spid="13315"/>
                                        </p:tgtEl>
                                      </p:cBhvr>
                                      <p:to x="100000" y="100000"/>
                                    </p:animScale>
                                    <p:animScale>
                                      <p:cBhvr>
                                        <p:cTn id="24" dur="26">
                                          <p:stCondLst>
                                            <p:cond delay="1808"/>
                                          </p:stCondLst>
                                        </p:cTn>
                                        <p:tgtEl>
                                          <p:spTgt spid="13315"/>
                                        </p:tgtEl>
                                      </p:cBhvr>
                                      <p:to x="100000" y="95000"/>
                                    </p:animScale>
                                    <p:animScale>
                                      <p:cBhvr>
                                        <p:cTn id="25" dur="166" decel="50000">
                                          <p:stCondLst>
                                            <p:cond delay="1834"/>
                                          </p:stCondLst>
                                        </p:cTn>
                                        <p:tgtEl>
                                          <p:spTgt spid="133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331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9F6B2B21-5F2B-8991-623E-558E9C7ED168}"/>
              </a:ext>
            </a:extLst>
          </p:cNvPr>
          <p:cNvSpPr txBox="1">
            <a:spLocks noChangeArrowheads="1"/>
          </p:cNvSpPr>
          <p:nvPr/>
        </p:nvSpPr>
        <p:spPr bwMode="auto">
          <a:xfrm>
            <a:off x="3071284" y="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5" name="TextBox 4">
            <a:extLst>
              <a:ext uri="{FF2B5EF4-FFF2-40B4-BE49-F238E27FC236}">
                <a16:creationId xmlns:a16="http://schemas.microsoft.com/office/drawing/2014/main" id="{AB7CF458-3024-8FC1-F528-713301BEA03F}"/>
              </a:ext>
            </a:extLst>
          </p:cNvPr>
          <p:cNvSpPr txBox="1">
            <a:spLocks noChangeArrowheads="1"/>
          </p:cNvSpPr>
          <p:nvPr/>
        </p:nvSpPr>
        <p:spPr bwMode="auto">
          <a:xfrm>
            <a:off x="1140884" y="990601"/>
            <a:ext cx="9448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800">
                <a:solidFill>
                  <a:schemeClr val="bg1"/>
                </a:solidFill>
              </a:rPr>
              <a:t>Find that place where you could just Pause, Sit, Listen and Read His word out loud for yourself no podcast, no website no radio inspiration</a:t>
            </a:r>
          </a:p>
          <a:p>
            <a:pPr algn="ctr">
              <a:spcBef>
                <a:spcPct val="0"/>
              </a:spcBef>
              <a:buFontTx/>
              <a:buNone/>
            </a:pPr>
            <a:r>
              <a:rPr lang="en-US" altLang="en-US" sz="4800">
                <a:solidFill>
                  <a:schemeClr val="bg1"/>
                </a:solidFill>
              </a:rPr>
              <a:t>  </a:t>
            </a:r>
            <a:endParaRPr lang="en-US" altLang="en-US" sz="4800">
              <a:solidFill>
                <a:schemeClr val="bg1"/>
              </a:solidFill>
              <a:latin typeface="Arial" panose="020B0604020202020204" pitchFamily="34" charset="0"/>
            </a:endParaRPr>
          </a:p>
        </p:txBody>
      </p:sp>
      <p:sp>
        <p:nvSpPr>
          <p:cNvPr id="12292" name="TextBox 1">
            <a:extLst>
              <a:ext uri="{FF2B5EF4-FFF2-40B4-BE49-F238E27FC236}">
                <a16:creationId xmlns:a16="http://schemas.microsoft.com/office/drawing/2014/main" id="{8EB5C48B-7EAD-EBFD-BB94-26328EF0A8DD}"/>
              </a:ext>
            </a:extLst>
          </p:cNvPr>
          <p:cNvSpPr txBox="1">
            <a:spLocks noChangeArrowheads="1"/>
          </p:cNvSpPr>
          <p:nvPr/>
        </p:nvSpPr>
        <p:spPr bwMode="auto">
          <a:xfrm>
            <a:off x="1094317" y="4546601"/>
            <a:ext cx="9956800"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733">
                <a:solidFill>
                  <a:schemeClr val="bg1"/>
                </a:solidFill>
                <a:latin typeface="Arial" panose="020B0604020202020204" pitchFamily="34" charset="0"/>
              </a:rPr>
              <a:t>This week be selfish!!</a:t>
            </a:r>
          </a:p>
          <a:p>
            <a:pPr algn="ctr">
              <a:spcBef>
                <a:spcPct val="0"/>
              </a:spcBef>
              <a:buFontTx/>
              <a:buNone/>
            </a:pPr>
            <a:r>
              <a:rPr lang="en-US" altLang="en-US" sz="3733">
                <a:solidFill>
                  <a:schemeClr val="bg1"/>
                </a:solidFill>
                <a:latin typeface="Arial" panose="020B0604020202020204" pitchFamily="34" charset="0"/>
              </a:rPr>
              <a:t> I want you to tune into God for yourself</a:t>
            </a:r>
          </a:p>
          <a:p>
            <a:pPr algn="ctr">
              <a:spcBef>
                <a:spcPct val="0"/>
              </a:spcBef>
              <a:buFontTx/>
              <a:buNone/>
            </a:pPr>
            <a:endParaRPr lang="en-US" altLang="en-US" sz="3733">
              <a:solidFill>
                <a:schemeClr val="bg1"/>
              </a:solidFill>
              <a:latin typeface="Arial" panose="020B0604020202020204"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75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fade">
                                      <p:cBhvr>
                                        <p:cTn id="16" dur="1750"/>
                                        <p:tgtEl>
                                          <p:spTgt spid="12292"/>
                                        </p:tgtEl>
                                      </p:cBhvr>
                                    </p:animEffect>
                                    <p:anim calcmode="lin" valueType="num">
                                      <p:cBhvr>
                                        <p:cTn id="17" dur="1750" fill="hold"/>
                                        <p:tgtEl>
                                          <p:spTgt spid="12292"/>
                                        </p:tgtEl>
                                        <p:attrNameLst>
                                          <p:attrName>ppt_x</p:attrName>
                                        </p:attrNameLst>
                                      </p:cBhvr>
                                      <p:tavLst>
                                        <p:tav tm="0">
                                          <p:val>
                                            <p:strVal val="#ppt_x"/>
                                          </p:val>
                                        </p:tav>
                                        <p:tav tm="100000">
                                          <p:val>
                                            <p:strVal val="#ppt_x"/>
                                          </p:val>
                                        </p:tav>
                                      </p:tavLst>
                                    </p:anim>
                                    <p:anim calcmode="lin" valueType="num">
                                      <p:cBhvr>
                                        <p:cTn id="18" dur="175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p:bldP spid="1229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F53200-3A3E-777C-B961-BBBE7C6DA6AA}"/>
              </a:ext>
            </a:extLst>
          </p:cNvPr>
          <p:cNvSpPr txBox="1"/>
          <p:nvPr/>
        </p:nvSpPr>
        <p:spPr>
          <a:xfrm>
            <a:off x="768035" y="2783323"/>
            <a:ext cx="10655929" cy="2875724"/>
          </a:xfrm>
          <a:prstGeom prst="rect">
            <a:avLst/>
          </a:prstGeom>
          <a:noFill/>
        </p:spPr>
        <p:txBody>
          <a:bodyPr wrap="square">
            <a:spAutoFit/>
          </a:bodyPr>
          <a:lstStyle/>
          <a:p>
            <a:pPr marL="0" marR="0" algn="ctr">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This morning you may feel the weight of the world is on you, but I can assure you that in your past God has given you some victories.  </a:t>
            </a:r>
          </a:p>
          <a:p>
            <a:pPr marL="0" marR="0" algn="ctr">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This week retrieve them from your memory bank and allow them to give you courage to face your present giant.</a:t>
            </a:r>
          </a:p>
        </p:txBody>
      </p:sp>
      <p:sp>
        <p:nvSpPr>
          <p:cNvPr id="4" name="TextBox 3">
            <a:extLst>
              <a:ext uri="{FF2B5EF4-FFF2-40B4-BE49-F238E27FC236}">
                <a16:creationId xmlns:a16="http://schemas.microsoft.com/office/drawing/2014/main" id="{FB24CF98-191E-E9EB-E490-643BC5D2FF5A}"/>
              </a:ext>
            </a:extLst>
          </p:cNvPr>
          <p:cNvSpPr txBox="1"/>
          <p:nvPr/>
        </p:nvSpPr>
        <p:spPr>
          <a:xfrm>
            <a:off x="6201624" y="1242279"/>
            <a:ext cx="4345664" cy="1015663"/>
          </a:xfrm>
          <a:prstGeom prst="rect">
            <a:avLst/>
          </a:prstGeom>
          <a:noFill/>
        </p:spPr>
        <p:txBody>
          <a:bodyPr wrap="square" rtlCol="0">
            <a:spAutoFit/>
          </a:bodyPr>
          <a:lstStyle/>
          <a:p>
            <a:pPr algn="ctr"/>
            <a:r>
              <a:rPr lang="en-US" sz="6000" dirty="0">
                <a:solidFill>
                  <a:schemeClr val="bg1"/>
                </a:solidFill>
              </a:rPr>
              <a:t>Homework</a:t>
            </a:r>
          </a:p>
        </p:txBody>
      </p:sp>
    </p:spTree>
    <p:extLst>
      <p:ext uri="{BB962C8B-B14F-4D97-AF65-F5344CB8AC3E}">
        <p14:creationId xmlns:p14="http://schemas.microsoft.com/office/powerpoint/2010/main" val="576614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24CF98-191E-E9EB-E490-643BC5D2FF5A}"/>
              </a:ext>
            </a:extLst>
          </p:cNvPr>
          <p:cNvSpPr txBox="1"/>
          <p:nvPr/>
        </p:nvSpPr>
        <p:spPr>
          <a:xfrm>
            <a:off x="6696146" y="327879"/>
            <a:ext cx="4345664" cy="1015663"/>
          </a:xfrm>
          <a:prstGeom prst="rect">
            <a:avLst/>
          </a:prstGeom>
          <a:noFill/>
        </p:spPr>
        <p:txBody>
          <a:bodyPr wrap="square" rtlCol="0">
            <a:spAutoFit/>
          </a:bodyPr>
          <a:lstStyle/>
          <a:p>
            <a:pPr algn="ctr"/>
            <a:r>
              <a:rPr lang="en-US" sz="6000" dirty="0">
                <a:solidFill>
                  <a:schemeClr val="bg1"/>
                </a:solidFill>
              </a:rPr>
              <a:t>Homework</a:t>
            </a:r>
          </a:p>
        </p:txBody>
      </p:sp>
      <p:sp>
        <p:nvSpPr>
          <p:cNvPr id="3" name="TextBox 2">
            <a:extLst>
              <a:ext uri="{FF2B5EF4-FFF2-40B4-BE49-F238E27FC236}">
                <a16:creationId xmlns:a16="http://schemas.microsoft.com/office/drawing/2014/main" id="{1B0D8017-4518-1105-DBE0-CB5C634F3408}"/>
              </a:ext>
            </a:extLst>
          </p:cNvPr>
          <p:cNvSpPr txBox="1"/>
          <p:nvPr/>
        </p:nvSpPr>
        <p:spPr>
          <a:xfrm>
            <a:off x="5642688" y="1650260"/>
            <a:ext cx="6097554" cy="1384995"/>
          </a:xfrm>
          <a:prstGeom prst="rect">
            <a:avLst/>
          </a:prstGeom>
          <a:noFill/>
        </p:spPr>
        <p:txBody>
          <a:bodyPr wrap="square">
            <a:spAutoFit/>
          </a:bodyPr>
          <a:lstStyle/>
          <a:p>
            <a:pPr algn="ctr"/>
            <a:r>
              <a:rPr lang="en-US" sz="2800" i="0" dirty="0">
                <a:solidFill>
                  <a:schemeClr val="bg1"/>
                </a:solidFill>
                <a:effectLst/>
                <a:latin typeface="Open Sans" panose="020B0606030504020204" pitchFamily="34" charset="0"/>
              </a:rPr>
              <a:t>“The name of the Lord is a strong tower. The righteous run into it and are safe” Proverbs 18:10</a:t>
            </a:r>
            <a:endParaRPr lang="en-US" sz="2800" dirty="0">
              <a:solidFill>
                <a:schemeClr val="bg1"/>
              </a:solidFill>
            </a:endParaRPr>
          </a:p>
        </p:txBody>
      </p:sp>
      <p:sp>
        <p:nvSpPr>
          <p:cNvPr id="5" name="TextBox 4">
            <a:extLst>
              <a:ext uri="{FF2B5EF4-FFF2-40B4-BE49-F238E27FC236}">
                <a16:creationId xmlns:a16="http://schemas.microsoft.com/office/drawing/2014/main" id="{E0862D3F-F4A4-4E70-D77D-C57F6CAA7DE7}"/>
              </a:ext>
            </a:extLst>
          </p:cNvPr>
          <p:cNvSpPr txBox="1"/>
          <p:nvPr/>
        </p:nvSpPr>
        <p:spPr>
          <a:xfrm>
            <a:off x="748393" y="3673456"/>
            <a:ext cx="10695214" cy="2062103"/>
          </a:xfrm>
          <a:prstGeom prst="rect">
            <a:avLst/>
          </a:prstGeom>
          <a:noFill/>
        </p:spPr>
        <p:txBody>
          <a:bodyPr wrap="square" rtlCol="0">
            <a:spAutoFit/>
          </a:bodyPr>
          <a:lstStyle/>
          <a:p>
            <a:pPr algn="ctr"/>
            <a:r>
              <a:rPr lang="en-US" sz="3200" dirty="0">
                <a:solidFill>
                  <a:schemeClr val="bg1"/>
                </a:solidFill>
              </a:rPr>
              <a:t>This week I want you to focus on the  Name! there will be circumstances or situation that will come up this week, take a moment, a pause a  “selah” and call on that name!</a:t>
            </a:r>
          </a:p>
          <a:p>
            <a:pPr algn="ctr"/>
            <a:r>
              <a:rPr lang="en-US" sz="3200" dirty="0">
                <a:solidFill>
                  <a:schemeClr val="bg1"/>
                </a:solidFill>
              </a:rPr>
              <a:t> have the utmost confidence to call on that name!</a:t>
            </a:r>
          </a:p>
        </p:txBody>
      </p:sp>
      <p:sp>
        <p:nvSpPr>
          <p:cNvPr id="6" name="TextBox 5">
            <a:extLst>
              <a:ext uri="{FF2B5EF4-FFF2-40B4-BE49-F238E27FC236}">
                <a16:creationId xmlns:a16="http://schemas.microsoft.com/office/drawing/2014/main" id="{A28ECDFC-AF99-E7DF-AD5B-523204800DAF}"/>
              </a:ext>
            </a:extLst>
          </p:cNvPr>
          <p:cNvSpPr txBox="1"/>
          <p:nvPr/>
        </p:nvSpPr>
        <p:spPr>
          <a:xfrm rot="20034344">
            <a:off x="382556" y="812853"/>
            <a:ext cx="5906277" cy="2215991"/>
          </a:xfrm>
          <a:prstGeom prst="rect">
            <a:avLst/>
          </a:prstGeom>
          <a:noFill/>
        </p:spPr>
        <p:txBody>
          <a:bodyPr wrap="square" rtlCol="0">
            <a:spAutoFit/>
          </a:bodyPr>
          <a:lstStyle/>
          <a:p>
            <a:r>
              <a:rPr lang="en-US" sz="13800" dirty="0">
                <a:solidFill>
                  <a:schemeClr val="bg1"/>
                </a:solidFill>
              </a:rPr>
              <a:t>JESUS</a:t>
            </a:r>
          </a:p>
        </p:txBody>
      </p:sp>
    </p:spTree>
    <p:extLst>
      <p:ext uri="{BB962C8B-B14F-4D97-AF65-F5344CB8AC3E}">
        <p14:creationId xmlns:p14="http://schemas.microsoft.com/office/powerpoint/2010/main" val="46446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750" fill="hold"/>
                                        <p:tgtEl>
                                          <p:spTgt spid="6"/>
                                        </p:tgtEl>
                                        <p:attrNameLst>
                                          <p:attrName>ppt_w</p:attrName>
                                        </p:attrNameLst>
                                      </p:cBhvr>
                                      <p:tavLst>
                                        <p:tav tm="0">
                                          <p:val>
                                            <p:fltVal val="0"/>
                                          </p:val>
                                        </p:tav>
                                        <p:tav tm="100000">
                                          <p:val>
                                            <p:strVal val="#ppt_w"/>
                                          </p:val>
                                        </p:tav>
                                      </p:tavLst>
                                    </p:anim>
                                    <p:anim calcmode="lin" valueType="num">
                                      <p:cBhvr>
                                        <p:cTn id="29" dur="2750" fill="hold"/>
                                        <p:tgtEl>
                                          <p:spTgt spid="6"/>
                                        </p:tgtEl>
                                        <p:attrNameLst>
                                          <p:attrName>ppt_h</p:attrName>
                                        </p:attrNameLst>
                                      </p:cBhvr>
                                      <p:tavLst>
                                        <p:tav tm="0">
                                          <p:val>
                                            <p:fltVal val="0"/>
                                          </p:val>
                                        </p:tav>
                                        <p:tav tm="100000">
                                          <p:val>
                                            <p:strVal val="#ppt_h"/>
                                          </p:val>
                                        </p:tav>
                                      </p:tavLst>
                                    </p:anim>
                                    <p:anim calcmode="lin" valueType="num">
                                      <p:cBhvr>
                                        <p:cTn id="30" dur="2750" fill="hold"/>
                                        <p:tgtEl>
                                          <p:spTgt spid="6"/>
                                        </p:tgtEl>
                                        <p:attrNameLst>
                                          <p:attrName>style.rotation</p:attrName>
                                        </p:attrNameLst>
                                      </p:cBhvr>
                                      <p:tavLst>
                                        <p:tav tm="0">
                                          <p:val>
                                            <p:fltVal val="90"/>
                                          </p:val>
                                        </p:tav>
                                        <p:tav tm="100000">
                                          <p:val>
                                            <p:fltVal val="0"/>
                                          </p:val>
                                        </p:tav>
                                      </p:tavLst>
                                    </p:anim>
                                    <p:animEffect transition="in" filter="fade">
                                      <p:cBhvr>
                                        <p:cTn id="31"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4779313A-8674-021E-FE95-E4A148DDAF73}"/>
              </a:ext>
            </a:extLst>
          </p:cNvPr>
          <p:cNvSpPr txBox="1">
            <a:spLocks noChangeArrowheads="1"/>
          </p:cNvSpPr>
          <p:nvPr/>
        </p:nvSpPr>
        <p:spPr bwMode="auto">
          <a:xfrm>
            <a:off x="3149600" y="78740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5" name="TextBox 4">
            <a:extLst>
              <a:ext uri="{FF2B5EF4-FFF2-40B4-BE49-F238E27FC236}">
                <a16:creationId xmlns:a16="http://schemas.microsoft.com/office/drawing/2014/main" id="{ACDA9421-34E8-8063-2AA7-1AB7168851E6}"/>
              </a:ext>
            </a:extLst>
          </p:cNvPr>
          <p:cNvSpPr txBox="1">
            <a:spLocks noChangeArrowheads="1"/>
          </p:cNvSpPr>
          <p:nvPr/>
        </p:nvSpPr>
        <p:spPr bwMode="auto">
          <a:xfrm>
            <a:off x="1016000" y="2413000"/>
            <a:ext cx="9448800" cy="29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733">
                <a:solidFill>
                  <a:schemeClr val="bg1"/>
                </a:solidFill>
                <a:latin typeface="Arial" panose="020B0604020202020204" pitchFamily="34" charset="0"/>
              </a:rPr>
              <a:t>Take a moment this week…make sure you are doing your best to live for Jesus. Your life is a wonderful gift you can worship daily not just on Sundays!</a:t>
            </a:r>
          </a:p>
          <a:p>
            <a:pPr algn="ctr">
              <a:spcBef>
                <a:spcPct val="0"/>
              </a:spcBef>
              <a:buFontTx/>
              <a:buNone/>
            </a:pPr>
            <a:endParaRPr lang="en-US" altLang="en-US" sz="3733">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206F7A21-F1BB-E836-2241-7D9D00844A6D}"/>
              </a:ext>
            </a:extLst>
          </p:cNvPr>
          <p:cNvSpPr txBox="1">
            <a:spLocks noChangeArrowheads="1"/>
          </p:cNvSpPr>
          <p:nvPr/>
        </p:nvSpPr>
        <p:spPr bwMode="auto">
          <a:xfrm>
            <a:off x="3149600" y="78740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333">
                <a:solidFill>
                  <a:schemeClr val="bg1"/>
                </a:solidFill>
              </a:rPr>
              <a:t>Homework</a:t>
            </a:r>
          </a:p>
        </p:txBody>
      </p:sp>
      <p:sp>
        <p:nvSpPr>
          <p:cNvPr id="5" name="TextBox 4">
            <a:extLst>
              <a:ext uri="{FF2B5EF4-FFF2-40B4-BE49-F238E27FC236}">
                <a16:creationId xmlns:a16="http://schemas.microsoft.com/office/drawing/2014/main" id="{B901C85C-357E-D87D-5C3C-C6CD518A4E74}"/>
              </a:ext>
            </a:extLst>
          </p:cNvPr>
          <p:cNvSpPr txBox="1">
            <a:spLocks noChangeArrowheads="1"/>
          </p:cNvSpPr>
          <p:nvPr/>
        </p:nvSpPr>
        <p:spPr bwMode="auto">
          <a:xfrm>
            <a:off x="1016000" y="2413000"/>
            <a:ext cx="9448800" cy="239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733">
                <a:solidFill>
                  <a:schemeClr val="bg1"/>
                </a:solidFill>
              </a:rPr>
              <a:t>Take a moment this week and recognize How you deal with your neighbor, your boss, your family, a friend or even a stranger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76505-4B06-41AE-AFFA-57D990AC1762}"/>
              </a:ext>
            </a:extLst>
          </p:cNvPr>
          <p:cNvSpPr/>
          <p:nvPr/>
        </p:nvSpPr>
        <p:spPr>
          <a:xfrm>
            <a:off x="581320" y="648840"/>
            <a:ext cx="11029360" cy="1015663"/>
          </a:xfrm>
          <a:prstGeom prst="rect">
            <a:avLst/>
          </a:prstGeom>
        </p:spPr>
        <p:txBody>
          <a:bodyPr wrap="square">
            <a:spAutoFit/>
          </a:bodyPr>
          <a:lstStyle/>
          <a:p>
            <a:pPr algn="ctr"/>
            <a:r>
              <a:rPr lang="en-US" sz="6000" b="1" i="1" dirty="0">
                <a:solidFill>
                  <a:schemeClr val="bg1"/>
                </a:solidFill>
                <a:latin typeface="Arial" panose="020B0604020202020204" pitchFamily="34" charset="0"/>
              </a:rPr>
              <a:t>Homework</a:t>
            </a:r>
            <a:endParaRPr lang="en-US" sz="6000" b="0" i="1" dirty="0">
              <a:solidFill>
                <a:schemeClr val="bg1"/>
              </a:solidFill>
              <a:effectLst/>
              <a:latin typeface="Arial" panose="020B0604020202020204" pitchFamily="34" charset="0"/>
            </a:endParaRPr>
          </a:p>
        </p:txBody>
      </p:sp>
      <p:sp>
        <p:nvSpPr>
          <p:cNvPr id="3" name="TextBox 2">
            <a:extLst>
              <a:ext uri="{FF2B5EF4-FFF2-40B4-BE49-F238E27FC236}">
                <a16:creationId xmlns:a16="http://schemas.microsoft.com/office/drawing/2014/main" id="{62B77433-8DD9-8023-6158-553E450C3BD5}"/>
              </a:ext>
            </a:extLst>
          </p:cNvPr>
          <p:cNvSpPr txBox="1"/>
          <p:nvPr/>
        </p:nvSpPr>
        <p:spPr>
          <a:xfrm>
            <a:off x="930166" y="2790497"/>
            <a:ext cx="10752082" cy="2585323"/>
          </a:xfrm>
          <a:prstGeom prst="rect">
            <a:avLst/>
          </a:prstGeom>
          <a:noFill/>
        </p:spPr>
        <p:txBody>
          <a:bodyPr wrap="square" rtlCol="0">
            <a:spAutoFit/>
          </a:bodyPr>
          <a:lstStyle/>
          <a:p>
            <a:pPr algn="ctr"/>
            <a:r>
              <a:rPr lang="en-US" sz="5400" dirty="0">
                <a:solidFill>
                  <a:schemeClr val="bg1"/>
                </a:solidFill>
              </a:rPr>
              <a:t>Bring an example of how to you gained victory over your </a:t>
            </a:r>
          </a:p>
          <a:p>
            <a:pPr algn="ctr"/>
            <a:r>
              <a:rPr lang="en-US" sz="5400" dirty="0">
                <a:solidFill>
                  <a:schemeClr val="bg1"/>
                </a:solidFill>
              </a:rPr>
              <a:t>“ear of corn” Shibboleth this week </a:t>
            </a:r>
          </a:p>
        </p:txBody>
      </p:sp>
    </p:spTree>
    <p:extLst>
      <p:ext uri="{BB962C8B-B14F-4D97-AF65-F5344CB8AC3E}">
        <p14:creationId xmlns:p14="http://schemas.microsoft.com/office/powerpoint/2010/main" val="398019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76505-4B06-41AE-AFFA-57D990AC1762}"/>
              </a:ext>
            </a:extLst>
          </p:cNvPr>
          <p:cNvSpPr/>
          <p:nvPr/>
        </p:nvSpPr>
        <p:spPr>
          <a:xfrm>
            <a:off x="581320" y="648840"/>
            <a:ext cx="11029360" cy="1015663"/>
          </a:xfrm>
          <a:prstGeom prst="rect">
            <a:avLst/>
          </a:prstGeom>
        </p:spPr>
        <p:txBody>
          <a:bodyPr wrap="square">
            <a:spAutoFit/>
          </a:bodyPr>
          <a:lstStyle/>
          <a:p>
            <a:pPr algn="ctr"/>
            <a:r>
              <a:rPr lang="en-US" sz="6000" b="1" i="1" dirty="0">
                <a:solidFill>
                  <a:schemeClr val="bg1"/>
                </a:solidFill>
                <a:latin typeface="Arial" panose="020B0604020202020204" pitchFamily="34" charset="0"/>
              </a:rPr>
              <a:t>Homework</a:t>
            </a:r>
            <a:endParaRPr lang="en-US" sz="6000" b="0" i="1" dirty="0">
              <a:solidFill>
                <a:schemeClr val="bg1"/>
              </a:solidFill>
              <a:effectLst/>
              <a:latin typeface="Arial" panose="020B0604020202020204" pitchFamily="34" charset="0"/>
            </a:endParaRPr>
          </a:p>
        </p:txBody>
      </p:sp>
      <p:sp>
        <p:nvSpPr>
          <p:cNvPr id="3" name="TextBox 2">
            <a:extLst>
              <a:ext uri="{FF2B5EF4-FFF2-40B4-BE49-F238E27FC236}">
                <a16:creationId xmlns:a16="http://schemas.microsoft.com/office/drawing/2014/main" id="{62B77433-8DD9-8023-6158-553E450C3BD5}"/>
              </a:ext>
            </a:extLst>
          </p:cNvPr>
          <p:cNvSpPr txBox="1"/>
          <p:nvPr/>
        </p:nvSpPr>
        <p:spPr>
          <a:xfrm>
            <a:off x="930166" y="2790497"/>
            <a:ext cx="10752082" cy="1754326"/>
          </a:xfrm>
          <a:prstGeom prst="rect">
            <a:avLst/>
          </a:prstGeom>
          <a:noFill/>
        </p:spPr>
        <p:txBody>
          <a:bodyPr wrap="square" rtlCol="0">
            <a:spAutoFit/>
          </a:bodyPr>
          <a:lstStyle/>
          <a:p>
            <a:pPr algn="ctr"/>
            <a:r>
              <a:rPr lang="en-US" sz="5400" dirty="0">
                <a:solidFill>
                  <a:schemeClr val="bg1"/>
                </a:solidFill>
              </a:rPr>
              <a:t>Bring an example of how to you were moved beyond your comfort zone?  </a:t>
            </a:r>
            <a:endParaRPr lang="en-US" sz="9600" dirty="0">
              <a:solidFill>
                <a:schemeClr val="bg1"/>
              </a:solidFill>
            </a:endParaRPr>
          </a:p>
        </p:txBody>
      </p:sp>
    </p:spTree>
    <p:extLst>
      <p:ext uri="{BB962C8B-B14F-4D97-AF65-F5344CB8AC3E}">
        <p14:creationId xmlns:p14="http://schemas.microsoft.com/office/powerpoint/2010/main" val="3785433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48035-2539-BFF9-9A2D-7CB251E3BFBD}"/>
              </a:ext>
            </a:extLst>
          </p:cNvPr>
          <p:cNvSpPr txBox="1"/>
          <p:nvPr/>
        </p:nvSpPr>
        <p:spPr>
          <a:xfrm>
            <a:off x="2839706" y="0"/>
            <a:ext cx="5750351" cy="1107996"/>
          </a:xfrm>
          <a:prstGeom prst="rect">
            <a:avLst/>
          </a:prstGeom>
          <a:noFill/>
        </p:spPr>
        <p:txBody>
          <a:bodyPr wrap="square" rtlCol="0">
            <a:spAutoFit/>
          </a:bodyPr>
          <a:lstStyle/>
          <a:p>
            <a:pPr algn="ctr"/>
            <a:r>
              <a:rPr lang="en-US" sz="6600" dirty="0">
                <a:solidFill>
                  <a:schemeClr val="bg1"/>
                </a:solidFill>
              </a:rPr>
              <a:t>Homework</a:t>
            </a:r>
          </a:p>
        </p:txBody>
      </p:sp>
      <p:sp>
        <p:nvSpPr>
          <p:cNvPr id="5" name="TextBox 4">
            <a:extLst>
              <a:ext uri="{FF2B5EF4-FFF2-40B4-BE49-F238E27FC236}">
                <a16:creationId xmlns:a16="http://schemas.microsoft.com/office/drawing/2014/main" id="{CD631CDF-9D62-4FDF-45D1-8E1FC3E4EA32}"/>
              </a:ext>
            </a:extLst>
          </p:cNvPr>
          <p:cNvSpPr txBox="1"/>
          <p:nvPr/>
        </p:nvSpPr>
        <p:spPr>
          <a:xfrm>
            <a:off x="175034" y="1374359"/>
            <a:ext cx="11841932" cy="2308324"/>
          </a:xfrm>
          <a:prstGeom prst="rect">
            <a:avLst/>
          </a:prstGeom>
          <a:noFill/>
        </p:spPr>
        <p:txBody>
          <a:bodyPr wrap="square">
            <a:spAutoFit/>
          </a:bodyPr>
          <a:lstStyle/>
          <a:p>
            <a:pPr algn="ctr"/>
            <a:r>
              <a:rPr lang="en-US" sz="4800" dirty="0">
                <a:solidFill>
                  <a:schemeClr val="bg1"/>
                </a:solidFill>
              </a:rPr>
              <a:t>One of the great battles every year at Christmas is to make room for Jesus at his own birthday celebration. </a:t>
            </a:r>
            <a:endParaRPr lang="en-US" sz="4800" dirty="0"/>
          </a:p>
        </p:txBody>
      </p:sp>
      <p:sp>
        <p:nvSpPr>
          <p:cNvPr id="8" name="TextBox 7">
            <a:extLst>
              <a:ext uri="{FF2B5EF4-FFF2-40B4-BE49-F238E27FC236}">
                <a16:creationId xmlns:a16="http://schemas.microsoft.com/office/drawing/2014/main" id="{04C97AC4-C1DA-90BF-E4C9-1F1EF1A4F595}"/>
              </a:ext>
            </a:extLst>
          </p:cNvPr>
          <p:cNvSpPr txBox="1"/>
          <p:nvPr/>
        </p:nvSpPr>
        <p:spPr>
          <a:xfrm>
            <a:off x="1270502" y="4292271"/>
            <a:ext cx="9469925" cy="1754326"/>
          </a:xfrm>
          <a:prstGeom prst="rect">
            <a:avLst/>
          </a:prstGeom>
          <a:noFill/>
        </p:spPr>
        <p:txBody>
          <a:bodyPr wrap="square">
            <a:spAutoFit/>
          </a:bodyPr>
          <a:lstStyle/>
          <a:p>
            <a:pPr algn="ctr"/>
            <a:r>
              <a:rPr lang="en-US" sz="5400" dirty="0">
                <a:solidFill>
                  <a:schemeClr val="bg1"/>
                </a:solidFill>
                <a:latin typeface="Arial" panose="020B0604020202020204" pitchFamily="34" charset="0"/>
                <a:ea typeface="Arial" panose="020B0604020202020204" pitchFamily="34" charset="0"/>
              </a:rPr>
              <a:t>Make</a:t>
            </a:r>
            <a:r>
              <a:rPr lang="en-US" sz="5400" dirty="0">
                <a:solidFill>
                  <a:schemeClr val="bg1"/>
                </a:solidFill>
                <a:effectLst/>
                <a:latin typeface="Arial" panose="020B0604020202020204" pitchFamily="34" charset="0"/>
                <a:ea typeface="Arial" panose="020B0604020202020204" pitchFamily="34" charset="0"/>
              </a:rPr>
              <a:t> room for Jesus in </a:t>
            </a:r>
            <a:r>
              <a:rPr lang="en-US" sz="5400" dirty="0">
                <a:solidFill>
                  <a:schemeClr val="bg1"/>
                </a:solidFill>
                <a:latin typeface="Arial" panose="020B0604020202020204" pitchFamily="34" charset="0"/>
                <a:ea typeface="Arial" panose="020B0604020202020204" pitchFamily="34" charset="0"/>
              </a:rPr>
              <a:t>your</a:t>
            </a:r>
            <a:r>
              <a:rPr lang="en-US" sz="5400" dirty="0">
                <a:solidFill>
                  <a:schemeClr val="bg1"/>
                </a:solidFill>
                <a:effectLst/>
                <a:latin typeface="Arial" panose="020B0604020202020204" pitchFamily="34" charset="0"/>
                <a:ea typeface="Arial" panose="020B0604020202020204" pitchFamily="34" charset="0"/>
              </a:rPr>
              <a:t> own heart.</a:t>
            </a:r>
            <a:endParaRPr lang="en-US" sz="5400" dirty="0">
              <a:solidFill>
                <a:schemeClr val="bg1"/>
              </a:solidFill>
            </a:endParaRPr>
          </a:p>
        </p:txBody>
      </p:sp>
    </p:spTree>
    <p:extLst>
      <p:ext uri="{BB962C8B-B14F-4D97-AF65-F5344CB8AC3E}">
        <p14:creationId xmlns:p14="http://schemas.microsoft.com/office/powerpoint/2010/main" val="27473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E713-3878-873E-1FEE-FFFD5360AFED}"/>
              </a:ext>
            </a:extLst>
          </p:cNvPr>
          <p:cNvSpPr txBox="1">
            <a:spLocks noChangeArrowheads="1"/>
          </p:cNvSpPr>
          <p:nvPr/>
        </p:nvSpPr>
        <p:spPr>
          <a:xfrm>
            <a:off x="2765180" y="406138"/>
            <a:ext cx="685958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a:solidFill>
                  <a:schemeClr val="bg1"/>
                </a:solidFill>
              </a:rPr>
              <a:t>God’s Covenant</a:t>
            </a:r>
          </a:p>
        </p:txBody>
      </p:sp>
      <p:sp>
        <p:nvSpPr>
          <p:cNvPr id="3" name="Content Placeholder 2">
            <a:extLst>
              <a:ext uri="{FF2B5EF4-FFF2-40B4-BE49-F238E27FC236}">
                <a16:creationId xmlns:a16="http://schemas.microsoft.com/office/drawing/2014/main" id="{88375B69-2577-DD11-C71F-F6533B705849}"/>
              </a:ext>
            </a:extLst>
          </p:cNvPr>
          <p:cNvSpPr txBox="1">
            <a:spLocks noChangeArrowheads="1"/>
          </p:cNvSpPr>
          <p:nvPr/>
        </p:nvSpPr>
        <p:spPr>
          <a:xfrm>
            <a:off x="1852367" y="2006338"/>
            <a:ext cx="8153400" cy="426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4400">
                <a:solidFill>
                  <a:schemeClr val="bg1"/>
                </a:solidFill>
              </a:rPr>
              <a:t>The Hebrew word translated (B</a:t>
            </a:r>
            <a:r>
              <a:rPr lang="en-US" altLang="en-US" sz="4400" i="1">
                <a:solidFill>
                  <a:schemeClr val="bg1"/>
                </a:solidFill>
              </a:rPr>
              <a:t>e</a:t>
            </a:r>
            <a:r>
              <a:rPr lang="en-US" altLang="en-US" sz="4400">
                <a:solidFill>
                  <a:schemeClr val="bg1"/>
                </a:solidFill>
              </a:rPr>
              <a:t>rit) occurs 272 in the Old Testament</a:t>
            </a:r>
          </a:p>
          <a:p>
            <a:pPr algn="ctr">
              <a:buFontTx/>
              <a:buNone/>
            </a:pPr>
            <a:endParaRPr lang="en-US" altLang="en-US" sz="4400">
              <a:solidFill>
                <a:schemeClr val="bg1"/>
              </a:solidFill>
            </a:endParaRPr>
          </a:p>
          <a:p>
            <a:pPr algn="ctr">
              <a:buFontTx/>
              <a:buNone/>
            </a:pPr>
            <a:r>
              <a:rPr lang="en-US" altLang="en-US" sz="4400">
                <a:solidFill>
                  <a:schemeClr val="bg1"/>
                </a:solidFill>
              </a:rPr>
              <a:t>The Greek word (Diatheke) occurs 33 times in the New Testament</a:t>
            </a:r>
          </a:p>
        </p:txBody>
      </p:sp>
    </p:spTree>
    <p:extLst>
      <p:ext uri="{BB962C8B-B14F-4D97-AF65-F5344CB8AC3E}">
        <p14:creationId xmlns:p14="http://schemas.microsoft.com/office/powerpoint/2010/main" val="31823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69F2B7-4BB3-09AB-9193-E7C0447081EB}"/>
              </a:ext>
            </a:extLst>
          </p:cNvPr>
          <p:cNvSpPr>
            <a:spLocks noChangeArrowheads="1"/>
          </p:cNvSpPr>
          <p:nvPr/>
        </p:nvSpPr>
        <p:spPr bwMode="auto">
          <a:xfrm>
            <a:off x="5173663" y="228601"/>
            <a:ext cx="2284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eaLnBrk="1" hangingPunct="1">
              <a:spcBef>
                <a:spcPct val="0"/>
              </a:spcBef>
              <a:buFontTx/>
              <a:buNone/>
            </a:pPr>
            <a:r>
              <a:rPr lang="en-US" altLang="en-US" sz="2800" b="1">
                <a:latin typeface="Arial" panose="020B0604020202020204" pitchFamily="34" charset="0"/>
              </a:rPr>
              <a:t>8,760 hours </a:t>
            </a:r>
          </a:p>
        </p:txBody>
      </p:sp>
      <p:sp>
        <p:nvSpPr>
          <p:cNvPr id="18433" name="Rectangle 1">
            <a:extLst>
              <a:ext uri="{FF2B5EF4-FFF2-40B4-BE49-F238E27FC236}">
                <a16:creationId xmlns:a16="http://schemas.microsoft.com/office/drawing/2014/main" id="{D9B7949E-0A4F-ECB2-0AB2-936C9CCB633B}"/>
              </a:ext>
            </a:extLst>
          </p:cNvPr>
          <p:cNvSpPr>
            <a:spLocks noChangeArrowheads="1"/>
          </p:cNvSpPr>
          <p:nvPr/>
        </p:nvSpPr>
        <p:spPr bwMode="auto">
          <a:xfrm>
            <a:off x="2667000" y="1066801"/>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algn="ctr" eaLnBrk="1" hangingPunct="1">
              <a:spcBef>
                <a:spcPct val="0"/>
              </a:spcBef>
              <a:buFontTx/>
              <a:buNone/>
            </a:pPr>
            <a:r>
              <a:rPr lang="en-US" altLang="en-US" sz="3600" b="1" dirty="0">
                <a:latin typeface="Arial" panose="020B0604020202020204" pitchFamily="34" charset="0"/>
                <a:ea typeface="Times New Roman" panose="02020603050405020304" pitchFamily="18" charset="0"/>
              </a:rPr>
              <a:t>Priorities for 2024/2025</a:t>
            </a:r>
            <a:endParaRPr lang="en-US" altLang="en-US" sz="4400" b="1" dirty="0">
              <a:latin typeface="Arial" panose="020B0604020202020204" pitchFamily="34" charset="0"/>
              <a:ea typeface="Times New Roman" panose="02020603050405020304" pitchFamily="18" charset="0"/>
            </a:endParaRPr>
          </a:p>
        </p:txBody>
      </p:sp>
      <p:sp>
        <p:nvSpPr>
          <p:cNvPr id="18434" name="Rectangle 2">
            <a:extLst>
              <a:ext uri="{FF2B5EF4-FFF2-40B4-BE49-F238E27FC236}">
                <a16:creationId xmlns:a16="http://schemas.microsoft.com/office/drawing/2014/main" id="{7D4C2FD4-24E7-2EF4-07DE-CA0B91A93711}"/>
              </a:ext>
            </a:extLst>
          </p:cNvPr>
          <p:cNvSpPr>
            <a:spLocks noChangeArrowheads="1"/>
          </p:cNvSpPr>
          <p:nvPr/>
        </p:nvSpPr>
        <p:spPr bwMode="auto">
          <a:xfrm>
            <a:off x="1944689" y="1838326"/>
            <a:ext cx="820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eaLnBrk="1" hangingPunct="1">
              <a:spcBef>
                <a:spcPct val="0"/>
              </a:spcBef>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1. Build relationship with God, through Jesus Christ</a:t>
            </a:r>
            <a:endParaRPr lang="en-US" altLang="en-US" sz="4000" b="1">
              <a:latin typeface="Arial" panose="020B0604020202020204" pitchFamily="34" charset="0"/>
              <a:ea typeface="Calibri" panose="020F0502020204030204" pitchFamily="34" charset="0"/>
            </a:endParaRPr>
          </a:p>
        </p:txBody>
      </p:sp>
      <p:sp>
        <p:nvSpPr>
          <p:cNvPr id="18435" name="Rectangle 3">
            <a:extLst>
              <a:ext uri="{FF2B5EF4-FFF2-40B4-BE49-F238E27FC236}">
                <a16:creationId xmlns:a16="http://schemas.microsoft.com/office/drawing/2014/main" id="{F2B3C116-55FF-4531-7879-49C112221374}"/>
              </a:ext>
            </a:extLst>
          </p:cNvPr>
          <p:cNvSpPr>
            <a:spLocks noChangeArrowheads="1"/>
          </p:cNvSpPr>
          <p:nvPr/>
        </p:nvSpPr>
        <p:spPr bwMode="auto">
          <a:xfrm>
            <a:off x="1752600" y="25908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algn="ctr" eaLnBrk="1" hangingPunct="1">
              <a:spcBef>
                <a:spcPct val="0"/>
              </a:spcBef>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2. Schedule some time each day to pray &amp; to read His Word.</a:t>
            </a:r>
            <a:endParaRPr lang="en-US" altLang="en-US" sz="2800" b="1">
              <a:latin typeface="Arial" panose="020B0604020202020204" pitchFamily="34" charset="0"/>
              <a:ea typeface="Calibri" panose="020F0502020204030204" pitchFamily="34" charset="0"/>
            </a:endParaRPr>
          </a:p>
        </p:txBody>
      </p:sp>
      <p:sp>
        <p:nvSpPr>
          <p:cNvPr id="18436" name="Rectangle 4">
            <a:extLst>
              <a:ext uri="{FF2B5EF4-FFF2-40B4-BE49-F238E27FC236}">
                <a16:creationId xmlns:a16="http://schemas.microsoft.com/office/drawing/2014/main" id="{E00C8CA0-5072-4430-2662-8A40673C88C8}"/>
              </a:ext>
            </a:extLst>
          </p:cNvPr>
          <p:cNvSpPr>
            <a:spLocks noChangeArrowheads="1"/>
          </p:cNvSpPr>
          <p:nvPr/>
        </p:nvSpPr>
        <p:spPr bwMode="auto">
          <a:xfrm>
            <a:off x="2663826" y="3667126"/>
            <a:ext cx="655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eaLnBrk="1" hangingPunct="1">
              <a:spcBef>
                <a:spcPct val="0"/>
              </a:spcBef>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3. Spend time with your family &amp; friends.</a:t>
            </a:r>
            <a:endParaRPr lang="en-US" altLang="en-US" sz="2800" b="1">
              <a:latin typeface="Arial" panose="020B0604020202020204" pitchFamily="34" charset="0"/>
              <a:ea typeface="Calibri" panose="020F0502020204030204" pitchFamily="34" charset="0"/>
            </a:endParaRPr>
          </a:p>
        </p:txBody>
      </p:sp>
      <p:sp>
        <p:nvSpPr>
          <p:cNvPr id="18437" name="Rectangle 5">
            <a:extLst>
              <a:ext uri="{FF2B5EF4-FFF2-40B4-BE49-F238E27FC236}">
                <a16:creationId xmlns:a16="http://schemas.microsoft.com/office/drawing/2014/main" id="{DCD63558-EF91-087F-E1DF-56C376DB5224}"/>
              </a:ext>
            </a:extLst>
          </p:cNvPr>
          <p:cNvSpPr>
            <a:spLocks noChangeArrowheads="1"/>
          </p:cNvSpPr>
          <p:nvPr/>
        </p:nvSpPr>
        <p:spPr bwMode="auto">
          <a:xfrm>
            <a:off x="3984626" y="4352926"/>
            <a:ext cx="4244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eaLnBrk="1" hangingPunct="1">
              <a:spcBef>
                <a:spcPct val="0"/>
              </a:spcBef>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4. Learn how to live today.</a:t>
            </a:r>
            <a:endParaRPr lang="en-US" altLang="en-US" sz="2800" b="1">
              <a:latin typeface="Arial" panose="020B0604020202020204" pitchFamily="34" charset="0"/>
              <a:ea typeface="Calibri" panose="020F0502020204030204" pitchFamily="34" charset="0"/>
            </a:endParaRPr>
          </a:p>
        </p:txBody>
      </p:sp>
      <p:sp>
        <p:nvSpPr>
          <p:cNvPr id="18438" name="Rectangle 6">
            <a:extLst>
              <a:ext uri="{FF2B5EF4-FFF2-40B4-BE49-F238E27FC236}">
                <a16:creationId xmlns:a16="http://schemas.microsoft.com/office/drawing/2014/main" id="{89EF0C2C-C100-A962-CA8C-1C091B9C238C}"/>
              </a:ext>
            </a:extLst>
          </p:cNvPr>
          <p:cNvSpPr>
            <a:spLocks noChangeArrowheads="1"/>
          </p:cNvSpPr>
          <p:nvPr/>
        </p:nvSpPr>
        <p:spPr bwMode="auto">
          <a:xfrm>
            <a:off x="1524000" y="51054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algn="ctr" eaLnBrk="1" hangingPunct="1">
              <a:spcBef>
                <a:spcPct val="0"/>
              </a:spcBef>
              <a:buFontTx/>
              <a:buNone/>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The two greatest enemies of time are regrets for things we did in the past, &amp; anxiety about what will happen to us in the future. Many of us are living either in the past or in the future.</a:t>
            </a:r>
            <a:endParaRPr lang="en-US" altLang="en-US" sz="4000" b="1">
              <a:latin typeface="Arial" panose="020B060402020202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2000"/>
                                        <p:tgtEl>
                                          <p:spTgt spid="18433"/>
                                        </p:tgtEl>
                                      </p:cBhvr>
                                    </p:animEffect>
                                    <p:anim calcmode="lin" valueType="num">
                                      <p:cBhvr>
                                        <p:cTn id="8" dur="2000" fill="hold"/>
                                        <p:tgtEl>
                                          <p:spTgt spid="18433"/>
                                        </p:tgtEl>
                                        <p:attrNameLst>
                                          <p:attrName>style.rotation</p:attrName>
                                        </p:attrNameLst>
                                      </p:cBhvr>
                                      <p:tavLst>
                                        <p:tav tm="0">
                                          <p:val>
                                            <p:fltVal val="720"/>
                                          </p:val>
                                        </p:tav>
                                        <p:tav tm="100000">
                                          <p:val>
                                            <p:fltVal val="0"/>
                                          </p:val>
                                        </p:tav>
                                      </p:tavLst>
                                    </p:anim>
                                    <p:anim calcmode="lin" valueType="num">
                                      <p:cBhvr>
                                        <p:cTn id="9" dur="2000" fill="hold"/>
                                        <p:tgtEl>
                                          <p:spTgt spid="18433"/>
                                        </p:tgtEl>
                                        <p:attrNameLst>
                                          <p:attrName>ppt_h</p:attrName>
                                        </p:attrNameLst>
                                      </p:cBhvr>
                                      <p:tavLst>
                                        <p:tav tm="0">
                                          <p:val>
                                            <p:fltVal val="0"/>
                                          </p:val>
                                        </p:tav>
                                        <p:tav tm="100000">
                                          <p:val>
                                            <p:strVal val="#ppt_h"/>
                                          </p:val>
                                        </p:tav>
                                      </p:tavLst>
                                    </p:anim>
                                    <p:anim calcmode="lin" valueType="num">
                                      <p:cBhvr>
                                        <p:cTn id="10" dur="2000" fill="hold"/>
                                        <p:tgtEl>
                                          <p:spTgt spid="1843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anim calcmode="lin" valueType="num">
                                      <p:cBhvr>
                                        <p:cTn id="15" dur="1000" fill="hold"/>
                                        <p:tgtEl>
                                          <p:spTgt spid="18434"/>
                                        </p:tgtEl>
                                        <p:attrNameLst>
                                          <p:attrName>ppt_w</p:attrName>
                                        </p:attrNameLst>
                                      </p:cBhvr>
                                      <p:tavLst>
                                        <p:tav tm="0">
                                          <p:val>
                                            <p:strVal val="#ppt_w*0.70"/>
                                          </p:val>
                                        </p:tav>
                                        <p:tav tm="100000">
                                          <p:val>
                                            <p:strVal val="#ppt_w"/>
                                          </p:val>
                                        </p:tav>
                                      </p:tavLst>
                                    </p:anim>
                                    <p:anim calcmode="lin" valueType="num">
                                      <p:cBhvr>
                                        <p:cTn id="16" dur="1000" fill="hold"/>
                                        <p:tgtEl>
                                          <p:spTgt spid="18434"/>
                                        </p:tgtEl>
                                        <p:attrNameLst>
                                          <p:attrName>ppt_h</p:attrName>
                                        </p:attrNameLst>
                                      </p:cBhvr>
                                      <p:tavLst>
                                        <p:tav tm="0">
                                          <p:val>
                                            <p:strVal val="#ppt_h"/>
                                          </p:val>
                                        </p:tav>
                                        <p:tav tm="100000">
                                          <p:val>
                                            <p:strVal val="#ppt_h"/>
                                          </p:val>
                                        </p:tav>
                                      </p:tavLst>
                                    </p:anim>
                                    <p:animEffect transition="in" filter="fade">
                                      <p:cBhvr>
                                        <p:cTn id="17" dur="1000"/>
                                        <p:tgtEl>
                                          <p:spTgt spid="184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18435"/>
                                        </p:tgtEl>
                                        <p:attrNameLst>
                                          <p:attrName>style.visibility</p:attrName>
                                        </p:attrNameLst>
                                      </p:cBhvr>
                                      <p:to>
                                        <p:strVal val="visible"/>
                                      </p:to>
                                    </p:set>
                                    <p:anim calcmode="lin" valueType="num">
                                      <p:cBhvr>
                                        <p:cTn id="22" dur="1000" fill="hold"/>
                                        <p:tgtEl>
                                          <p:spTgt spid="18435"/>
                                        </p:tgtEl>
                                        <p:attrNameLst>
                                          <p:attrName>ppt_w</p:attrName>
                                        </p:attrNameLst>
                                      </p:cBhvr>
                                      <p:tavLst>
                                        <p:tav tm="0">
                                          <p:val>
                                            <p:strVal val="#ppt_w*0.70"/>
                                          </p:val>
                                        </p:tav>
                                        <p:tav tm="100000">
                                          <p:val>
                                            <p:strVal val="#ppt_w"/>
                                          </p:val>
                                        </p:tav>
                                      </p:tavLst>
                                    </p:anim>
                                    <p:anim calcmode="lin" valueType="num">
                                      <p:cBhvr>
                                        <p:cTn id="23" dur="1000" fill="hold"/>
                                        <p:tgtEl>
                                          <p:spTgt spid="18435"/>
                                        </p:tgtEl>
                                        <p:attrNameLst>
                                          <p:attrName>ppt_h</p:attrName>
                                        </p:attrNameLst>
                                      </p:cBhvr>
                                      <p:tavLst>
                                        <p:tav tm="0">
                                          <p:val>
                                            <p:strVal val="#ppt_h"/>
                                          </p:val>
                                        </p:tav>
                                        <p:tav tm="100000">
                                          <p:val>
                                            <p:strVal val="#ppt_h"/>
                                          </p:val>
                                        </p:tav>
                                      </p:tavLst>
                                    </p:anim>
                                    <p:animEffect transition="in" filter="fade">
                                      <p:cBhvr>
                                        <p:cTn id="24" dur="1000"/>
                                        <p:tgtEl>
                                          <p:spTgt spid="184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18436"/>
                                        </p:tgtEl>
                                        <p:attrNameLst>
                                          <p:attrName>style.visibility</p:attrName>
                                        </p:attrNameLst>
                                      </p:cBhvr>
                                      <p:to>
                                        <p:strVal val="visible"/>
                                      </p:to>
                                    </p:set>
                                    <p:anim calcmode="lin" valueType="num">
                                      <p:cBhvr>
                                        <p:cTn id="29" dur="1000" fill="hold"/>
                                        <p:tgtEl>
                                          <p:spTgt spid="18436"/>
                                        </p:tgtEl>
                                        <p:attrNameLst>
                                          <p:attrName>ppt_w</p:attrName>
                                        </p:attrNameLst>
                                      </p:cBhvr>
                                      <p:tavLst>
                                        <p:tav tm="0">
                                          <p:val>
                                            <p:strVal val="#ppt_w*0.70"/>
                                          </p:val>
                                        </p:tav>
                                        <p:tav tm="100000">
                                          <p:val>
                                            <p:strVal val="#ppt_w"/>
                                          </p:val>
                                        </p:tav>
                                      </p:tavLst>
                                    </p:anim>
                                    <p:anim calcmode="lin" valueType="num">
                                      <p:cBhvr>
                                        <p:cTn id="30" dur="1000" fill="hold"/>
                                        <p:tgtEl>
                                          <p:spTgt spid="18436"/>
                                        </p:tgtEl>
                                        <p:attrNameLst>
                                          <p:attrName>ppt_h</p:attrName>
                                        </p:attrNameLst>
                                      </p:cBhvr>
                                      <p:tavLst>
                                        <p:tav tm="0">
                                          <p:val>
                                            <p:strVal val="#ppt_h"/>
                                          </p:val>
                                        </p:tav>
                                        <p:tav tm="100000">
                                          <p:val>
                                            <p:strVal val="#ppt_h"/>
                                          </p:val>
                                        </p:tav>
                                      </p:tavLst>
                                    </p:anim>
                                    <p:animEffect transition="in" filter="fade">
                                      <p:cBhvr>
                                        <p:cTn id="31" dur="1000"/>
                                        <p:tgtEl>
                                          <p:spTgt spid="184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18437"/>
                                        </p:tgtEl>
                                        <p:attrNameLst>
                                          <p:attrName>style.visibility</p:attrName>
                                        </p:attrNameLst>
                                      </p:cBhvr>
                                      <p:to>
                                        <p:strVal val="visible"/>
                                      </p:to>
                                    </p:set>
                                    <p:anim calcmode="lin" valueType="num">
                                      <p:cBhvr>
                                        <p:cTn id="36" dur="1000" fill="hold"/>
                                        <p:tgtEl>
                                          <p:spTgt spid="18437"/>
                                        </p:tgtEl>
                                        <p:attrNameLst>
                                          <p:attrName>ppt_w</p:attrName>
                                        </p:attrNameLst>
                                      </p:cBhvr>
                                      <p:tavLst>
                                        <p:tav tm="0">
                                          <p:val>
                                            <p:strVal val="#ppt_w*0.70"/>
                                          </p:val>
                                        </p:tav>
                                        <p:tav tm="100000">
                                          <p:val>
                                            <p:strVal val="#ppt_w"/>
                                          </p:val>
                                        </p:tav>
                                      </p:tavLst>
                                    </p:anim>
                                    <p:anim calcmode="lin" valueType="num">
                                      <p:cBhvr>
                                        <p:cTn id="37" dur="1000" fill="hold"/>
                                        <p:tgtEl>
                                          <p:spTgt spid="18437"/>
                                        </p:tgtEl>
                                        <p:attrNameLst>
                                          <p:attrName>ppt_h</p:attrName>
                                        </p:attrNameLst>
                                      </p:cBhvr>
                                      <p:tavLst>
                                        <p:tav tm="0">
                                          <p:val>
                                            <p:strVal val="#ppt_h"/>
                                          </p:val>
                                        </p:tav>
                                        <p:tav tm="100000">
                                          <p:val>
                                            <p:strVal val="#ppt_h"/>
                                          </p:val>
                                        </p:tav>
                                      </p:tavLst>
                                    </p:anim>
                                    <p:animEffect transition="in" filter="fade">
                                      <p:cBhvr>
                                        <p:cTn id="38" dur="1000"/>
                                        <p:tgtEl>
                                          <p:spTgt spid="184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8438"/>
                                        </p:tgtEl>
                                        <p:attrNameLst>
                                          <p:attrName>style.visibility</p:attrName>
                                        </p:attrNameLst>
                                      </p:cBhvr>
                                      <p:to>
                                        <p:strVal val="visible"/>
                                      </p:to>
                                    </p:set>
                                    <p:animEffect transition="in" filter="wipe(down)">
                                      <p:cBhvr>
                                        <p:cTn id="43"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p:bldP spid="18435" grpId="0"/>
      <p:bldP spid="18436" grpId="0"/>
      <p:bldP spid="18437" grpId="0"/>
      <p:bldP spid="184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184D-D3DE-E09B-FB82-71537DC92AA8}"/>
              </a:ext>
            </a:extLst>
          </p:cNvPr>
          <p:cNvSpPr txBox="1">
            <a:spLocks noChangeArrowheads="1"/>
          </p:cNvSpPr>
          <p:nvPr/>
        </p:nvSpPr>
        <p:spPr>
          <a:xfrm>
            <a:off x="3019704" y="452487"/>
            <a:ext cx="685958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a:solidFill>
                  <a:schemeClr val="bg1"/>
                </a:solidFill>
              </a:rPr>
              <a:t>God’s Covenant (cont.)</a:t>
            </a:r>
          </a:p>
        </p:txBody>
      </p:sp>
      <p:sp>
        <p:nvSpPr>
          <p:cNvPr id="3" name="TextBox 2">
            <a:extLst>
              <a:ext uri="{FF2B5EF4-FFF2-40B4-BE49-F238E27FC236}">
                <a16:creationId xmlns:a16="http://schemas.microsoft.com/office/drawing/2014/main" id="{68B07996-7040-DEAC-3C4C-45676CD9CC89}"/>
              </a:ext>
            </a:extLst>
          </p:cNvPr>
          <p:cNvSpPr txBox="1">
            <a:spLocks noChangeArrowheads="1"/>
          </p:cNvSpPr>
          <p:nvPr/>
        </p:nvSpPr>
        <p:spPr bwMode="auto">
          <a:xfrm>
            <a:off x="2183091" y="1747887"/>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2800" b="1">
                <a:solidFill>
                  <a:schemeClr val="bg1"/>
                </a:solidFill>
              </a:rPr>
              <a:t>In general means a “binding agreement or contract </a:t>
            </a:r>
          </a:p>
        </p:txBody>
      </p:sp>
      <p:sp>
        <p:nvSpPr>
          <p:cNvPr id="4" name="TextBox 3">
            <a:extLst>
              <a:ext uri="{FF2B5EF4-FFF2-40B4-BE49-F238E27FC236}">
                <a16:creationId xmlns:a16="http://schemas.microsoft.com/office/drawing/2014/main" id="{5DE10BE9-F862-220D-6D2E-CAE40218A68B}"/>
              </a:ext>
            </a:extLst>
          </p:cNvPr>
          <p:cNvSpPr txBox="1">
            <a:spLocks noChangeArrowheads="1"/>
          </p:cNvSpPr>
          <p:nvPr/>
        </p:nvSpPr>
        <p:spPr bwMode="auto">
          <a:xfrm>
            <a:off x="1954491" y="3119487"/>
            <a:ext cx="800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3200" b="1">
                <a:solidFill>
                  <a:schemeClr val="bg1"/>
                </a:solidFill>
              </a:rPr>
              <a:t>The concept of covenant was both familiar and important in the ancient world and the word covenant was used whenever people wanted to spell out the nature of a wide variety of relationships</a:t>
            </a:r>
          </a:p>
        </p:txBody>
      </p:sp>
    </p:spTree>
    <p:extLst>
      <p:ext uri="{BB962C8B-B14F-4D97-AF65-F5344CB8AC3E}">
        <p14:creationId xmlns:p14="http://schemas.microsoft.com/office/powerpoint/2010/main" val="127519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C649-5207-4E3C-ECE2-CEEC5E9051DA}"/>
              </a:ext>
            </a:extLst>
          </p:cNvPr>
          <p:cNvSpPr txBox="1">
            <a:spLocks noChangeArrowheads="1"/>
          </p:cNvSpPr>
          <p:nvPr/>
        </p:nvSpPr>
        <p:spPr>
          <a:xfrm>
            <a:off x="3245947" y="464270"/>
            <a:ext cx="6859587"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u="sng">
                <a:solidFill>
                  <a:schemeClr val="bg1"/>
                </a:solidFill>
              </a:rPr>
              <a:t>Promise of Answered Prayer</a:t>
            </a:r>
          </a:p>
        </p:txBody>
      </p:sp>
      <p:sp>
        <p:nvSpPr>
          <p:cNvPr id="3" name="Rectangle 4">
            <a:extLst>
              <a:ext uri="{FF2B5EF4-FFF2-40B4-BE49-F238E27FC236}">
                <a16:creationId xmlns:a16="http://schemas.microsoft.com/office/drawing/2014/main" id="{A5DAC38C-4CC2-54C7-A6AC-DE4B3A06AE0C}"/>
              </a:ext>
            </a:extLst>
          </p:cNvPr>
          <p:cNvSpPr>
            <a:spLocks noChangeArrowheads="1"/>
          </p:cNvSpPr>
          <p:nvPr/>
        </p:nvSpPr>
        <p:spPr bwMode="auto">
          <a:xfrm>
            <a:off x="2104534" y="177237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4000" b="1">
                <a:solidFill>
                  <a:schemeClr val="bg1"/>
                </a:solidFill>
              </a:rPr>
              <a:t>Having a relationship that changes our lives. If our lives are changed, then our desires are changed, our needs are changed, our view of the world has changed, and </a:t>
            </a:r>
            <a:r>
              <a:rPr lang="en-US" altLang="en-US" sz="4000" b="1" u="sng">
                <a:solidFill>
                  <a:schemeClr val="bg1"/>
                </a:solidFill>
              </a:rPr>
              <a:t>what we ask for will change</a:t>
            </a:r>
            <a:r>
              <a:rPr lang="en-US" altLang="en-US" sz="4000" b="1">
                <a:solidFill>
                  <a:schemeClr val="bg1"/>
                </a:solidFill>
              </a:rPr>
              <a:t>.</a:t>
            </a:r>
            <a:br>
              <a:rPr lang="en-US" altLang="en-US" sz="4000" b="1">
                <a:solidFill>
                  <a:schemeClr val="bg1"/>
                </a:solidFill>
              </a:rPr>
            </a:br>
            <a:endParaRPr lang="en-US" altLang="en-US" sz="4000" b="1">
              <a:solidFill>
                <a:schemeClr val="bg1"/>
              </a:solidFill>
            </a:endParaRPr>
          </a:p>
        </p:txBody>
      </p:sp>
    </p:spTree>
    <p:extLst>
      <p:ext uri="{BB962C8B-B14F-4D97-AF65-F5344CB8AC3E}">
        <p14:creationId xmlns:p14="http://schemas.microsoft.com/office/powerpoint/2010/main" val="211309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5C08-0BEE-A05B-769F-57E07EE03CE4}"/>
              </a:ext>
            </a:extLst>
          </p:cNvPr>
          <p:cNvSpPr txBox="1">
            <a:spLocks noChangeArrowheads="1"/>
          </p:cNvSpPr>
          <p:nvPr/>
        </p:nvSpPr>
        <p:spPr>
          <a:xfrm>
            <a:off x="3046413" y="993742"/>
            <a:ext cx="685958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u="sng">
                <a:solidFill>
                  <a:schemeClr val="bg1"/>
                </a:solidFill>
              </a:rPr>
              <a:t>Promise of Answered Prayer</a:t>
            </a:r>
          </a:p>
        </p:txBody>
      </p:sp>
      <p:sp>
        <p:nvSpPr>
          <p:cNvPr id="3" name="TextBox 2">
            <a:extLst>
              <a:ext uri="{FF2B5EF4-FFF2-40B4-BE49-F238E27FC236}">
                <a16:creationId xmlns:a16="http://schemas.microsoft.com/office/drawing/2014/main" id="{4B9B9A00-C04E-0F35-5C23-2D6F57F7AC4B}"/>
              </a:ext>
            </a:extLst>
          </p:cNvPr>
          <p:cNvSpPr txBox="1">
            <a:spLocks noChangeArrowheads="1"/>
          </p:cNvSpPr>
          <p:nvPr/>
        </p:nvSpPr>
        <p:spPr bwMode="auto">
          <a:xfrm>
            <a:off x="2057400" y="2670142"/>
            <a:ext cx="8077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4000" b="1">
                <a:solidFill>
                  <a:schemeClr val="bg1"/>
                </a:solidFill>
              </a:rPr>
              <a:t>A more intimate relationship with Jesus will shape our thoughts and desires, bringing our </a:t>
            </a:r>
            <a:r>
              <a:rPr lang="en-US" altLang="en-US" sz="4000" b="1" u="sng">
                <a:solidFill>
                  <a:schemeClr val="bg1"/>
                </a:solidFill>
              </a:rPr>
              <a:t>prayers into harmony </a:t>
            </a:r>
            <a:r>
              <a:rPr lang="en-US" altLang="en-US" sz="4000" b="1">
                <a:solidFill>
                  <a:schemeClr val="bg1"/>
                </a:solidFill>
              </a:rPr>
              <a:t>with God’s will.</a:t>
            </a:r>
          </a:p>
        </p:txBody>
      </p:sp>
    </p:spTree>
    <p:extLst>
      <p:ext uri="{BB962C8B-B14F-4D97-AF65-F5344CB8AC3E}">
        <p14:creationId xmlns:p14="http://schemas.microsoft.com/office/powerpoint/2010/main" val="21723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1B8B55-2468-DA15-931C-F986A0ACD73F}"/>
              </a:ext>
            </a:extLst>
          </p:cNvPr>
          <p:cNvSpPr>
            <a:spLocks noChangeArrowheads="1"/>
          </p:cNvSpPr>
          <p:nvPr/>
        </p:nvSpPr>
        <p:spPr bwMode="auto">
          <a:xfrm>
            <a:off x="2362200" y="1295400"/>
            <a:ext cx="8077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4000" b="1" dirty="0">
                <a:solidFill>
                  <a:schemeClr val="bg1"/>
                </a:solidFill>
              </a:rPr>
              <a:t>Paul wants to make sure that our faith in God affects the perspective in which we view our circumstances. No matter how difficult or even desperate our situation seems, Paul says we can face it with hope.</a:t>
            </a:r>
          </a:p>
        </p:txBody>
      </p:sp>
      <p:sp>
        <p:nvSpPr>
          <p:cNvPr id="83971" name="Title 1">
            <a:extLst>
              <a:ext uri="{FF2B5EF4-FFF2-40B4-BE49-F238E27FC236}">
                <a16:creationId xmlns:a16="http://schemas.microsoft.com/office/drawing/2014/main" id="{CC1A8714-7E9F-7402-8BEB-E20974EA2AD6}"/>
              </a:ext>
            </a:extLst>
          </p:cNvPr>
          <p:cNvSpPr>
            <a:spLocks noGrp="1" noChangeArrowheads="1"/>
          </p:cNvSpPr>
          <p:nvPr>
            <p:ph type="title"/>
          </p:nvPr>
        </p:nvSpPr>
        <p:spPr>
          <a:xfrm>
            <a:off x="2895600" y="533400"/>
            <a:ext cx="6859588" cy="609600"/>
          </a:xfrm>
        </p:spPr>
        <p:txBody>
          <a:bodyPr>
            <a:normAutofit fontScale="90000"/>
          </a:bodyPr>
          <a:lstStyle/>
          <a:p>
            <a:pPr algn="ctr"/>
            <a:r>
              <a:rPr lang="en-US" altLang="en-US" dirty="0">
                <a:solidFill>
                  <a:schemeClr val="bg1"/>
                </a:solidFill>
              </a:rPr>
              <a:t>Promise of Hope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400" decel="100000"/>
                                        <p:tgtEl>
                                          <p:spTgt spid="3"/>
                                        </p:tgtEl>
                                      </p:cBhvr>
                                    </p:animEffect>
                                    <p:anim calcmode="lin" valueType="num">
                                      <p:cBhvr>
                                        <p:cTn id="8" dur="2400" decel="100000" fill="hold"/>
                                        <p:tgtEl>
                                          <p:spTgt spid="3"/>
                                        </p:tgtEl>
                                        <p:attrNameLst>
                                          <p:attrName>style.rotation</p:attrName>
                                        </p:attrNameLst>
                                      </p:cBhvr>
                                      <p:tavLst>
                                        <p:tav tm="0">
                                          <p:val>
                                            <p:fltVal val="-90"/>
                                          </p:val>
                                        </p:tav>
                                        <p:tav tm="100000">
                                          <p:val>
                                            <p:fltVal val="0"/>
                                          </p:val>
                                        </p:tav>
                                      </p:tavLst>
                                    </p:anim>
                                    <p:anim calcmode="lin" valueType="num">
                                      <p:cBhvr>
                                        <p:cTn id="9" dur="2400" decel="100000" fill="hold"/>
                                        <p:tgtEl>
                                          <p:spTgt spid="3"/>
                                        </p:tgtEl>
                                        <p:attrNameLst>
                                          <p:attrName>ppt_x</p:attrName>
                                        </p:attrNameLst>
                                      </p:cBhvr>
                                      <p:tavLst>
                                        <p:tav tm="0">
                                          <p:val>
                                            <p:strVal val="#ppt_x+0.4"/>
                                          </p:val>
                                        </p:tav>
                                        <p:tav tm="100000">
                                          <p:val>
                                            <p:strVal val="#ppt_x-0.05"/>
                                          </p:val>
                                        </p:tav>
                                      </p:tavLst>
                                    </p:anim>
                                    <p:anim calcmode="lin" valueType="num">
                                      <p:cBhvr>
                                        <p:cTn id="10" dur="2400" decel="100000" fill="hold"/>
                                        <p:tgtEl>
                                          <p:spTgt spid="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964E-15D0-86B0-46CE-E194D3970A7D}"/>
              </a:ext>
            </a:extLst>
          </p:cNvPr>
          <p:cNvSpPr txBox="1">
            <a:spLocks noChangeArrowheads="1"/>
          </p:cNvSpPr>
          <p:nvPr/>
        </p:nvSpPr>
        <p:spPr>
          <a:xfrm>
            <a:off x="3084513" y="589176"/>
            <a:ext cx="6859587"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a:solidFill>
                  <a:schemeClr val="bg1"/>
                </a:solidFill>
              </a:rPr>
              <a:t>Promise of Hope</a:t>
            </a:r>
          </a:p>
        </p:txBody>
      </p:sp>
      <p:sp>
        <p:nvSpPr>
          <p:cNvPr id="3" name="Rectangle 2">
            <a:extLst>
              <a:ext uri="{FF2B5EF4-FFF2-40B4-BE49-F238E27FC236}">
                <a16:creationId xmlns:a16="http://schemas.microsoft.com/office/drawing/2014/main" id="{1F568F4E-E50D-546A-3811-0028466F6349}"/>
              </a:ext>
            </a:extLst>
          </p:cNvPr>
          <p:cNvSpPr>
            <a:spLocks noChangeArrowheads="1"/>
          </p:cNvSpPr>
          <p:nvPr/>
        </p:nvSpPr>
        <p:spPr bwMode="auto">
          <a:xfrm>
            <a:off x="2095500" y="1960776"/>
            <a:ext cx="8001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00"/>
                </a:solidFill>
                <a:latin typeface="Tahoma" panose="020B0604030504040204" pitchFamily="34" charset="0"/>
              </a:defRPr>
            </a:lvl1pPr>
            <a:lvl2pPr marL="742950" indent="-285750">
              <a:spcBef>
                <a:spcPct val="20000"/>
              </a:spcBef>
              <a:buChar char="–"/>
              <a:defRPr sz="2200">
                <a:solidFill>
                  <a:srgbClr val="000000"/>
                </a:solidFill>
                <a:latin typeface="Tahoma" panose="020B0604030504040204" pitchFamily="34" charset="0"/>
              </a:defRPr>
            </a:lvl2pPr>
            <a:lvl3pPr marL="1143000" indent="-228600">
              <a:spcBef>
                <a:spcPct val="20000"/>
              </a:spcBef>
              <a:buChar char="•"/>
              <a:defRPr sz="2000">
                <a:solidFill>
                  <a:srgbClr val="000000"/>
                </a:solidFill>
                <a:latin typeface="Tahoma" panose="020B0604030504040204" pitchFamily="34" charset="0"/>
              </a:defRPr>
            </a:lvl3pPr>
            <a:lvl4pPr marL="1600200" indent="-228600">
              <a:spcBef>
                <a:spcPct val="20000"/>
              </a:spcBef>
              <a:buChar char="–"/>
              <a:defRPr sz="2000">
                <a:solidFill>
                  <a:srgbClr val="000000"/>
                </a:solidFill>
                <a:latin typeface="Tahoma" panose="020B0604030504040204" pitchFamily="34" charset="0"/>
              </a:defRPr>
            </a:lvl4pPr>
            <a:lvl5pPr marL="2057400" indent="-228600">
              <a:spcBef>
                <a:spcPct val="20000"/>
              </a:spcBef>
              <a:buChar char="•"/>
              <a:defRPr sz="2000">
                <a:solidFill>
                  <a:srgbClr val="000000"/>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000000"/>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000000"/>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000000"/>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000000"/>
                </a:solidFill>
                <a:latin typeface="Tahoma" panose="020B0604030504040204" pitchFamily="34" charset="0"/>
              </a:defRPr>
            </a:lvl9pPr>
          </a:lstStyle>
          <a:p>
            <a:pPr algn="ctr">
              <a:spcBef>
                <a:spcPct val="0"/>
              </a:spcBef>
              <a:buFontTx/>
              <a:buNone/>
            </a:pPr>
            <a:r>
              <a:rPr lang="en-US" altLang="en-US" sz="5400" b="1" dirty="0">
                <a:solidFill>
                  <a:schemeClr val="bg1"/>
                </a:solidFill>
              </a:rPr>
              <a:t>Hope infuses us now with the ability to turn our eyes away from our pain to God’s glory.</a:t>
            </a:r>
          </a:p>
        </p:txBody>
      </p:sp>
    </p:spTree>
    <p:extLst>
      <p:ext uri="{BB962C8B-B14F-4D97-AF65-F5344CB8AC3E}">
        <p14:creationId xmlns:p14="http://schemas.microsoft.com/office/powerpoint/2010/main" val="2226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style.rotation</p:attrName>
                                        </p:attrNameLst>
                                      </p:cBhvr>
                                      <p:tavLst>
                                        <p:tav tm="0">
                                          <p:val>
                                            <p:fltVal val="720"/>
                                          </p:val>
                                        </p:tav>
                                        <p:tav tm="100000">
                                          <p:val>
                                            <p:fltVal val="0"/>
                                          </p:val>
                                        </p:tav>
                                      </p:tavLst>
                                    </p:anim>
                                    <p:anim calcmode="lin" valueType="num">
                                      <p:cBhvr>
                                        <p:cTn id="9" dur="5000" fill="hold"/>
                                        <p:tgtEl>
                                          <p:spTgt spid="3"/>
                                        </p:tgtEl>
                                        <p:attrNameLst>
                                          <p:attrName>ppt_h</p:attrName>
                                        </p:attrNameLst>
                                      </p:cBhvr>
                                      <p:tavLst>
                                        <p:tav tm="0">
                                          <p:val>
                                            <p:fltVal val="0"/>
                                          </p:val>
                                        </p:tav>
                                        <p:tav tm="100000">
                                          <p:val>
                                            <p:strVal val="#ppt_h"/>
                                          </p:val>
                                        </p:tav>
                                      </p:tavLst>
                                    </p:anim>
                                    <p:anim calcmode="lin" valueType="num">
                                      <p:cBhvr>
                                        <p:cTn id="10" dur="5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BF329-372A-D20F-ED60-52F31675D2CE}"/>
              </a:ext>
            </a:extLst>
          </p:cNvPr>
          <p:cNvSpPr txBox="1"/>
          <p:nvPr/>
        </p:nvSpPr>
        <p:spPr>
          <a:xfrm>
            <a:off x="5978949" y="4233742"/>
            <a:ext cx="5257800" cy="2380139"/>
          </a:xfrm>
          <a:prstGeom prst="rect">
            <a:avLst/>
          </a:prstGeom>
          <a:noFill/>
        </p:spPr>
        <p:txBody>
          <a:bodyPr>
            <a:spAutoFit/>
          </a:bodyPr>
          <a:lstStyle/>
          <a:p>
            <a:pPr eaLnBrk="1" hangingPunct="1">
              <a:lnSpc>
                <a:spcPct val="107000"/>
              </a:lnSpc>
              <a:spcBef>
                <a:spcPts val="0"/>
              </a:spcBef>
              <a:spcAft>
                <a:spcPts val="800"/>
              </a:spcAft>
              <a:defRPr/>
            </a:pPr>
            <a:r>
              <a:rPr lang="en-US" sz="28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Humble acceptance involves acknowledging our shortcomings and surrendering to Jesus as Lord and King.</a:t>
            </a:r>
            <a:endParaRPr lang="en-US"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FBFC167-7C78-460A-C7B7-C6A9A7C35C6B}"/>
              </a:ext>
            </a:extLst>
          </p:cNvPr>
          <p:cNvSpPr txBox="1"/>
          <p:nvPr/>
        </p:nvSpPr>
        <p:spPr>
          <a:xfrm>
            <a:off x="612742" y="437577"/>
            <a:ext cx="11426069" cy="523220"/>
          </a:xfrm>
          <a:prstGeom prst="rect">
            <a:avLst/>
          </a:prstGeom>
          <a:noFill/>
        </p:spPr>
        <p:txBody>
          <a:bodyPr wrap="square">
            <a:spAutoFit/>
          </a:bodyPr>
          <a:lstStyle/>
          <a:p>
            <a:pPr eaLnBrk="1" hangingPunct="1">
              <a:defRPr/>
            </a:pPr>
            <a:r>
              <a:rPr lang="en-US" sz="28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When Jesus approaches our lives, we have three possible reactions</a:t>
            </a:r>
            <a:endParaRPr lang="en-US" sz="2800" dirty="0">
              <a:solidFill>
                <a:schemeClr val="bg1"/>
              </a:solidFill>
            </a:endParaRPr>
          </a:p>
        </p:txBody>
      </p:sp>
      <p:sp>
        <p:nvSpPr>
          <p:cNvPr id="4" name="TextBox 3">
            <a:extLst>
              <a:ext uri="{FF2B5EF4-FFF2-40B4-BE49-F238E27FC236}">
                <a16:creationId xmlns:a16="http://schemas.microsoft.com/office/drawing/2014/main" id="{82D6EE68-64F2-7E92-55B2-3D495680E306}"/>
              </a:ext>
            </a:extLst>
          </p:cNvPr>
          <p:cNvSpPr txBox="1"/>
          <p:nvPr/>
        </p:nvSpPr>
        <p:spPr>
          <a:xfrm>
            <a:off x="1863364" y="1830364"/>
            <a:ext cx="4572000" cy="523220"/>
          </a:xfrm>
          <a:prstGeom prst="rect">
            <a:avLst/>
          </a:prstGeom>
          <a:noFill/>
        </p:spPr>
        <p:txBody>
          <a:bodyPr>
            <a:spAutoFit/>
          </a:bodyPr>
          <a:lstStyle/>
          <a:p>
            <a:pPr eaLnBrk="1" hangingPunct="1">
              <a:defRPr/>
            </a:pPr>
            <a:r>
              <a:rPr lang="en-US" sz="28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False Praise: </a:t>
            </a:r>
            <a:endParaRPr lang="en-US" sz="2800" dirty="0">
              <a:solidFill>
                <a:schemeClr val="bg1"/>
              </a:solidFill>
            </a:endParaRPr>
          </a:p>
        </p:txBody>
      </p:sp>
      <p:sp>
        <p:nvSpPr>
          <p:cNvPr id="5" name="TextBox 4">
            <a:extLst>
              <a:ext uri="{FF2B5EF4-FFF2-40B4-BE49-F238E27FC236}">
                <a16:creationId xmlns:a16="http://schemas.microsoft.com/office/drawing/2014/main" id="{BA5A696D-7244-1C93-7D7E-54ECB3B9E2D6}"/>
              </a:ext>
            </a:extLst>
          </p:cNvPr>
          <p:cNvSpPr txBox="1"/>
          <p:nvPr/>
        </p:nvSpPr>
        <p:spPr>
          <a:xfrm>
            <a:off x="1664615" y="3385327"/>
            <a:ext cx="4572000" cy="523220"/>
          </a:xfrm>
          <a:prstGeom prst="rect">
            <a:avLst/>
          </a:prstGeom>
          <a:noFill/>
        </p:spPr>
        <p:txBody>
          <a:bodyPr>
            <a:spAutoFit/>
          </a:bodyPr>
          <a:lstStyle/>
          <a:p>
            <a:pPr eaLnBrk="1" hangingPunct="1">
              <a:defRPr/>
            </a:pPr>
            <a:r>
              <a:rPr lang="en-US" sz="28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Resistance:</a:t>
            </a:r>
            <a:endParaRPr lang="en-US" sz="2800" dirty="0">
              <a:solidFill>
                <a:schemeClr val="bg1"/>
              </a:solidFill>
            </a:endParaRPr>
          </a:p>
        </p:txBody>
      </p:sp>
      <p:sp>
        <p:nvSpPr>
          <p:cNvPr id="6" name="TextBox 5">
            <a:extLst>
              <a:ext uri="{FF2B5EF4-FFF2-40B4-BE49-F238E27FC236}">
                <a16:creationId xmlns:a16="http://schemas.microsoft.com/office/drawing/2014/main" id="{000CD4CE-F4D3-7D53-B6C2-7BFECB3CD54A}"/>
              </a:ext>
            </a:extLst>
          </p:cNvPr>
          <p:cNvSpPr txBox="1"/>
          <p:nvPr/>
        </p:nvSpPr>
        <p:spPr>
          <a:xfrm>
            <a:off x="1796591" y="5040415"/>
            <a:ext cx="4572000" cy="523220"/>
          </a:xfrm>
          <a:prstGeom prst="rect">
            <a:avLst/>
          </a:prstGeom>
          <a:noFill/>
        </p:spPr>
        <p:txBody>
          <a:bodyPr>
            <a:spAutoFit/>
          </a:bodyPr>
          <a:lstStyle/>
          <a:p>
            <a:pPr eaLnBrk="1" hangingPunct="1">
              <a:defRPr/>
            </a:pPr>
            <a:r>
              <a:rPr lang="en-US" sz="28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Humble Acceptance:</a:t>
            </a:r>
            <a:endParaRPr lang="en-US" sz="2800" dirty="0">
              <a:solidFill>
                <a:schemeClr val="bg1"/>
              </a:solidFill>
            </a:endParaRPr>
          </a:p>
        </p:txBody>
      </p:sp>
      <p:sp>
        <p:nvSpPr>
          <p:cNvPr id="7" name="TextBox 6">
            <a:extLst>
              <a:ext uri="{FF2B5EF4-FFF2-40B4-BE49-F238E27FC236}">
                <a16:creationId xmlns:a16="http://schemas.microsoft.com/office/drawing/2014/main" id="{6F3C11B7-9831-EE0E-DD60-C2917A9FB325}"/>
              </a:ext>
            </a:extLst>
          </p:cNvPr>
          <p:cNvSpPr txBox="1"/>
          <p:nvPr/>
        </p:nvSpPr>
        <p:spPr>
          <a:xfrm>
            <a:off x="5942812" y="1399477"/>
            <a:ext cx="6096000" cy="1384995"/>
          </a:xfrm>
          <a:prstGeom prst="rect">
            <a:avLst/>
          </a:prstGeom>
          <a:noFill/>
        </p:spPr>
        <p:txBody>
          <a:bodyPr>
            <a:spAutoFit/>
          </a:bodyPr>
          <a:lstStyle/>
          <a:p>
            <a:pPr eaLnBrk="1" hangingPunct="1">
              <a:defRPr/>
            </a:pPr>
            <a:r>
              <a:rPr lang="en-US" sz="28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False praise involves seeking personal gain without truly recognizing Jesus' lordship. </a:t>
            </a:r>
            <a:endParaRPr lang="en-US" sz="2800" dirty="0">
              <a:solidFill>
                <a:schemeClr val="bg1"/>
              </a:solidFill>
            </a:endParaRPr>
          </a:p>
        </p:txBody>
      </p:sp>
      <p:sp>
        <p:nvSpPr>
          <p:cNvPr id="8" name="TextBox 7">
            <a:extLst>
              <a:ext uri="{FF2B5EF4-FFF2-40B4-BE49-F238E27FC236}">
                <a16:creationId xmlns:a16="http://schemas.microsoft.com/office/drawing/2014/main" id="{A2E834FC-15B9-E6AE-2421-E2E3EBCBB4CB}"/>
              </a:ext>
            </a:extLst>
          </p:cNvPr>
          <p:cNvSpPr txBox="1"/>
          <p:nvPr/>
        </p:nvSpPr>
        <p:spPr>
          <a:xfrm>
            <a:off x="5978949" y="2801707"/>
            <a:ext cx="6096000" cy="1384995"/>
          </a:xfrm>
          <a:prstGeom prst="rect">
            <a:avLst/>
          </a:prstGeom>
          <a:noFill/>
        </p:spPr>
        <p:txBody>
          <a:bodyPr>
            <a:spAutoFit/>
          </a:bodyPr>
          <a:lstStyle/>
          <a:p>
            <a:pPr eaLnBrk="1" hangingPunct="1">
              <a:defRPr/>
            </a:pPr>
            <a:r>
              <a:rPr lang="en-US" sz="28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Resistance arises when we perceive His lordship as a threat to our way of life. </a:t>
            </a:r>
            <a:endParaRPr lang="en-US" sz="2800" dirty="0">
              <a:solidFill>
                <a:schemeClr val="bg1"/>
              </a:solidFill>
            </a:endParaRPr>
          </a:p>
        </p:txBody>
      </p:sp>
    </p:spTree>
    <p:extLst>
      <p:ext uri="{BB962C8B-B14F-4D97-AF65-F5344CB8AC3E}">
        <p14:creationId xmlns:p14="http://schemas.microsoft.com/office/powerpoint/2010/main" val="8171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500"/>
                                        <p:tgtEl>
                                          <p:spTgt spid="3"/>
                                        </p:tgtEl>
                                      </p:cBhvr>
                                    </p:animEffect>
                                    <p:anim calcmode="lin" valueType="num">
                                      <p:cBhvr>
                                        <p:cTn id="8" dur="5500" fill="hold"/>
                                        <p:tgtEl>
                                          <p:spTgt spid="3"/>
                                        </p:tgtEl>
                                        <p:attrNameLst>
                                          <p:attrName>ppt_w</p:attrName>
                                        </p:attrNameLst>
                                      </p:cBhvr>
                                      <p:tavLst>
                                        <p:tav tm="0" fmla="#ppt_w*sin(2.5*pi*$)">
                                          <p:val>
                                            <p:fltVal val="0"/>
                                          </p:val>
                                        </p:tav>
                                        <p:tav tm="100000">
                                          <p:val>
                                            <p:fltVal val="1"/>
                                          </p:val>
                                        </p:tav>
                                      </p:tavLst>
                                    </p:anim>
                                    <p:anim calcmode="lin" valueType="num">
                                      <p:cBhvr>
                                        <p:cTn id="9" dur="5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42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4500" fill="hold"/>
                                        <p:tgtEl>
                                          <p:spTgt spid="7"/>
                                        </p:tgtEl>
                                        <p:attrNameLst>
                                          <p:attrName>ppt_w</p:attrName>
                                        </p:attrNameLst>
                                      </p:cBhvr>
                                      <p:tavLst>
                                        <p:tav tm="0">
                                          <p:val>
                                            <p:fltVal val="0"/>
                                          </p:val>
                                        </p:tav>
                                        <p:tav tm="100000">
                                          <p:val>
                                            <p:strVal val="#ppt_w"/>
                                          </p:val>
                                        </p:tav>
                                      </p:tavLst>
                                    </p:anim>
                                    <p:anim calcmode="lin" valueType="num">
                                      <p:cBhvr>
                                        <p:cTn id="20" dur="4500" fill="hold"/>
                                        <p:tgtEl>
                                          <p:spTgt spid="7"/>
                                        </p:tgtEl>
                                        <p:attrNameLst>
                                          <p:attrName>ppt_h</p:attrName>
                                        </p:attrNameLst>
                                      </p:cBhvr>
                                      <p:tavLst>
                                        <p:tav tm="0">
                                          <p:val>
                                            <p:fltVal val="0"/>
                                          </p:val>
                                        </p:tav>
                                        <p:tav tm="100000">
                                          <p:val>
                                            <p:strVal val="#ppt_h"/>
                                          </p:val>
                                        </p:tav>
                                      </p:tavLst>
                                    </p:anim>
                                    <p:animEffect transition="in" filter="fade">
                                      <p:cBhvr>
                                        <p:cTn id="21" dur="4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3750" fill="hold"/>
                                        <p:tgtEl>
                                          <p:spTgt spid="5"/>
                                        </p:tgtEl>
                                        <p:attrNameLst>
                                          <p:attrName>ppt_x</p:attrName>
                                        </p:attrNameLst>
                                      </p:cBhvr>
                                      <p:tavLst>
                                        <p:tav tm="0">
                                          <p:val>
                                            <p:strVal val="#ppt_x"/>
                                          </p:val>
                                        </p:tav>
                                        <p:tav tm="100000">
                                          <p:val>
                                            <p:strVal val="#ppt_x"/>
                                          </p:val>
                                        </p:tav>
                                      </p:tavLst>
                                    </p:anim>
                                    <p:anim calcmode="lin" valueType="num">
                                      <p:cBhvr additive="base">
                                        <p:cTn id="27" dur="3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1595">
                                          <p:stCondLst>
                                            <p:cond delay="0"/>
                                          </p:stCondLst>
                                        </p:cTn>
                                        <p:tgtEl>
                                          <p:spTgt spid="8"/>
                                        </p:tgtEl>
                                      </p:cBhvr>
                                    </p:animEffect>
                                    <p:anim calcmode="lin" valueType="num">
                                      <p:cBhvr>
                                        <p:cTn id="33" dur="50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182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1826" tmFilter="0, 0; 0.125,0.2665; 0.25,0.4; 0.375,0.465; 0.5,0.5;  0.625,0.535; 0.75,0.6; 0.875,0.7335; 1,1">
                                          <p:stCondLst>
                                            <p:cond delay="1826"/>
                                          </p:stCondLst>
                                        </p:cTn>
                                        <p:tgtEl>
                                          <p:spTgt spid="8"/>
                                        </p:tgtEl>
                                        <p:attrNameLst>
                                          <p:attrName>ppt_y</p:attrName>
                                        </p:attrNameLst>
                                      </p:cBhvr>
                                      <p:tavLst>
                                        <p:tav tm="0" fmla="#ppt_y-sin(pi*$)/9">
                                          <p:val>
                                            <p:fltVal val="0"/>
                                          </p:val>
                                        </p:tav>
                                        <p:tav tm="100000">
                                          <p:val>
                                            <p:fltVal val="1"/>
                                          </p:val>
                                        </p:tav>
                                      </p:tavLst>
                                    </p:anim>
                                    <p:anim calcmode="lin" valueType="num">
                                      <p:cBhvr>
                                        <p:cTn id="36" dur="913" tmFilter="0, 0; 0.125,0.2665; 0.25,0.4; 0.375,0.465; 0.5,0.5;  0.625,0.535; 0.75,0.6; 0.875,0.7335; 1,1">
                                          <p:stCondLst>
                                            <p:cond delay="3641"/>
                                          </p:stCondLst>
                                        </p:cTn>
                                        <p:tgtEl>
                                          <p:spTgt spid="8"/>
                                        </p:tgtEl>
                                        <p:attrNameLst>
                                          <p:attrName>ppt_y</p:attrName>
                                        </p:attrNameLst>
                                      </p:cBhvr>
                                      <p:tavLst>
                                        <p:tav tm="0" fmla="#ppt_y-sin(pi*$)/27">
                                          <p:val>
                                            <p:fltVal val="0"/>
                                          </p:val>
                                        </p:tav>
                                        <p:tav tm="100000">
                                          <p:val>
                                            <p:fltVal val="1"/>
                                          </p:val>
                                        </p:tav>
                                      </p:tavLst>
                                    </p:anim>
                                    <p:anim calcmode="lin" valueType="num">
                                      <p:cBhvr>
                                        <p:cTn id="37" dur="451" tmFilter="0, 0; 0.125,0.2665; 0.25,0.4; 0.375,0.465; 0.5,0.5;  0.625,0.535; 0.75,0.6; 0.875,0.7335; 1,1">
                                          <p:stCondLst>
                                            <p:cond delay="4554"/>
                                          </p:stCondLst>
                                        </p:cTn>
                                        <p:tgtEl>
                                          <p:spTgt spid="8"/>
                                        </p:tgtEl>
                                        <p:attrNameLst>
                                          <p:attrName>ppt_y</p:attrName>
                                        </p:attrNameLst>
                                      </p:cBhvr>
                                      <p:tavLst>
                                        <p:tav tm="0" fmla="#ppt_y-sin(pi*$)/81">
                                          <p:val>
                                            <p:fltVal val="0"/>
                                          </p:val>
                                        </p:tav>
                                        <p:tav tm="100000">
                                          <p:val>
                                            <p:fltVal val="1"/>
                                          </p:val>
                                        </p:tav>
                                      </p:tavLst>
                                    </p:anim>
                                    <p:animScale>
                                      <p:cBhvr>
                                        <p:cTn id="38" dur="72">
                                          <p:stCondLst>
                                            <p:cond delay="1787"/>
                                          </p:stCondLst>
                                        </p:cTn>
                                        <p:tgtEl>
                                          <p:spTgt spid="8"/>
                                        </p:tgtEl>
                                      </p:cBhvr>
                                      <p:to x="100000" y="60000"/>
                                    </p:animScale>
                                    <p:animScale>
                                      <p:cBhvr>
                                        <p:cTn id="39" dur="456" decel="50000">
                                          <p:stCondLst>
                                            <p:cond delay="1859"/>
                                          </p:stCondLst>
                                        </p:cTn>
                                        <p:tgtEl>
                                          <p:spTgt spid="8"/>
                                        </p:tgtEl>
                                      </p:cBhvr>
                                      <p:to x="100000" y="100000"/>
                                    </p:animScale>
                                    <p:animScale>
                                      <p:cBhvr>
                                        <p:cTn id="40" dur="72">
                                          <p:stCondLst>
                                            <p:cond delay="3608"/>
                                          </p:stCondLst>
                                        </p:cTn>
                                        <p:tgtEl>
                                          <p:spTgt spid="8"/>
                                        </p:tgtEl>
                                      </p:cBhvr>
                                      <p:to x="100000" y="80000"/>
                                    </p:animScale>
                                    <p:animScale>
                                      <p:cBhvr>
                                        <p:cTn id="41" dur="456" decel="50000">
                                          <p:stCondLst>
                                            <p:cond delay="3680"/>
                                          </p:stCondLst>
                                        </p:cTn>
                                        <p:tgtEl>
                                          <p:spTgt spid="8"/>
                                        </p:tgtEl>
                                      </p:cBhvr>
                                      <p:to x="100000" y="100000"/>
                                    </p:animScale>
                                    <p:animScale>
                                      <p:cBhvr>
                                        <p:cTn id="42" dur="72">
                                          <p:stCondLst>
                                            <p:cond delay="4515"/>
                                          </p:stCondLst>
                                        </p:cTn>
                                        <p:tgtEl>
                                          <p:spTgt spid="8"/>
                                        </p:tgtEl>
                                      </p:cBhvr>
                                      <p:to x="100000" y="90000"/>
                                    </p:animScale>
                                    <p:animScale>
                                      <p:cBhvr>
                                        <p:cTn id="43" dur="456" decel="50000">
                                          <p:stCondLst>
                                            <p:cond delay="4587"/>
                                          </p:stCondLst>
                                        </p:cTn>
                                        <p:tgtEl>
                                          <p:spTgt spid="8"/>
                                        </p:tgtEl>
                                      </p:cBhvr>
                                      <p:to x="100000" y="100000"/>
                                    </p:animScale>
                                    <p:animScale>
                                      <p:cBhvr>
                                        <p:cTn id="44" dur="72">
                                          <p:stCondLst>
                                            <p:cond delay="4972"/>
                                          </p:stCondLst>
                                        </p:cTn>
                                        <p:tgtEl>
                                          <p:spTgt spid="8"/>
                                        </p:tgtEl>
                                      </p:cBhvr>
                                      <p:to x="100000" y="95000"/>
                                    </p:animScale>
                                    <p:animScale>
                                      <p:cBhvr>
                                        <p:cTn id="45" dur="456" decel="50000">
                                          <p:stCondLst>
                                            <p:cond delay="5044"/>
                                          </p:stCondLst>
                                        </p:cTn>
                                        <p:tgtEl>
                                          <p:spTgt spid="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475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heel(1)">
                                      <p:cBhvr>
                                        <p:cTn id="55"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EA61D6-F82D-DAFD-87F9-5037C5B54C9F}"/>
              </a:ext>
            </a:extLst>
          </p:cNvPr>
          <p:cNvSpPr txBox="1"/>
          <p:nvPr/>
        </p:nvSpPr>
        <p:spPr>
          <a:xfrm>
            <a:off x="2340258" y="5336237"/>
            <a:ext cx="6976012" cy="769441"/>
          </a:xfrm>
          <a:prstGeom prst="rect">
            <a:avLst/>
          </a:prstGeom>
          <a:noFill/>
        </p:spPr>
        <p:txBody>
          <a:bodyPr wrap="none" rtlCol="0">
            <a:spAutoFit/>
          </a:bodyPr>
          <a:lstStyle/>
          <a:p>
            <a:r>
              <a:rPr lang="en-US" sz="4400" dirty="0">
                <a:solidFill>
                  <a:schemeClr val="bg1"/>
                </a:solidFill>
              </a:rPr>
              <a:t>Pastor Richard “Rico” Tubbs</a:t>
            </a:r>
          </a:p>
        </p:txBody>
      </p:sp>
      <p:sp>
        <p:nvSpPr>
          <p:cNvPr id="4" name="TextBox 3">
            <a:extLst>
              <a:ext uri="{FF2B5EF4-FFF2-40B4-BE49-F238E27FC236}">
                <a16:creationId xmlns:a16="http://schemas.microsoft.com/office/drawing/2014/main" id="{7F9B16AB-90B5-2D17-D434-52AFB9FF6210}"/>
              </a:ext>
            </a:extLst>
          </p:cNvPr>
          <p:cNvSpPr txBox="1"/>
          <p:nvPr/>
        </p:nvSpPr>
        <p:spPr>
          <a:xfrm>
            <a:off x="1265317" y="1022721"/>
            <a:ext cx="9125894" cy="1107996"/>
          </a:xfrm>
          <a:prstGeom prst="rect">
            <a:avLst/>
          </a:prstGeom>
          <a:noFill/>
        </p:spPr>
        <p:txBody>
          <a:bodyPr wrap="square" rtlCol="0">
            <a:spAutoFit/>
          </a:bodyPr>
          <a:lstStyle/>
          <a:p>
            <a:pPr algn="ctr"/>
            <a:r>
              <a:rPr lang="en-US" sz="6600" dirty="0">
                <a:solidFill>
                  <a:schemeClr val="bg1"/>
                </a:solidFill>
              </a:rPr>
              <a:t>“ Remember”</a:t>
            </a:r>
          </a:p>
        </p:txBody>
      </p:sp>
      <p:sp>
        <p:nvSpPr>
          <p:cNvPr id="5" name="TextBox 4">
            <a:extLst>
              <a:ext uri="{FF2B5EF4-FFF2-40B4-BE49-F238E27FC236}">
                <a16:creationId xmlns:a16="http://schemas.microsoft.com/office/drawing/2014/main" id="{F4AA752C-2DDB-A8CE-FC7E-AF24E935DCC9}"/>
              </a:ext>
            </a:extLst>
          </p:cNvPr>
          <p:cNvSpPr txBox="1"/>
          <p:nvPr/>
        </p:nvSpPr>
        <p:spPr>
          <a:xfrm>
            <a:off x="3048755" y="3246597"/>
            <a:ext cx="6097508" cy="769441"/>
          </a:xfrm>
          <a:prstGeom prst="rect">
            <a:avLst/>
          </a:prstGeom>
          <a:noFill/>
        </p:spPr>
        <p:txBody>
          <a:bodyPr wrap="square">
            <a:spAutoFit/>
          </a:bodyPr>
          <a:lstStyle/>
          <a:p>
            <a:pPr algn="ctr"/>
            <a:r>
              <a:rPr lang="en-US" sz="4400" dirty="0">
                <a:solidFill>
                  <a:schemeClr val="bg1"/>
                </a:solidFill>
              </a:rPr>
              <a:t>1 Corinthians 15:1-4</a:t>
            </a:r>
          </a:p>
        </p:txBody>
      </p:sp>
    </p:spTree>
    <p:extLst>
      <p:ext uri="{BB962C8B-B14F-4D97-AF65-F5344CB8AC3E}">
        <p14:creationId xmlns:p14="http://schemas.microsoft.com/office/powerpoint/2010/main" val="3061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AEA412-E292-E6C6-7695-B841D1689421}"/>
              </a:ext>
            </a:extLst>
          </p:cNvPr>
          <p:cNvSpPr txBox="1"/>
          <p:nvPr/>
        </p:nvSpPr>
        <p:spPr>
          <a:xfrm>
            <a:off x="567179" y="1238062"/>
            <a:ext cx="11057642" cy="3477875"/>
          </a:xfrm>
          <a:prstGeom prst="rect">
            <a:avLst/>
          </a:prstGeom>
          <a:noFill/>
        </p:spPr>
        <p:txBody>
          <a:bodyPr wrap="square">
            <a:spAutoFit/>
          </a:bodyPr>
          <a:lstStyle/>
          <a:p>
            <a:pPr algn="ctr" eaLnBrk="1" hangingPunct="1">
              <a:defRPr/>
            </a:pPr>
            <a:r>
              <a:rPr lang="en-US" sz="4400" kern="0" dirty="0">
                <a:solidFill>
                  <a:schemeClr val="bg1"/>
                </a:solidFill>
                <a:latin typeface="Open Sans" panose="020B0606030504020204" pitchFamily="34" charset="0"/>
                <a:ea typeface="Times New Roman" panose="02020603050405020304" pitchFamily="18" charset="0"/>
              </a:rPr>
              <a:t>It is crucial to understand why Jesus came, what He accomplished, and what He requires of us. Jesus offers salvation, righteousness, and new life to those who </a:t>
            </a:r>
            <a:r>
              <a:rPr lang="en-US" sz="4400" u="sng" kern="0" dirty="0">
                <a:solidFill>
                  <a:schemeClr val="bg1"/>
                </a:solidFill>
                <a:latin typeface="Open Sans" panose="020B0606030504020204" pitchFamily="34" charset="0"/>
                <a:ea typeface="Times New Roman" panose="02020603050405020304" pitchFamily="18" charset="0"/>
              </a:rPr>
              <a:t>humble</a:t>
            </a:r>
            <a:r>
              <a:rPr lang="en-US" sz="4400" kern="0" dirty="0">
                <a:solidFill>
                  <a:schemeClr val="bg1"/>
                </a:solidFill>
                <a:latin typeface="Open Sans" panose="020B0606030504020204" pitchFamily="34" charset="0"/>
                <a:ea typeface="Times New Roman" panose="02020603050405020304" pitchFamily="18" charset="0"/>
              </a:rPr>
              <a:t> themselves before Him. </a:t>
            </a:r>
            <a:endParaRPr lang="en-US" sz="4400" dirty="0">
              <a:solidFill>
                <a:schemeClr val="bg1"/>
              </a:solidFill>
            </a:endParaRPr>
          </a:p>
        </p:txBody>
      </p:sp>
    </p:spTree>
    <p:extLst>
      <p:ext uri="{BB962C8B-B14F-4D97-AF65-F5344CB8AC3E}">
        <p14:creationId xmlns:p14="http://schemas.microsoft.com/office/powerpoint/2010/main" val="3377832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6785-BFE8-AAB7-3CB3-E6D52E679EE0}"/>
              </a:ext>
            </a:extLst>
          </p:cNvPr>
          <p:cNvSpPr txBox="1"/>
          <p:nvPr/>
        </p:nvSpPr>
        <p:spPr>
          <a:xfrm>
            <a:off x="1657887" y="2606849"/>
            <a:ext cx="9459884" cy="2975943"/>
          </a:xfrm>
          <a:prstGeom prst="rect">
            <a:avLst/>
          </a:prstGeom>
          <a:noFill/>
        </p:spPr>
        <p:txBody>
          <a:bodyPr wrap="square">
            <a:spAutoFit/>
          </a:bodyPr>
          <a:lstStyle/>
          <a:p>
            <a:pPr marL="0" marR="0" algn="ctr">
              <a:lnSpc>
                <a:spcPct val="115000"/>
              </a:lnSpc>
              <a:spcBef>
                <a:spcPts val="0"/>
              </a:spcBef>
              <a:spcAft>
                <a:spcPts val="1000"/>
              </a:spcAft>
            </a:pPr>
            <a:r>
              <a:rPr lang="en-US" sz="80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Open Your Minds</a:t>
            </a:r>
          </a:p>
          <a:p>
            <a:pPr marL="0" marR="0" algn="ctr">
              <a:lnSpc>
                <a:spcPct val="115000"/>
              </a:lnSpc>
              <a:spcBef>
                <a:spcPts val="0"/>
              </a:spcBef>
              <a:spcAft>
                <a:spcPts val="1000"/>
              </a:spcAft>
            </a:pPr>
            <a:r>
              <a:rPr lang="en-US" sz="80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Luke 24:44-53</a:t>
            </a:r>
            <a:endPar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32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0A8730-C811-9DC5-4DB7-B325C41C8D44}"/>
              </a:ext>
            </a:extLst>
          </p:cNvPr>
          <p:cNvSpPr txBox="1"/>
          <p:nvPr/>
        </p:nvSpPr>
        <p:spPr>
          <a:xfrm>
            <a:off x="0" y="2981548"/>
            <a:ext cx="11816179" cy="2308324"/>
          </a:xfrm>
          <a:prstGeom prst="rect">
            <a:avLst/>
          </a:prstGeom>
          <a:noFill/>
        </p:spPr>
        <p:txBody>
          <a:bodyPr wrap="square">
            <a:spAutoFit/>
          </a:bodyPr>
          <a:lstStyle/>
          <a:p>
            <a:pPr algn="ctr"/>
            <a:r>
              <a:rPr lang="en-US" sz="4800" dirty="0">
                <a:solidFill>
                  <a:schemeClr val="bg1"/>
                </a:solidFill>
                <a:latin typeface="Arial" panose="020B0604020202020204" pitchFamily="34" charset="0"/>
                <a:ea typeface="Arial" panose="020B0604020202020204" pitchFamily="34" charset="0"/>
              </a:rPr>
              <a:t>H</a:t>
            </a:r>
            <a:r>
              <a:rPr lang="en-US" sz="4800" dirty="0">
                <a:solidFill>
                  <a:schemeClr val="bg1"/>
                </a:solidFill>
                <a:effectLst/>
                <a:latin typeface="Arial" panose="020B0604020202020204" pitchFamily="34" charset="0"/>
                <a:ea typeface="Arial" panose="020B0604020202020204" pitchFamily="34" charset="0"/>
              </a:rPr>
              <a:t>ow you see Christ in your circumstance will determine where you are as it relates to the resurrection. </a:t>
            </a:r>
            <a:endParaRPr lang="en-US" sz="4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BB9677-66AD-F7CB-1CDC-4CE62BDBA534}"/>
              </a:ext>
            </a:extLst>
          </p:cNvPr>
          <p:cNvSpPr txBox="1"/>
          <p:nvPr/>
        </p:nvSpPr>
        <p:spPr>
          <a:xfrm>
            <a:off x="351575" y="329834"/>
            <a:ext cx="11488847" cy="1949444"/>
          </a:xfrm>
          <a:prstGeom prst="rect">
            <a:avLst/>
          </a:prstGeom>
          <a:noFill/>
        </p:spPr>
        <p:txBody>
          <a:bodyPr wrap="square">
            <a:spAutoFit/>
          </a:bodyPr>
          <a:lstStyle/>
          <a:p>
            <a:pPr marL="0" marR="0">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 Easter was not just an annual celebration for the disciples; they lived in that moment every day once they understood what Christ had done for them. </a:t>
            </a:r>
          </a:p>
        </p:txBody>
      </p:sp>
      <p:sp>
        <p:nvSpPr>
          <p:cNvPr id="5" name="TextBox 4">
            <a:extLst>
              <a:ext uri="{FF2B5EF4-FFF2-40B4-BE49-F238E27FC236}">
                <a16:creationId xmlns:a16="http://schemas.microsoft.com/office/drawing/2014/main" id="{30F4DF57-3937-424D-B676-81A9E965C3E2}"/>
              </a:ext>
            </a:extLst>
          </p:cNvPr>
          <p:cNvSpPr txBox="1"/>
          <p:nvPr/>
        </p:nvSpPr>
        <p:spPr>
          <a:xfrm>
            <a:off x="496431" y="5009326"/>
            <a:ext cx="10529180" cy="1200329"/>
          </a:xfrm>
          <a:prstGeom prst="rect">
            <a:avLst/>
          </a:prstGeom>
          <a:noFill/>
        </p:spPr>
        <p:txBody>
          <a:bodyPr wrap="square">
            <a:spAutoFit/>
          </a:bodyPr>
          <a:lstStyle/>
          <a:p>
            <a:r>
              <a:rPr lang="en-US" sz="3600" dirty="0">
                <a:solidFill>
                  <a:schemeClr val="bg1"/>
                </a:solidFill>
                <a:effectLst/>
                <a:latin typeface="Arial" panose="020B0604020202020204" pitchFamily="34" charset="0"/>
                <a:ea typeface="Arial" panose="020B0604020202020204" pitchFamily="34" charset="0"/>
              </a:rPr>
              <a:t>Not only did they live in the moment, they took it to heart and went out to share it with others.</a:t>
            </a:r>
            <a:endParaRPr lang="en-US" sz="3600" dirty="0"/>
          </a:p>
        </p:txBody>
      </p:sp>
      <p:sp>
        <p:nvSpPr>
          <p:cNvPr id="6" name="TextBox 5">
            <a:extLst>
              <a:ext uri="{FF2B5EF4-FFF2-40B4-BE49-F238E27FC236}">
                <a16:creationId xmlns:a16="http://schemas.microsoft.com/office/drawing/2014/main" id="{98FC934B-0DDD-F196-FF1B-BDDDE58DA8C8}"/>
              </a:ext>
            </a:extLst>
          </p:cNvPr>
          <p:cNvSpPr txBox="1"/>
          <p:nvPr/>
        </p:nvSpPr>
        <p:spPr>
          <a:xfrm>
            <a:off x="279148" y="3009063"/>
            <a:ext cx="11488847" cy="1569660"/>
          </a:xfrm>
          <a:prstGeom prst="rect">
            <a:avLst/>
          </a:prstGeom>
          <a:noFill/>
        </p:spPr>
        <p:txBody>
          <a:bodyPr wrap="square" rtlCol="0">
            <a:spAutoFit/>
          </a:bodyPr>
          <a:lstStyle/>
          <a:p>
            <a:pPr algn="ctr"/>
            <a:r>
              <a:rPr lang="en-US" sz="4800" dirty="0">
                <a:solidFill>
                  <a:schemeClr val="bg1"/>
                </a:solidFill>
              </a:rPr>
              <a:t>Do you fully understand what Christ has done for you?</a:t>
            </a:r>
          </a:p>
        </p:txBody>
      </p:sp>
    </p:spTree>
    <p:extLst>
      <p:ext uri="{BB962C8B-B14F-4D97-AF65-F5344CB8AC3E}">
        <p14:creationId xmlns:p14="http://schemas.microsoft.com/office/powerpoint/2010/main" val="227127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87">
                                          <p:stCondLst>
                                            <p:cond delay="0"/>
                                          </p:stCondLst>
                                        </p:cTn>
                                        <p:tgtEl>
                                          <p:spTgt spid="6"/>
                                        </p:tgtEl>
                                      </p:cBhvr>
                                    </p:animEffect>
                                    <p:anim calcmode="lin" valueType="num">
                                      <p:cBhvr>
                                        <p:cTn id="13" dur="341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124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1245" tmFilter="0, 0; 0.125,0.2665; 0.25,0.4; 0.375,0.465; 0.5,0.5;  0.625,0.535; 0.75,0.6; 0.875,0.7335; 1,1">
                                          <p:stCondLst>
                                            <p:cond delay="1245"/>
                                          </p:stCondLst>
                                        </p:cTn>
                                        <p:tgtEl>
                                          <p:spTgt spid="6"/>
                                        </p:tgtEl>
                                        <p:attrNameLst>
                                          <p:attrName>ppt_y</p:attrName>
                                        </p:attrNameLst>
                                      </p:cBhvr>
                                      <p:tavLst>
                                        <p:tav tm="0" fmla="#ppt_y-sin(pi*$)/9">
                                          <p:val>
                                            <p:fltVal val="0"/>
                                          </p:val>
                                        </p:tav>
                                        <p:tav tm="100000">
                                          <p:val>
                                            <p:fltVal val="1"/>
                                          </p:val>
                                        </p:tav>
                                      </p:tavLst>
                                    </p:anim>
                                    <p:anim calcmode="lin" valueType="num">
                                      <p:cBhvr>
                                        <p:cTn id="16" dur="622" tmFilter="0, 0; 0.125,0.2665; 0.25,0.4; 0.375,0.465; 0.5,0.5;  0.625,0.535; 0.75,0.6; 0.875,0.7335; 1,1">
                                          <p:stCondLst>
                                            <p:cond delay="2483"/>
                                          </p:stCondLst>
                                        </p:cTn>
                                        <p:tgtEl>
                                          <p:spTgt spid="6"/>
                                        </p:tgtEl>
                                        <p:attrNameLst>
                                          <p:attrName>ppt_y</p:attrName>
                                        </p:attrNameLst>
                                      </p:cBhvr>
                                      <p:tavLst>
                                        <p:tav tm="0" fmla="#ppt_y-sin(pi*$)/27">
                                          <p:val>
                                            <p:fltVal val="0"/>
                                          </p:val>
                                        </p:tav>
                                        <p:tav tm="100000">
                                          <p:val>
                                            <p:fltVal val="1"/>
                                          </p:val>
                                        </p:tav>
                                      </p:tavLst>
                                    </p:anim>
                                    <p:anim calcmode="lin" valueType="num">
                                      <p:cBhvr>
                                        <p:cTn id="17" dur="308" tmFilter="0, 0; 0.125,0.2665; 0.25,0.4; 0.375,0.465; 0.5,0.5;  0.625,0.535; 0.75,0.6; 0.875,0.7335; 1,1">
                                          <p:stCondLst>
                                            <p:cond delay="3105"/>
                                          </p:stCondLst>
                                        </p:cTn>
                                        <p:tgtEl>
                                          <p:spTgt spid="6"/>
                                        </p:tgtEl>
                                        <p:attrNameLst>
                                          <p:attrName>ppt_y</p:attrName>
                                        </p:attrNameLst>
                                      </p:cBhvr>
                                      <p:tavLst>
                                        <p:tav tm="0" fmla="#ppt_y-sin(pi*$)/81">
                                          <p:val>
                                            <p:fltVal val="0"/>
                                          </p:val>
                                        </p:tav>
                                        <p:tav tm="100000">
                                          <p:val>
                                            <p:fltVal val="1"/>
                                          </p:val>
                                        </p:tav>
                                      </p:tavLst>
                                    </p:anim>
                                    <p:animScale>
                                      <p:cBhvr>
                                        <p:cTn id="18" dur="49">
                                          <p:stCondLst>
                                            <p:cond delay="1219"/>
                                          </p:stCondLst>
                                        </p:cTn>
                                        <p:tgtEl>
                                          <p:spTgt spid="6"/>
                                        </p:tgtEl>
                                      </p:cBhvr>
                                      <p:to x="100000" y="60000"/>
                                    </p:animScale>
                                    <p:animScale>
                                      <p:cBhvr>
                                        <p:cTn id="19" dur="311" decel="50000">
                                          <p:stCondLst>
                                            <p:cond delay="1268"/>
                                          </p:stCondLst>
                                        </p:cTn>
                                        <p:tgtEl>
                                          <p:spTgt spid="6"/>
                                        </p:tgtEl>
                                      </p:cBhvr>
                                      <p:to x="100000" y="100000"/>
                                    </p:animScale>
                                    <p:animScale>
                                      <p:cBhvr>
                                        <p:cTn id="20" dur="49">
                                          <p:stCondLst>
                                            <p:cond delay="2460"/>
                                          </p:stCondLst>
                                        </p:cTn>
                                        <p:tgtEl>
                                          <p:spTgt spid="6"/>
                                        </p:tgtEl>
                                      </p:cBhvr>
                                      <p:to x="100000" y="80000"/>
                                    </p:animScale>
                                    <p:animScale>
                                      <p:cBhvr>
                                        <p:cTn id="21" dur="311" decel="50000">
                                          <p:stCondLst>
                                            <p:cond delay="2509"/>
                                          </p:stCondLst>
                                        </p:cTn>
                                        <p:tgtEl>
                                          <p:spTgt spid="6"/>
                                        </p:tgtEl>
                                      </p:cBhvr>
                                      <p:to x="100000" y="100000"/>
                                    </p:animScale>
                                    <p:animScale>
                                      <p:cBhvr>
                                        <p:cTn id="22" dur="49">
                                          <p:stCondLst>
                                            <p:cond delay="3079"/>
                                          </p:stCondLst>
                                        </p:cTn>
                                        <p:tgtEl>
                                          <p:spTgt spid="6"/>
                                        </p:tgtEl>
                                      </p:cBhvr>
                                      <p:to x="100000" y="90000"/>
                                    </p:animScale>
                                    <p:animScale>
                                      <p:cBhvr>
                                        <p:cTn id="23" dur="311" decel="50000">
                                          <p:stCondLst>
                                            <p:cond delay="3127"/>
                                          </p:stCondLst>
                                        </p:cTn>
                                        <p:tgtEl>
                                          <p:spTgt spid="6"/>
                                        </p:tgtEl>
                                      </p:cBhvr>
                                      <p:to x="100000" y="100000"/>
                                    </p:animScale>
                                    <p:animScale>
                                      <p:cBhvr>
                                        <p:cTn id="24" dur="49">
                                          <p:stCondLst>
                                            <p:cond delay="3390"/>
                                          </p:stCondLst>
                                        </p:cTn>
                                        <p:tgtEl>
                                          <p:spTgt spid="6"/>
                                        </p:tgtEl>
                                      </p:cBhvr>
                                      <p:to x="100000" y="95000"/>
                                    </p:animScale>
                                    <p:animScale>
                                      <p:cBhvr>
                                        <p:cTn id="25" dur="311" decel="50000">
                                          <p:stCondLst>
                                            <p:cond delay="3439"/>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BDD2-C0FC-5852-E614-DB7841670FB8}"/>
              </a:ext>
            </a:extLst>
          </p:cNvPr>
          <p:cNvSpPr>
            <a:spLocks noGrp="1"/>
          </p:cNvSpPr>
          <p:nvPr>
            <p:ph type="title"/>
          </p:nvPr>
        </p:nvSpPr>
        <p:spPr/>
        <p:txBody>
          <a:bodyPr rtlCol="0">
            <a:normAutofit/>
          </a:bodyPr>
          <a:lstStyle/>
          <a:p>
            <a:pPr algn="ctr">
              <a:defRPr/>
            </a:pPr>
            <a:r>
              <a:rPr lang="en-US" dirty="0">
                <a:solidFill>
                  <a:schemeClr val="bg1"/>
                </a:solidFill>
              </a:rPr>
              <a:t>Apostle vs. Disciple</a:t>
            </a:r>
          </a:p>
        </p:txBody>
      </p:sp>
      <p:sp>
        <p:nvSpPr>
          <p:cNvPr id="3075" name="Content Placeholder 2">
            <a:extLst>
              <a:ext uri="{FF2B5EF4-FFF2-40B4-BE49-F238E27FC236}">
                <a16:creationId xmlns:a16="http://schemas.microsoft.com/office/drawing/2014/main" id="{A47A7461-2BE1-00B5-608C-B6686A60DB14}"/>
              </a:ext>
            </a:extLst>
          </p:cNvPr>
          <p:cNvSpPr>
            <a:spLocks noGrp="1"/>
          </p:cNvSpPr>
          <p:nvPr>
            <p:ph idx="1"/>
          </p:nvPr>
        </p:nvSpPr>
        <p:spPr>
          <a:xfrm>
            <a:off x="1905000" y="1622834"/>
            <a:ext cx="8229600" cy="2743200"/>
          </a:xfrm>
        </p:spPr>
        <p:txBody>
          <a:bodyPr/>
          <a:lstStyle/>
          <a:p>
            <a:pPr marL="0" indent="0">
              <a:buNone/>
              <a:defRPr/>
            </a:pPr>
            <a:r>
              <a:rPr lang="en-US" altLang="en-US" sz="3600" u="sng" dirty="0">
                <a:solidFill>
                  <a:schemeClr val="bg1"/>
                </a:solidFill>
              </a:rPr>
              <a:t>Apostle</a:t>
            </a:r>
            <a:r>
              <a:rPr lang="en-US" altLang="en-US" sz="3600" dirty="0">
                <a:solidFill>
                  <a:schemeClr val="bg1"/>
                </a:solidFill>
              </a:rPr>
              <a:t> Greek: Ἀπ</a:t>
            </a:r>
            <a:r>
              <a:rPr lang="en-US" altLang="en-US" sz="3600" dirty="0" err="1">
                <a:solidFill>
                  <a:schemeClr val="bg1"/>
                </a:solidFill>
              </a:rPr>
              <a:t>όστολος</a:t>
            </a:r>
            <a:r>
              <a:rPr lang="en-US" altLang="en-US" sz="3600" dirty="0">
                <a:solidFill>
                  <a:schemeClr val="bg1"/>
                </a:solidFill>
              </a:rPr>
              <a:t>, </a:t>
            </a:r>
            <a:r>
              <a:rPr lang="en-US" altLang="en-US" sz="3600" i="1" dirty="0" err="1">
                <a:solidFill>
                  <a:schemeClr val="bg1"/>
                </a:solidFill>
              </a:rPr>
              <a:t>apostolos</a:t>
            </a:r>
            <a:r>
              <a:rPr lang="en-US" altLang="en-US" sz="3600" dirty="0">
                <a:solidFill>
                  <a:schemeClr val="bg1"/>
                </a:solidFill>
              </a:rPr>
              <a:t>, "someone sent out", e.g. with a message or as a delegate or with the one with the Map</a:t>
            </a:r>
          </a:p>
          <a:p>
            <a:pPr eaLnBrk="1" hangingPunct="1">
              <a:buFont typeface="Arial" panose="020B0604020202020204" pitchFamily="34" charset="0"/>
              <a:buNone/>
              <a:defRPr/>
            </a:pPr>
            <a:endParaRPr lang="en-US" altLang="en-US" sz="3600" dirty="0">
              <a:solidFill>
                <a:schemeClr val="bg1"/>
              </a:solidFill>
            </a:endParaRPr>
          </a:p>
        </p:txBody>
      </p:sp>
      <p:sp>
        <p:nvSpPr>
          <p:cNvPr id="3" name="TextBox 2">
            <a:extLst>
              <a:ext uri="{FF2B5EF4-FFF2-40B4-BE49-F238E27FC236}">
                <a16:creationId xmlns:a16="http://schemas.microsoft.com/office/drawing/2014/main" id="{9D2F3D53-19BB-C617-8B4C-9E7CFF0CC6D7}"/>
              </a:ext>
            </a:extLst>
          </p:cNvPr>
          <p:cNvSpPr txBox="1">
            <a:spLocks noChangeArrowheads="1"/>
          </p:cNvSpPr>
          <p:nvPr/>
        </p:nvSpPr>
        <p:spPr bwMode="auto">
          <a:xfrm>
            <a:off x="1981200" y="4184650"/>
            <a:ext cx="830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r>
              <a:rPr lang="en-US" altLang="en-US" sz="3600" b="1" u="sng" dirty="0">
                <a:cs typeface="Calibri" panose="020F0502020204030204" pitchFamily="34" charset="0"/>
              </a:rPr>
              <a:t>Disciple</a:t>
            </a:r>
            <a:r>
              <a:rPr lang="en-US" altLang="en-US" sz="3600" dirty="0">
                <a:cs typeface="Calibri" panose="020F0502020204030204" pitchFamily="34" charset="0"/>
              </a:rPr>
              <a:t> is derived from the New Testament word </a:t>
            </a:r>
            <a:r>
              <a:rPr lang="en-US" altLang="en-US" sz="3600" i="1" dirty="0">
                <a:solidFill>
                  <a:srgbClr val="0000FF"/>
                </a:solidFill>
                <a:cs typeface="Calibri" panose="020F0502020204030204" pitchFamily="34" charset="0"/>
                <a:hlinkClick r:id="rId2" tooltip="http://www.htmlbible.com/sacrednamebiblecom/kjvstrongs/STRGRK31.htm#S3101"/>
              </a:rPr>
              <a:t>μα</a:t>
            </a:r>
            <a:r>
              <a:rPr lang="en-US" altLang="en-US" sz="3600" i="1" dirty="0" err="1">
                <a:cs typeface="Calibri" panose="020F0502020204030204" pitchFamily="34" charset="0"/>
                <a:hlinkClick r:id="rId2" tooltip="http://www.htmlbible.com/sacrednamebiblecom/kjvstrongs/STRGRK31.htm#S3101"/>
              </a:rPr>
              <a:t>θἡτἡς</a:t>
            </a:r>
            <a:r>
              <a:rPr lang="en-US" altLang="en-US" sz="3600" i="1" dirty="0">
                <a:cs typeface="Calibri" panose="020F0502020204030204" pitchFamily="34" charset="0"/>
              </a:rPr>
              <a:t>.</a:t>
            </a:r>
            <a:r>
              <a:rPr lang="en-US" altLang="en-US" sz="3600" dirty="0">
                <a:cs typeface="Calibri" panose="020F0502020204030204" pitchFamily="34" charset="0"/>
              </a:rPr>
              <a:t>, coming to English by way of the Latin </a:t>
            </a:r>
            <a:r>
              <a:rPr lang="en-US" altLang="en-US" sz="3600" i="1" dirty="0" err="1">
                <a:cs typeface="Calibri" panose="020F0502020204030204" pitchFamily="34" charset="0"/>
              </a:rPr>
              <a:t>discipulus</a:t>
            </a:r>
            <a:r>
              <a:rPr lang="en-US" altLang="en-US" sz="3600" dirty="0">
                <a:cs typeface="Calibri" panose="020F0502020204030204" pitchFamily="34" charset="0"/>
              </a:rPr>
              <a:t> meaning "a learner"</a:t>
            </a:r>
          </a:p>
          <a:p>
            <a:pPr>
              <a:spcBef>
                <a:spcPct val="0"/>
              </a:spcBef>
              <a:buFontTx/>
              <a:buNone/>
            </a:pPr>
            <a:endParaRPr lang="en-US" altLang="en-US" sz="3600" dirty="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425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250"/>
                                        <p:tgtEl>
                                          <p:spTgt spid="3"/>
                                        </p:tgtEl>
                                      </p:cBhvr>
                                    </p:animEffect>
                                    <p:anim calcmode="lin" valueType="num">
                                      <p:cBhvr>
                                        <p:cTn id="13" dur="4250" fill="hold"/>
                                        <p:tgtEl>
                                          <p:spTgt spid="3"/>
                                        </p:tgtEl>
                                        <p:attrNameLst>
                                          <p:attrName>ppt_w</p:attrName>
                                        </p:attrNameLst>
                                      </p:cBhvr>
                                      <p:tavLst>
                                        <p:tav tm="0" fmla="#ppt_w*sin(2.5*pi*$)">
                                          <p:val>
                                            <p:fltVal val="0"/>
                                          </p:val>
                                        </p:tav>
                                        <p:tav tm="100000">
                                          <p:val>
                                            <p:fltVal val="1"/>
                                          </p:val>
                                        </p:tav>
                                      </p:tavLst>
                                    </p:anim>
                                    <p:anim calcmode="lin" valueType="num">
                                      <p:cBhvr>
                                        <p:cTn id="14" dur="42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3C1DC98-2CF3-4F1C-E7EB-0CE8F728D807}"/>
              </a:ext>
            </a:extLst>
          </p:cNvPr>
          <p:cNvSpPr>
            <a:spLocks noGrp="1"/>
          </p:cNvSpPr>
          <p:nvPr>
            <p:ph type="title"/>
          </p:nvPr>
        </p:nvSpPr>
        <p:spPr>
          <a:xfrm>
            <a:off x="838200" y="206373"/>
            <a:ext cx="10515600" cy="1325563"/>
          </a:xfrm>
        </p:spPr>
        <p:txBody>
          <a:bodyPr/>
          <a:lstStyle/>
          <a:p>
            <a:pPr algn="ctr" eaLnBrk="1" hangingPunct="1"/>
            <a:r>
              <a:rPr lang="en-US" altLang="en-US" dirty="0">
                <a:solidFill>
                  <a:schemeClr val="bg1"/>
                </a:solidFill>
              </a:rPr>
              <a:t>The Great Commission</a:t>
            </a:r>
          </a:p>
        </p:txBody>
      </p:sp>
      <p:sp>
        <p:nvSpPr>
          <p:cNvPr id="22531" name="Content Placeholder 2">
            <a:extLst>
              <a:ext uri="{FF2B5EF4-FFF2-40B4-BE49-F238E27FC236}">
                <a16:creationId xmlns:a16="http://schemas.microsoft.com/office/drawing/2014/main" id="{189E9730-ABE8-DDFA-4DB8-1E260E2DF8D9}"/>
              </a:ext>
            </a:extLst>
          </p:cNvPr>
          <p:cNvSpPr>
            <a:spLocks noGrp="1"/>
          </p:cNvSpPr>
          <p:nvPr>
            <p:ph idx="1"/>
          </p:nvPr>
        </p:nvSpPr>
        <p:spPr>
          <a:xfrm>
            <a:off x="1809184" y="1668464"/>
            <a:ext cx="8229600" cy="2209800"/>
          </a:xfrm>
        </p:spPr>
        <p:txBody>
          <a:bodyPr>
            <a:normAutofit/>
          </a:bodyPr>
          <a:lstStyle/>
          <a:p>
            <a:pPr marL="0" indent="0" algn="ctr">
              <a:buNone/>
            </a:pPr>
            <a:r>
              <a:rPr lang="en-US" altLang="en-US" sz="3600" dirty="0">
                <a:solidFill>
                  <a:schemeClr val="bg1"/>
                </a:solidFill>
              </a:rPr>
              <a:t>The most familiar version of the Great Commission is depicted in the Gospel of Matthew 28:16-20:</a:t>
            </a:r>
          </a:p>
          <a:p>
            <a:pPr marL="0" indent="0" algn="ctr">
              <a:buNone/>
            </a:pPr>
            <a:endParaRPr lang="en-US" altLang="en-US" sz="3600" dirty="0">
              <a:solidFill>
                <a:schemeClr val="bg1"/>
              </a:solidFill>
            </a:endParaRPr>
          </a:p>
        </p:txBody>
      </p:sp>
      <p:sp>
        <p:nvSpPr>
          <p:cNvPr id="3" name="TextBox 2">
            <a:extLst>
              <a:ext uri="{FF2B5EF4-FFF2-40B4-BE49-F238E27FC236}">
                <a16:creationId xmlns:a16="http://schemas.microsoft.com/office/drawing/2014/main" id="{8AA3DD70-903F-50CD-5635-260DB7B35427}"/>
              </a:ext>
            </a:extLst>
          </p:cNvPr>
          <p:cNvSpPr txBox="1"/>
          <p:nvPr/>
        </p:nvSpPr>
        <p:spPr>
          <a:xfrm>
            <a:off x="1638300" y="3878264"/>
            <a:ext cx="8915400" cy="2308225"/>
          </a:xfrm>
          <a:prstGeom prst="rect">
            <a:avLst/>
          </a:prstGeom>
          <a:noFill/>
        </p:spPr>
        <p:txBody>
          <a:bodyPr>
            <a:spAutoFit/>
          </a:bodyPr>
          <a:lstStyle/>
          <a:p>
            <a:pPr algn="ctr" eaLnBrk="1" hangingPunct="1">
              <a:defRPr/>
            </a:pPr>
            <a:r>
              <a:rPr lang="en-US" altLang="en-US" sz="3600" dirty="0">
                <a:solidFill>
                  <a:schemeClr val="bg1"/>
                </a:solidFill>
                <a:latin typeface="+mj-lt"/>
              </a:rPr>
              <a:t>In Christian tradition, the </a:t>
            </a:r>
            <a:r>
              <a:rPr lang="en-US" altLang="en-US" sz="3600" b="1" dirty="0">
                <a:solidFill>
                  <a:schemeClr val="bg1"/>
                </a:solidFill>
                <a:latin typeface="+mj-lt"/>
              </a:rPr>
              <a:t>Great Commission</a:t>
            </a:r>
            <a:r>
              <a:rPr lang="en-US" altLang="en-US" sz="3600" dirty="0">
                <a:solidFill>
                  <a:schemeClr val="bg1"/>
                </a:solidFill>
                <a:latin typeface="+mj-lt"/>
              </a:rPr>
              <a:t> is the instruction of the resurrected Jesus Christ to his disciples, that they spread his teachings to all the nations of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ird flying in the sky">
            <a:extLst>
              <a:ext uri="{FF2B5EF4-FFF2-40B4-BE49-F238E27FC236}">
                <a16:creationId xmlns:a16="http://schemas.microsoft.com/office/drawing/2014/main" id="{C0D3C697-33FE-6F2A-DF22-52FC72605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6" y="1118913"/>
            <a:ext cx="5969872" cy="4043232"/>
          </a:xfrm>
          <a:prstGeom prst="rect">
            <a:avLst/>
          </a:prstGeom>
          <a:effectLst>
            <a:softEdge rad="165100"/>
          </a:effectLst>
        </p:spPr>
      </p:pic>
      <p:sp>
        <p:nvSpPr>
          <p:cNvPr id="3" name="TextBox 2">
            <a:extLst>
              <a:ext uri="{FF2B5EF4-FFF2-40B4-BE49-F238E27FC236}">
                <a16:creationId xmlns:a16="http://schemas.microsoft.com/office/drawing/2014/main" id="{468D96A0-97C6-5873-B9E3-1ED7ABB5D54B}"/>
              </a:ext>
            </a:extLst>
          </p:cNvPr>
          <p:cNvSpPr txBox="1"/>
          <p:nvPr/>
        </p:nvSpPr>
        <p:spPr>
          <a:xfrm>
            <a:off x="599661" y="120947"/>
            <a:ext cx="10992678" cy="997966"/>
          </a:xfrm>
          <a:prstGeom prst="rect">
            <a:avLst/>
          </a:prstGeom>
          <a:noFill/>
        </p:spPr>
        <p:txBody>
          <a:bodyPr wrap="square">
            <a:spAutoFit/>
          </a:bodyPr>
          <a:lstStyle/>
          <a:p>
            <a:pPr marL="0" marR="0" algn="ctr">
              <a:lnSpc>
                <a:spcPct val="115000"/>
              </a:lnSpc>
              <a:spcBef>
                <a:spcPts val="0"/>
              </a:spcBef>
              <a:spcAft>
                <a:spcPts val="1000"/>
              </a:spcAft>
            </a:pPr>
            <a:r>
              <a:rPr lang="en-US" sz="54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Don’t Doubt Your </a:t>
            </a:r>
            <a:r>
              <a:rPr lang="en-US" sz="5400" dirty="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Delay</a:t>
            </a:r>
            <a:endParaRPr lang="en-US" sz="54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954D890-8405-E6A9-7318-6E448BA732C2}"/>
              </a:ext>
            </a:extLst>
          </p:cNvPr>
          <p:cNvSpPr txBox="1"/>
          <p:nvPr/>
        </p:nvSpPr>
        <p:spPr>
          <a:xfrm>
            <a:off x="-844826" y="5137927"/>
            <a:ext cx="8368748" cy="966740"/>
          </a:xfrm>
          <a:prstGeom prst="rect">
            <a:avLst/>
          </a:prstGeom>
          <a:noFill/>
        </p:spPr>
        <p:txBody>
          <a:bodyPr wrap="square">
            <a:spAutoFit/>
          </a:bodyPr>
          <a:lstStyle/>
          <a:p>
            <a:pPr marL="0" marR="0" algn="ctr">
              <a:lnSpc>
                <a:spcPct val="115000"/>
              </a:lnSpc>
              <a:spcBef>
                <a:spcPts val="0"/>
              </a:spcBef>
              <a:spcAft>
                <a:spcPts val="0"/>
              </a:spcAft>
            </a:pPr>
            <a:r>
              <a:rPr lang="en-US" sz="5400" dirty="0">
                <a:solidFill>
                  <a:schemeClr val="bg1"/>
                </a:solidFill>
                <a:effectLst/>
                <a:latin typeface="Arial" panose="020B0604020202020204" pitchFamily="34" charset="0"/>
                <a:ea typeface="Arial" panose="020B0604020202020204" pitchFamily="34" charset="0"/>
              </a:rPr>
              <a:t>Isaiah 40:29-31</a:t>
            </a:r>
          </a:p>
        </p:txBody>
      </p:sp>
      <p:sp>
        <p:nvSpPr>
          <p:cNvPr id="8" name="TextBox 7">
            <a:extLst>
              <a:ext uri="{FF2B5EF4-FFF2-40B4-BE49-F238E27FC236}">
                <a16:creationId xmlns:a16="http://schemas.microsoft.com/office/drawing/2014/main" id="{C09BCECC-EC20-C1AA-1115-12E9FE47F151}"/>
              </a:ext>
            </a:extLst>
          </p:cNvPr>
          <p:cNvSpPr txBox="1"/>
          <p:nvPr/>
        </p:nvSpPr>
        <p:spPr>
          <a:xfrm>
            <a:off x="6032108" y="1118913"/>
            <a:ext cx="6097656" cy="5262979"/>
          </a:xfrm>
          <a:prstGeom prst="rect">
            <a:avLst/>
          </a:prstGeom>
          <a:noFill/>
        </p:spPr>
        <p:txBody>
          <a:bodyPr wrap="square">
            <a:spAutoFit/>
          </a:bodyPr>
          <a:lstStyle/>
          <a:p>
            <a:pPr algn="ctr"/>
            <a:r>
              <a:rPr lang="en-US" sz="2800" i="1" dirty="0">
                <a:solidFill>
                  <a:schemeClr val="bg1"/>
                </a:solidFill>
              </a:rPr>
              <a:t>He gives power to the weak,</a:t>
            </a:r>
            <a:br>
              <a:rPr lang="en-US" sz="2800" i="1" dirty="0">
                <a:solidFill>
                  <a:schemeClr val="bg1"/>
                </a:solidFill>
              </a:rPr>
            </a:br>
            <a:r>
              <a:rPr lang="en-US" sz="2800" i="1" dirty="0">
                <a:solidFill>
                  <a:schemeClr val="bg1"/>
                </a:solidFill>
              </a:rPr>
              <a:t>And to those who have no might He increases strength.</a:t>
            </a:r>
            <a:br>
              <a:rPr lang="en-US" sz="2800" i="1" dirty="0">
                <a:solidFill>
                  <a:schemeClr val="bg1"/>
                </a:solidFill>
              </a:rPr>
            </a:br>
            <a:r>
              <a:rPr lang="en-US" sz="2800" i="1" dirty="0">
                <a:solidFill>
                  <a:schemeClr val="bg1"/>
                </a:solidFill>
              </a:rPr>
              <a:t>30 Even the youths shall faint and be weary,</a:t>
            </a:r>
            <a:br>
              <a:rPr lang="en-US" sz="2800" i="1" dirty="0">
                <a:solidFill>
                  <a:schemeClr val="bg1"/>
                </a:solidFill>
              </a:rPr>
            </a:br>
            <a:r>
              <a:rPr lang="en-US" sz="2800" i="1" dirty="0">
                <a:solidFill>
                  <a:schemeClr val="bg1"/>
                </a:solidFill>
              </a:rPr>
              <a:t>And the young men shall utterly fall,</a:t>
            </a:r>
            <a:br>
              <a:rPr lang="en-US" sz="2800" i="1" dirty="0">
                <a:solidFill>
                  <a:schemeClr val="bg1"/>
                </a:solidFill>
              </a:rPr>
            </a:br>
            <a:r>
              <a:rPr lang="en-US" sz="2800" i="1" dirty="0">
                <a:solidFill>
                  <a:schemeClr val="bg1"/>
                </a:solidFill>
              </a:rPr>
              <a:t>31 But those who </a:t>
            </a:r>
            <a:r>
              <a:rPr lang="en-US" sz="2800" b="1" i="1" u="sng" dirty="0">
                <a:solidFill>
                  <a:schemeClr val="bg1"/>
                </a:solidFill>
              </a:rPr>
              <a:t>wait</a:t>
            </a:r>
            <a:r>
              <a:rPr lang="en-US" sz="2800" i="1" dirty="0">
                <a:solidFill>
                  <a:schemeClr val="bg1"/>
                </a:solidFill>
              </a:rPr>
              <a:t> on the Lord</a:t>
            </a:r>
            <a:br>
              <a:rPr lang="en-US" sz="2800" i="1" dirty="0">
                <a:solidFill>
                  <a:schemeClr val="bg1"/>
                </a:solidFill>
              </a:rPr>
            </a:br>
            <a:r>
              <a:rPr lang="en-US" sz="2800" i="1" dirty="0">
                <a:solidFill>
                  <a:schemeClr val="bg1"/>
                </a:solidFill>
              </a:rPr>
              <a:t>Shall </a:t>
            </a:r>
            <a:r>
              <a:rPr lang="en-US" sz="2800" b="1" i="1" u="sng" dirty="0">
                <a:solidFill>
                  <a:schemeClr val="bg1"/>
                </a:solidFill>
              </a:rPr>
              <a:t>renew</a:t>
            </a:r>
            <a:r>
              <a:rPr lang="en-US" sz="2800" i="1" dirty="0">
                <a:solidFill>
                  <a:schemeClr val="bg1"/>
                </a:solidFill>
              </a:rPr>
              <a:t> their strength;</a:t>
            </a:r>
            <a:br>
              <a:rPr lang="en-US" sz="2800" i="1" dirty="0">
                <a:solidFill>
                  <a:schemeClr val="bg1"/>
                </a:solidFill>
              </a:rPr>
            </a:br>
            <a:r>
              <a:rPr lang="en-US" sz="2800" i="1" dirty="0">
                <a:solidFill>
                  <a:schemeClr val="bg1"/>
                </a:solidFill>
              </a:rPr>
              <a:t>They shall mount up with wings like eagles,</a:t>
            </a:r>
            <a:br>
              <a:rPr lang="en-US" sz="2800" i="1" dirty="0">
                <a:solidFill>
                  <a:schemeClr val="bg1"/>
                </a:solidFill>
              </a:rPr>
            </a:br>
            <a:r>
              <a:rPr lang="en-US" sz="2800" i="1" dirty="0">
                <a:solidFill>
                  <a:schemeClr val="bg1"/>
                </a:solidFill>
              </a:rPr>
              <a:t>They shall run and not be weary,</a:t>
            </a:r>
            <a:br>
              <a:rPr lang="en-US" sz="2800" i="1" dirty="0">
                <a:solidFill>
                  <a:schemeClr val="bg1"/>
                </a:solidFill>
              </a:rPr>
            </a:br>
            <a:r>
              <a:rPr lang="en-US" sz="2800" i="1" dirty="0">
                <a:solidFill>
                  <a:schemeClr val="bg1"/>
                </a:solidFill>
              </a:rPr>
              <a:t>They shall walk and not faint.</a:t>
            </a:r>
          </a:p>
        </p:txBody>
      </p:sp>
    </p:spTree>
    <p:extLst>
      <p:ext uri="{BB962C8B-B14F-4D97-AF65-F5344CB8AC3E}">
        <p14:creationId xmlns:p14="http://schemas.microsoft.com/office/powerpoint/2010/main" val="36229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6000" fill="hold"/>
                                        <p:tgtEl>
                                          <p:spTgt spid="4"/>
                                        </p:tgtEl>
                                        <p:attrNameLst>
                                          <p:attrName>ppt_x</p:attrName>
                                        </p:attrNameLst>
                                      </p:cBhvr>
                                      <p:tavLst>
                                        <p:tav tm="0">
                                          <p:val>
                                            <p:strVal val="#ppt_x"/>
                                          </p:val>
                                        </p:tav>
                                        <p:tav tm="100000">
                                          <p:val>
                                            <p:strVal val="#ppt_x"/>
                                          </p:val>
                                        </p:tav>
                                      </p:tavLst>
                                    </p:anim>
                                    <p:anim calcmode="lin" valueType="num">
                                      <p:cBhvr additive="base">
                                        <p:cTn id="12" dur="6000" fill="hold"/>
                                        <p:tgtEl>
                                          <p:spTgt spid="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0A8730-C811-9DC5-4DB7-B325C41C8D44}"/>
              </a:ext>
            </a:extLst>
          </p:cNvPr>
          <p:cNvSpPr txBox="1"/>
          <p:nvPr/>
        </p:nvSpPr>
        <p:spPr>
          <a:xfrm>
            <a:off x="187909" y="3825703"/>
            <a:ext cx="11816179" cy="1938992"/>
          </a:xfrm>
          <a:prstGeom prst="rect">
            <a:avLst/>
          </a:prstGeom>
          <a:noFill/>
        </p:spPr>
        <p:txBody>
          <a:bodyPr wrap="square">
            <a:spAutoFit/>
          </a:bodyPr>
          <a:lstStyle/>
          <a:p>
            <a:pPr algn="ctr"/>
            <a:r>
              <a:rPr lang="en-US" sz="6000" dirty="0">
                <a:solidFill>
                  <a:schemeClr val="bg1"/>
                </a:solidFill>
              </a:rPr>
              <a:t>God uses </a:t>
            </a:r>
            <a:r>
              <a:rPr lang="en-US" sz="6000" u="sng" dirty="0">
                <a:solidFill>
                  <a:schemeClr val="bg1"/>
                </a:solidFill>
              </a:rPr>
              <a:t>TIME</a:t>
            </a:r>
            <a:r>
              <a:rPr lang="en-US" sz="6000" dirty="0">
                <a:solidFill>
                  <a:schemeClr val="bg1"/>
                </a:solidFill>
              </a:rPr>
              <a:t> to work out His purposes.</a:t>
            </a:r>
          </a:p>
        </p:txBody>
      </p:sp>
      <p:sp>
        <p:nvSpPr>
          <p:cNvPr id="3" name="TextBox 2">
            <a:extLst>
              <a:ext uri="{FF2B5EF4-FFF2-40B4-BE49-F238E27FC236}">
                <a16:creationId xmlns:a16="http://schemas.microsoft.com/office/drawing/2014/main" id="{37A8E419-3014-C1A5-734C-AFC5F5A47D55}"/>
              </a:ext>
            </a:extLst>
          </p:cNvPr>
          <p:cNvSpPr txBox="1"/>
          <p:nvPr/>
        </p:nvSpPr>
        <p:spPr>
          <a:xfrm>
            <a:off x="535056" y="343404"/>
            <a:ext cx="11121887" cy="2800767"/>
          </a:xfrm>
          <a:prstGeom prst="rect">
            <a:avLst/>
          </a:prstGeom>
          <a:noFill/>
        </p:spPr>
        <p:txBody>
          <a:bodyPr wrap="square">
            <a:spAutoFit/>
          </a:bodyPr>
          <a:lstStyle/>
          <a:p>
            <a:pPr algn="ctr"/>
            <a:r>
              <a:rPr lang="en-US" sz="4400" dirty="0">
                <a:solidFill>
                  <a:schemeClr val="bg1"/>
                </a:solidFill>
                <a:effectLst/>
                <a:latin typeface="Arial" panose="020B0604020202020204" pitchFamily="34" charset="0"/>
                <a:ea typeface="Verdana" panose="020B0604030504040204" pitchFamily="34" charset="0"/>
              </a:rPr>
              <a:t>The Psalmist echoes this truth in Psalm 27:14 - "Wait on the Lord; be of good courage, and He shall strengthen your heart; wait, I say, on the Lord!" </a:t>
            </a:r>
            <a:endParaRPr lang="en-US"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750" fill="hold"/>
                                        <p:tgtEl>
                                          <p:spTgt spid="3"/>
                                        </p:tgtEl>
                                        <p:attrNameLst>
                                          <p:attrName>ppt_x</p:attrName>
                                        </p:attrNameLst>
                                      </p:cBhvr>
                                      <p:tavLst>
                                        <p:tav tm="0">
                                          <p:val>
                                            <p:strVal val="#ppt_x"/>
                                          </p:val>
                                        </p:tav>
                                        <p:tav tm="100000">
                                          <p:val>
                                            <p:strVal val="#ppt_x"/>
                                          </p:val>
                                        </p:tav>
                                      </p:tavLst>
                                    </p:anim>
                                    <p:anim calcmode="lin" valueType="num">
                                      <p:cBhvr additive="base">
                                        <p:cTn id="13" dur="2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B37C8E-F4CF-A194-8694-DF7933919573}"/>
              </a:ext>
            </a:extLst>
          </p:cNvPr>
          <p:cNvSpPr txBox="1"/>
          <p:nvPr/>
        </p:nvSpPr>
        <p:spPr>
          <a:xfrm>
            <a:off x="1091648" y="568324"/>
            <a:ext cx="10008704" cy="1748556"/>
          </a:xfrm>
          <a:prstGeom prst="rect">
            <a:avLst/>
          </a:prstGeom>
          <a:noFill/>
        </p:spPr>
        <p:txBody>
          <a:bodyPr wrap="square">
            <a:spAutoFit/>
          </a:bodyPr>
          <a:lstStyle/>
          <a:p>
            <a:pPr marL="0" marR="0" algn="ctr">
              <a:lnSpc>
                <a:spcPct val="107000"/>
              </a:lnSpc>
              <a:spcBef>
                <a:spcPts val="0"/>
              </a:spcBef>
              <a:spcAft>
                <a:spcPts val="800"/>
              </a:spcAft>
            </a:pPr>
            <a:r>
              <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God's Delays are </a:t>
            </a:r>
            <a:r>
              <a:rPr lang="en-US" sz="4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Purposeful</a:t>
            </a:r>
          </a:p>
          <a:p>
            <a:pPr marL="0" marR="0" algn="ctr">
              <a:lnSpc>
                <a:spcPct val="107000"/>
              </a:lnSpc>
              <a:spcBef>
                <a:spcPts val="0"/>
              </a:spcBef>
              <a:spcAft>
                <a:spcPts val="800"/>
              </a:spcAft>
            </a:pPr>
            <a:r>
              <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Isaiah 55:8-9</a:t>
            </a:r>
          </a:p>
        </p:txBody>
      </p:sp>
      <p:sp>
        <p:nvSpPr>
          <p:cNvPr id="7" name="TextBox 6">
            <a:extLst>
              <a:ext uri="{FF2B5EF4-FFF2-40B4-BE49-F238E27FC236}">
                <a16:creationId xmlns:a16="http://schemas.microsoft.com/office/drawing/2014/main" id="{B35B8EF5-4A72-E553-7D33-4EF62CBD21EC}"/>
              </a:ext>
            </a:extLst>
          </p:cNvPr>
          <p:cNvSpPr txBox="1"/>
          <p:nvPr/>
        </p:nvSpPr>
        <p:spPr>
          <a:xfrm>
            <a:off x="646044" y="2867447"/>
            <a:ext cx="11168269" cy="2862322"/>
          </a:xfrm>
          <a:prstGeom prst="rect">
            <a:avLst/>
          </a:prstGeom>
          <a:noFill/>
        </p:spPr>
        <p:txBody>
          <a:bodyPr wrap="square">
            <a:spAutoFit/>
          </a:bodyPr>
          <a:lstStyle/>
          <a:p>
            <a:pPr algn="ctr"/>
            <a:r>
              <a:rPr lang="en-US" sz="3600" dirty="0">
                <a:solidFill>
                  <a:schemeClr val="bg1"/>
                </a:solidFill>
                <a:hlinkClick r:id="rId2">
                  <a:extLst>
                    <a:ext uri="{A12FA001-AC4F-418D-AE19-62706E023703}">
                      <ahyp:hlinkClr xmlns:ahyp="http://schemas.microsoft.com/office/drawing/2018/hyperlinkcolor" val="tx"/>
                    </a:ext>
                  </a:extLst>
                </a:hlinkClick>
              </a:rPr>
              <a:t>8</a:t>
            </a:r>
            <a:r>
              <a:rPr lang="en-US" sz="3600" dirty="0">
                <a:solidFill>
                  <a:schemeClr val="bg1"/>
                </a:solidFill>
              </a:rPr>
              <a:t> For my thoughts are not your thoughts, neither are your ways my ways, saith the LORD.</a:t>
            </a:r>
          </a:p>
          <a:p>
            <a:pPr algn="ctr"/>
            <a:r>
              <a:rPr lang="en-US" sz="3600" dirty="0">
                <a:solidFill>
                  <a:schemeClr val="bg1"/>
                </a:solidFill>
                <a:hlinkClick r:id="rId3">
                  <a:extLst>
                    <a:ext uri="{A12FA001-AC4F-418D-AE19-62706E023703}">
                      <ahyp:hlinkClr xmlns:ahyp="http://schemas.microsoft.com/office/drawing/2018/hyperlinkcolor" val="tx"/>
                    </a:ext>
                  </a:extLst>
                </a:hlinkClick>
              </a:rPr>
              <a:t>9</a:t>
            </a:r>
            <a:r>
              <a:rPr lang="en-US" sz="3600" dirty="0">
                <a:solidFill>
                  <a:schemeClr val="bg1"/>
                </a:solidFill>
              </a:rPr>
              <a:t> For as the heavens are higher than the earth, so are my ways higher than your ways, and my thoughts than your thoughts.</a:t>
            </a:r>
          </a:p>
        </p:txBody>
      </p:sp>
    </p:spTree>
    <p:extLst>
      <p:ext uri="{BB962C8B-B14F-4D97-AF65-F5344CB8AC3E}">
        <p14:creationId xmlns:p14="http://schemas.microsoft.com/office/powerpoint/2010/main" val="14557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324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07D0B1-1874-CD72-5F97-DE8F783CA8DE}"/>
              </a:ext>
            </a:extLst>
          </p:cNvPr>
          <p:cNvSpPr txBox="1"/>
          <p:nvPr/>
        </p:nvSpPr>
        <p:spPr>
          <a:xfrm>
            <a:off x="976543" y="557655"/>
            <a:ext cx="10535478" cy="707886"/>
          </a:xfrm>
          <a:prstGeom prst="rect">
            <a:avLst/>
          </a:prstGeom>
          <a:noFill/>
        </p:spPr>
        <p:txBody>
          <a:bodyPr wrap="square">
            <a:spAutoFit/>
          </a:bodyPr>
          <a:lstStyle/>
          <a:p>
            <a:pPr algn="ctr"/>
            <a:r>
              <a:rPr lang="en-US" sz="4000" dirty="0">
                <a:solidFill>
                  <a:schemeClr val="bg1"/>
                </a:solidFill>
              </a:rPr>
              <a:t>The </a:t>
            </a:r>
            <a:r>
              <a:rPr lang="en-US" sz="4000" u="sng" dirty="0">
                <a:solidFill>
                  <a:schemeClr val="bg1"/>
                </a:solidFill>
              </a:rPr>
              <a:t>danger </a:t>
            </a:r>
            <a:r>
              <a:rPr lang="en-US" sz="4000" dirty="0">
                <a:solidFill>
                  <a:schemeClr val="bg1"/>
                </a:solidFill>
              </a:rPr>
              <a:t>of taking advantage of God's grace. </a:t>
            </a:r>
            <a:endParaRPr lang="en-US" sz="11500" u="sng" dirty="0">
              <a:solidFill>
                <a:schemeClr val="bg1"/>
              </a:solidFill>
            </a:endParaRPr>
          </a:p>
        </p:txBody>
      </p:sp>
      <p:sp>
        <p:nvSpPr>
          <p:cNvPr id="3" name="TextBox 2">
            <a:extLst>
              <a:ext uri="{FF2B5EF4-FFF2-40B4-BE49-F238E27FC236}">
                <a16:creationId xmlns:a16="http://schemas.microsoft.com/office/drawing/2014/main" id="{3618C55F-D00B-B9E3-EDED-EC322513B401}"/>
              </a:ext>
            </a:extLst>
          </p:cNvPr>
          <p:cNvSpPr txBox="1"/>
          <p:nvPr/>
        </p:nvSpPr>
        <p:spPr>
          <a:xfrm>
            <a:off x="640671" y="1962367"/>
            <a:ext cx="11052699" cy="2554545"/>
          </a:xfrm>
          <a:prstGeom prst="rect">
            <a:avLst/>
          </a:prstGeom>
          <a:noFill/>
        </p:spPr>
        <p:txBody>
          <a:bodyPr wrap="square">
            <a:spAutoFit/>
          </a:bodyPr>
          <a:lstStyle/>
          <a:p>
            <a:pPr algn="ctr"/>
            <a:r>
              <a:rPr lang="en-US" sz="32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Hebrews 10:29 warns, "How much more severely do you think someone deserves to be punished who has trampled the Son of God underfoot, who has treated as an unholy thing the blood of the covenant that sanctified them, and who has insulted the Spirit of grace?" </a:t>
            </a:r>
            <a:endParaRPr lang="en-US" sz="3200" dirty="0">
              <a:solidFill>
                <a:schemeClr val="bg1"/>
              </a:solidFill>
            </a:endParaRPr>
          </a:p>
        </p:txBody>
      </p:sp>
      <p:sp>
        <p:nvSpPr>
          <p:cNvPr id="6" name="TextBox 5">
            <a:extLst>
              <a:ext uri="{FF2B5EF4-FFF2-40B4-BE49-F238E27FC236}">
                <a16:creationId xmlns:a16="http://schemas.microsoft.com/office/drawing/2014/main" id="{FEDEED65-FE97-BBE4-ED37-58116263250D}"/>
              </a:ext>
            </a:extLst>
          </p:cNvPr>
          <p:cNvSpPr txBox="1"/>
          <p:nvPr/>
        </p:nvSpPr>
        <p:spPr>
          <a:xfrm>
            <a:off x="976543" y="4913678"/>
            <a:ext cx="10535478" cy="1128194"/>
          </a:xfrm>
          <a:prstGeom prst="rect">
            <a:avLst/>
          </a:prstGeom>
          <a:noFill/>
        </p:spPr>
        <p:txBody>
          <a:bodyPr wrap="square">
            <a:spAutoFit/>
          </a:bodyPr>
          <a:lstStyle/>
          <a:p>
            <a:pPr marL="0" marR="0" algn="ctr">
              <a:lnSpc>
                <a:spcPct val="107000"/>
              </a:lnSpc>
              <a:spcBef>
                <a:spcPts val="0"/>
              </a:spcBef>
              <a:spcAft>
                <a:spcPts val="800"/>
              </a:spcAft>
            </a:pPr>
            <a:r>
              <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Let us not fall into the trap of </a:t>
            </a:r>
            <a:r>
              <a:rPr lang="en-US" sz="32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abusing</a:t>
            </a:r>
            <a:r>
              <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God's grace for our </a:t>
            </a:r>
            <a:r>
              <a:rPr lang="en-US" sz="32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own selfish desires.</a:t>
            </a:r>
          </a:p>
        </p:txBody>
      </p:sp>
    </p:spTree>
    <p:extLst>
      <p:ext uri="{BB962C8B-B14F-4D97-AF65-F5344CB8AC3E}">
        <p14:creationId xmlns:p14="http://schemas.microsoft.com/office/powerpoint/2010/main" val="357084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232">
                                          <p:stCondLst>
                                            <p:cond delay="0"/>
                                          </p:stCondLst>
                                        </p:cTn>
                                        <p:tgtEl>
                                          <p:spTgt spid="3"/>
                                        </p:tgtEl>
                                      </p:cBhvr>
                                    </p:animEffect>
                                    <p:anim calcmode="lin" valueType="num">
                                      <p:cBhvr>
                                        <p:cTn id="13" dur="387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1411"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1411" tmFilter="0, 0; 0.125,0.2665; 0.25,0.4; 0.375,0.465; 0.5,0.5;  0.625,0.535; 0.75,0.6; 0.875,0.7335; 1,1">
                                          <p:stCondLst>
                                            <p:cond delay="1411"/>
                                          </p:stCondLst>
                                        </p:cTn>
                                        <p:tgtEl>
                                          <p:spTgt spid="3"/>
                                        </p:tgtEl>
                                        <p:attrNameLst>
                                          <p:attrName>ppt_y</p:attrName>
                                        </p:attrNameLst>
                                      </p:cBhvr>
                                      <p:tavLst>
                                        <p:tav tm="0" fmla="#ppt_y-sin(pi*$)/9">
                                          <p:val>
                                            <p:fltVal val="0"/>
                                          </p:val>
                                        </p:tav>
                                        <p:tav tm="100000">
                                          <p:val>
                                            <p:fltVal val="1"/>
                                          </p:val>
                                        </p:tav>
                                      </p:tavLst>
                                    </p:anim>
                                    <p:anim calcmode="lin" valueType="num">
                                      <p:cBhvr>
                                        <p:cTn id="16" dur="705" tmFilter="0, 0; 0.125,0.2665; 0.25,0.4; 0.375,0.465; 0.5,0.5;  0.625,0.535; 0.75,0.6; 0.875,0.7335; 1,1">
                                          <p:stCondLst>
                                            <p:cond delay="2814"/>
                                          </p:stCondLst>
                                        </p:cTn>
                                        <p:tgtEl>
                                          <p:spTgt spid="3"/>
                                        </p:tgtEl>
                                        <p:attrNameLst>
                                          <p:attrName>ppt_y</p:attrName>
                                        </p:attrNameLst>
                                      </p:cBhvr>
                                      <p:tavLst>
                                        <p:tav tm="0" fmla="#ppt_y-sin(pi*$)/27">
                                          <p:val>
                                            <p:fltVal val="0"/>
                                          </p:val>
                                        </p:tav>
                                        <p:tav tm="100000">
                                          <p:val>
                                            <p:fltVal val="1"/>
                                          </p:val>
                                        </p:tav>
                                      </p:tavLst>
                                    </p:anim>
                                    <p:anim calcmode="lin" valueType="num">
                                      <p:cBhvr>
                                        <p:cTn id="17" dur="349" tmFilter="0, 0; 0.125,0.2665; 0.25,0.4; 0.375,0.465; 0.5,0.5;  0.625,0.535; 0.75,0.6; 0.875,0.7335; 1,1">
                                          <p:stCondLst>
                                            <p:cond delay="3519"/>
                                          </p:stCondLst>
                                        </p:cTn>
                                        <p:tgtEl>
                                          <p:spTgt spid="3"/>
                                        </p:tgtEl>
                                        <p:attrNameLst>
                                          <p:attrName>ppt_y</p:attrName>
                                        </p:attrNameLst>
                                      </p:cBhvr>
                                      <p:tavLst>
                                        <p:tav tm="0" fmla="#ppt_y-sin(pi*$)/81">
                                          <p:val>
                                            <p:fltVal val="0"/>
                                          </p:val>
                                        </p:tav>
                                        <p:tav tm="100000">
                                          <p:val>
                                            <p:fltVal val="1"/>
                                          </p:val>
                                        </p:tav>
                                      </p:tavLst>
                                    </p:anim>
                                    <p:animScale>
                                      <p:cBhvr>
                                        <p:cTn id="18" dur="55">
                                          <p:stCondLst>
                                            <p:cond delay="1381"/>
                                          </p:stCondLst>
                                        </p:cTn>
                                        <p:tgtEl>
                                          <p:spTgt spid="3"/>
                                        </p:tgtEl>
                                      </p:cBhvr>
                                      <p:to x="100000" y="60000"/>
                                    </p:animScale>
                                    <p:animScale>
                                      <p:cBhvr>
                                        <p:cTn id="19" dur="353" decel="50000">
                                          <p:stCondLst>
                                            <p:cond delay="1437"/>
                                          </p:stCondLst>
                                        </p:cTn>
                                        <p:tgtEl>
                                          <p:spTgt spid="3"/>
                                        </p:tgtEl>
                                      </p:cBhvr>
                                      <p:to x="100000" y="100000"/>
                                    </p:animScale>
                                    <p:animScale>
                                      <p:cBhvr>
                                        <p:cTn id="20" dur="55">
                                          <p:stCondLst>
                                            <p:cond delay="2788"/>
                                          </p:stCondLst>
                                        </p:cTn>
                                        <p:tgtEl>
                                          <p:spTgt spid="3"/>
                                        </p:tgtEl>
                                      </p:cBhvr>
                                      <p:to x="100000" y="80000"/>
                                    </p:animScale>
                                    <p:animScale>
                                      <p:cBhvr>
                                        <p:cTn id="21" dur="353" decel="50000">
                                          <p:stCondLst>
                                            <p:cond delay="2843"/>
                                          </p:stCondLst>
                                        </p:cTn>
                                        <p:tgtEl>
                                          <p:spTgt spid="3"/>
                                        </p:tgtEl>
                                      </p:cBhvr>
                                      <p:to x="100000" y="100000"/>
                                    </p:animScale>
                                    <p:animScale>
                                      <p:cBhvr>
                                        <p:cTn id="22" dur="55">
                                          <p:stCondLst>
                                            <p:cond delay="3489"/>
                                          </p:stCondLst>
                                        </p:cTn>
                                        <p:tgtEl>
                                          <p:spTgt spid="3"/>
                                        </p:tgtEl>
                                      </p:cBhvr>
                                      <p:to x="100000" y="90000"/>
                                    </p:animScale>
                                    <p:animScale>
                                      <p:cBhvr>
                                        <p:cTn id="23" dur="353" decel="50000">
                                          <p:stCondLst>
                                            <p:cond delay="3544"/>
                                          </p:stCondLst>
                                        </p:cTn>
                                        <p:tgtEl>
                                          <p:spTgt spid="3"/>
                                        </p:tgtEl>
                                      </p:cBhvr>
                                      <p:to x="100000" y="100000"/>
                                    </p:animScale>
                                    <p:animScale>
                                      <p:cBhvr>
                                        <p:cTn id="24" dur="55">
                                          <p:stCondLst>
                                            <p:cond delay="3842"/>
                                          </p:stCondLst>
                                        </p:cTn>
                                        <p:tgtEl>
                                          <p:spTgt spid="3"/>
                                        </p:tgtEl>
                                      </p:cBhvr>
                                      <p:to x="100000" y="95000"/>
                                    </p:animScale>
                                    <p:animScale>
                                      <p:cBhvr>
                                        <p:cTn id="25" dur="353" decel="50000">
                                          <p:stCondLst>
                                            <p:cond delay="3897"/>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3250"/>
                                        <p:tgtEl>
                                          <p:spTgt spid="6"/>
                                        </p:tgtEl>
                                      </p:cBhvr>
                                    </p:animEffect>
                                    <p:anim calcmode="lin" valueType="num">
                                      <p:cBhvr>
                                        <p:cTn id="31" dur="3250" fill="hold"/>
                                        <p:tgtEl>
                                          <p:spTgt spid="6"/>
                                        </p:tgtEl>
                                        <p:attrNameLst>
                                          <p:attrName>ppt_x</p:attrName>
                                        </p:attrNameLst>
                                      </p:cBhvr>
                                      <p:tavLst>
                                        <p:tav tm="0">
                                          <p:val>
                                            <p:strVal val="#ppt_x"/>
                                          </p:val>
                                        </p:tav>
                                        <p:tav tm="100000">
                                          <p:val>
                                            <p:strVal val="#ppt_x"/>
                                          </p:val>
                                        </p:tav>
                                      </p:tavLst>
                                    </p:anim>
                                    <p:anim calcmode="lin" valueType="num">
                                      <p:cBhvr>
                                        <p:cTn id="32" dur="3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42D80C-F480-E7F0-562E-AB6D8D9482DE}"/>
              </a:ext>
            </a:extLst>
          </p:cNvPr>
          <p:cNvSpPr txBox="1"/>
          <p:nvPr/>
        </p:nvSpPr>
        <p:spPr>
          <a:xfrm>
            <a:off x="1059256" y="2117796"/>
            <a:ext cx="10674036" cy="3108543"/>
          </a:xfrm>
          <a:prstGeom prst="rect">
            <a:avLst/>
          </a:prstGeom>
          <a:noFill/>
        </p:spPr>
        <p:txBody>
          <a:bodyPr wrap="square">
            <a:spAutoFit/>
          </a:bodyPr>
          <a:lstStyle/>
          <a:p>
            <a:pPr algn="ctr"/>
            <a:r>
              <a:rPr lang="en-US" sz="2800" b="1" i="0" dirty="0">
                <a:solidFill>
                  <a:schemeClr val="bg1"/>
                </a:solidFill>
                <a:effectLst/>
                <a:latin typeface="system-ui"/>
              </a:rPr>
              <a:t>15 </a:t>
            </a:r>
            <a:r>
              <a:rPr lang="en-US" sz="2800" b="0" i="0" dirty="0">
                <a:solidFill>
                  <a:schemeClr val="bg1"/>
                </a:solidFill>
                <a:effectLst/>
                <a:latin typeface="system-ui"/>
              </a:rPr>
              <a:t>Now, brothers and sisters, I want to remind you of the gospel I preached to you, which you received and on which you have taken your stand. </a:t>
            </a:r>
            <a:r>
              <a:rPr lang="en-US" sz="2800" b="1" i="0" baseline="30000" dirty="0">
                <a:solidFill>
                  <a:schemeClr val="bg1"/>
                </a:solidFill>
                <a:effectLst/>
                <a:latin typeface="system-ui"/>
              </a:rPr>
              <a:t>2 </a:t>
            </a:r>
            <a:r>
              <a:rPr lang="en-US" sz="2800" b="0" i="0" dirty="0">
                <a:solidFill>
                  <a:schemeClr val="bg1"/>
                </a:solidFill>
                <a:effectLst/>
                <a:latin typeface="system-ui"/>
              </a:rPr>
              <a:t>By this gospel you are saved, if you hold firmly to the word I preached to you. Otherwise, you have believed in vain.</a:t>
            </a:r>
          </a:p>
          <a:p>
            <a:pPr algn="ctr"/>
            <a:r>
              <a:rPr lang="en-US" sz="2800" b="1" i="0" baseline="30000" dirty="0">
                <a:solidFill>
                  <a:schemeClr val="bg1"/>
                </a:solidFill>
                <a:effectLst/>
                <a:latin typeface="system-ui"/>
              </a:rPr>
              <a:t>3 </a:t>
            </a:r>
            <a:r>
              <a:rPr lang="en-US" sz="2800" b="0" i="0" dirty="0">
                <a:solidFill>
                  <a:schemeClr val="bg1"/>
                </a:solidFill>
                <a:effectLst/>
                <a:latin typeface="system-ui"/>
              </a:rPr>
              <a:t>For what I received I passed on to you as of first importance</a:t>
            </a:r>
            <a:r>
              <a:rPr lang="en-US" sz="2800" b="0" i="0" baseline="30000" dirty="0">
                <a:solidFill>
                  <a:schemeClr val="bg1"/>
                </a:solidFill>
                <a:effectLst/>
                <a:latin typeface="system-ui"/>
              </a:rPr>
              <a:t>[</a:t>
            </a:r>
            <a:r>
              <a:rPr lang="en-US" sz="2800" b="0" i="0" baseline="30000" dirty="0">
                <a:solidFill>
                  <a:schemeClr val="bg1"/>
                </a:solidFill>
                <a:effectLst/>
                <a:latin typeface="system-ui"/>
                <a:hlinkClick r:id="rId2" tooltip="See footnote a">
                  <a:extLst>
                    <a:ext uri="{A12FA001-AC4F-418D-AE19-62706E023703}">
                      <ahyp:hlinkClr xmlns:ahyp="http://schemas.microsoft.com/office/drawing/2018/hyperlinkcolor" val="tx"/>
                    </a:ext>
                  </a:extLst>
                </a:hlinkClick>
              </a:rPr>
              <a:t>a</a:t>
            </a:r>
            <a:r>
              <a:rPr lang="en-US" sz="2800" b="0" i="0" baseline="30000" dirty="0">
                <a:solidFill>
                  <a:schemeClr val="bg1"/>
                </a:solidFill>
                <a:effectLst/>
                <a:latin typeface="system-ui"/>
              </a:rPr>
              <a:t>]</a:t>
            </a:r>
            <a:r>
              <a:rPr lang="en-US" sz="2800" b="0" i="0" dirty="0">
                <a:solidFill>
                  <a:schemeClr val="bg1"/>
                </a:solidFill>
                <a:effectLst/>
                <a:latin typeface="system-ui"/>
              </a:rPr>
              <a:t>: that Christ died for our sins according to the Scriptures, </a:t>
            </a:r>
            <a:r>
              <a:rPr lang="en-US" sz="2800" b="1" i="0" baseline="30000" dirty="0">
                <a:solidFill>
                  <a:schemeClr val="bg1"/>
                </a:solidFill>
                <a:effectLst/>
                <a:latin typeface="system-ui"/>
              </a:rPr>
              <a:t>4 </a:t>
            </a:r>
            <a:r>
              <a:rPr lang="en-US" sz="2800" b="0" i="0" dirty="0">
                <a:solidFill>
                  <a:schemeClr val="bg1"/>
                </a:solidFill>
                <a:effectLst/>
                <a:latin typeface="system-ui"/>
              </a:rPr>
              <a:t>that he was buried, that he was raised on the third day according to the Scriptures,</a:t>
            </a:r>
          </a:p>
        </p:txBody>
      </p:sp>
      <p:sp>
        <p:nvSpPr>
          <p:cNvPr id="5" name="TextBox 4">
            <a:extLst>
              <a:ext uri="{FF2B5EF4-FFF2-40B4-BE49-F238E27FC236}">
                <a16:creationId xmlns:a16="http://schemas.microsoft.com/office/drawing/2014/main" id="{79BC64C8-638C-8C3D-F169-BC1B0EC25A83}"/>
              </a:ext>
            </a:extLst>
          </p:cNvPr>
          <p:cNvSpPr txBox="1"/>
          <p:nvPr/>
        </p:nvSpPr>
        <p:spPr>
          <a:xfrm>
            <a:off x="5121999" y="987367"/>
            <a:ext cx="6097508" cy="646331"/>
          </a:xfrm>
          <a:prstGeom prst="rect">
            <a:avLst/>
          </a:prstGeom>
          <a:noFill/>
        </p:spPr>
        <p:txBody>
          <a:bodyPr wrap="square">
            <a:spAutoFit/>
          </a:bodyPr>
          <a:lstStyle/>
          <a:p>
            <a:pPr algn="ctr"/>
            <a:r>
              <a:rPr lang="en-US" sz="3600" dirty="0">
                <a:solidFill>
                  <a:schemeClr val="bg1"/>
                </a:solidFill>
              </a:rPr>
              <a:t>1 Corinthians 15:1-4</a:t>
            </a:r>
          </a:p>
        </p:txBody>
      </p:sp>
    </p:spTree>
    <p:extLst>
      <p:ext uri="{BB962C8B-B14F-4D97-AF65-F5344CB8AC3E}">
        <p14:creationId xmlns:p14="http://schemas.microsoft.com/office/powerpoint/2010/main" val="22284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75B8F-DFC9-1BF8-8389-2B2388106975}"/>
              </a:ext>
            </a:extLst>
          </p:cNvPr>
          <p:cNvSpPr txBox="1"/>
          <p:nvPr/>
        </p:nvSpPr>
        <p:spPr>
          <a:xfrm>
            <a:off x="1207362" y="394005"/>
            <a:ext cx="9978501" cy="2862322"/>
          </a:xfrm>
          <a:prstGeom prst="rect">
            <a:avLst/>
          </a:prstGeom>
          <a:noFill/>
        </p:spPr>
        <p:txBody>
          <a:bodyPr wrap="square">
            <a:spAutoFit/>
          </a:bodyPr>
          <a:lstStyle/>
          <a:p>
            <a:pPr algn="ctr"/>
            <a:r>
              <a:rPr lang="en-US" sz="3600" dirty="0">
                <a:solidFill>
                  <a:schemeClr val="bg1"/>
                </a:solidFill>
              </a:rPr>
              <a:t>Jesus came to bring "good news" that is the essence of the gospel. The good news is that peace with God doesn’t come because of what I can do, but for what He has already done for me. Is neither simple nor cheap.</a:t>
            </a:r>
          </a:p>
        </p:txBody>
      </p:sp>
      <p:sp>
        <p:nvSpPr>
          <p:cNvPr id="4" name="TextBox 3">
            <a:extLst>
              <a:ext uri="{FF2B5EF4-FFF2-40B4-BE49-F238E27FC236}">
                <a16:creationId xmlns:a16="http://schemas.microsoft.com/office/drawing/2014/main" id="{B2FE3B3D-0598-B253-F406-E60E58489212}"/>
              </a:ext>
            </a:extLst>
          </p:cNvPr>
          <p:cNvSpPr txBox="1"/>
          <p:nvPr/>
        </p:nvSpPr>
        <p:spPr>
          <a:xfrm>
            <a:off x="639193" y="3523225"/>
            <a:ext cx="10617691" cy="584775"/>
          </a:xfrm>
          <a:prstGeom prst="rect">
            <a:avLst/>
          </a:prstGeom>
          <a:noFill/>
        </p:spPr>
        <p:txBody>
          <a:bodyPr wrap="square" rtlCol="0">
            <a:spAutoFit/>
          </a:bodyPr>
          <a:lstStyle/>
          <a:p>
            <a:pPr algn="ctr"/>
            <a:r>
              <a:rPr lang="en-US" sz="3200" dirty="0">
                <a:solidFill>
                  <a:schemeClr val="bg1"/>
                </a:solidFill>
              </a:rPr>
              <a:t>Homework:</a:t>
            </a:r>
          </a:p>
        </p:txBody>
      </p:sp>
      <p:sp>
        <p:nvSpPr>
          <p:cNvPr id="6" name="TextBox 5">
            <a:extLst>
              <a:ext uri="{FF2B5EF4-FFF2-40B4-BE49-F238E27FC236}">
                <a16:creationId xmlns:a16="http://schemas.microsoft.com/office/drawing/2014/main" id="{8E6C81E2-2E28-D56A-7988-0150BBDE999F}"/>
              </a:ext>
            </a:extLst>
          </p:cNvPr>
          <p:cNvSpPr txBox="1"/>
          <p:nvPr/>
        </p:nvSpPr>
        <p:spPr>
          <a:xfrm>
            <a:off x="560773" y="4627782"/>
            <a:ext cx="11070454" cy="1569660"/>
          </a:xfrm>
          <a:prstGeom prst="rect">
            <a:avLst/>
          </a:prstGeom>
          <a:noFill/>
        </p:spPr>
        <p:txBody>
          <a:bodyPr wrap="square">
            <a:spAutoFit/>
          </a:bodyPr>
          <a:lstStyle/>
          <a:p>
            <a:pPr algn="ctr"/>
            <a:r>
              <a:rPr lang="en-US" sz="3200" b="1" dirty="0">
                <a:solidFill>
                  <a:schemeClr val="bg1"/>
                </a:solidFill>
              </a:rPr>
              <a:t>Provide an example of asserted true Grace this week… make someone's day by applying the principle of God’s true Love &amp; Grace</a:t>
            </a:r>
            <a:endParaRPr lang="en-US" sz="3200" b="1" dirty="0"/>
          </a:p>
        </p:txBody>
      </p:sp>
    </p:spTree>
    <p:extLst>
      <p:ext uri="{BB962C8B-B14F-4D97-AF65-F5344CB8AC3E}">
        <p14:creationId xmlns:p14="http://schemas.microsoft.com/office/powerpoint/2010/main" val="18579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500"/>
                                        <p:tgtEl>
                                          <p:spTgt spid="3"/>
                                        </p:tgtEl>
                                      </p:cBhvr>
                                    </p:animEffect>
                                    <p:anim calcmode="lin" valueType="num">
                                      <p:cBhvr>
                                        <p:cTn id="8" dur="5500" fill="hold"/>
                                        <p:tgtEl>
                                          <p:spTgt spid="3"/>
                                        </p:tgtEl>
                                        <p:attrNameLst>
                                          <p:attrName>ppt_x</p:attrName>
                                        </p:attrNameLst>
                                      </p:cBhvr>
                                      <p:tavLst>
                                        <p:tav tm="0">
                                          <p:val>
                                            <p:strVal val="#ppt_x"/>
                                          </p:val>
                                        </p:tav>
                                        <p:tav tm="100000">
                                          <p:val>
                                            <p:strVal val="#ppt_x"/>
                                          </p:val>
                                        </p:tav>
                                      </p:tavLst>
                                    </p:anim>
                                    <p:anim calcmode="lin" valueType="num">
                                      <p:cBhvr>
                                        <p:cTn id="9" dur="5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4250" fill="hold"/>
                                        <p:tgtEl>
                                          <p:spTgt spid="4"/>
                                        </p:tgtEl>
                                        <p:attrNameLst>
                                          <p:attrName>ppt_w</p:attrName>
                                        </p:attrNameLst>
                                      </p:cBhvr>
                                      <p:tavLst>
                                        <p:tav tm="0">
                                          <p:val>
                                            <p:fltVal val="0"/>
                                          </p:val>
                                        </p:tav>
                                        <p:tav tm="100000">
                                          <p:val>
                                            <p:strVal val="#ppt_w"/>
                                          </p:val>
                                        </p:tav>
                                      </p:tavLst>
                                    </p:anim>
                                    <p:anim calcmode="lin" valueType="num">
                                      <p:cBhvr>
                                        <p:cTn id="15" dur="4250" fill="hold"/>
                                        <p:tgtEl>
                                          <p:spTgt spid="4"/>
                                        </p:tgtEl>
                                        <p:attrNameLst>
                                          <p:attrName>ppt_h</p:attrName>
                                        </p:attrNameLst>
                                      </p:cBhvr>
                                      <p:tavLst>
                                        <p:tav tm="0">
                                          <p:val>
                                            <p:fltVal val="0"/>
                                          </p:val>
                                        </p:tav>
                                        <p:tav tm="100000">
                                          <p:val>
                                            <p:strVal val="#ppt_h"/>
                                          </p:val>
                                        </p:tav>
                                      </p:tavLst>
                                    </p:anim>
                                    <p:anim calcmode="lin" valueType="num">
                                      <p:cBhvr>
                                        <p:cTn id="16" dur="4250" fill="hold"/>
                                        <p:tgtEl>
                                          <p:spTgt spid="4"/>
                                        </p:tgtEl>
                                        <p:attrNameLst>
                                          <p:attrName>style.rotation</p:attrName>
                                        </p:attrNameLst>
                                      </p:cBhvr>
                                      <p:tavLst>
                                        <p:tav tm="0">
                                          <p:val>
                                            <p:fltVal val="90"/>
                                          </p:val>
                                        </p:tav>
                                        <p:tav tm="100000">
                                          <p:val>
                                            <p:fltVal val="0"/>
                                          </p:val>
                                        </p:tav>
                                      </p:tavLst>
                                    </p:anim>
                                    <p:animEffect transition="in" filter="fade">
                                      <p:cBhvr>
                                        <p:cTn id="17" dur="4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4750" fill="hold"/>
                                        <p:tgtEl>
                                          <p:spTgt spid="6"/>
                                        </p:tgtEl>
                                        <p:attrNameLst>
                                          <p:attrName>ppt_w</p:attrName>
                                        </p:attrNameLst>
                                      </p:cBhvr>
                                      <p:tavLst>
                                        <p:tav tm="0">
                                          <p:val>
                                            <p:fltVal val="0"/>
                                          </p:val>
                                        </p:tav>
                                        <p:tav tm="100000">
                                          <p:val>
                                            <p:strVal val="#ppt_w"/>
                                          </p:val>
                                        </p:tav>
                                      </p:tavLst>
                                    </p:anim>
                                    <p:anim calcmode="lin" valueType="num">
                                      <p:cBhvr>
                                        <p:cTn id="23" dur="4750" fill="hold"/>
                                        <p:tgtEl>
                                          <p:spTgt spid="6"/>
                                        </p:tgtEl>
                                        <p:attrNameLst>
                                          <p:attrName>ppt_h</p:attrName>
                                        </p:attrNameLst>
                                      </p:cBhvr>
                                      <p:tavLst>
                                        <p:tav tm="0">
                                          <p:val>
                                            <p:fltVal val="0"/>
                                          </p:val>
                                        </p:tav>
                                        <p:tav tm="100000">
                                          <p:val>
                                            <p:strVal val="#ppt_h"/>
                                          </p:val>
                                        </p:tav>
                                      </p:tavLst>
                                    </p:anim>
                                    <p:anim calcmode="lin" valueType="num">
                                      <p:cBhvr>
                                        <p:cTn id="24" dur="4750" fill="hold"/>
                                        <p:tgtEl>
                                          <p:spTgt spid="6"/>
                                        </p:tgtEl>
                                        <p:attrNameLst>
                                          <p:attrName>style.rotation</p:attrName>
                                        </p:attrNameLst>
                                      </p:cBhvr>
                                      <p:tavLst>
                                        <p:tav tm="0">
                                          <p:val>
                                            <p:fltVal val="90"/>
                                          </p:val>
                                        </p:tav>
                                        <p:tav tm="100000">
                                          <p:val>
                                            <p:fltVal val="0"/>
                                          </p:val>
                                        </p:tav>
                                      </p:tavLst>
                                    </p:anim>
                                    <p:animEffect transition="in" filter="fade">
                                      <p:cBhvr>
                                        <p:cTn id="25" dur="4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34C32-E312-2BDB-7034-5B6FE5848D4B}"/>
              </a:ext>
            </a:extLst>
          </p:cNvPr>
          <p:cNvSpPr txBox="1"/>
          <p:nvPr/>
        </p:nvSpPr>
        <p:spPr>
          <a:xfrm>
            <a:off x="1007616" y="3970299"/>
            <a:ext cx="10049522" cy="2123658"/>
          </a:xfrm>
          <a:prstGeom prst="rect">
            <a:avLst/>
          </a:prstGeom>
          <a:noFill/>
        </p:spPr>
        <p:txBody>
          <a:bodyPr wrap="square">
            <a:spAutoFit/>
          </a:bodyPr>
          <a:lstStyle/>
          <a:p>
            <a:pPr algn="ctr"/>
            <a:r>
              <a:rPr lang="en-US" sz="4400" b="1" dirty="0">
                <a:solidFill>
                  <a:schemeClr val="bg1"/>
                </a:solidFill>
              </a:rPr>
              <a:t>We must have faith </a:t>
            </a:r>
            <a:r>
              <a:rPr lang="en-US" sz="4400" b="1" u="sng" dirty="0">
                <a:solidFill>
                  <a:schemeClr val="bg1"/>
                </a:solidFill>
              </a:rPr>
              <a:t>IN</a:t>
            </a:r>
            <a:r>
              <a:rPr lang="en-US" sz="4400" b="1" dirty="0">
                <a:solidFill>
                  <a:schemeClr val="bg1"/>
                </a:solidFill>
              </a:rPr>
              <a:t> God rather than faith </a:t>
            </a:r>
            <a:r>
              <a:rPr lang="en-US" sz="4400" b="1" u="sng" dirty="0">
                <a:solidFill>
                  <a:schemeClr val="bg1"/>
                </a:solidFill>
              </a:rPr>
              <a:t>ABOUT</a:t>
            </a:r>
            <a:r>
              <a:rPr lang="en-US" sz="4400" b="1" dirty="0">
                <a:solidFill>
                  <a:schemeClr val="bg1"/>
                </a:solidFill>
              </a:rPr>
              <a:t> God. And that kind of faith will be displayed in a changed life.</a:t>
            </a:r>
            <a:endParaRPr lang="en-US" sz="4400" dirty="0">
              <a:solidFill>
                <a:schemeClr val="bg1"/>
              </a:solidFill>
            </a:endParaRPr>
          </a:p>
        </p:txBody>
      </p:sp>
      <p:sp>
        <p:nvSpPr>
          <p:cNvPr id="5" name="TextBox 4">
            <a:extLst>
              <a:ext uri="{FF2B5EF4-FFF2-40B4-BE49-F238E27FC236}">
                <a16:creationId xmlns:a16="http://schemas.microsoft.com/office/drawing/2014/main" id="{C7F8DC45-4AE1-442D-CB8D-A5F8A4BF741F}"/>
              </a:ext>
            </a:extLst>
          </p:cNvPr>
          <p:cNvSpPr txBox="1"/>
          <p:nvPr/>
        </p:nvSpPr>
        <p:spPr>
          <a:xfrm>
            <a:off x="292964" y="352022"/>
            <a:ext cx="11478826" cy="3046988"/>
          </a:xfrm>
          <a:prstGeom prst="rect">
            <a:avLst/>
          </a:prstGeom>
          <a:noFill/>
        </p:spPr>
        <p:txBody>
          <a:bodyPr wrap="square">
            <a:spAutoFit/>
          </a:bodyPr>
          <a:lstStyle/>
          <a:p>
            <a:pPr algn="ctr"/>
            <a:r>
              <a:rPr lang="en-US" sz="4800" b="1" dirty="0">
                <a:solidFill>
                  <a:schemeClr val="bg1"/>
                </a:solidFill>
              </a:rPr>
              <a:t>James made clear that any “faith” which exists only as a set of beliefs about God </a:t>
            </a:r>
            <a:r>
              <a:rPr lang="en-US" sz="4800" b="1" u="sng" dirty="0">
                <a:solidFill>
                  <a:schemeClr val="bg1"/>
                </a:solidFill>
              </a:rPr>
              <a:t>cannot produce </a:t>
            </a:r>
            <a:r>
              <a:rPr lang="en-US" sz="4800" b="1" dirty="0">
                <a:solidFill>
                  <a:schemeClr val="bg1"/>
                </a:solidFill>
              </a:rPr>
              <a:t>the kind of life that </a:t>
            </a:r>
            <a:r>
              <a:rPr lang="en-US" sz="4800" b="1" u="sng" dirty="0">
                <a:solidFill>
                  <a:schemeClr val="bg1"/>
                </a:solidFill>
              </a:rPr>
              <a:t>God requires.</a:t>
            </a:r>
            <a:endParaRPr lang="en-US" sz="4800" u="sng" dirty="0">
              <a:solidFill>
                <a:schemeClr val="bg1"/>
              </a:solidFill>
            </a:endParaRPr>
          </a:p>
        </p:txBody>
      </p:sp>
    </p:spTree>
    <p:extLst>
      <p:ext uri="{BB962C8B-B14F-4D97-AF65-F5344CB8AC3E}">
        <p14:creationId xmlns:p14="http://schemas.microsoft.com/office/powerpoint/2010/main" val="33897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1595">
                                          <p:stCondLst>
                                            <p:cond delay="0"/>
                                          </p:stCondLst>
                                        </p:cTn>
                                        <p:tgtEl>
                                          <p:spTgt spid="3"/>
                                        </p:tgtEl>
                                      </p:cBhvr>
                                    </p:animEffect>
                                    <p:anim calcmode="lin" valueType="num">
                                      <p:cBhvr>
                                        <p:cTn id="26" dur="50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182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1826" tmFilter="0, 0; 0.125,0.2665; 0.25,0.4; 0.375,0.465; 0.5,0.5;  0.625,0.535; 0.75,0.6; 0.875,0.7335; 1,1">
                                          <p:stCondLst>
                                            <p:cond delay="1826"/>
                                          </p:stCondLst>
                                        </p:cTn>
                                        <p:tgtEl>
                                          <p:spTgt spid="3"/>
                                        </p:tgtEl>
                                        <p:attrNameLst>
                                          <p:attrName>ppt_y</p:attrName>
                                        </p:attrNameLst>
                                      </p:cBhvr>
                                      <p:tavLst>
                                        <p:tav tm="0" fmla="#ppt_y-sin(pi*$)/9">
                                          <p:val>
                                            <p:fltVal val="0"/>
                                          </p:val>
                                        </p:tav>
                                        <p:tav tm="100000">
                                          <p:val>
                                            <p:fltVal val="1"/>
                                          </p:val>
                                        </p:tav>
                                      </p:tavLst>
                                    </p:anim>
                                    <p:anim calcmode="lin" valueType="num">
                                      <p:cBhvr>
                                        <p:cTn id="29" dur="913" tmFilter="0, 0; 0.125,0.2665; 0.25,0.4; 0.375,0.465; 0.5,0.5;  0.625,0.535; 0.75,0.6; 0.875,0.7335; 1,1">
                                          <p:stCondLst>
                                            <p:cond delay="3641"/>
                                          </p:stCondLst>
                                        </p:cTn>
                                        <p:tgtEl>
                                          <p:spTgt spid="3"/>
                                        </p:tgtEl>
                                        <p:attrNameLst>
                                          <p:attrName>ppt_y</p:attrName>
                                        </p:attrNameLst>
                                      </p:cBhvr>
                                      <p:tavLst>
                                        <p:tav tm="0" fmla="#ppt_y-sin(pi*$)/27">
                                          <p:val>
                                            <p:fltVal val="0"/>
                                          </p:val>
                                        </p:tav>
                                        <p:tav tm="100000">
                                          <p:val>
                                            <p:fltVal val="1"/>
                                          </p:val>
                                        </p:tav>
                                      </p:tavLst>
                                    </p:anim>
                                    <p:anim calcmode="lin" valueType="num">
                                      <p:cBhvr>
                                        <p:cTn id="30" dur="451" tmFilter="0, 0; 0.125,0.2665; 0.25,0.4; 0.375,0.465; 0.5,0.5;  0.625,0.535; 0.75,0.6; 0.875,0.7335; 1,1">
                                          <p:stCondLst>
                                            <p:cond delay="4554"/>
                                          </p:stCondLst>
                                        </p:cTn>
                                        <p:tgtEl>
                                          <p:spTgt spid="3"/>
                                        </p:tgtEl>
                                        <p:attrNameLst>
                                          <p:attrName>ppt_y</p:attrName>
                                        </p:attrNameLst>
                                      </p:cBhvr>
                                      <p:tavLst>
                                        <p:tav tm="0" fmla="#ppt_y-sin(pi*$)/81">
                                          <p:val>
                                            <p:fltVal val="0"/>
                                          </p:val>
                                        </p:tav>
                                        <p:tav tm="100000">
                                          <p:val>
                                            <p:fltVal val="1"/>
                                          </p:val>
                                        </p:tav>
                                      </p:tavLst>
                                    </p:anim>
                                    <p:animScale>
                                      <p:cBhvr>
                                        <p:cTn id="31" dur="72">
                                          <p:stCondLst>
                                            <p:cond delay="1787"/>
                                          </p:stCondLst>
                                        </p:cTn>
                                        <p:tgtEl>
                                          <p:spTgt spid="3"/>
                                        </p:tgtEl>
                                      </p:cBhvr>
                                      <p:to x="100000" y="60000"/>
                                    </p:animScale>
                                    <p:animScale>
                                      <p:cBhvr>
                                        <p:cTn id="32" dur="456" decel="50000">
                                          <p:stCondLst>
                                            <p:cond delay="1859"/>
                                          </p:stCondLst>
                                        </p:cTn>
                                        <p:tgtEl>
                                          <p:spTgt spid="3"/>
                                        </p:tgtEl>
                                      </p:cBhvr>
                                      <p:to x="100000" y="100000"/>
                                    </p:animScale>
                                    <p:animScale>
                                      <p:cBhvr>
                                        <p:cTn id="33" dur="72">
                                          <p:stCondLst>
                                            <p:cond delay="3608"/>
                                          </p:stCondLst>
                                        </p:cTn>
                                        <p:tgtEl>
                                          <p:spTgt spid="3"/>
                                        </p:tgtEl>
                                      </p:cBhvr>
                                      <p:to x="100000" y="80000"/>
                                    </p:animScale>
                                    <p:animScale>
                                      <p:cBhvr>
                                        <p:cTn id="34" dur="456" decel="50000">
                                          <p:stCondLst>
                                            <p:cond delay="3680"/>
                                          </p:stCondLst>
                                        </p:cTn>
                                        <p:tgtEl>
                                          <p:spTgt spid="3"/>
                                        </p:tgtEl>
                                      </p:cBhvr>
                                      <p:to x="100000" y="100000"/>
                                    </p:animScale>
                                    <p:animScale>
                                      <p:cBhvr>
                                        <p:cTn id="35" dur="72">
                                          <p:stCondLst>
                                            <p:cond delay="4515"/>
                                          </p:stCondLst>
                                        </p:cTn>
                                        <p:tgtEl>
                                          <p:spTgt spid="3"/>
                                        </p:tgtEl>
                                      </p:cBhvr>
                                      <p:to x="100000" y="90000"/>
                                    </p:animScale>
                                    <p:animScale>
                                      <p:cBhvr>
                                        <p:cTn id="36" dur="456" decel="50000">
                                          <p:stCondLst>
                                            <p:cond delay="4587"/>
                                          </p:stCondLst>
                                        </p:cTn>
                                        <p:tgtEl>
                                          <p:spTgt spid="3"/>
                                        </p:tgtEl>
                                      </p:cBhvr>
                                      <p:to x="100000" y="100000"/>
                                    </p:animScale>
                                    <p:animScale>
                                      <p:cBhvr>
                                        <p:cTn id="37" dur="72">
                                          <p:stCondLst>
                                            <p:cond delay="4972"/>
                                          </p:stCondLst>
                                        </p:cTn>
                                        <p:tgtEl>
                                          <p:spTgt spid="3"/>
                                        </p:tgtEl>
                                      </p:cBhvr>
                                      <p:to x="100000" y="95000"/>
                                    </p:animScale>
                                    <p:animScale>
                                      <p:cBhvr>
                                        <p:cTn id="38" dur="456" decel="50000">
                                          <p:stCondLst>
                                            <p:cond delay="504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A8E419-3014-C1A5-734C-AFC5F5A47D55}"/>
              </a:ext>
            </a:extLst>
          </p:cNvPr>
          <p:cNvSpPr txBox="1"/>
          <p:nvPr/>
        </p:nvSpPr>
        <p:spPr>
          <a:xfrm>
            <a:off x="154056" y="474345"/>
            <a:ext cx="11121887" cy="1200329"/>
          </a:xfrm>
          <a:prstGeom prst="rect">
            <a:avLst/>
          </a:prstGeom>
          <a:noFill/>
        </p:spPr>
        <p:txBody>
          <a:bodyPr wrap="square">
            <a:spAutoFit/>
          </a:bodyPr>
          <a:lstStyle/>
          <a:p>
            <a:pPr lvl="2" algn="ctr"/>
            <a:r>
              <a:rPr lang="en-US" sz="7200" b="1" u="sng" dirty="0">
                <a:solidFill>
                  <a:schemeClr val="bg1"/>
                </a:solidFill>
              </a:rPr>
              <a:t>Claiming the Promise</a:t>
            </a:r>
            <a:endParaRPr lang="en-US" sz="7200" dirty="0">
              <a:solidFill>
                <a:schemeClr val="bg1"/>
              </a:solidFill>
            </a:endParaRPr>
          </a:p>
        </p:txBody>
      </p:sp>
      <p:sp>
        <p:nvSpPr>
          <p:cNvPr id="4" name="TextBox 3">
            <a:extLst>
              <a:ext uri="{FF2B5EF4-FFF2-40B4-BE49-F238E27FC236}">
                <a16:creationId xmlns:a16="http://schemas.microsoft.com/office/drawing/2014/main" id="{21F772DA-5EBA-61BD-45DB-8B1F28CEB997}"/>
              </a:ext>
            </a:extLst>
          </p:cNvPr>
          <p:cNvSpPr txBox="1"/>
          <p:nvPr/>
        </p:nvSpPr>
        <p:spPr>
          <a:xfrm>
            <a:off x="327163" y="1918216"/>
            <a:ext cx="11693387" cy="3046988"/>
          </a:xfrm>
          <a:prstGeom prst="rect">
            <a:avLst/>
          </a:prstGeom>
          <a:noFill/>
        </p:spPr>
        <p:txBody>
          <a:bodyPr wrap="square">
            <a:spAutoFit/>
          </a:bodyPr>
          <a:lstStyle/>
          <a:p>
            <a:pPr algn="ctr"/>
            <a:r>
              <a:rPr lang="en-US" sz="4800" dirty="0">
                <a:solidFill>
                  <a:schemeClr val="bg1"/>
                </a:solidFill>
              </a:rPr>
              <a:t>This is another promise </a:t>
            </a:r>
            <a:r>
              <a:rPr lang="en-US" sz="4800" b="1" dirty="0">
                <a:solidFill>
                  <a:schemeClr val="bg1"/>
                </a:solidFill>
              </a:rPr>
              <a:t>available to us all</a:t>
            </a:r>
            <a:r>
              <a:rPr lang="en-US" sz="4800" dirty="0">
                <a:solidFill>
                  <a:schemeClr val="bg1"/>
                </a:solidFill>
              </a:rPr>
              <a:t> but it also requires action on our part. To claim this promise we must become doers of the Word. </a:t>
            </a:r>
            <a:endParaRPr lang="en-US" sz="4800" dirty="0"/>
          </a:p>
        </p:txBody>
      </p:sp>
      <p:sp>
        <p:nvSpPr>
          <p:cNvPr id="6" name="TextBox 5">
            <a:extLst>
              <a:ext uri="{FF2B5EF4-FFF2-40B4-BE49-F238E27FC236}">
                <a16:creationId xmlns:a16="http://schemas.microsoft.com/office/drawing/2014/main" id="{403DED90-5C7A-7702-3A1B-7A211A230DA0}"/>
              </a:ext>
            </a:extLst>
          </p:cNvPr>
          <p:cNvSpPr txBox="1"/>
          <p:nvPr/>
        </p:nvSpPr>
        <p:spPr>
          <a:xfrm>
            <a:off x="154056" y="5552658"/>
            <a:ext cx="12611100" cy="830997"/>
          </a:xfrm>
          <a:prstGeom prst="rect">
            <a:avLst/>
          </a:prstGeom>
          <a:noFill/>
        </p:spPr>
        <p:txBody>
          <a:bodyPr wrap="square">
            <a:spAutoFit/>
          </a:bodyPr>
          <a:lstStyle/>
          <a:p>
            <a:r>
              <a:rPr lang="en-US" sz="4800" b="1" dirty="0">
                <a:solidFill>
                  <a:schemeClr val="bg1"/>
                </a:solidFill>
              </a:rPr>
              <a:t>The blessing is always found in the doing</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0" fill="hold"/>
                                        <p:tgtEl>
                                          <p:spTgt spid="3"/>
                                        </p:tgtEl>
                                        <p:attrNameLst>
                                          <p:attrName>ppt_w</p:attrName>
                                        </p:attrNameLst>
                                      </p:cBhvr>
                                      <p:tavLst>
                                        <p:tav tm="0">
                                          <p:val>
                                            <p:fltVal val="0"/>
                                          </p:val>
                                        </p:tav>
                                        <p:tav tm="100000">
                                          <p:val>
                                            <p:strVal val="#ppt_w"/>
                                          </p:val>
                                        </p:tav>
                                      </p:tavLst>
                                    </p:anim>
                                    <p:anim calcmode="lin" valueType="num">
                                      <p:cBhvr>
                                        <p:cTn id="8" dur="4000" fill="hold"/>
                                        <p:tgtEl>
                                          <p:spTgt spid="3"/>
                                        </p:tgtEl>
                                        <p:attrNameLst>
                                          <p:attrName>ppt_h</p:attrName>
                                        </p:attrNameLst>
                                      </p:cBhvr>
                                      <p:tavLst>
                                        <p:tav tm="0">
                                          <p:val>
                                            <p:fltVal val="0"/>
                                          </p:val>
                                        </p:tav>
                                        <p:tav tm="100000">
                                          <p:val>
                                            <p:strVal val="#ppt_h"/>
                                          </p:val>
                                        </p:tav>
                                      </p:tavLst>
                                    </p:anim>
                                    <p:anim calcmode="lin" valueType="num">
                                      <p:cBhvr>
                                        <p:cTn id="9" dur="4000" fill="hold"/>
                                        <p:tgtEl>
                                          <p:spTgt spid="3"/>
                                        </p:tgtEl>
                                        <p:attrNameLst>
                                          <p:attrName>style.rotation</p:attrName>
                                        </p:attrNameLst>
                                      </p:cBhvr>
                                      <p:tavLst>
                                        <p:tav tm="0">
                                          <p:val>
                                            <p:fltVal val="90"/>
                                          </p:val>
                                        </p:tav>
                                        <p:tav tm="100000">
                                          <p:val>
                                            <p:fltVal val="0"/>
                                          </p:val>
                                        </p:tav>
                                      </p:tavLst>
                                    </p:anim>
                                    <p:animEffect transition="in" filter="fade">
                                      <p:cBhvr>
                                        <p:cTn id="10" dur="4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942">
                                          <p:stCondLst>
                                            <p:cond delay="0"/>
                                          </p:stCondLst>
                                        </p:cTn>
                                        <p:tgtEl>
                                          <p:spTgt spid="4"/>
                                        </p:tgtEl>
                                      </p:cBhvr>
                                    </p:animEffect>
                                    <p:anim calcmode="lin" valueType="num">
                                      <p:cBhvr>
                                        <p:cTn id="16" dur="296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107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1079" tmFilter="0, 0; 0.125,0.2665; 0.25,0.4; 0.375,0.465; 0.5,0.5;  0.625,0.535; 0.75,0.6; 0.875,0.7335; 1,1">
                                          <p:stCondLst>
                                            <p:cond delay="1079"/>
                                          </p:stCondLst>
                                        </p:cTn>
                                        <p:tgtEl>
                                          <p:spTgt spid="4"/>
                                        </p:tgtEl>
                                        <p:attrNameLst>
                                          <p:attrName>ppt_y</p:attrName>
                                        </p:attrNameLst>
                                      </p:cBhvr>
                                      <p:tavLst>
                                        <p:tav tm="0" fmla="#ppt_y-sin(pi*$)/9">
                                          <p:val>
                                            <p:fltVal val="0"/>
                                          </p:val>
                                        </p:tav>
                                        <p:tav tm="100000">
                                          <p:val>
                                            <p:fltVal val="1"/>
                                          </p:val>
                                        </p:tav>
                                      </p:tavLst>
                                    </p:anim>
                                    <p:anim calcmode="lin" valueType="num">
                                      <p:cBhvr>
                                        <p:cTn id="19" dur="539" tmFilter="0, 0; 0.125,0.2665; 0.25,0.4; 0.375,0.465; 0.5,0.5;  0.625,0.535; 0.75,0.6; 0.875,0.7335; 1,1">
                                          <p:stCondLst>
                                            <p:cond delay="2152"/>
                                          </p:stCondLst>
                                        </p:cTn>
                                        <p:tgtEl>
                                          <p:spTgt spid="4"/>
                                        </p:tgtEl>
                                        <p:attrNameLst>
                                          <p:attrName>ppt_y</p:attrName>
                                        </p:attrNameLst>
                                      </p:cBhvr>
                                      <p:tavLst>
                                        <p:tav tm="0" fmla="#ppt_y-sin(pi*$)/27">
                                          <p:val>
                                            <p:fltVal val="0"/>
                                          </p:val>
                                        </p:tav>
                                        <p:tav tm="100000">
                                          <p:val>
                                            <p:fltVal val="1"/>
                                          </p:val>
                                        </p:tav>
                                      </p:tavLst>
                                    </p:anim>
                                    <p:anim calcmode="lin" valueType="num">
                                      <p:cBhvr>
                                        <p:cTn id="20" dur="267" tmFilter="0, 0; 0.125,0.2665; 0.25,0.4; 0.375,0.465; 0.5,0.5;  0.625,0.535; 0.75,0.6; 0.875,0.7335; 1,1">
                                          <p:stCondLst>
                                            <p:cond delay="2691"/>
                                          </p:stCondLst>
                                        </p:cTn>
                                        <p:tgtEl>
                                          <p:spTgt spid="4"/>
                                        </p:tgtEl>
                                        <p:attrNameLst>
                                          <p:attrName>ppt_y</p:attrName>
                                        </p:attrNameLst>
                                      </p:cBhvr>
                                      <p:tavLst>
                                        <p:tav tm="0" fmla="#ppt_y-sin(pi*$)/81">
                                          <p:val>
                                            <p:fltVal val="0"/>
                                          </p:val>
                                        </p:tav>
                                        <p:tav tm="100000">
                                          <p:val>
                                            <p:fltVal val="1"/>
                                          </p:val>
                                        </p:tav>
                                      </p:tavLst>
                                    </p:anim>
                                    <p:animScale>
                                      <p:cBhvr>
                                        <p:cTn id="21" dur="42">
                                          <p:stCondLst>
                                            <p:cond delay="1056"/>
                                          </p:stCondLst>
                                        </p:cTn>
                                        <p:tgtEl>
                                          <p:spTgt spid="4"/>
                                        </p:tgtEl>
                                      </p:cBhvr>
                                      <p:to x="100000" y="60000"/>
                                    </p:animScale>
                                    <p:animScale>
                                      <p:cBhvr>
                                        <p:cTn id="22" dur="270" decel="50000">
                                          <p:stCondLst>
                                            <p:cond delay="1099"/>
                                          </p:stCondLst>
                                        </p:cTn>
                                        <p:tgtEl>
                                          <p:spTgt spid="4"/>
                                        </p:tgtEl>
                                      </p:cBhvr>
                                      <p:to x="100000" y="100000"/>
                                    </p:animScale>
                                    <p:animScale>
                                      <p:cBhvr>
                                        <p:cTn id="23" dur="42">
                                          <p:stCondLst>
                                            <p:cond delay="2132"/>
                                          </p:stCondLst>
                                        </p:cTn>
                                        <p:tgtEl>
                                          <p:spTgt spid="4"/>
                                        </p:tgtEl>
                                      </p:cBhvr>
                                      <p:to x="100000" y="80000"/>
                                    </p:animScale>
                                    <p:animScale>
                                      <p:cBhvr>
                                        <p:cTn id="24" dur="270" decel="50000">
                                          <p:stCondLst>
                                            <p:cond delay="2174"/>
                                          </p:stCondLst>
                                        </p:cTn>
                                        <p:tgtEl>
                                          <p:spTgt spid="4"/>
                                        </p:tgtEl>
                                      </p:cBhvr>
                                      <p:to x="100000" y="100000"/>
                                    </p:animScale>
                                    <p:animScale>
                                      <p:cBhvr>
                                        <p:cTn id="25" dur="42">
                                          <p:stCondLst>
                                            <p:cond delay="2668"/>
                                          </p:stCondLst>
                                        </p:cTn>
                                        <p:tgtEl>
                                          <p:spTgt spid="4"/>
                                        </p:tgtEl>
                                      </p:cBhvr>
                                      <p:to x="100000" y="90000"/>
                                    </p:animScale>
                                    <p:animScale>
                                      <p:cBhvr>
                                        <p:cTn id="26" dur="270" decel="50000">
                                          <p:stCondLst>
                                            <p:cond delay="2710"/>
                                          </p:stCondLst>
                                        </p:cTn>
                                        <p:tgtEl>
                                          <p:spTgt spid="4"/>
                                        </p:tgtEl>
                                      </p:cBhvr>
                                      <p:to x="100000" y="100000"/>
                                    </p:animScale>
                                    <p:animScale>
                                      <p:cBhvr>
                                        <p:cTn id="27" dur="42">
                                          <p:stCondLst>
                                            <p:cond delay="2938"/>
                                          </p:stCondLst>
                                        </p:cTn>
                                        <p:tgtEl>
                                          <p:spTgt spid="4"/>
                                        </p:tgtEl>
                                      </p:cBhvr>
                                      <p:to x="100000" y="95000"/>
                                    </p:animScale>
                                    <p:animScale>
                                      <p:cBhvr>
                                        <p:cTn id="28" dur="270" decel="50000">
                                          <p:stCondLst>
                                            <p:cond delay="2980"/>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0" fill="hold"/>
                                        <p:tgtEl>
                                          <p:spTgt spid="6"/>
                                        </p:tgtEl>
                                        <p:attrNameLst>
                                          <p:attrName>ppt_w</p:attrName>
                                        </p:attrNameLst>
                                      </p:cBhvr>
                                      <p:tavLst>
                                        <p:tav tm="0">
                                          <p:val>
                                            <p:fltVal val="0"/>
                                          </p:val>
                                        </p:tav>
                                        <p:tav tm="100000">
                                          <p:val>
                                            <p:strVal val="#ppt_w"/>
                                          </p:val>
                                        </p:tav>
                                      </p:tavLst>
                                    </p:anim>
                                    <p:anim calcmode="lin" valueType="num">
                                      <p:cBhvr>
                                        <p:cTn id="34" dur="2500" fill="hold"/>
                                        <p:tgtEl>
                                          <p:spTgt spid="6"/>
                                        </p:tgtEl>
                                        <p:attrNameLst>
                                          <p:attrName>ppt_h</p:attrName>
                                        </p:attrNameLst>
                                      </p:cBhvr>
                                      <p:tavLst>
                                        <p:tav tm="0">
                                          <p:val>
                                            <p:fltVal val="0"/>
                                          </p:val>
                                        </p:tav>
                                        <p:tav tm="100000">
                                          <p:val>
                                            <p:strVal val="#ppt_h"/>
                                          </p:val>
                                        </p:tav>
                                      </p:tavLst>
                                    </p:anim>
                                    <p:animEffect transition="in" filter="fade">
                                      <p:cBhvr>
                                        <p:cTn id="35"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75B8F-DFC9-1BF8-8389-2B2388106975}"/>
              </a:ext>
            </a:extLst>
          </p:cNvPr>
          <p:cNvSpPr txBox="1"/>
          <p:nvPr/>
        </p:nvSpPr>
        <p:spPr>
          <a:xfrm>
            <a:off x="290188" y="394005"/>
            <a:ext cx="11070454" cy="2800767"/>
          </a:xfrm>
          <a:prstGeom prst="rect">
            <a:avLst/>
          </a:prstGeom>
          <a:noFill/>
        </p:spPr>
        <p:txBody>
          <a:bodyPr wrap="square">
            <a:spAutoFit/>
          </a:bodyPr>
          <a:lstStyle/>
          <a:p>
            <a:pPr algn="ctr"/>
            <a:r>
              <a:rPr lang="en-US" sz="4400" dirty="0">
                <a:solidFill>
                  <a:schemeClr val="bg1"/>
                </a:solidFill>
              </a:rPr>
              <a:t>But just because you own a Bible doesn’t mean that you’re going to get any benefit from it. You must be a doer of the Word and not just a hearer.</a:t>
            </a:r>
          </a:p>
        </p:txBody>
      </p:sp>
      <p:sp>
        <p:nvSpPr>
          <p:cNvPr id="4" name="TextBox 3">
            <a:extLst>
              <a:ext uri="{FF2B5EF4-FFF2-40B4-BE49-F238E27FC236}">
                <a16:creationId xmlns:a16="http://schemas.microsoft.com/office/drawing/2014/main" id="{B2FE3B3D-0598-B253-F406-E60E58489212}"/>
              </a:ext>
            </a:extLst>
          </p:cNvPr>
          <p:cNvSpPr txBox="1"/>
          <p:nvPr/>
        </p:nvSpPr>
        <p:spPr>
          <a:xfrm>
            <a:off x="516569" y="3326501"/>
            <a:ext cx="10617691" cy="830997"/>
          </a:xfrm>
          <a:prstGeom prst="rect">
            <a:avLst/>
          </a:prstGeom>
          <a:noFill/>
        </p:spPr>
        <p:txBody>
          <a:bodyPr wrap="square" rtlCol="0">
            <a:spAutoFit/>
          </a:bodyPr>
          <a:lstStyle/>
          <a:p>
            <a:pPr algn="ctr"/>
            <a:r>
              <a:rPr lang="en-US" sz="4800" dirty="0">
                <a:solidFill>
                  <a:schemeClr val="bg1"/>
                </a:solidFill>
              </a:rPr>
              <a:t>Homework:</a:t>
            </a:r>
          </a:p>
        </p:txBody>
      </p:sp>
      <p:sp>
        <p:nvSpPr>
          <p:cNvPr id="6" name="TextBox 5">
            <a:extLst>
              <a:ext uri="{FF2B5EF4-FFF2-40B4-BE49-F238E27FC236}">
                <a16:creationId xmlns:a16="http://schemas.microsoft.com/office/drawing/2014/main" id="{8E6C81E2-2E28-D56A-7988-0150BBDE999F}"/>
              </a:ext>
            </a:extLst>
          </p:cNvPr>
          <p:cNvSpPr txBox="1"/>
          <p:nvPr/>
        </p:nvSpPr>
        <p:spPr>
          <a:xfrm>
            <a:off x="290188" y="4627782"/>
            <a:ext cx="11520812" cy="1938992"/>
          </a:xfrm>
          <a:prstGeom prst="rect">
            <a:avLst/>
          </a:prstGeom>
          <a:noFill/>
        </p:spPr>
        <p:txBody>
          <a:bodyPr wrap="square">
            <a:spAutoFit/>
          </a:bodyPr>
          <a:lstStyle/>
          <a:p>
            <a:pPr algn="ctr"/>
            <a:r>
              <a:rPr lang="en-US" sz="4000" b="1" dirty="0">
                <a:solidFill>
                  <a:schemeClr val="bg1"/>
                </a:solidFill>
              </a:rPr>
              <a:t>Provide an example this week of reading and studying a scripture verse and the how you applied it during the week</a:t>
            </a:r>
            <a:endParaRPr lang="en-US" sz="4000" b="1" dirty="0"/>
          </a:p>
        </p:txBody>
      </p:sp>
    </p:spTree>
    <p:extLst>
      <p:ext uri="{BB962C8B-B14F-4D97-AF65-F5344CB8AC3E}">
        <p14:creationId xmlns:p14="http://schemas.microsoft.com/office/powerpoint/2010/main" val="26404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500"/>
                                        <p:tgtEl>
                                          <p:spTgt spid="3"/>
                                        </p:tgtEl>
                                      </p:cBhvr>
                                    </p:animEffect>
                                    <p:anim calcmode="lin" valueType="num">
                                      <p:cBhvr>
                                        <p:cTn id="8" dur="5500" fill="hold"/>
                                        <p:tgtEl>
                                          <p:spTgt spid="3"/>
                                        </p:tgtEl>
                                        <p:attrNameLst>
                                          <p:attrName>ppt_x</p:attrName>
                                        </p:attrNameLst>
                                      </p:cBhvr>
                                      <p:tavLst>
                                        <p:tav tm="0">
                                          <p:val>
                                            <p:strVal val="#ppt_x"/>
                                          </p:val>
                                        </p:tav>
                                        <p:tav tm="100000">
                                          <p:val>
                                            <p:strVal val="#ppt_x"/>
                                          </p:val>
                                        </p:tav>
                                      </p:tavLst>
                                    </p:anim>
                                    <p:anim calcmode="lin" valueType="num">
                                      <p:cBhvr>
                                        <p:cTn id="9" dur="5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4250" fill="hold"/>
                                        <p:tgtEl>
                                          <p:spTgt spid="4"/>
                                        </p:tgtEl>
                                        <p:attrNameLst>
                                          <p:attrName>ppt_w</p:attrName>
                                        </p:attrNameLst>
                                      </p:cBhvr>
                                      <p:tavLst>
                                        <p:tav tm="0">
                                          <p:val>
                                            <p:fltVal val="0"/>
                                          </p:val>
                                        </p:tav>
                                        <p:tav tm="100000">
                                          <p:val>
                                            <p:strVal val="#ppt_w"/>
                                          </p:val>
                                        </p:tav>
                                      </p:tavLst>
                                    </p:anim>
                                    <p:anim calcmode="lin" valueType="num">
                                      <p:cBhvr>
                                        <p:cTn id="15" dur="4250" fill="hold"/>
                                        <p:tgtEl>
                                          <p:spTgt spid="4"/>
                                        </p:tgtEl>
                                        <p:attrNameLst>
                                          <p:attrName>ppt_h</p:attrName>
                                        </p:attrNameLst>
                                      </p:cBhvr>
                                      <p:tavLst>
                                        <p:tav tm="0">
                                          <p:val>
                                            <p:fltVal val="0"/>
                                          </p:val>
                                        </p:tav>
                                        <p:tav tm="100000">
                                          <p:val>
                                            <p:strVal val="#ppt_h"/>
                                          </p:val>
                                        </p:tav>
                                      </p:tavLst>
                                    </p:anim>
                                    <p:anim calcmode="lin" valueType="num">
                                      <p:cBhvr>
                                        <p:cTn id="16" dur="4250" fill="hold"/>
                                        <p:tgtEl>
                                          <p:spTgt spid="4"/>
                                        </p:tgtEl>
                                        <p:attrNameLst>
                                          <p:attrName>style.rotation</p:attrName>
                                        </p:attrNameLst>
                                      </p:cBhvr>
                                      <p:tavLst>
                                        <p:tav tm="0">
                                          <p:val>
                                            <p:fltVal val="90"/>
                                          </p:val>
                                        </p:tav>
                                        <p:tav tm="100000">
                                          <p:val>
                                            <p:fltVal val="0"/>
                                          </p:val>
                                        </p:tav>
                                      </p:tavLst>
                                    </p:anim>
                                    <p:animEffect transition="in" filter="fade">
                                      <p:cBhvr>
                                        <p:cTn id="17" dur="4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4750" fill="hold"/>
                                        <p:tgtEl>
                                          <p:spTgt spid="6"/>
                                        </p:tgtEl>
                                        <p:attrNameLst>
                                          <p:attrName>ppt_w</p:attrName>
                                        </p:attrNameLst>
                                      </p:cBhvr>
                                      <p:tavLst>
                                        <p:tav tm="0">
                                          <p:val>
                                            <p:fltVal val="0"/>
                                          </p:val>
                                        </p:tav>
                                        <p:tav tm="100000">
                                          <p:val>
                                            <p:strVal val="#ppt_w"/>
                                          </p:val>
                                        </p:tav>
                                      </p:tavLst>
                                    </p:anim>
                                    <p:anim calcmode="lin" valueType="num">
                                      <p:cBhvr>
                                        <p:cTn id="23" dur="4750" fill="hold"/>
                                        <p:tgtEl>
                                          <p:spTgt spid="6"/>
                                        </p:tgtEl>
                                        <p:attrNameLst>
                                          <p:attrName>ppt_h</p:attrName>
                                        </p:attrNameLst>
                                      </p:cBhvr>
                                      <p:tavLst>
                                        <p:tav tm="0">
                                          <p:val>
                                            <p:fltVal val="0"/>
                                          </p:val>
                                        </p:tav>
                                        <p:tav tm="100000">
                                          <p:val>
                                            <p:strVal val="#ppt_h"/>
                                          </p:val>
                                        </p:tav>
                                      </p:tavLst>
                                    </p:anim>
                                    <p:anim calcmode="lin" valueType="num">
                                      <p:cBhvr>
                                        <p:cTn id="24" dur="4750" fill="hold"/>
                                        <p:tgtEl>
                                          <p:spTgt spid="6"/>
                                        </p:tgtEl>
                                        <p:attrNameLst>
                                          <p:attrName>style.rotation</p:attrName>
                                        </p:attrNameLst>
                                      </p:cBhvr>
                                      <p:tavLst>
                                        <p:tav tm="0">
                                          <p:val>
                                            <p:fltVal val="90"/>
                                          </p:val>
                                        </p:tav>
                                        <p:tav tm="100000">
                                          <p:val>
                                            <p:fltVal val="0"/>
                                          </p:val>
                                        </p:tav>
                                      </p:tavLst>
                                    </p:anim>
                                    <p:animEffect transition="in" filter="fade">
                                      <p:cBhvr>
                                        <p:cTn id="25" dur="4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8D96A0-97C6-5873-B9E3-1ED7ABB5D54B}"/>
              </a:ext>
            </a:extLst>
          </p:cNvPr>
          <p:cNvSpPr txBox="1"/>
          <p:nvPr/>
        </p:nvSpPr>
        <p:spPr>
          <a:xfrm>
            <a:off x="599661" y="405638"/>
            <a:ext cx="10992678" cy="769441"/>
          </a:xfrm>
          <a:prstGeom prst="rect">
            <a:avLst/>
          </a:prstGeom>
          <a:noFill/>
        </p:spPr>
        <p:txBody>
          <a:bodyPr wrap="square">
            <a:spAutoFit/>
          </a:bodyPr>
          <a:lstStyle/>
          <a:p>
            <a:pPr algn="ctr"/>
            <a:r>
              <a:rPr lang="en-US" sz="4400" b="1" dirty="0">
                <a:solidFill>
                  <a:schemeClr val="bg1"/>
                </a:solidFill>
              </a:rPr>
              <a:t>How Many Heavens Are There?</a:t>
            </a:r>
          </a:p>
        </p:txBody>
      </p:sp>
      <p:sp>
        <p:nvSpPr>
          <p:cNvPr id="6" name="TextBox 5">
            <a:extLst>
              <a:ext uri="{FF2B5EF4-FFF2-40B4-BE49-F238E27FC236}">
                <a16:creationId xmlns:a16="http://schemas.microsoft.com/office/drawing/2014/main" id="{6954D890-8405-E6A9-7318-6E448BA732C2}"/>
              </a:ext>
            </a:extLst>
          </p:cNvPr>
          <p:cNvSpPr txBox="1"/>
          <p:nvPr/>
        </p:nvSpPr>
        <p:spPr>
          <a:xfrm>
            <a:off x="1751035" y="5079181"/>
            <a:ext cx="8368748" cy="769441"/>
          </a:xfrm>
          <a:prstGeom prst="rect">
            <a:avLst/>
          </a:prstGeom>
          <a:noFill/>
        </p:spPr>
        <p:txBody>
          <a:bodyPr wrap="square">
            <a:spAutoFit/>
          </a:bodyPr>
          <a:lstStyle/>
          <a:p>
            <a:pPr algn="ctr"/>
            <a:r>
              <a:rPr lang="en-US" sz="4400" dirty="0">
                <a:solidFill>
                  <a:schemeClr val="bg1"/>
                </a:solidFill>
              </a:rPr>
              <a:t>Genesis 1:1</a:t>
            </a:r>
          </a:p>
        </p:txBody>
      </p:sp>
      <p:sp>
        <p:nvSpPr>
          <p:cNvPr id="8" name="TextBox 7">
            <a:extLst>
              <a:ext uri="{FF2B5EF4-FFF2-40B4-BE49-F238E27FC236}">
                <a16:creationId xmlns:a16="http://schemas.microsoft.com/office/drawing/2014/main" id="{C09BCECC-EC20-C1AA-1115-12E9FE47F151}"/>
              </a:ext>
            </a:extLst>
          </p:cNvPr>
          <p:cNvSpPr txBox="1"/>
          <p:nvPr/>
        </p:nvSpPr>
        <p:spPr>
          <a:xfrm>
            <a:off x="1365834" y="1778819"/>
            <a:ext cx="8906394" cy="2862322"/>
          </a:xfrm>
          <a:prstGeom prst="rect">
            <a:avLst/>
          </a:prstGeom>
          <a:noFill/>
        </p:spPr>
        <p:txBody>
          <a:bodyPr wrap="square">
            <a:spAutoFit/>
          </a:bodyPr>
          <a:lstStyle/>
          <a:p>
            <a:pPr lvl="1" algn="ctr"/>
            <a:r>
              <a:rPr lang="en-US" sz="6000" dirty="0">
                <a:solidFill>
                  <a:schemeClr val="bg1"/>
                </a:solidFill>
              </a:rPr>
              <a:t>“In the beginning God created the heavens and the earth” </a:t>
            </a:r>
            <a:endParaRPr lang="en-US" sz="13800" dirty="0">
              <a:solidFill>
                <a:schemeClr val="bg1"/>
              </a:solidFill>
            </a:endParaRPr>
          </a:p>
        </p:txBody>
      </p:sp>
    </p:spTree>
    <p:extLst>
      <p:ext uri="{BB962C8B-B14F-4D97-AF65-F5344CB8AC3E}">
        <p14:creationId xmlns:p14="http://schemas.microsoft.com/office/powerpoint/2010/main" val="21346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750"/>
                                        <p:tgtEl>
                                          <p:spTgt spid="8"/>
                                        </p:tgtEl>
                                      </p:cBhvr>
                                    </p:animEffect>
                                  </p:childTnLst>
                                </p:cTn>
                              </p:par>
                            </p:childTnLst>
                          </p:cTn>
                        </p:par>
                        <p:par>
                          <p:cTn id="12" fill="hold">
                            <p:stCondLst>
                              <p:cond delay="37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E49EDE-C1BE-CCBB-A26E-2F9A431F96E4}"/>
              </a:ext>
            </a:extLst>
          </p:cNvPr>
          <p:cNvSpPr txBox="1"/>
          <p:nvPr/>
        </p:nvSpPr>
        <p:spPr>
          <a:xfrm>
            <a:off x="944578" y="1012954"/>
            <a:ext cx="10302844" cy="4832092"/>
          </a:xfrm>
          <a:prstGeom prst="rect">
            <a:avLst/>
          </a:prstGeom>
          <a:noFill/>
        </p:spPr>
        <p:txBody>
          <a:bodyPr wrap="square">
            <a:spAutoFit/>
          </a:bodyPr>
          <a:lstStyle/>
          <a:p>
            <a:pPr algn="ctr"/>
            <a:r>
              <a:rPr lang="en-US" sz="4400" dirty="0">
                <a:solidFill>
                  <a:schemeClr val="bg1"/>
                </a:solidFill>
              </a:rPr>
              <a:t>There is a great glory that awaits us in heaven, far beyond anything we could ever imagine. The greatest glory of heaven will not be its beauty even though that will be magnificent. The greatest glory of heaven will be God’s presence and being able to see our Savior face to face. </a:t>
            </a:r>
          </a:p>
        </p:txBody>
      </p:sp>
    </p:spTree>
    <p:extLst>
      <p:ext uri="{BB962C8B-B14F-4D97-AF65-F5344CB8AC3E}">
        <p14:creationId xmlns:p14="http://schemas.microsoft.com/office/powerpoint/2010/main" val="221468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A543C-A0A8-4CDE-966E-6A09E1560841}"/>
              </a:ext>
            </a:extLst>
          </p:cNvPr>
          <p:cNvSpPr txBox="1"/>
          <p:nvPr/>
        </p:nvSpPr>
        <p:spPr>
          <a:xfrm>
            <a:off x="465514" y="174567"/>
            <a:ext cx="11380122" cy="5487656"/>
          </a:xfrm>
          <a:prstGeom prst="rect">
            <a:avLst/>
          </a:prstGeom>
          <a:noFill/>
        </p:spPr>
        <p:txBody>
          <a:bodyPr wrap="square" rtlCol="0">
            <a:spAutoFit/>
          </a:bodyPr>
          <a:lstStyle/>
          <a:p>
            <a:pPr marL="0" marR="0" algn="ctr">
              <a:lnSpc>
                <a:spcPct val="115000"/>
              </a:lnSpc>
              <a:spcBef>
                <a:spcPts val="2400"/>
              </a:spcBef>
              <a:spcAft>
                <a:spcPts val="600"/>
              </a:spcAft>
            </a:pPr>
            <a:r>
              <a:rPr lang="en-US" sz="7200" b="0" dirty="0">
                <a:solidFill>
                  <a:schemeClr val="bg1"/>
                </a:solidFill>
                <a:effectLst/>
                <a:latin typeface="Baskerville Old Face" panose="02020602080505020303" pitchFamily="18" charset="0"/>
                <a:ea typeface="Arial" panose="020B0604020202020204" pitchFamily="34" charset="0"/>
              </a:rPr>
              <a:t>WHAT IS YOUR “SHIBBOLETH”?</a:t>
            </a:r>
            <a:endParaRPr lang="en-US" sz="7200" b="1" dirty="0">
              <a:solidFill>
                <a:schemeClr val="bg1"/>
              </a:solidFill>
              <a:effectLst/>
              <a:latin typeface="Baskerville Old Face" panose="02020602080505020303" pitchFamily="18" charset="0"/>
              <a:ea typeface="Arial" panose="020B0604020202020204" pitchFamily="34" charset="0"/>
            </a:endParaRPr>
          </a:p>
          <a:p>
            <a:pPr algn="ctr"/>
            <a:r>
              <a:rPr lang="en-US" sz="7200" dirty="0">
                <a:solidFill>
                  <a:schemeClr val="bg1"/>
                </a:solidFill>
                <a:effectLst/>
                <a:latin typeface="Arial" panose="020B0604020202020204" pitchFamily="34" charset="0"/>
                <a:ea typeface="Arial" panose="020B0604020202020204" pitchFamily="34" charset="0"/>
              </a:rPr>
              <a:t>Judges 12:5-6</a:t>
            </a:r>
          </a:p>
          <a:p>
            <a:pPr algn="ctr"/>
            <a:endParaRPr lang="en-US" sz="3600" dirty="0">
              <a:solidFill>
                <a:schemeClr val="bg1"/>
              </a:solidFill>
            </a:endParaRPr>
          </a:p>
          <a:p>
            <a:pPr algn="ctr"/>
            <a:r>
              <a:rPr lang="en-US" sz="7200" dirty="0">
                <a:solidFill>
                  <a:schemeClr val="bg1"/>
                </a:solidFill>
              </a:rPr>
              <a:t>Pastor Richard “Rico“ Tubbs</a:t>
            </a:r>
          </a:p>
        </p:txBody>
      </p:sp>
    </p:spTree>
    <p:extLst>
      <p:ext uri="{BB962C8B-B14F-4D97-AF65-F5344CB8AC3E}">
        <p14:creationId xmlns:p14="http://schemas.microsoft.com/office/powerpoint/2010/main" val="183243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FEBF47-13FA-4D2D-DE5B-D189405BECDF}"/>
              </a:ext>
            </a:extLst>
          </p:cNvPr>
          <p:cNvSpPr txBox="1"/>
          <p:nvPr/>
        </p:nvSpPr>
        <p:spPr>
          <a:xfrm>
            <a:off x="819806" y="305068"/>
            <a:ext cx="10783614" cy="1176797"/>
          </a:xfrm>
          <a:prstGeom prst="rect">
            <a:avLst/>
          </a:prstGeom>
          <a:noFill/>
        </p:spPr>
        <p:txBody>
          <a:bodyPr wrap="square">
            <a:spAutoFit/>
          </a:bodyPr>
          <a:lstStyle/>
          <a:p>
            <a:pPr marL="0" marR="0" algn="ctr">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The “shibboleths” in our lives </a:t>
            </a:r>
            <a:r>
              <a:rPr lang="en-US" sz="3200" u="sng" dirty="0">
                <a:solidFill>
                  <a:schemeClr val="bg1"/>
                </a:solidFill>
                <a:effectLst/>
                <a:latin typeface="Arial" panose="020B0604020202020204" pitchFamily="34" charset="0"/>
                <a:ea typeface="Arial" panose="020B0604020202020204" pitchFamily="34" charset="0"/>
              </a:rPr>
              <a:t>are blemishes on our souls</a:t>
            </a:r>
            <a:r>
              <a:rPr lang="en-US" sz="3200" dirty="0">
                <a:solidFill>
                  <a:schemeClr val="bg1"/>
                </a:solidFill>
                <a:effectLst/>
                <a:latin typeface="Arial" panose="020B0604020202020204" pitchFamily="34" charset="0"/>
                <a:ea typeface="Arial" panose="020B0604020202020204" pitchFamily="34" charset="0"/>
              </a:rPr>
              <a:t>, sins that easily ensnare us. </a:t>
            </a:r>
          </a:p>
        </p:txBody>
      </p:sp>
      <p:sp>
        <p:nvSpPr>
          <p:cNvPr id="7" name="TextBox 6">
            <a:extLst>
              <a:ext uri="{FF2B5EF4-FFF2-40B4-BE49-F238E27FC236}">
                <a16:creationId xmlns:a16="http://schemas.microsoft.com/office/drawing/2014/main" id="{4A12F384-DD11-F163-960E-477E106B4662}"/>
              </a:ext>
            </a:extLst>
          </p:cNvPr>
          <p:cNvSpPr txBox="1"/>
          <p:nvPr/>
        </p:nvSpPr>
        <p:spPr>
          <a:xfrm rot="20517841">
            <a:off x="-689742" y="1987123"/>
            <a:ext cx="6093372" cy="1466555"/>
          </a:xfrm>
          <a:prstGeom prst="rect">
            <a:avLst/>
          </a:prstGeom>
          <a:noFill/>
        </p:spPr>
        <p:txBody>
          <a:bodyPr wrap="square">
            <a:spAutoFit/>
          </a:bodyPr>
          <a:lstStyle/>
          <a:p>
            <a:pPr marL="0" marR="0" algn="ctr">
              <a:lnSpc>
                <a:spcPct val="115000"/>
              </a:lnSpc>
              <a:spcBef>
                <a:spcPts val="0"/>
              </a:spcBef>
              <a:spcAft>
                <a:spcPts val="0"/>
              </a:spcAft>
            </a:pPr>
            <a:r>
              <a:rPr lang="en-US" sz="4000" dirty="0">
                <a:solidFill>
                  <a:schemeClr val="bg1"/>
                </a:solidFill>
                <a:effectLst/>
                <a:latin typeface="Arial" panose="020B0604020202020204" pitchFamily="34" charset="0"/>
                <a:ea typeface="Arial" panose="020B0604020202020204" pitchFamily="34" charset="0"/>
              </a:rPr>
              <a:t> Selfishness</a:t>
            </a:r>
          </a:p>
          <a:p>
            <a:pPr marL="0" marR="0" algn="ctr">
              <a:lnSpc>
                <a:spcPct val="115000"/>
              </a:lnSpc>
              <a:spcBef>
                <a:spcPts val="0"/>
              </a:spcBef>
              <a:spcAft>
                <a:spcPts val="0"/>
              </a:spcAft>
            </a:pPr>
            <a:endParaRPr lang="en-US" sz="4000" dirty="0">
              <a:solidFill>
                <a:schemeClr val="bg1"/>
              </a:solidFill>
            </a:endParaRPr>
          </a:p>
        </p:txBody>
      </p:sp>
      <p:sp>
        <p:nvSpPr>
          <p:cNvPr id="9" name="TextBox 8">
            <a:extLst>
              <a:ext uri="{FF2B5EF4-FFF2-40B4-BE49-F238E27FC236}">
                <a16:creationId xmlns:a16="http://schemas.microsoft.com/office/drawing/2014/main" id="{C6EF5AAD-574F-B5FB-638A-04F134507947}"/>
              </a:ext>
            </a:extLst>
          </p:cNvPr>
          <p:cNvSpPr txBox="1"/>
          <p:nvPr/>
        </p:nvSpPr>
        <p:spPr>
          <a:xfrm rot="1525542">
            <a:off x="5019906" y="2704768"/>
            <a:ext cx="7044562" cy="1325556"/>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 Envy, jealousy and covetousness </a:t>
            </a:r>
          </a:p>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(spiritual “Siamese triplets”)</a:t>
            </a:r>
            <a:endParaRPr lang="en-US" sz="3600" dirty="0"/>
          </a:p>
        </p:txBody>
      </p:sp>
      <p:sp>
        <p:nvSpPr>
          <p:cNvPr id="11" name="TextBox 10">
            <a:extLst>
              <a:ext uri="{FF2B5EF4-FFF2-40B4-BE49-F238E27FC236}">
                <a16:creationId xmlns:a16="http://schemas.microsoft.com/office/drawing/2014/main" id="{9F38FA9F-9A1F-964B-E660-50E32F1B397A}"/>
              </a:ext>
            </a:extLst>
          </p:cNvPr>
          <p:cNvSpPr txBox="1"/>
          <p:nvPr/>
        </p:nvSpPr>
        <p:spPr>
          <a:xfrm>
            <a:off x="1188990" y="1908706"/>
            <a:ext cx="6440214" cy="1966244"/>
          </a:xfrm>
          <a:prstGeom prst="rect">
            <a:avLst/>
          </a:prstGeom>
          <a:noFill/>
        </p:spPr>
        <p:txBody>
          <a:bodyPr wrap="square">
            <a:spAutoFit/>
          </a:bodyPr>
          <a:lstStyle/>
          <a:p>
            <a:pPr marL="0" marR="0" algn="ctr">
              <a:lnSpc>
                <a:spcPct val="115000"/>
              </a:lnSpc>
              <a:spcBef>
                <a:spcPts val="0"/>
              </a:spcBef>
              <a:spcAft>
                <a:spcPts val="0"/>
              </a:spcAft>
            </a:pPr>
            <a:endParaRPr lang="en-US" sz="3600" dirty="0">
              <a:solidFill>
                <a:schemeClr val="bg1"/>
              </a:solidFill>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 Greed</a:t>
            </a:r>
          </a:p>
          <a:p>
            <a:pPr marL="0" marR="0" algn="ctr">
              <a:lnSpc>
                <a:spcPct val="115000"/>
              </a:lnSpc>
              <a:spcBef>
                <a:spcPts val="0"/>
              </a:spcBef>
              <a:spcAft>
                <a:spcPts val="0"/>
              </a:spcAft>
            </a:pPr>
            <a:endParaRPr lang="en-US" sz="3600" dirty="0"/>
          </a:p>
        </p:txBody>
      </p:sp>
      <p:sp>
        <p:nvSpPr>
          <p:cNvPr id="13" name="TextBox 12">
            <a:extLst>
              <a:ext uri="{FF2B5EF4-FFF2-40B4-BE49-F238E27FC236}">
                <a16:creationId xmlns:a16="http://schemas.microsoft.com/office/drawing/2014/main" id="{D6E05451-4EE2-FA2C-7FF8-B0406D9600E8}"/>
              </a:ext>
            </a:extLst>
          </p:cNvPr>
          <p:cNvSpPr txBox="1"/>
          <p:nvPr/>
        </p:nvSpPr>
        <p:spPr>
          <a:xfrm>
            <a:off x="-181293" y="3797881"/>
            <a:ext cx="6440214" cy="675249"/>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An untamed tongue</a:t>
            </a:r>
          </a:p>
        </p:txBody>
      </p:sp>
      <p:sp>
        <p:nvSpPr>
          <p:cNvPr id="15" name="TextBox 14">
            <a:extLst>
              <a:ext uri="{FF2B5EF4-FFF2-40B4-BE49-F238E27FC236}">
                <a16:creationId xmlns:a16="http://schemas.microsoft.com/office/drawing/2014/main" id="{7AB5837B-D095-5367-E00A-3A067438D3E3}"/>
              </a:ext>
            </a:extLst>
          </p:cNvPr>
          <p:cNvSpPr txBox="1"/>
          <p:nvPr/>
        </p:nvSpPr>
        <p:spPr>
          <a:xfrm>
            <a:off x="3723956" y="4434979"/>
            <a:ext cx="6440214" cy="1329146"/>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 Bitterness</a:t>
            </a:r>
          </a:p>
          <a:p>
            <a:pPr marL="0" marR="0" algn="ctr">
              <a:lnSpc>
                <a:spcPct val="115000"/>
              </a:lnSpc>
              <a:spcBef>
                <a:spcPts val="0"/>
              </a:spcBef>
              <a:spcAft>
                <a:spcPts val="0"/>
              </a:spcAft>
            </a:pPr>
            <a:endParaRPr lang="en-US" sz="3600" dirty="0"/>
          </a:p>
        </p:txBody>
      </p:sp>
      <p:sp>
        <p:nvSpPr>
          <p:cNvPr id="17" name="TextBox 16">
            <a:extLst>
              <a:ext uri="{FF2B5EF4-FFF2-40B4-BE49-F238E27FC236}">
                <a16:creationId xmlns:a16="http://schemas.microsoft.com/office/drawing/2014/main" id="{69E1335A-52E2-31F5-E583-CD425252342E}"/>
              </a:ext>
            </a:extLst>
          </p:cNvPr>
          <p:cNvSpPr txBox="1"/>
          <p:nvPr/>
        </p:nvSpPr>
        <p:spPr>
          <a:xfrm>
            <a:off x="-579383" y="5454878"/>
            <a:ext cx="6440214" cy="675249"/>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 Slothfulness</a:t>
            </a:r>
          </a:p>
        </p:txBody>
      </p:sp>
      <p:sp>
        <p:nvSpPr>
          <p:cNvPr id="19" name="TextBox 18">
            <a:extLst>
              <a:ext uri="{FF2B5EF4-FFF2-40B4-BE49-F238E27FC236}">
                <a16:creationId xmlns:a16="http://schemas.microsoft.com/office/drawing/2014/main" id="{5B68A17E-62D8-33AA-2C1F-383E7583F58E}"/>
              </a:ext>
            </a:extLst>
          </p:cNvPr>
          <p:cNvSpPr txBox="1"/>
          <p:nvPr/>
        </p:nvSpPr>
        <p:spPr>
          <a:xfrm>
            <a:off x="4280337" y="5646790"/>
            <a:ext cx="6440214" cy="646331"/>
          </a:xfrm>
          <a:prstGeom prst="rect">
            <a:avLst/>
          </a:prstGeom>
          <a:noFill/>
        </p:spPr>
        <p:txBody>
          <a:bodyPr wrap="square">
            <a:spAutoFit/>
          </a:bodyPr>
          <a:lstStyle/>
          <a:p>
            <a:pPr algn="ctr"/>
            <a:r>
              <a:rPr lang="en-US" sz="3600" dirty="0">
                <a:solidFill>
                  <a:schemeClr val="bg1"/>
                </a:solidFill>
                <a:effectLst/>
                <a:latin typeface="Arial" panose="020B0604020202020204" pitchFamily="34" charset="0"/>
                <a:ea typeface="Arial" panose="020B0604020202020204" pitchFamily="34" charset="0"/>
              </a:rPr>
              <a:t>Pride</a:t>
            </a:r>
            <a:endParaRPr lang="en-US" sz="3600" dirty="0"/>
          </a:p>
        </p:txBody>
      </p:sp>
    </p:spTree>
    <p:extLst>
      <p:ext uri="{BB962C8B-B14F-4D97-AF65-F5344CB8AC3E}">
        <p14:creationId xmlns:p14="http://schemas.microsoft.com/office/powerpoint/2010/main" val="141092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15">
                                          <p:stCondLst>
                                            <p:cond delay="0"/>
                                          </p:stCondLst>
                                        </p:cTn>
                                        <p:tgtEl>
                                          <p:spTgt spid="7"/>
                                        </p:tgtEl>
                                      </p:cBhvr>
                                    </p:animEffect>
                                    <p:anim calcmode="lin" valueType="num">
                                      <p:cBhvr>
                                        <p:cTn id="13" dur="318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116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1162" tmFilter="0, 0; 0.125,0.2665; 0.25,0.4; 0.375,0.465; 0.5,0.5;  0.625,0.535; 0.75,0.6; 0.875,0.7335; 1,1">
                                          <p:stCondLst>
                                            <p:cond delay="1162"/>
                                          </p:stCondLst>
                                        </p:cTn>
                                        <p:tgtEl>
                                          <p:spTgt spid="7"/>
                                        </p:tgtEl>
                                        <p:attrNameLst>
                                          <p:attrName>ppt_y</p:attrName>
                                        </p:attrNameLst>
                                      </p:cBhvr>
                                      <p:tavLst>
                                        <p:tav tm="0" fmla="#ppt_y-sin(pi*$)/9">
                                          <p:val>
                                            <p:fltVal val="0"/>
                                          </p:val>
                                        </p:tav>
                                        <p:tav tm="100000">
                                          <p:val>
                                            <p:fltVal val="1"/>
                                          </p:val>
                                        </p:tav>
                                      </p:tavLst>
                                    </p:anim>
                                    <p:anim calcmode="lin" valueType="num">
                                      <p:cBhvr>
                                        <p:cTn id="16" dur="581" tmFilter="0, 0; 0.125,0.2665; 0.25,0.4; 0.375,0.465; 0.5,0.5;  0.625,0.535; 0.75,0.6; 0.875,0.7335; 1,1">
                                          <p:stCondLst>
                                            <p:cond delay="2317"/>
                                          </p:stCondLst>
                                        </p:cTn>
                                        <p:tgtEl>
                                          <p:spTgt spid="7"/>
                                        </p:tgtEl>
                                        <p:attrNameLst>
                                          <p:attrName>ppt_y</p:attrName>
                                        </p:attrNameLst>
                                      </p:cBhvr>
                                      <p:tavLst>
                                        <p:tav tm="0" fmla="#ppt_y-sin(pi*$)/27">
                                          <p:val>
                                            <p:fltVal val="0"/>
                                          </p:val>
                                        </p:tav>
                                        <p:tav tm="100000">
                                          <p:val>
                                            <p:fltVal val="1"/>
                                          </p:val>
                                        </p:tav>
                                      </p:tavLst>
                                    </p:anim>
                                    <p:anim calcmode="lin" valueType="num">
                                      <p:cBhvr>
                                        <p:cTn id="17" dur="287" tmFilter="0, 0; 0.125,0.2665; 0.25,0.4; 0.375,0.465; 0.5,0.5;  0.625,0.535; 0.75,0.6; 0.875,0.7335; 1,1">
                                          <p:stCondLst>
                                            <p:cond delay="2898"/>
                                          </p:stCondLst>
                                        </p:cTn>
                                        <p:tgtEl>
                                          <p:spTgt spid="7"/>
                                        </p:tgtEl>
                                        <p:attrNameLst>
                                          <p:attrName>ppt_y</p:attrName>
                                        </p:attrNameLst>
                                      </p:cBhvr>
                                      <p:tavLst>
                                        <p:tav tm="0" fmla="#ppt_y-sin(pi*$)/81">
                                          <p:val>
                                            <p:fltVal val="0"/>
                                          </p:val>
                                        </p:tav>
                                        <p:tav tm="100000">
                                          <p:val>
                                            <p:fltVal val="1"/>
                                          </p:val>
                                        </p:tav>
                                      </p:tavLst>
                                    </p:anim>
                                    <p:animScale>
                                      <p:cBhvr>
                                        <p:cTn id="18" dur="46">
                                          <p:stCondLst>
                                            <p:cond delay="1137"/>
                                          </p:stCondLst>
                                        </p:cTn>
                                        <p:tgtEl>
                                          <p:spTgt spid="7"/>
                                        </p:tgtEl>
                                      </p:cBhvr>
                                      <p:to x="100000" y="60000"/>
                                    </p:animScale>
                                    <p:animScale>
                                      <p:cBhvr>
                                        <p:cTn id="19" dur="290" decel="50000">
                                          <p:stCondLst>
                                            <p:cond delay="1183"/>
                                          </p:stCondLst>
                                        </p:cTn>
                                        <p:tgtEl>
                                          <p:spTgt spid="7"/>
                                        </p:tgtEl>
                                      </p:cBhvr>
                                      <p:to x="100000" y="100000"/>
                                    </p:animScale>
                                    <p:animScale>
                                      <p:cBhvr>
                                        <p:cTn id="20" dur="46">
                                          <p:stCondLst>
                                            <p:cond delay="2296"/>
                                          </p:stCondLst>
                                        </p:cTn>
                                        <p:tgtEl>
                                          <p:spTgt spid="7"/>
                                        </p:tgtEl>
                                      </p:cBhvr>
                                      <p:to x="100000" y="80000"/>
                                    </p:animScale>
                                    <p:animScale>
                                      <p:cBhvr>
                                        <p:cTn id="21" dur="290" decel="50000">
                                          <p:stCondLst>
                                            <p:cond delay="2342"/>
                                          </p:stCondLst>
                                        </p:cTn>
                                        <p:tgtEl>
                                          <p:spTgt spid="7"/>
                                        </p:tgtEl>
                                      </p:cBhvr>
                                      <p:to x="100000" y="100000"/>
                                    </p:animScale>
                                    <p:animScale>
                                      <p:cBhvr>
                                        <p:cTn id="22" dur="46">
                                          <p:stCondLst>
                                            <p:cond delay="2873"/>
                                          </p:stCondLst>
                                        </p:cTn>
                                        <p:tgtEl>
                                          <p:spTgt spid="7"/>
                                        </p:tgtEl>
                                      </p:cBhvr>
                                      <p:to x="100000" y="90000"/>
                                    </p:animScale>
                                    <p:animScale>
                                      <p:cBhvr>
                                        <p:cTn id="23" dur="290" decel="50000">
                                          <p:stCondLst>
                                            <p:cond delay="2919"/>
                                          </p:stCondLst>
                                        </p:cTn>
                                        <p:tgtEl>
                                          <p:spTgt spid="7"/>
                                        </p:tgtEl>
                                      </p:cBhvr>
                                      <p:to x="100000" y="100000"/>
                                    </p:animScale>
                                    <p:animScale>
                                      <p:cBhvr>
                                        <p:cTn id="24" dur="46">
                                          <p:stCondLst>
                                            <p:cond delay="3164"/>
                                          </p:stCondLst>
                                        </p:cTn>
                                        <p:tgtEl>
                                          <p:spTgt spid="7"/>
                                        </p:tgtEl>
                                      </p:cBhvr>
                                      <p:to x="100000" y="95000"/>
                                    </p:animScale>
                                    <p:animScale>
                                      <p:cBhvr>
                                        <p:cTn id="25" dur="290" decel="50000">
                                          <p:stCondLst>
                                            <p:cond delay="3210"/>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1087">
                                          <p:stCondLst>
                                            <p:cond delay="0"/>
                                          </p:stCondLst>
                                        </p:cTn>
                                        <p:tgtEl>
                                          <p:spTgt spid="11"/>
                                        </p:tgtEl>
                                      </p:cBhvr>
                                    </p:animEffect>
                                    <p:anim calcmode="lin" valueType="num">
                                      <p:cBhvr>
                                        <p:cTn id="31" dur="341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124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1245" tmFilter="0, 0; 0.125,0.2665; 0.25,0.4; 0.375,0.465; 0.5,0.5;  0.625,0.535; 0.75,0.6; 0.875,0.7335; 1,1">
                                          <p:stCondLst>
                                            <p:cond delay="1245"/>
                                          </p:stCondLst>
                                        </p:cTn>
                                        <p:tgtEl>
                                          <p:spTgt spid="11"/>
                                        </p:tgtEl>
                                        <p:attrNameLst>
                                          <p:attrName>ppt_y</p:attrName>
                                        </p:attrNameLst>
                                      </p:cBhvr>
                                      <p:tavLst>
                                        <p:tav tm="0" fmla="#ppt_y-sin(pi*$)/9">
                                          <p:val>
                                            <p:fltVal val="0"/>
                                          </p:val>
                                        </p:tav>
                                        <p:tav tm="100000">
                                          <p:val>
                                            <p:fltVal val="1"/>
                                          </p:val>
                                        </p:tav>
                                      </p:tavLst>
                                    </p:anim>
                                    <p:anim calcmode="lin" valueType="num">
                                      <p:cBhvr>
                                        <p:cTn id="34" dur="622" tmFilter="0, 0; 0.125,0.2665; 0.25,0.4; 0.375,0.465; 0.5,0.5;  0.625,0.535; 0.75,0.6; 0.875,0.7335; 1,1">
                                          <p:stCondLst>
                                            <p:cond delay="2483"/>
                                          </p:stCondLst>
                                        </p:cTn>
                                        <p:tgtEl>
                                          <p:spTgt spid="11"/>
                                        </p:tgtEl>
                                        <p:attrNameLst>
                                          <p:attrName>ppt_y</p:attrName>
                                        </p:attrNameLst>
                                      </p:cBhvr>
                                      <p:tavLst>
                                        <p:tav tm="0" fmla="#ppt_y-sin(pi*$)/27">
                                          <p:val>
                                            <p:fltVal val="0"/>
                                          </p:val>
                                        </p:tav>
                                        <p:tav tm="100000">
                                          <p:val>
                                            <p:fltVal val="1"/>
                                          </p:val>
                                        </p:tav>
                                      </p:tavLst>
                                    </p:anim>
                                    <p:anim calcmode="lin" valueType="num">
                                      <p:cBhvr>
                                        <p:cTn id="35" dur="308" tmFilter="0, 0; 0.125,0.2665; 0.25,0.4; 0.375,0.465; 0.5,0.5;  0.625,0.535; 0.75,0.6; 0.875,0.7335; 1,1">
                                          <p:stCondLst>
                                            <p:cond delay="3105"/>
                                          </p:stCondLst>
                                        </p:cTn>
                                        <p:tgtEl>
                                          <p:spTgt spid="11"/>
                                        </p:tgtEl>
                                        <p:attrNameLst>
                                          <p:attrName>ppt_y</p:attrName>
                                        </p:attrNameLst>
                                      </p:cBhvr>
                                      <p:tavLst>
                                        <p:tav tm="0" fmla="#ppt_y-sin(pi*$)/81">
                                          <p:val>
                                            <p:fltVal val="0"/>
                                          </p:val>
                                        </p:tav>
                                        <p:tav tm="100000">
                                          <p:val>
                                            <p:fltVal val="1"/>
                                          </p:val>
                                        </p:tav>
                                      </p:tavLst>
                                    </p:anim>
                                    <p:animScale>
                                      <p:cBhvr>
                                        <p:cTn id="36" dur="49">
                                          <p:stCondLst>
                                            <p:cond delay="1219"/>
                                          </p:stCondLst>
                                        </p:cTn>
                                        <p:tgtEl>
                                          <p:spTgt spid="11"/>
                                        </p:tgtEl>
                                      </p:cBhvr>
                                      <p:to x="100000" y="60000"/>
                                    </p:animScale>
                                    <p:animScale>
                                      <p:cBhvr>
                                        <p:cTn id="37" dur="311" decel="50000">
                                          <p:stCondLst>
                                            <p:cond delay="1268"/>
                                          </p:stCondLst>
                                        </p:cTn>
                                        <p:tgtEl>
                                          <p:spTgt spid="11"/>
                                        </p:tgtEl>
                                      </p:cBhvr>
                                      <p:to x="100000" y="100000"/>
                                    </p:animScale>
                                    <p:animScale>
                                      <p:cBhvr>
                                        <p:cTn id="38" dur="49">
                                          <p:stCondLst>
                                            <p:cond delay="2460"/>
                                          </p:stCondLst>
                                        </p:cTn>
                                        <p:tgtEl>
                                          <p:spTgt spid="11"/>
                                        </p:tgtEl>
                                      </p:cBhvr>
                                      <p:to x="100000" y="80000"/>
                                    </p:animScale>
                                    <p:animScale>
                                      <p:cBhvr>
                                        <p:cTn id="39" dur="311" decel="50000">
                                          <p:stCondLst>
                                            <p:cond delay="2509"/>
                                          </p:stCondLst>
                                        </p:cTn>
                                        <p:tgtEl>
                                          <p:spTgt spid="11"/>
                                        </p:tgtEl>
                                      </p:cBhvr>
                                      <p:to x="100000" y="100000"/>
                                    </p:animScale>
                                    <p:animScale>
                                      <p:cBhvr>
                                        <p:cTn id="40" dur="49">
                                          <p:stCondLst>
                                            <p:cond delay="3079"/>
                                          </p:stCondLst>
                                        </p:cTn>
                                        <p:tgtEl>
                                          <p:spTgt spid="11"/>
                                        </p:tgtEl>
                                      </p:cBhvr>
                                      <p:to x="100000" y="90000"/>
                                    </p:animScale>
                                    <p:animScale>
                                      <p:cBhvr>
                                        <p:cTn id="41" dur="311" decel="50000">
                                          <p:stCondLst>
                                            <p:cond delay="3127"/>
                                          </p:stCondLst>
                                        </p:cTn>
                                        <p:tgtEl>
                                          <p:spTgt spid="11"/>
                                        </p:tgtEl>
                                      </p:cBhvr>
                                      <p:to x="100000" y="100000"/>
                                    </p:animScale>
                                    <p:animScale>
                                      <p:cBhvr>
                                        <p:cTn id="42" dur="49">
                                          <p:stCondLst>
                                            <p:cond delay="3390"/>
                                          </p:stCondLst>
                                        </p:cTn>
                                        <p:tgtEl>
                                          <p:spTgt spid="11"/>
                                        </p:tgtEl>
                                      </p:cBhvr>
                                      <p:to x="100000" y="95000"/>
                                    </p:animScale>
                                    <p:animScale>
                                      <p:cBhvr>
                                        <p:cTn id="43" dur="311" decel="50000">
                                          <p:stCondLst>
                                            <p:cond delay="3439"/>
                                          </p:stCondLst>
                                        </p:cTn>
                                        <p:tgtEl>
                                          <p:spTgt spid="1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1232">
                                          <p:stCondLst>
                                            <p:cond delay="0"/>
                                          </p:stCondLst>
                                        </p:cTn>
                                        <p:tgtEl>
                                          <p:spTgt spid="9"/>
                                        </p:tgtEl>
                                      </p:cBhvr>
                                    </p:animEffect>
                                    <p:anim calcmode="lin" valueType="num">
                                      <p:cBhvr>
                                        <p:cTn id="49" dur="387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1411"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1411" tmFilter="0, 0; 0.125,0.2665; 0.25,0.4; 0.375,0.465; 0.5,0.5;  0.625,0.535; 0.75,0.6; 0.875,0.7335; 1,1">
                                          <p:stCondLst>
                                            <p:cond delay="1411"/>
                                          </p:stCondLst>
                                        </p:cTn>
                                        <p:tgtEl>
                                          <p:spTgt spid="9"/>
                                        </p:tgtEl>
                                        <p:attrNameLst>
                                          <p:attrName>ppt_y</p:attrName>
                                        </p:attrNameLst>
                                      </p:cBhvr>
                                      <p:tavLst>
                                        <p:tav tm="0" fmla="#ppt_y-sin(pi*$)/9">
                                          <p:val>
                                            <p:fltVal val="0"/>
                                          </p:val>
                                        </p:tav>
                                        <p:tav tm="100000">
                                          <p:val>
                                            <p:fltVal val="1"/>
                                          </p:val>
                                        </p:tav>
                                      </p:tavLst>
                                    </p:anim>
                                    <p:anim calcmode="lin" valueType="num">
                                      <p:cBhvr>
                                        <p:cTn id="52" dur="705" tmFilter="0, 0; 0.125,0.2665; 0.25,0.4; 0.375,0.465; 0.5,0.5;  0.625,0.535; 0.75,0.6; 0.875,0.7335; 1,1">
                                          <p:stCondLst>
                                            <p:cond delay="2814"/>
                                          </p:stCondLst>
                                        </p:cTn>
                                        <p:tgtEl>
                                          <p:spTgt spid="9"/>
                                        </p:tgtEl>
                                        <p:attrNameLst>
                                          <p:attrName>ppt_y</p:attrName>
                                        </p:attrNameLst>
                                      </p:cBhvr>
                                      <p:tavLst>
                                        <p:tav tm="0" fmla="#ppt_y-sin(pi*$)/27">
                                          <p:val>
                                            <p:fltVal val="0"/>
                                          </p:val>
                                        </p:tav>
                                        <p:tav tm="100000">
                                          <p:val>
                                            <p:fltVal val="1"/>
                                          </p:val>
                                        </p:tav>
                                      </p:tavLst>
                                    </p:anim>
                                    <p:anim calcmode="lin" valueType="num">
                                      <p:cBhvr>
                                        <p:cTn id="53" dur="349" tmFilter="0, 0; 0.125,0.2665; 0.25,0.4; 0.375,0.465; 0.5,0.5;  0.625,0.535; 0.75,0.6; 0.875,0.7335; 1,1">
                                          <p:stCondLst>
                                            <p:cond delay="3519"/>
                                          </p:stCondLst>
                                        </p:cTn>
                                        <p:tgtEl>
                                          <p:spTgt spid="9"/>
                                        </p:tgtEl>
                                        <p:attrNameLst>
                                          <p:attrName>ppt_y</p:attrName>
                                        </p:attrNameLst>
                                      </p:cBhvr>
                                      <p:tavLst>
                                        <p:tav tm="0" fmla="#ppt_y-sin(pi*$)/81">
                                          <p:val>
                                            <p:fltVal val="0"/>
                                          </p:val>
                                        </p:tav>
                                        <p:tav tm="100000">
                                          <p:val>
                                            <p:fltVal val="1"/>
                                          </p:val>
                                        </p:tav>
                                      </p:tavLst>
                                    </p:anim>
                                    <p:animScale>
                                      <p:cBhvr>
                                        <p:cTn id="54" dur="55">
                                          <p:stCondLst>
                                            <p:cond delay="1381"/>
                                          </p:stCondLst>
                                        </p:cTn>
                                        <p:tgtEl>
                                          <p:spTgt spid="9"/>
                                        </p:tgtEl>
                                      </p:cBhvr>
                                      <p:to x="100000" y="60000"/>
                                    </p:animScale>
                                    <p:animScale>
                                      <p:cBhvr>
                                        <p:cTn id="55" dur="353" decel="50000">
                                          <p:stCondLst>
                                            <p:cond delay="1437"/>
                                          </p:stCondLst>
                                        </p:cTn>
                                        <p:tgtEl>
                                          <p:spTgt spid="9"/>
                                        </p:tgtEl>
                                      </p:cBhvr>
                                      <p:to x="100000" y="100000"/>
                                    </p:animScale>
                                    <p:animScale>
                                      <p:cBhvr>
                                        <p:cTn id="56" dur="55">
                                          <p:stCondLst>
                                            <p:cond delay="2788"/>
                                          </p:stCondLst>
                                        </p:cTn>
                                        <p:tgtEl>
                                          <p:spTgt spid="9"/>
                                        </p:tgtEl>
                                      </p:cBhvr>
                                      <p:to x="100000" y="80000"/>
                                    </p:animScale>
                                    <p:animScale>
                                      <p:cBhvr>
                                        <p:cTn id="57" dur="353" decel="50000">
                                          <p:stCondLst>
                                            <p:cond delay="2843"/>
                                          </p:stCondLst>
                                        </p:cTn>
                                        <p:tgtEl>
                                          <p:spTgt spid="9"/>
                                        </p:tgtEl>
                                      </p:cBhvr>
                                      <p:to x="100000" y="100000"/>
                                    </p:animScale>
                                    <p:animScale>
                                      <p:cBhvr>
                                        <p:cTn id="58" dur="55">
                                          <p:stCondLst>
                                            <p:cond delay="3489"/>
                                          </p:stCondLst>
                                        </p:cTn>
                                        <p:tgtEl>
                                          <p:spTgt spid="9"/>
                                        </p:tgtEl>
                                      </p:cBhvr>
                                      <p:to x="100000" y="90000"/>
                                    </p:animScale>
                                    <p:animScale>
                                      <p:cBhvr>
                                        <p:cTn id="59" dur="353" decel="50000">
                                          <p:stCondLst>
                                            <p:cond delay="3544"/>
                                          </p:stCondLst>
                                        </p:cTn>
                                        <p:tgtEl>
                                          <p:spTgt spid="9"/>
                                        </p:tgtEl>
                                      </p:cBhvr>
                                      <p:to x="100000" y="100000"/>
                                    </p:animScale>
                                    <p:animScale>
                                      <p:cBhvr>
                                        <p:cTn id="60" dur="55">
                                          <p:stCondLst>
                                            <p:cond delay="3842"/>
                                          </p:stCondLst>
                                        </p:cTn>
                                        <p:tgtEl>
                                          <p:spTgt spid="9"/>
                                        </p:tgtEl>
                                      </p:cBhvr>
                                      <p:to x="100000" y="95000"/>
                                    </p:animScale>
                                    <p:animScale>
                                      <p:cBhvr>
                                        <p:cTn id="61" dur="353" decel="50000">
                                          <p:stCondLst>
                                            <p:cond delay="3897"/>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1232">
                                          <p:stCondLst>
                                            <p:cond delay="0"/>
                                          </p:stCondLst>
                                        </p:cTn>
                                        <p:tgtEl>
                                          <p:spTgt spid="13"/>
                                        </p:tgtEl>
                                      </p:cBhvr>
                                    </p:animEffect>
                                    <p:anim calcmode="lin" valueType="num">
                                      <p:cBhvr>
                                        <p:cTn id="67" dur="387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1411"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1411" tmFilter="0, 0; 0.125,0.2665; 0.25,0.4; 0.375,0.465; 0.5,0.5;  0.625,0.535; 0.75,0.6; 0.875,0.7335; 1,1">
                                          <p:stCondLst>
                                            <p:cond delay="1411"/>
                                          </p:stCondLst>
                                        </p:cTn>
                                        <p:tgtEl>
                                          <p:spTgt spid="13"/>
                                        </p:tgtEl>
                                        <p:attrNameLst>
                                          <p:attrName>ppt_y</p:attrName>
                                        </p:attrNameLst>
                                      </p:cBhvr>
                                      <p:tavLst>
                                        <p:tav tm="0" fmla="#ppt_y-sin(pi*$)/9">
                                          <p:val>
                                            <p:fltVal val="0"/>
                                          </p:val>
                                        </p:tav>
                                        <p:tav tm="100000">
                                          <p:val>
                                            <p:fltVal val="1"/>
                                          </p:val>
                                        </p:tav>
                                      </p:tavLst>
                                    </p:anim>
                                    <p:anim calcmode="lin" valueType="num">
                                      <p:cBhvr>
                                        <p:cTn id="70" dur="705" tmFilter="0, 0; 0.125,0.2665; 0.25,0.4; 0.375,0.465; 0.5,0.5;  0.625,0.535; 0.75,0.6; 0.875,0.7335; 1,1">
                                          <p:stCondLst>
                                            <p:cond delay="2814"/>
                                          </p:stCondLst>
                                        </p:cTn>
                                        <p:tgtEl>
                                          <p:spTgt spid="13"/>
                                        </p:tgtEl>
                                        <p:attrNameLst>
                                          <p:attrName>ppt_y</p:attrName>
                                        </p:attrNameLst>
                                      </p:cBhvr>
                                      <p:tavLst>
                                        <p:tav tm="0" fmla="#ppt_y-sin(pi*$)/27">
                                          <p:val>
                                            <p:fltVal val="0"/>
                                          </p:val>
                                        </p:tav>
                                        <p:tav tm="100000">
                                          <p:val>
                                            <p:fltVal val="1"/>
                                          </p:val>
                                        </p:tav>
                                      </p:tavLst>
                                    </p:anim>
                                    <p:anim calcmode="lin" valueType="num">
                                      <p:cBhvr>
                                        <p:cTn id="71" dur="349" tmFilter="0, 0; 0.125,0.2665; 0.25,0.4; 0.375,0.465; 0.5,0.5;  0.625,0.535; 0.75,0.6; 0.875,0.7335; 1,1">
                                          <p:stCondLst>
                                            <p:cond delay="3519"/>
                                          </p:stCondLst>
                                        </p:cTn>
                                        <p:tgtEl>
                                          <p:spTgt spid="13"/>
                                        </p:tgtEl>
                                        <p:attrNameLst>
                                          <p:attrName>ppt_y</p:attrName>
                                        </p:attrNameLst>
                                      </p:cBhvr>
                                      <p:tavLst>
                                        <p:tav tm="0" fmla="#ppt_y-sin(pi*$)/81">
                                          <p:val>
                                            <p:fltVal val="0"/>
                                          </p:val>
                                        </p:tav>
                                        <p:tav tm="100000">
                                          <p:val>
                                            <p:fltVal val="1"/>
                                          </p:val>
                                        </p:tav>
                                      </p:tavLst>
                                    </p:anim>
                                    <p:animScale>
                                      <p:cBhvr>
                                        <p:cTn id="72" dur="55">
                                          <p:stCondLst>
                                            <p:cond delay="1381"/>
                                          </p:stCondLst>
                                        </p:cTn>
                                        <p:tgtEl>
                                          <p:spTgt spid="13"/>
                                        </p:tgtEl>
                                      </p:cBhvr>
                                      <p:to x="100000" y="60000"/>
                                    </p:animScale>
                                    <p:animScale>
                                      <p:cBhvr>
                                        <p:cTn id="73" dur="353" decel="50000">
                                          <p:stCondLst>
                                            <p:cond delay="1437"/>
                                          </p:stCondLst>
                                        </p:cTn>
                                        <p:tgtEl>
                                          <p:spTgt spid="13"/>
                                        </p:tgtEl>
                                      </p:cBhvr>
                                      <p:to x="100000" y="100000"/>
                                    </p:animScale>
                                    <p:animScale>
                                      <p:cBhvr>
                                        <p:cTn id="74" dur="55">
                                          <p:stCondLst>
                                            <p:cond delay="2788"/>
                                          </p:stCondLst>
                                        </p:cTn>
                                        <p:tgtEl>
                                          <p:spTgt spid="13"/>
                                        </p:tgtEl>
                                      </p:cBhvr>
                                      <p:to x="100000" y="80000"/>
                                    </p:animScale>
                                    <p:animScale>
                                      <p:cBhvr>
                                        <p:cTn id="75" dur="353" decel="50000">
                                          <p:stCondLst>
                                            <p:cond delay="2843"/>
                                          </p:stCondLst>
                                        </p:cTn>
                                        <p:tgtEl>
                                          <p:spTgt spid="13"/>
                                        </p:tgtEl>
                                      </p:cBhvr>
                                      <p:to x="100000" y="100000"/>
                                    </p:animScale>
                                    <p:animScale>
                                      <p:cBhvr>
                                        <p:cTn id="76" dur="55">
                                          <p:stCondLst>
                                            <p:cond delay="3489"/>
                                          </p:stCondLst>
                                        </p:cTn>
                                        <p:tgtEl>
                                          <p:spTgt spid="13"/>
                                        </p:tgtEl>
                                      </p:cBhvr>
                                      <p:to x="100000" y="90000"/>
                                    </p:animScale>
                                    <p:animScale>
                                      <p:cBhvr>
                                        <p:cTn id="77" dur="353" decel="50000">
                                          <p:stCondLst>
                                            <p:cond delay="3544"/>
                                          </p:stCondLst>
                                        </p:cTn>
                                        <p:tgtEl>
                                          <p:spTgt spid="13"/>
                                        </p:tgtEl>
                                      </p:cBhvr>
                                      <p:to x="100000" y="100000"/>
                                    </p:animScale>
                                    <p:animScale>
                                      <p:cBhvr>
                                        <p:cTn id="78" dur="55">
                                          <p:stCondLst>
                                            <p:cond delay="3842"/>
                                          </p:stCondLst>
                                        </p:cTn>
                                        <p:tgtEl>
                                          <p:spTgt spid="13"/>
                                        </p:tgtEl>
                                      </p:cBhvr>
                                      <p:to x="100000" y="95000"/>
                                    </p:animScale>
                                    <p:animScale>
                                      <p:cBhvr>
                                        <p:cTn id="79" dur="353" decel="50000">
                                          <p:stCondLst>
                                            <p:cond delay="3897"/>
                                          </p:stCondLst>
                                        </p:cTn>
                                        <p:tgtEl>
                                          <p:spTgt spid="13"/>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1160">
                                          <p:stCondLst>
                                            <p:cond delay="0"/>
                                          </p:stCondLst>
                                        </p:cTn>
                                        <p:tgtEl>
                                          <p:spTgt spid="15"/>
                                        </p:tgtEl>
                                      </p:cBhvr>
                                    </p:animEffect>
                                    <p:anim calcmode="lin" valueType="num">
                                      <p:cBhvr>
                                        <p:cTn id="85" dur="364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6" dur="1328"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7" dur="1328" tmFilter="0, 0; 0.125,0.2665; 0.25,0.4; 0.375,0.465; 0.5,0.5;  0.625,0.535; 0.75,0.6; 0.875,0.7335; 1,1">
                                          <p:stCondLst>
                                            <p:cond delay="1328"/>
                                          </p:stCondLst>
                                        </p:cTn>
                                        <p:tgtEl>
                                          <p:spTgt spid="15"/>
                                        </p:tgtEl>
                                        <p:attrNameLst>
                                          <p:attrName>ppt_y</p:attrName>
                                        </p:attrNameLst>
                                      </p:cBhvr>
                                      <p:tavLst>
                                        <p:tav tm="0" fmla="#ppt_y-sin(pi*$)/9">
                                          <p:val>
                                            <p:fltVal val="0"/>
                                          </p:val>
                                        </p:tav>
                                        <p:tav tm="100000">
                                          <p:val>
                                            <p:fltVal val="1"/>
                                          </p:val>
                                        </p:tav>
                                      </p:tavLst>
                                    </p:anim>
                                    <p:anim calcmode="lin" valueType="num">
                                      <p:cBhvr>
                                        <p:cTn id="88" dur="664" tmFilter="0, 0; 0.125,0.2665; 0.25,0.4; 0.375,0.465; 0.5,0.5;  0.625,0.535; 0.75,0.6; 0.875,0.7335; 1,1">
                                          <p:stCondLst>
                                            <p:cond delay="2648"/>
                                          </p:stCondLst>
                                        </p:cTn>
                                        <p:tgtEl>
                                          <p:spTgt spid="15"/>
                                        </p:tgtEl>
                                        <p:attrNameLst>
                                          <p:attrName>ppt_y</p:attrName>
                                        </p:attrNameLst>
                                      </p:cBhvr>
                                      <p:tavLst>
                                        <p:tav tm="0" fmla="#ppt_y-sin(pi*$)/27">
                                          <p:val>
                                            <p:fltVal val="0"/>
                                          </p:val>
                                        </p:tav>
                                        <p:tav tm="100000">
                                          <p:val>
                                            <p:fltVal val="1"/>
                                          </p:val>
                                        </p:tav>
                                      </p:tavLst>
                                    </p:anim>
                                    <p:anim calcmode="lin" valueType="num">
                                      <p:cBhvr>
                                        <p:cTn id="89" dur="328" tmFilter="0, 0; 0.125,0.2665; 0.25,0.4; 0.375,0.465; 0.5,0.5;  0.625,0.535; 0.75,0.6; 0.875,0.7335; 1,1">
                                          <p:stCondLst>
                                            <p:cond delay="3312"/>
                                          </p:stCondLst>
                                        </p:cTn>
                                        <p:tgtEl>
                                          <p:spTgt spid="15"/>
                                        </p:tgtEl>
                                        <p:attrNameLst>
                                          <p:attrName>ppt_y</p:attrName>
                                        </p:attrNameLst>
                                      </p:cBhvr>
                                      <p:tavLst>
                                        <p:tav tm="0" fmla="#ppt_y-sin(pi*$)/81">
                                          <p:val>
                                            <p:fltVal val="0"/>
                                          </p:val>
                                        </p:tav>
                                        <p:tav tm="100000">
                                          <p:val>
                                            <p:fltVal val="1"/>
                                          </p:val>
                                        </p:tav>
                                      </p:tavLst>
                                    </p:anim>
                                    <p:animScale>
                                      <p:cBhvr>
                                        <p:cTn id="90" dur="52">
                                          <p:stCondLst>
                                            <p:cond delay="1300"/>
                                          </p:stCondLst>
                                        </p:cTn>
                                        <p:tgtEl>
                                          <p:spTgt spid="15"/>
                                        </p:tgtEl>
                                      </p:cBhvr>
                                      <p:to x="100000" y="60000"/>
                                    </p:animScale>
                                    <p:animScale>
                                      <p:cBhvr>
                                        <p:cTn id="91" dur="332" decel="50000">
                                          <p:stCondLst>
                                            <p:cond delay="1352"/>
                                          </p:stCondLst>
                                        </p:cTn>
                                        <p:tgtEl>
                                          <p:spTgt spid="15"/>
                                        </p:tgtEl>
                                      </p:cBhvr>
                                      <p:to x="100000" y="100000"/>
                                    </p:animScale>
                                    <p:animScale>
                                      <p:cBhvr>
                                        <p:cTn id="92" dur="52">
                                          <p:stCondLst>
                                            <p:cond delay="2624"/>
                                          </p:stCondLst>
                                        </p:cTn>
                                        <p:tgtEl>
                                          <p:spTgt spid="15"/>
                                        </p:tgtEl>
                                      </p:cBhvr>
                                      <p:to x="100000" y="80000"/>
                                    </p:animScale>
                                    <p:animScale>
                                      <p:cBhvr>
                                        <p:cTn id="93" dur="332" decel="50000">
                                          <p:stCondLst>
                                            <p:cond delay="2676"/>
                                          </p:stCondLst>
                                        </p:cTn>
                                        <p:tgtEl>
                                          <p:spTgt spid="15"/>
                                        </p:tgtEl>
                                      </p:cBhvr>
                                      <p:to x="100000" y="100000"/>
                                    </p:animScale>
                                    <p:animScale>
                                      <p:cBhvr>
                                        <p:cTn id="94" dur="52">
                                          <p:stCondLst>
                                            <p:cond delay="3284"/>
                                          </p:stCondLst>
                                        </p:cTn>
                                        <p:tgtEl>
                                          <p:spTgt spid="15"/>
                                        </p:tgtEl>
                                      </p:cBhvr>
                                      <p:to x="100000" y="90000"/>
                                    </p:animScale>
                                    <p:animScale>
                                      <p:cBhvr>
                                        <p:cTn id="95" dur="332" decel="50000">
                                          <p:stCondLst>
                                            <p:cond delay="3336"/>
                                          </p:stCondLst>
                                        </p:cTn>
                                        <p:tgtEl>
                                          <p:spTgt spid="15"/>
                                        </p:tgtEl>
                                      </p:cBhvr>
                                      <p:to x="100000" y="100000"/>
                                    </p:animScale>
                                    <p:animScale>
                                      <p:cBhvr>
                                        <p:cTn id="96" dur="52">
                                          <p:stCondLst>
                                            <p:cond delay="3616"/>
                                          </p:stCondLst>
                                        </p:cTn>
                                        <p:tgtEl>
                                          <p:spTgt spid="15"/>
                                        </p:tgtEl>
                                      </p:cBhvr>
                                      <p:to x="100000" y="95000"/>
                                    </p:animScale>
                                    <p:animScale>
                                      <p:cBhvr>
                                        <p:cTn id="97" dur="332" decel="50000">
                                          <p:stCondLst>
                                            <p:cond delay="3668"/>
                                          </p:stCondLst>
                                        </p:cTn>
                                        <p:tgtEl>
                                          <p:spTgt spid="15"/>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down)">
                                      <p:cBhvr>
                                        <p:cTn id="102" dur="1232">
                                          <p:stCondLst>
                                            <p:cond delay="0"/>
                                          </p:stCondLst>
                                        </p:cTn>
                                        <p:tgtEl>
                                          <p:spTgt spid="17"/>
                                        </p:tgtEl>
                                      </p:cBhvr>
                                    </p:animEffect>
                                    <p:anim calcmode="lin" valueType="num">
                                      <p:cBhvr>
                                        <p:cTn id="103" dur="387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4" dur="1411"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5" dur="1411" tmFilter="0, 0; 0.125,0.2665; 0.25,0.4; 0.375,0.465; 0.5,0.5;  0.625,0.535; 0.75,0.6; 0.875,0.7335; 1,1">
                                          <p:stCondLst>
                                            <p:cond delay="1411"/>
                                          </p:stCondLst>
                                        </p:cTn>
                                        <p:tgtEl>
                                          <p:spTgt spid="17"/>
                                        </p:tgtEl>
                                        <p:attrNameLst>
                                          <p:attrName>ppt_y</p:attrName>
                                        </p:attrNameLst>
                                      </p:cBhvr>
                                      <p:tavLst>
                                        <p:tav tm="0" fmla="#ppt_y-sin(pi*$)/9">
                                          <p:val>
                                            <p:fltVal val="0"/>
                                          </p:val>
                                        </p:tav>
                                        <p:tav tm="100000">
                                          <p:val>
                                            <p:fltVal val="1"/>
                                          </p:val>
                                        </p:tav>
                                      </p:tavLst>
                                    </p:anim>
                                    <p:anim calcmode="lin" valueType="num">
                                      <p:cBhvr>
                                        <p:cTn id="106" dur="705" tmFilter="0, 0; 0.125,0.2665; 0.25,0.4; 0.375,0.465; 0.5,0.5;  0.625,0.535; 0.75,0.6; 0.875,0.7335; 1,1">
                                          <p:stCondLst>
                                            <p:cond delay="2814"/>
                                          </p:stCondLst>
                                        </p:cTn>
                                        <p:tgtEl>
                                          <p:spTgt spid="17"/>
                                        </p:tgtEl>
                                        <p:attrNameLst>
                                          <p:attrName>ppt_y</p:attrName>
                                        </p:attrNameLst>
                                      </p:cBhvr>
                                      <p:tavLst>
                                        <p:tav tm="0" fmla="#ppt_y-sin(pi*$)/27">
                                          <p:val>
                                            <p:fltVal val="0"/>
                                          </p:val>
                                        </p:tav>
                                        <p:tav tm="100000">
                                          <p:val>
                                            <p:fltVal val="1"/>
                                          </p:val>
                                        </p:tav>
                                      </p:tavLst>
                                    </p:anim>
                                    <p:anim calcmode="lin" valueType="num">
                                      <p:cBhvr>
                                        <p:cTn id="107" dur="349" tmFilter="0, 0; 0.125,0.2665; 0.25,0.4; 0.375,0.465; 0.5,0.5;  0.625,0.535; 0.75,0.6; 0.875,0.7335; 1,1">
                                          <p:stCondLst>
                                            <p:cond delay="3519"/>
                                          </p:stCondLst>
                                        </p:cTn>
                                        <p:tgtEl>
                                          <p:spTgt spid="17"/>
                                        </p:tgtEl>
                                        <p:attrNameLst>
                                          <p:attrName>ppt_y</p:attrName>
                                        </p:attrNameLst>
                                      </p:cBhvr>
                                      <p:tavLst>
                                        <p:tav tm="0" fmla="#ppt_y-sin(pi*$)/81">
                                          <p:val>
                                            <p:fltVal val="0"/>
                                          </p:val>
                                        </p:tav>
                                        <p:tav tm="100000">
                                          <p:val>
                                            <p:fltVal val="1"/>
                                          </p:val>
                                        </p:tav>
                                      </p:tavLst>
                                    </p:anim>
                                    <p:animScale>
                                      <p:cBhvr>
                                        <p:cTn id="108" dur="55">
                                          <p:stCondLst>
                                            <p:cond delay="1381"/>
                                          </p:stCondLst>
                                        </p:cTn>
                                        <p:tgtEl>
                                          <p:spTgt spid="17"/>
                                        </p:tgtEl>
                                      </p:cBhvr>
                                      <p:to x="100000" y="60000"/>
                                    </p:animScale>
                                    <p:animScale>
                                      <p:cBhvr>
                                        <p:cTn id="109" dur="353" decel="50000">
                                          <p:stCondLst>
                                            <p:cond delay="1437"/>
                                          </p:stCondLst>
                                        </p:cTn>
                                        <p:tgtEl>
                                          <p:spTgt spid="17"/>
                                        </p:tgtEl>
                                      </p:cBhvr>
                                      <p:to x="100000" y="100000"/>
                                    </p:animScale>
                                    <p:animScale>
                                      <p:cBhvr>
                                        <p:cTn id="110" dur="55">
                                          <p:stCondLst>
                                            <p:cond delay="2788"/>
                                          </p:stCondLst>
                                        </p:cTn>
                                        <p:tgtEl>
                                          <p:spTgt spid="17"/>
                                        </p:tgtEl>
                                      </p:cBhvr>
                                      <p:to x="100000" y="80000"/>
                                    </p:animScale>
                                    <p:animScale>
                                      <p:cBhvr>
                                        <p:cTn id="111" dur="353" decel="50000">
                                          <p:stCondLst>
                                            <p:cond delay="2843"/>
                                          </p:stCondLst>
                                        </p:cTn>
                                        <p:tgtEl>
                                          <p:spTgt spid="17"/>
                                        </p:tgtEl>
                                      </p:cBhvr>
                                      <p:to x="100000" y="100000"/>
                                    </p:animScale>
                                    <p:animScale>
                                      <p:cBhvr>
                                        <p:cTn id="112" dur="55">
                                          <p:stCondLst>
                                            <p:cond delay="3489"/>
                                          </p:stCondLst>
                                        </p:cTn>
                                        <p:tgtEl>
                                          <p:spTgt spid="17"/>
                                        </p:tgtEl>
                                      </p:cBhvr>
                                      <p:to x="100000" y="90000"/>
                                    </p:animScale>
                                    <p:animScale>
                                      <p:cBhvr>
                                        <p:cTn id="113" dur="353" decel="50000">
                                          <p:stCondLst>
                                            <p:cond delay="3544"/>
                                          </p:stCondLst>
                                        </p:cTn>
                                        <p:tgtEl>
                                          <p:spTgt spid="17"/>
                                        </p:tgtEl>
                                      </p:cBhvr>
                                      <p:to x="100000" y="100000"/>
                                    </p:animScale>
                                    <p:animScale>
                                      <p:cBhvr>
                                        <p:cTn id="114" dur="55">
                                          <p:stCondLst>
                                            <p:cond delay="3842"/>
                                          </p:stCondLst>
                                        </p:cTn>
                                        <p:tgtEl>
                                          <p:spTgt spid="17"/>
                                        </p:tgtEl>
                                      </p:cBhvr>
                                      <p:to x="100000" y="95000"/>
                                    </p:animScale>
                                    <p:animScale>
                                      <p:cBhvr>
                                        <p:cTn id="115" dur="353" decel="50000">
                                          <p:stCondLst>
                                            <p:cond delay="3897"/>
                                          </p:stCondLst>
                                        </p:cTn>
                                        <p:tgtEl>
                                          <p:spTgt spid="17"/>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wipe(down)">
                                      <p:cBhvr>
                                        <p:cTn id="120" dur="1305">
                                          <p:stCondLst>
                                            <p:cond delay="0"/>
                                          </p:stCondLst>
                                        </p:cTn>
                                        <p:tgtEl>
                                          <p:spTgt spid="19"/>
                                        </p:tgtEl>
                                      </p:cBhvr>
                                    </p:animEffect>
                                    <p:anim calcmode="lin" valueType="num">
                                      <p:cBhvr>
                                        <p:cTn id="121" dur="4100"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2" dur="149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3" dur="1494" tmFilter="0, 0; 0.125,0.2665; 0.25,0.4; 0.375,0.465; 0.5,0.5;  0.625,0.535; 0.75,0.6; 0.875,0.7335; 1,1">
                                          <p:stCondLst>
                                            <p:cond delay="1494"/>
                                          </p:stCondLst>
                                        </p:cTn>
                                        <p:tgtEl>
                                          <p:spTgt spid="19"/>
                                        </p:tgtEl>
                                        <p:attrNameLst>
                                          <p:attrName>ppt_y</p:attrName>
                                        </p:attrNameLst>
                                      </p:cBhvr>
                                      <p:tavLst>
                                        <p:tav tm="0" fmla="#ppt_y-sin(pi*$)/9">
                                          <p:val>
                                            <p:fltVal val="0"/>
                                          </p:val>
                                        </p:tav>
                                        <p:tav tm="100000">
                                          <p:val>
                                            <p:fltVal val="1"/>
                                          </p:val>
                                        </p:tav>
                                      </p:tavLst>
                                    </p:anim>
                                    <p:anim calcmode="lin" valueType="num">
                                      <p:cBhvr>
                                        <p:cTn id="124" dur="747" tmFilter="0, 0; 0.125,0.2665; 0.25,0.4; 0.375,0.465; 0.5,0.5;  0.625,0.535; 0.75,0.6; 0.875,0.7335; 1,1">
                                          <p:stCondLst>
                                            <p:cond delay="2979"/>
                                          </p:stCondLst>
                                        </p:cTn>
                                        <p:tgtEl>
                                          <p:spTgt spid="19"/>
                                        </p:tgtEl>
                                        <p:attrNameLst>
                                          <p:attrName>ppt_y</p:attrName>
                                        </p:attrNameLst>
                                      </p:cBhvr>
                                      <p:tavLst>
                                        <p:tav tm="0" fmla="#ppt_y-sin(pi*$)/27">
                                          <p:val>
                                            <p:fltVal val="0"/>
                                          </p:val>
                                        </p:tav>
                                        <p:tav tm="100000">
                                          <p:val>
                                            <p:fltVal val="1"/>
                                          </p:val>
                                        </p:tav>
                                      </p:tavLst>
                                    </p:anim>
                                    <p:anim calcmode="lin" valueType="num">
                                      <p:cBhvr>
                                        <p:cTn id="125" dur="369" tmFilter="0, 0; 0.125,0.2665; 0.25,0.4; 0.375,0.465; 0.5,0.5;  0.625,0.535; 0.75,0.6; 0.875,0.7335; 1,1">
                                          <p:stCondLst>
                                            <p:cond delay="3726"/>
                                          </p:stCondLst>
                                        </p:cTn>
                                        <p:tgtEl>
                                          <p:spTgt spid="19"/>
                                        </p:tgtEl>
                                        <p:attrNameLst>
                                          <p:attrName>ppt_y</p:attrName>
                                        </p:attrNameLst>
                                      </p:cBhvr>
                                      <p:tavLst>
                                        <p:tav tm="0" fmla="#ppt_y-sin(pi*$)/81">
                                          <p:val>
                                            <p:fltVal val="0"/>
                                          </p:val>
                                        </p:tav>
                                        <p:tav tm="100000">
                                          <p:val>
                                            <p:fltVal val="1"/>
                                          </p:val>
                                        </p:tav>
                                      </p:tavLst>
                                    </p:anim>
                                    <p:animScale>
                                      <p:cBhvr>
                                        <p:cTn id="126" dur="59">
                                          <p:stCondLst>
                                            <p:cond delay="1462"/>
                                          </p:stCondLst>
                                        </p:cTn>
                                        <p:tgtEl>
                                          <p:spTgt spid="19"/>
                                        </p:tgtEl>
                                      </p:cBhvr>
                                      <p:to x="100000" y="60000"/>
                                    </p:animScale>
                                    <p:animScale>
                                      <p:cBhvr>
                                        <p:cTn id="127" dur="373" decel="50000">
                                          <p:stCondLst>
                                            <p:cond delay="1521"/>
                                          </p:stCondLst>
                                        </p:cTn>
                                        <p:tgtEl>
                                          <p:spTgt spid="19"/>
                                        </p:tgtEl>
                                      </p:cBhvr>
                                      <p:to x="100000" y="100000"/>
                                    </p:animScale>
                                    <p:animScale>
                                      <p:cBhvr>
                                        <p:cTn id="128" dur="59">
                                          <p:stCondLst>
                                            <p:cond delay="2952"/>
                                          </p:stCondLst>
                                        </p:cTn>
                                        <p:tgtEl>
                                          <p:spTgt spid="19"/>
                                        </p:tgtEl>
                                      </p:cBhvr>
                                      <p:to x="100000" y="80000"/>
                                    </p:animScale>
                                    <p:animScale>
                                      <p:cBhvr>
                                        <p:cTn id="129" dur="373" decel="50000">
                                          <p:stCondLst>
                                            <p:cond delay="3011"/>
                                          </p:stCondLst>
                                        </p:cTn>
                                        <p:tgtEl>
                                          <p:spTgt spid="19"/>
                                        </p:tgtEl>
                                      </p:cBhvr>
                                      <p:to x="100000" y="100000"/>
                                    </p:animScale>
                                    <p:animScale>
                                      <p:cBhvr>
                                        <p:cTn id="130" dur="59">
                                          <p:stCondLst>
                                            <p:cond delay="3694"/>
                                          </p:stCondLst>
                                        </p:cTn>
                                        <p:tgtEl>
                                          <p:spTgt spid="19"/>
                                        </p:tgtEl>
                                      </p:cBhvr>
                                      <p:to x="100000" y="90000"/>
                                    </p:animScale>
                                    <p:animScale>
                                      <p:cBhvr>
                                        <p:cTn id="131" dur="373" decel="50000">
                                          <p:stCondLst>
                                            <p:cond delay="3753"/>
                                          </p:stCondLst>
                                        </p:cTn>
                                        <p:tgtEl>
                                          <p:spTgt spid="19"/>
                                        </p:tgtEl>
                                      </p:cBhvr>
                                      <p:to x="100000" y="100000"/>
                                    </p:animScale>
                                    <p:animScale>
                                      <p:cBhvr>
                                        <p:cTn id="132" dur="59">
                                          <p:stCondLst>
                                            <p:cond delay="4068"/>
                                          </p:stCondLst>
                                        </p:cTn>
                                        <p:tgtEl>
                                          <p:spTgt spid="19"/>
                                        </p:tgtEl>
                                      </p:cBhvr>
                                      <p:to x="100000" y="95000"/>
                                    </p:animScale>
                                    <p:animScale>
                                      <p:cBhvr>
                                        <p:cTn id="133" dur="373" decel="50000">
                                          <p:stCondLst>
                                            <p:cond delay="4127"/>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36E124-E07D-EE45-5695-5748BBCE41BF}"/>
              </a:ext>
            </a:extLst>
          </p:cNvPr>
          <p:cNvSpPr txBox="1"/>
          <p:nvPr/>
        </p:nvSpPr>
        <p:spPr>
          <a:xfrm>
            <a:off x="2889031" y="415062"/>
            <a:ext cx="6093372" cy="1258165"/>
          </a:xfrm>
          <a:prstGeom prst="rect">
            <a:avLst/>
          </a:prstGeom>
          <a:noFill/>
        </p:spPr>
        <p:txBody>
          <a:bodyPr wrap="square">
            <a:spAutoFit/>
          </a:bodyPr>
          <a:lstStyle/>
          <a:p>
            <a:pPr marL="0" marR="0" algn="ctr">
              <a:lnSpc>
                <a:spcPct val="115000"/>
              </a:lnSpc>
              <a:spcBef>
                <a:spcPts val="0"/>
              </a:spcBef>
              <a:spcAft>
                <a:spcPts val="0"/>
              </a:spcAft>
            </a:pPr>
            <a:r>
              <a:rPr lang="en-US" sz="7200" dirty="0">
                <a:solidFill>
                  <a:schemeClr val="bg1"/>
                </a:solidFill>
                <a:effectLst/>
                <a:latin typeface="Arial" panose="020B0604020202020204" pitchFamily="34" charset="0"/>
                <a:ea typeface="Arial" panose="020B0604020202020204" pitchFamily="34" charset="0"/>
              </a:rPr>
              <a:t> Admit them</a:t>
            </a:r>
          </a:p>
        </p:txBody>
      </p:sp>
      <p:sp>
        <p:nvSpPr>
          <p:cNvPr id="6" name="TextBox 5">
            <a:extLst>
              <a:ext uri="{FF2B5EF4-FFF2-40B4-BE49-F238E27FC236}">
                <a16:creationId xmlns:a16="http://schemas.microsoft.com/office/drawing/2014/main" id="{851E1713-D77A-E654-C016-4EA68B552870}"/>
              </a:ext>
            </a:extLst>
          </p:cNvPr>
          <p:cNvSpPr txBox="1"/>
          <p:nvPr/>
        </p:nvSpPr>
        <p:spPr>
          <a:xfrm>
            <a:off x="2768970" y="2060059"/>
            <a:ext cx="6093372" cy="1107996"/>
          </a:xfrm>
          <a:prstGeom prst="rect">
            <a:avLst/>
          </a:prstGeom>
          <a:noFill/>
        </p:spPr>
        <p:txBody>
          <a:bodyPr wrap="square">
            <a:spAutoFit/>
          </a:bodyPr>
          <a:lstStyle/>
          <a:p>
            <a:pPr algn="ctr"/>
            <a:r>
              <a:rPr lang="en-US" sz="6600" dirty="0">
                <a:solidFill>
                  <a:schemeClr val="bg1"/>
                </a:solidFill>
                <a:effectLst/>
                <a:latin typeface="Arial" panose="020B0604020202020204" pitchFamily="34" charset="0"/>
                <a:ea typeface="Arial" panose="020B0604020202020204" pitchFamily="34" charset="0"/>
              </a:rPr>
              <a:t>“I was wrong”</a:t>
            </a:r>
            <a:endParaRPr lang="en-US" sz="6600" dirty="0">
              <a:solidFill>
                <a:schemeClr val="bg1"/>
              </a:solidFill>
            </a:endParaRPr>
          </a:p>
        </p:txBody>
      </p:sp>
      <p:sp>
        <p:nvSpPr>
          <p:cNvPr id="8" name="TextBox 7">
            <a:extLst>
              <a:ext uri="{FF2B5EF4-FFF2-40B4-BE49-F238E27FC236}">
                <a16:creationId xmlns:a16="http://schemas.microsoft.com/office/drawing/2014/main" id="{0774BFA2-BD22-3663-64B7-AAD3F5688D72}"/>
              </a:ext>
            </a:extLst>
          </p:cNvPr>
          <p:cNvSpPr txBox="1"/>
          <p:nvPr/>
        </p:nvSpPr>
        <p:spPr>
          <a:xfrm>
            <a:off x="625365" y="3554888"/>
            <a:ext cx="10941269" cy="1938992"/>
          </a:xfrm>
          <a:prstGeom prst="rect">
            <a:avLst/>
          </a:prstGeom>
          <a:noFill/>
        </p:spPr>
        <p:txBody>
          <a:bodyPr wrap="square">
            <a:spAutoFit/>
          </a:bodyPr>
          <a:lstStyle/>
          <a:p>
            <a:pPr algn="ctr"/>
            <a:r>
              <a:rPr lang="en-US" sz="4000" dirty="0">
                <a:solidFill>
                  <a:schemeClr val="bg1"/>
                </a:solidFill>
                <a:effectLst/>
                <a:latin typeface="Arial" panose="020B0604020202020204" pitchFamily="34" charset="0"/>
                <a:ea typeface="Arial" panose="020B0604020202020204" pitchFamily="34" charset="0"/>
              </a:rPr>
              <a:t>There is no </a:t>
            </a:r>
            <a:r>
              <a:rPr lang="en-US" sz="4000" u="sng" dirty="0">
                <a:solidFill>
                  <a:schemeClr val="bg1"/>
                </a:solidFill>
                <a:effectLst/>
                <a:latin typeface="Arial" panose="020B0604020202020204" pitchFamily="34" charset="0"/>
                <a:ea typeface="Arial" panose="020B0604020202020204" pitchFamily="34" charset="0"/>
              </a:rPr>
              <a:t>hope for success </a:t>
            </a:r>
            <a:r>
              <a:rPr lang="en-US" sz="4000" dirty="0">
                <a:solidFill>
                  <a:schemeClr val="bg1"/>
                </a:solidFill>
                <a:effectLst/>
                <a:latin typeface="Arial" panose="020B0604020202020204" pitchFamily="34" charset="0"/>
                <a:ea typeface="Arial" panose="020B0604020202020204" pitchFamily="34" charset="0"/>
              </a:rPr>
              <a:t>unless we face up to the “shibboleths” in our life.  Don’t try to </a:t>
            </a:r>
            <a:r>
              <a:rPr lang="en-US" sz="4000" u="sng" dirty="0">
                <a:solidFill>
                  <a:schemeClr val="bg1"/>
                </a:solidFill>
                <a:effectLst/>
                <a:latin typeface="Arial" panose="020B0604020202020204" pitchFamily="34" charset="0"/>
                <a:ea typeface="Arial" panose="020B0604020202020204" pitchFamily="34" charset="0"/>
              </a:rPr>
              <a:t>ignore</a:t>
            </a:r>
            <a:r>
              <a:rPr lang="en-US" sz="4000" dirty="0">
                <a:solidFill>
                  <a:schemeClr val="bg1"/>
                </a:solidFill>
                <a:effectLst/>
                <a:latin typeface="Arial" panose="020B0604020202020204" pitchFamily="34" charset="0"/>
                <a:ea typeface="Arial" panose="020B0604020202020204" pitchFamily="34" charset="0"/>
              </a:rPr>
              <a:t> them and pretend they </a:t>
            </a:r>
            <a:r>
              <a:rPr lang="en-US" sz="4000" u="sng" dirty="0">
                <a:solidFill>
                  <a:schemeClr val="bg1"/>
                </a:solidFill>
                <a:effectLst/>
                <a:latin typeface="Arial" panose="020B0604020202020204" pitchFamily="34" charset="0"/>
                <a:ea typeface="Arial" panose="020B0604020202020204" pitchFamily="34" charset="0"/>
              </a:rPr>
              <a:t>don’t exist. </a:t>
            </a:r>
            <a:endParaRPr lang="en-US" sz="4000" u="sng" dirty="0">
              <a:solidFill>
                <a:schemeClr val="bg1"/>
              </a:solidFill>
            </a:endParaRPr>
          </a:p>
        </p:txBody>
      </p:sp>
    </p:spTree>
    <p:extLst>
      <p:ext uri="{BB962C8B-B14F-4D97-AF65-F5344CB8AC3E}">
        <p14:creationId xmlns:p14="http://schemas.microsoft.com/office/powerpoint/2010/main" val="2264675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870">
                                          <p:stCondLst>
                                            <p:cond delay="0"/>
                                          </p:stCondLst>
                                        </p:cTn>
                                        <p:tgtEl>
                                          <p:spTgt spid="6"/>
                                        </p:tgtEl>
                                      </p:cBhvr>
                                    </p:animEffect>
                                    <p:anim calcmode="lin" valueType="num">
                                      <p:cBhvr>
                                        <p:cTn id="15"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18"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19"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20" dur="39">
                                          <p:stCondLst>
                                            <p:cond delay="975"/>
                                          </p:stCondLst>
                                        </p:cTn>
                                        <p:tgtEl>
                                          <p:spTgt spid="6"/>
                                        </p:tgtEl>
                                      </p:cBhvr>
                                      <p:to x="100000" y="60000"/>
                                    </p:animScale>
                                    <p:animScale>
                                      <p:cBhvr>
                                        <p:cTn id="21" dur="249" decel="50000">
                                          <p:stCondLst>
                                            <p:cond delay="1014"/>
                                          </p:stCondLst>
                                        </p:cTn>
                                        <p:tgtEl>
                                          <p:spTgt spid="6"/>
                                        </p:tgtEl>
                                      </p:cBhvr>
                                      <p:to x="100000" y="100000"/>
                                    </p:animScale>
                                    <p:animScale>
                                      <p:cBhvr>
                                        <p:cTn id="22" dur="39">
                                          <p:stCondLst>
                                            <p:cond delay="1968"/>
                                          </p:stCondLst>
                                        </p:cTn>
                                        <p:tgtEl>
                                          <p:spTgt spid="6"/>
                                        </p:tgtEl>
                                      </p:cBhvr>
                                      <p:to x="100000" y="80000"/>
                                    </p:animScale>
                                    <p:animScale>
                                      <p:cBhvr>
                                        <p:cTn id="23" dur="249" decel="50000">
                                          <p:stCondLst>
                                            <p:cond delay="2007"/>
                                          </p:stCondLst>
                                        </p:cTn>
                                        <p:tgtEl>
                                          <p:spTgt spid="6"/>
                                        </p:tgtEl>
                                      </p:cBhvr>
                                      <p:to x="100000" y="100000"/>
                                    </p:animScale>
                                    <p:animScale>
                                      <p:cBhvr>
                                        <p:cTn id="24" dur="39">
                                          <p:stCondLst>
                                            <p:cond delay="2463"/>
                                          </p:stCondLst>
                                        </p:cTn>
                                        <p:tgtEl>
                                          <p:spTgt spid="6"/>
                                        </p:tgtEl>
                                      </p:cBhvr>
                                      <p:to x="100000" y="90000"/>
                                    </p:animScale>
                                    <p:animScale>
                                      <p:cBhvr>
                                        <p:cTn id="25" dur="249" decel="50000">
                                          <p:stCondLst>
                                            <p:cond delay="2502"/>
                                          </p:stCondLst>
                                        </p:cTn>
                                        <p:tgtEl>
                                          <p:spTgt spid="6"/>
                                        </p:tgtEl>
                                      </p:cBhvr>
                                      <p:to x="100000" y="100000"/>
                                    </p:animScale>
                                    <p:animScale>
                                      <p:cBhvr>
                                        <p:cTn id="26" dur="39">
                                          <p:stCondLst>
                                            <p:cond delay="2712"/>
                                          </p:stCondLst>
                                        </p:cTn>
                                        <p:tgtEl>
                                          <p:spTgt spid="6"/>
                                        </p:tgtEl>
                                      </p:cBhvr>
                                      <p:to x="100000" y="95000"/>
                                    </p:animScale>
                                    <p:animScale>
                                      <p:cBhvr>
                                        <p:cTn id="27" dur="249" decel="50000">
                                          <p:stCondLst>
                                            <p:cond delay="2751"/>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3000" fill="hold"/>
                                        <p:tgtEl>
                                          <p:spTgt spid="8"/>
                                        </p:tgtEl>
                                        <p:attrNameLst>
                                          <p:attrName>ppt_w</p:attrName>
                                        </p:attrNameLst>
                                      </p:cBhvr>
                                      <p:tavLst>
                                        <p:tav tm="0">
                                          <p:val>
                                            <p:strVal val="#ppt_w*0.70"/>
                                          </p:val>
                                        </p:tav>
                                        <p:tav tm="100000">
                                          <p:val>
                                            <p:strVal val="#ppt_w"/>
                                          </p:val>
                                        </p:tav>
                                      </p:tavLst>
                                    </p:anim>
                                    <p:anim calcmode="lin" valueType="num">
                                      <p:cBhvr>
                                        <p:cTn id="33" dur="3000" fill="hold"/>
                                        <p:tgtEl>
                                          <p:spTgt spid="8"/>
                                        </p:tgtEl>
                                        <p:attrNameLst>
                                          <p:attrName>ppt_h</p:attrName>
                                        </p:attrNameLst>
                                      </p:cBhvr>
                                      <p:tavLst>
                                        <p:tav tm="0">
                                          <p:val>
                                            <p:strVal val="#ppt_h"/>
                                          </p:val>
                                        </p:tav>
                                        <p:tav tm="100000">
                                          <p:val>
                                            <p:strVal val="#ppt_h"/>
                                          </p:val>
                                        </p:tav>
                                      </p:tavLst>
                                    </p:anim>
                                    <p:animEffect transition="in" filter="fade">
                                      <p:cBhvr>
                                        <p:cTn id="34"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20BA58-EC6F-76A3-91C1-268A682B80DF}"/>
              </a:ext>
            </a:extLst>
          </p:cNvPr>
          <p:cNvSpPr txBox="1"/>
          <p:nvPr/>
        </p:nvSpPr>
        <p:spPr>
          <a:xfrm>
            <a:off x="945931" y="572716"/>
            <a:ext cx="9553904" cy="1258165"/>
          </a:xfrm>
          <a:prstGeom prst="rect">
            <a:avLst/>
          </a:prstGeom>
          <a:noFill/>
        </p:spPr>
        <p:txBody>
          <a:bodyPr wrap="square">
            <a:spAutoFit/>
          </a:bodyPr>
          <a:lstStyle/>
          <a:p>
            <a:pPr marL="0" marR="0" algn="ctr">
              <a:lnSpc>
                <a:spcPct val="115000"/>
              </a:lnSpc>
              <a:spcBef>
                <a:spcPts val="0"/>
              </a:spcBef>
              <a:spcAft>
                <a:spcPts val="0"/>
              </a:spcAft>
            </a:pPr>
            <a:r>
              <a:rPr lang="en-US" sz="7200" dirty="0">
                <a:solidFill>
                  <a:schemeClr val="bg1"/>
                </a:solidFill>
                <a:effectLst/>
                <a:latin typeface="Arial" panose="020B0604020202020204" pitchFamily="34" charset="0"/>
                <a:ea typeface="Arial" panose="020B0604020202020204" pitchFamily="34" charset="0"/>
              </a:rPr>
              <a:t> Confess them</a:t>
            </a:r>
          </a:p>
        </p:txBody>
      </p:sp>
      <p:sp>
        <p:nvSpPr>
          <p:cNvPr id="6" name="TextBox 5">
            <a:extLst>
              <a:ext uri="{FF2B5EF4-FFF2-40B4-BE49-F238E27FC236}">
                <a16:creationId xmlns:a16="http://schemas.microsoft.com/office/drawing/2014/main" id="{AF0973DC-81D3-DB4E-13F3-953BE1B302B8}"/>
              </a:ext>
            </a:extLst>
          </p:cNvPr>
          <p:cNvSpPr txBox="1"/>
          <p:nvPr/>
        </p:nvSpPr>
        <p:spPr>
          <a:xfrm>
            <a:off x="472965" y="2056325"/>
            <a:ext cx="10783614" cy="4524315"/>
          </a:xfrm>
          <a:prstGeom prst="rect">
            <a:avLst/>
          </a:prstGeom>
          <a:noFill/>
        </p:spPr>
        <p:txBody>
          <a:bodyPr wrap="square">
            <a:spAutoFit/>
          </a:bodyPr>
          <a:lstStyle/>
          <a:p>
            <a:pPr algn="ctr"/>
            <a:r>
              <a:rPr lang="en-US" sz="3600" dirty="0">
                <a:solidFill>
                  <a:schemeClr val="bg1"/>
                </a:solidFill>
                <a:effectLst/>
                <a:latin typeface="Arial" panose="020B0604020202020204" pitchFamily="34" charset="0"/>
                <a:ea typeface="Arial" panose="020B0604020202020204" pitchFamily="34" charset="0"/>
              </a:rPr>
              <a:t>James 5:16 says, “Therefore confess your sins to each other and pray for each other so that you may be healed. The prayer of a righteous man is powerful and effective.” (NIV).  There is a beneficial </a:t>
            </a:r>
            <a:r>
              <a:rPr lang="en-US" sz="3600" u="sng" dirty="0">
                <a:solidFill>
                  <a:schemeClr val="bg1"/>
                </a:solidFill>
                <a:effectLst/>
                <a:latin typeface="Arial" panose="020B0604020202020204" pitchFamily="34" charset="0"/>
                <a:ea typeface="Arial" panose="020B0604020202020204" pitchFamily="34" charset="0"/>
              </a:rPr>
              <a:t>emotional release  </a:t>
            </a:r>
            <a:r>
              <a:rPr lang="en-US" sz="3600" dirty="0">
                <a:solidFill>
                  <a:schemeClr val="bg1"/>
                </a:solidFill>
                <a:effectLst/>
                <a:latin typeface="Arial" panose="020B0604020202020204" pitchFamily="34" charset="0"/>
                <a:ea typeface="Arial" panose="020B0604020202020204" pitchFamily="34" charset="0"/>
              </a:rPr>
              <a:t>that occurs when we confess our faults to those </a:t>
            </a:r>
            <a:r>
              <a:rPr lang="en-US" sz="3600" u="sng" dirty="0">
                <a:solidFill>
                  <a:schemeClr val="bg1"/>
                </a:solidFill>
                <a:effectLst/>
                <a:latin typeface="Arial" panose="020B0604020202020204" pitchFamily="34" charset="0"/>
                <a:ea typeface="Arial" panose="020B0604020202020204" pitchFamily="34" charset="0"/>
              </a:rPr>
              <a:t>we love and trust</a:t>
            </a:r>
            <a:r>
              <a:rPr lang="en-US" sz="3600" dirty="0">
                <a:solidFill>
                  <a:schemeClr val="bg1"/>
                </a:solidFill>
                <a:effectLst/>
                <a:latin typeface="Arial" panose="020B0604020202020204" pitchFamily="34" charset="0"/>
                <a:ea typeface="Arial" panose="020B0604020202020204" pitchFamily="34" charset="0"/>
              </a:rPr>
              <a:t>; and wonderful forgiveness when we confess our “shibboleths” to God and ask Him for forgiveness </a:t>
            </a:r>
            <a:endParaRPr lang="en-US" sz="3600" dirty="0">
              <a:solidFill>
                <a:schemeClr val="bg1"/>
              </a:solidFill>
            </a:endParaRPr>
          </a:p>
        </p:txBody>
      </p:sp>
    </p:spTree>
    <p:extLst>
      <p:ext uri="{BB962C8B-B14F-4D97-AF65-F5344CB8AC3E}">
        <p14:creationId xmlns:p14="http://schemas.microsoft.com/office/powerpoint/2010/main" val="3031397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6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C899A-D148-6CE3-263F-5DD829ED542E}"/>
              </a:ext>
            </a:extLst>
          </p:cNvPr>
          <p:cNvSpPr txBox="1"/>
          <p:nvPr/>
        </p:nvSpPr>
        <p:spPr>
          <a:xfrm>
            <a:off x="5656153" y="386209"/>
            <a:ext cx="6097508" cy="2000548"/>
          </a:xfrm>
          <a:prstGeom prst="rect">
            <a:avLst/>
          </a:prstGeom>
          <a:noFill/>
        </p:spPr>
        <p:txBody>
          <a:bodyPr wrap="square">
            <a:spAutoFit/>
          </a:bodyPr>
          <a:lstStyle/>
          <a:p>
            <a:pPr algn="ctr"/>
            <a:r>
              <a:rPr lang="en-US" altLang="en-US" sz="4800" dirty="0">
                <a:solidFill>
                  <a:schemeClr val="bg1"/>
                </a:solidFill>
              </a:rPr>
              <a:t>Leave it in Egypt!</a:t>
            </a:r>
            <a:br>
              <a:rPr lang="en-US" altLang="en-US" sz="4800" dirty="0">
                <a:solidFill>
                  <a:schemeClr val="bg1"/>
                </a:solidFill>
              </a:rPr>
            </a:br>
            <a:r>
              <a:rPr lang="en-US" altLang="en-US" sz="2800" b="1" dirty="0">
                <a:solidFill>
                  <a:schemeClr val="bg1"/>
                </a:solidFill>
              </a:rPr>
              <a:t>Exodus 12:1-2</a:t>
            </a:r>
            <a:endParaRPr lang="en-US" altLang="en-US" sz="5400" b="1" dirty="0">
              <a:solidFill>
                <a:schemeClr val="bg1"/>
              </a:solidFill>
            </a:endParaRPr>
          </a:p>
          <a:p>
            <a:pPr algn="ctr"/>
            <a:endParaRPr lang="en-US" sz="4800" dirty="0">
              <a:solidFill>
                <a:schemeClr val="bg1"/>
              </a:solidFill>
            </a:endParaRPr>
          </a:p>
        </p:txBody>
      </p:sp>
      <p:sp>
        <p:nvSpPr>
          <p:cNvPr id="4" name="TextBox 4">
            <a:extLst>
              <a:ext uri="{FF2B5EF4-FFF2-40B4-BE49-F238E27FC236}">
                <a16:creationId xmlns:a16="http://schemas.microsoft.com/office/drawing/2014/main" id="{BAEFDE35-4122-02EF-14F5-C3EE74CC2AED}"/>
              </a:ext>
            </a:extLst>
          </p:cNvPr>
          <p:cNvSpPr txBox="1">
            <a:spLocks noChangeArrowheads="1"/>
          </p:cNvSpPr>
          <p:nvPr/>
        </p:nvSpPr>
        <p:spPr bwMode="auto">
          <a:xfrm>
            <a:off x="4403756" y="2231276"/>
            <a:ext cx="678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algn="ctr">
              <a:spcBef>
                <a:spcPct val="0"/>
              </a:spcBef>
              <a:buFontTx/>
              <a:buNone/>
            </a:pPr>
            <a:r>
              <a:rPr lang="en-US" altLang="en-US" sz="3200" b="1" dirty="0">
                <a:latin typeface="Open Sans" panose="020B0606030504020204" pitchFamily="34" charset="0"/>
              </a:rPr>
              <a:t>There are 2 things that should be on your mind.</a:t>
            </a:r>
          </a:p>
        </p:txBody>
      </p:sp>
      <p:sp>
        <p:nvSpPr>
          <p:cNvPr id="5" name="TextBox 6">
            <a:extLst>
              <a:ext uri="{FF2B5EF4-FFF2-40B4-BE49-F238E27FC236}">
                <a16:creationId xmlns:a16="http://schemas.microsoft.com/office/drawing/2014/main" id="{3E9D6BC6-0ADC-3E07-F5B2-07C2FEC135CC}"/>
              </a:ext>
            </a:extLst>
          </p:cNvPr>
          <p:cNvSpPr txBox="1">
            <a:spLocks noChangeArrowheads="1"/>
          </p:cNvSpPr>
          <p:nvPr/>
        </p:nvSpPr>
        <p:spPr bwMode="auto">
          <a:xfrm>
            <a:off x="932507" y="3572614"/>
            <a:ext cx="777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a:spcBef>
                <a:spcPct val="0"/>
              </a:spcBef>
              <a:buFontTx/>
              <a:buNone/>
            </a:pPr>
            <a:r>
              <a:rPr lang="en-US" altLang="en-US" sz="2800" b="1" dirty="0">
                <a:latin typeface="Open Sans" panose="020B0606030504020204" pitchFamily="34" charset="0"/>
              </a:rPr>
              <a:t>1. Strive to do things that need to be changed.</a:t>
            </a:r>
          </a:p>
        </p:txBody>
      </p:sp>
      <p:sp>
        <p:nvSpPr>
          <p:cNvPr id="6" name="TextBox 2">
            <a:extLst>
              <a:ext uri="{FF2B5EF4-FFF2-40B4-BE49-F238E27FC236}">
                <a16:creationId xmlns:a16="http://schemas.microsoft.com/office/drawing/2014/main" id="{33925D41-5FE0-76DD-126A-1B3E85851CB7}"/>
              </a:ext>
            </a:extLst>
          </p:cNvPr>
          <p:cNvSpPr txBox="1">
            <a:spLocks noChangeArrowheads="1"/>
          </p:cNvSpPr>
          <p:nvPr/>
        </p:nvSpPr>
        <p:spPr bwMode="auto">
          <a:xfrm>
            <a:off x="932507" y="4897868"/>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Century Gothic" panose="020B0502020202020204" pitchFamily="34" charset="0"/>
              </a:defRPr>
            </a:lvl1pPr>
            <a:lvl2pPr marL="742950" indent="-285750">
              <a:spcBef>
                <a:spcPct val="20000"/>
              </a:spcBef>
              <a:buChar char="–"/>
              <a:defRPr sz="2000">
                <a:solidFill>
                  <a:schemeClr val="bg1"/>
                </a:solidFill>
                <a:latin typeface="Century Gothic" panose="020B0502020202020204" pitchFamily="34" charset="0"/>
              </a:defRPr>
            </a:lvl2pPr>
            <a:lvl3pPr marL="1143000" indent="-228600">
              <a:spcBef>
                <a:spcPct val="20000"/>
              </a:spcBef>
              <a:buChar char="•"/>
              <a:defRPr sz="2400">
                <a:solidFill>
                  <a:schemeClr val="bg1"/>
                </a:solidFill>
                <a:latin typeface="Century Gothic" panose="020B0502020202020204" pitchFamily="34" charset="0"/>
              </a:defRPr>
            </a:lvl3pPr>
            <a:lvl4pPr marL="1600200" indent="-228600">
              <a:spcBef>
                <a:spcPct val="20000"/>
              </a:spcBef>
              <a:buChar char="–"/>
              <a:defRPr sz="1600">
                <a:solidFill>
                  <a:schemeClr val="bg1"/>
                </a:solidFill>
                <a:latin typeface="Century Gothic" panose="020B0502020202020204" pitchFamily="34" charset="0"/>
              </a:defRPr>
            </a:lvl4pPr>
            <a:lvl5pPr marL="2057400" indent="-228600">
              <a:spcBef>
                <a:spcPct val="20000"/>
              </a:spcBef>
              <a:buChar char="»"/>
              <a:defRPr sz="1600">
                <a:solidFill>
                  <a:schemeClr val="bg1"/>
                </a:solidFill>
                <a:latin typeface="Century Gothic" panose="020B0502020202020204" pitchFamily="34" charset="0"/>
              </a:defRPr>
            </a:lvl5pPr>
            <a:lvl6pPr marL="2514600" indent="-228600" eaLnBrk="0" fontAlgn="base" hangingPunct="0">
              <a:spcBef>
                <a:spcPct val="20000"/>
              </a:spcBef>
              <a:spcAft>
                <a:spcPct val="0"/>
              </a:spcAft>
              <a:buChar char="»"/>
              <a:defRPr sz="1600">
                <a:solidFill>
                  <a:schemeClr val="bg1"/>
                </a:solidFill>
                <a:latin typeface="Century Gothic" panose="020B0502020202020204" pitchFamily="34" charset="0"/>
              </a:defRPr>
            </a:lvl6pPr>
            <a:lvl7pPr marL="2971800" indent="-228600" eaLnBrk="0" fontAlgn="base" hangingPunct="0">
              <a:spcBef>
                <a:spcPct val="20000"/>
              </a:spcBef>
              <a:spcAft>
                <a:spcPct val="0"/>
              </a:spcAft>
              <a:buChar char="»"/>
              <a:defRPr sz="1600">
                <a:solidFill>
                  <a:schemeClr val="bg1"/>
                </a:solidFill>
                <a:latin typeface="Century Gothic" panose="020B0502020202020204" pitchFamily="34" charset="0"/>
              </a:defRPr>
            </a:lvl7pPr>
            <a:lvl8pPr marL="3429000" indent="-228600" eaLnBrk="0" fontAlgn="base" hangingPunct="0">
              <a:spcBef>
                <a:spcPct val="20000"/>
              </a:spcBef>
              <a:spcAft>
                <a:spcPct val="0"/>
              </a:spcAft>
              <a:buChar char="»"/>
              <a:defRPr sz="1600">
                <a:solidFill>
                  <a:schemeClr val="bg1"/>
                </a:solidFill>
                <a:latin typeface="Century Gothic" panose="020B0502020202020204" pitchFamily="34" charset="0"/>
              </a:defRPr>
            </a:lvl8pPr>
            <a:lvl9pPr marL="3886200" indent="-228600" eaLnBrk="0" fontAlgn="base" hangingPunct="0">
              <a:spcBef>
                <a:spcPct val="20000"/>
              </a:spcBef>
              <a:spcAft>
                <a:spcPct val="0"/>
              </a:spcAft>
              <a:buChar char="»"/>
              <a:defRPr sz="1600">
                <a:solidFill>
                  <a:schemeClr val="bg1"/>
                </a:solidFill>
                <a:latin typeface="Century Gothic" panose="020B0502020202020204" pitchFamily="34" charset="0"/>
              </a:defRPr>
            </a:lvl9pPr>
          </a:lstStyle>
          <a:p>
            <a:pPr>
              <a:spcBef>
                <a:spcPct val="0"/>
              </a:spcBef>
              <a:buFontTx/>
              <a:buNone/>
            </a:pPr>
            <a:r>
              <a:rPr lang="en-US" altLang="en-US" sz="2800" b="1" dirty="0">
                <a:latin typeface="Open Sans" panose="020B0606030504020204" pitchFamily="34" charset="0"/>
              </a:rPr>
              <a:t>2. Realizing that some things cannot be changed- and have the Lord </a:t>
            </a:r>
            <a:r>
              <a:rPr lang="en-US" altLang="en-US" sz="2800" b="1" u="sng" dirty="0">
                <a:latin typeface="Open Sans" panose="020B0606030504020204" pitchFamily="34" charset="0"/>
              </a:rPr>
              <a:t>show you how to deal with both.</a:t>
            </a:r>
          </a:p>
        </p:txBody>
      </p:sp>
    </p:spTree>
    <p:extLst>
      <p:ext uri="{BB962C8B-B14F-4D97-AF65-F5344CB8AC3E}">
        <p14:creationId xmlns:p14="http://schemas.microsoft.com/office/powerpoint/2010/main" val="23166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500" fill="hold"/>
                                        <p:tgtEl>
                                          <p:spTgt spid="6"/>
                                        </p:tgtEl>
                                        <p:attrNameLst>
                                          <p:attrName>ppt_w</p:attrName>
                                        </p:attrNameLst>
                                      </p:cBhvr>
                                      <p:tavLst>
                                        <p:tav tm="0">
                                          <p:val>
                                            <p:fltVal val="0"/>
                                          </p:val>
                                        </p:tav>
                                        <p:tav tm="100000">
                                          <p:val>
                                            <p:strVal val="#ppt_w"/>
                                          </p:val>
                                        </p:tav>
                                      </p:tavLst>
                                    </p:anim>
                                    <p:anim calcmode="lin" valueType="num">
                                      <p:cBhvr>
                                        <p:cTn id="25" dur="5500" fill="hold"/>
                                        <p:tgtEl>
                                          <p:spTgt spid="6"/>
                                        </p:tgtEl>
                                        <p:attrNameLst>
                                          <p:attrName>ppt_h</p:attrName>
                                        </p:attrNameLst>
                                      </p:cBhvr>
                                      <p:tavLst>
                                        <p:tav tm="0">
                                          <p:val>
                                            <p:fltVal val="0"/>
                                          </p:val>
                                        </p:tav>
                                        <p:tav tm="100000">
                                          <p:val>
                                            <p:strVal val="#ppt_h"/>
                                          </p:val>
                                        </p:tav>
                                      </p:tavLst>
                                    </p:anim>
                                    <p:animEffect transition="in" filter="fade">
                                      <p:cBhvr>
                                        <p:cTn id="26" dur="5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FE2EE-70AF-A79E-E05E-D1F45062E90C}"/>
              </a:ext>
            </a:extLst>
          </p:cNvPr>
          <p:cNvSpPr txBox="1"/>
          <p:nvPr/>
        </p:nvSpPr>
        <p:spPr>
          <a:xfrm>
            <a:off x="457200" y="508035"/>
            <a:ext cx="11051627" cy="1447897"/>
          </a:xfrm>
          <a:prstGeom prst="rect">
            <a:avLst/>
          </a:prstGeom>
          <a:noFill/>
        </p:spPr>
        <p:txBody>
          <a:bodyPr wrap="square">
            <a:spAutoFit/>
          </a:bodyPr>
          <a:lstStyle/>
          <a:p>
            <a:pPr marL="0" marR="0" algn="ctr">
              <a:lnSpc>
                <a:spcPct val="115000"/>
              </a:lnSpc>
              <a:spcBef>
                <a:spcPts val="0"/>
              </a:spcBef>
              <a:spcAft>
                <a:spcPts val="0"/>
              </a:spcAft>
            </a:pPr>
            <a:r>
              <a:rPr lang="en-US" sz="4000" dirty="0">
                <a:solidFill>
                  <a:schemeClr val="bg1"/>
                </a:solidFill>
                <a:effectLst/>
                <a:latin typeface="Arial" panose="020B0604020202020204" pitchFamily="34" charset="0"/>
                <a:ea typeface="Arial" panose="020B0604020202020204" pitchFamily="34" charset="0"/>
              </a:rPr>
              <a:t> Ask God to help you replace these various "shibboleths" with their antonyms.</a:t>
            </a:r>
          </a:p>
        </p:txBody>
      </p:sp>
      <p:sp>
        <p:nvSpPr>
          <p:cNvPr id="6" name="TextBox 5">
            <a:extLst>
              <a:ext uri="{FF2B5EF4-FFF2-40B4-BE49-F238E27FC236}">
                <a16:creationId xmlns:a16="http://schemas.microsoft.com/office/drawing/2014/main" id="{D60812B8-5B8E-95AD-5779-83DC276C2237}"/>
              </a:ext>
            </a:extLst>
          </p:cNvPr>
          <p:cNvSpPr txBox="1"/>
          <p:nvPr/>
        </p:nvSpPr>
        <p:spPr>
          <a:xfrm>
            <a:off x="0" y="2474838"/>
            <a:ext cx="10720551" cy="610488"/>
          </a:xfrm>
          <a:prstGeom prst="rect">
            <a:avLst/>
          </a:prstGeom>
          <a:noFill/>
        </p:spPr>
        <p:txBody>
          <a:bodyPr wrap="square">
            <a:spAutoFit/>
          </a:bodyPr>
          <a:lstStyle/>
          <a:p>
            <a:pPr marL="0" marR="0">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Pray for unselfishness to replace selfishness</a:t>
            </a:r>
          </a:p>
        </p:txBody>
      </p:sp>
      <p:sp>
        <p:nvSpPr>
          <p:cNvPr id="8" name="TextBox 7">
            <a:extLst>
              <a:ext uri="{FF2B5EF4-FFF2-40B4-BE49-F238E27FC236}">
                <a16:creationId xmlns:a16="http://schemas.microsoft.com/office/drawing/2014/main" id="{9E222B1E-2FCA-3FB2-27D8-BD00488E3BA0}"/>
              </a:ext>
            </a:extLst>
          </p:cNvPr>
          <p:cNvSpPr txBox="1"/>
          <p:nvPr/>
        </p:nvSpPr>
        <p:spPr>
          <a:xfrm rot="1415184">
            <a:off x="6603123" y="2624382"/>
            <a:ext cx="6093372" cy="1200329"/>
          </a:xfrm>
          <a:prstGeom prst="rect">
            <a:avLst/>
          </a:prstGeom>
          <a:noFill/>
        </p:spPr>
        <p:txBody>
          <a:bodyPr wrap="square">
            <a:spAutoFit/>
          </a:bodyPr>
          <a:lstStyle/>
          <a:p>
            <a:pPr algn="ctr"/>
            <a:r>
              <a:rPr lang="en-US" sz="3600" dirty="0">
                <a:solidFill>
                  <a:schemeClr val="bg1"/>
                </a:solidFill>
                <a:effectLst/>
                <a:latin typeface="Arial" panose="020B0604020202020204" pitchFamily="34" charset="0"/>
                <a:ea typeface="Arial" panose="020B0604020202020204" pitchFamily="34" charset="0"/>
              </a:rPr>
              <a:t>a sweet spirit to replace bitterness</a:t>
            </a:r>
            <a:endParaRPr lang="en-US" sz="3600" dirty="0">
              <a:solidFill>
                <a:schemeClr val="bg1"/>
              </a:solidFill>
            </a:endParaRPr>
          </a:p>
        </p:txBody>
      </p:sp>
      <p:sp>
        <p:nvSpPr>
          <p:cNvPr id="12" name="TextBox 11">
            <a:extLst>
              <a:ext uri="{FF2B5EF4-FFF2-40B4-BE49-F238E27FC236}">
                <a16:creationId xmlns:a16="http://schemas.microsoft.com/office/drawing/2014/main" id="{9EEFAE0D-1D71-4845-A19C-E13BC7358935}"/>
              </a:ext>
            </a:extLst>
          </p:cNvPr>
          <p:cNvSpPr txBox="1"/>
          <p:nvPr/>
        </p:nvSpPr>
        <p:spPr>
          <a:xfrm>
            <a:off x="283778" y="3339363"/>
            <a:ext cx="8198069" cy="1384995"/>
          </a:xfrm>
          <a:prstGeom prst="rect">
            <a:avLst/>
          </a:prstGeom>
          <a:noFill/>
        </p:spPr>
        <p:txBody>
          <a:bodyPr wrap="square">
            <a:spAutoFit/>
          </a:bodyPr>
          <a:lstStyle/>
          <a:p>
            <a:pPr algn="ctr"/>
            <a:r>
              <a:rPr lang="en-US" sz="2800" dirty="0">
                <a:solidFill>
                  <a:schemeClr val="bg1"/>
                </a:solidFill>
                <a:effectLst/>
                <a:latin typeface="Arial" panose="020B0604020202020204" pitchFamily="34" charset="0"/>
                <a:ea typeface="Arial" panose="020B0604020202020204" pitchFamily="34" charset="0"/>
              </a:rPr>
              <a:t>humility to replace pride…rejoicing in the blessings that others enjoy to replace envy, covetousness and jealousy</a:t>
            </a:r>
            <a:endParaRPr lang="en-US" sz="2800" dirty="0">
              <a:solidFill>
                <a:schemeClr val="bg1"/>
              </a:solidFill>
            </a:endParaRPr>
          </a:p>
        </p:txBody>
      </p:sp>
      <p:sp>
        <p:nvSpPr>
          <p:cNvPr id="14" name="TextBox 13">
            <a:extLst>
              <a:ext uri="{FF2B5EF4-FFF2-40B4-BE49-F238E27FC236}">
                <a16:creationId xmlns:a16="http://schemas.microsoft.com/office/drawing/2014/main" id="{9EE24466-C17C-37A9-8212-AD68D77E5A41}"/>
              </a:ext>
            </a:extLst>
          </p:cNvPr>
          <p:cNvSpPr txBox="1"/>
          <p:nvPr/>
        </p:nvSpPr>
        <p:spPr>
          <a:xfrm>
            <a:off x="1548891" y="5262937"/>
            <a:ext cx="9695793" cy="954107"/>
          </a:xfrm>
          <a:prstGeom prst="rect">
            <a:avLst/>
          </a:prstGeom>
          <a:noFill/>
        </p:spPr>
        <p:txBody>
          <a:bodyPr wrap="square">
            <a:spAutoFit/>
          </a:bodyPr>
          <a:lstStyle/>
          <a:p>
            <a:r>
              <a:rPr lang="en-US" sz="2800" dirty="0">
                <a:solidFill>
                  <a:schemeClr val="bg1"/>
                </a:solidFill>
                <a:effectLst/>
                <a:latin typeface="Arial" panose="020B0604020202020204" pitchFamily="34" charset="0"/>
                <a:ea typeface="Arial" panose="020B0604020202020204" pitchFamily="34" charset="0"/>
              </a:rPr>
              <a:t> a tongue that praises God and encourages others to replace a tongue given to criticism, gossip and vulgarity.</a:t>
            </a:r>
            <a:endParaRPr lang="en-US" sz="2800" dirty="0"/>
          </a:p>
        </p:txBody>
      </p:sp>
    </p:spTree>
    <p:extLst>
      <p:ext uri="{BB962C8B-B14F-4D97-AF65-F5344CB8AC3E}">
        <p14:creationId xmlns:p14="http://schemas.microsoft.com/office/powerpoint/2010/main" val="134522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500" fill="hold"/>
                                        <p:tgtEl>
                                          <p:spTgt spid="4"/>
                                        </p:tgtEl>
                                        <p:attrNameLst>
                                          <p:attrName>ppt_w</p:attrName>
                                        </p:attrNameLst>
                                      </p:cBhvr>
                                      <p:tavLst>
                                        <p:tav tm="0">
                                          <p:val>
                                            <p:fltVal val="0"/>
                                          </p:val>
                                        </p:tav>
                                        <p:tav tm="100000">
                                          <p:val>
                                            <p:strVal val="#ppt_w"/>
                                          </p:val>
                                        </p:tav>
                                      </p:tavLst>
                                    </p:anim>
                                    <p:anim calcmode="lin" valueType="num">
                                      <p:cBhvr>
                                        <p:cTn id="8" dur="4500" fill="hold"/>
                                        <p:tgtEl>
                                          <p:spTgt spid="4"/>
                                        </p:tgtEl>
                                        <p:attrNameLst>
                                          <p:attrName>ppt_h</p:attrName>
                                        </p:attrNameLst>
                                      </p:cBhvr>
                                      <p:tavLst>
                                        <p:tav tm="0">
                                          <p:val>
                                            <p:fltVal val="0"/>
                                          </p:val>
                                        </p:tav>
                                        <p:tav tm="100000">
                                          <p:val>
                                            <p:strVal val="#ppt_h"/>
                                          </p:val>
                                        </p:tav>
                                      </p:tavLst>
                                    </p:anim>
                                    <p:anim calcmode="lin" valueType="num">
                                      <p:cBhvr>
                                        <p:cTn id="9" dur="4500" fill="hold"/>
                                        <p:tgtEl>
                                          <p:spTgt spid="4"/>
                                        </p:tgtEl>
                                        <p:attrNameLst>
                                          <p:attrName>style.rotation</p:attrName>
                                        </p:attrNameLst>
                                      </p:cBhvr>
                                      <p:tavLst>
                                        <p:tav tm="0">
                                          <p:val>
                                            <p:fltVal val="90"/>
                                          </p:val>
                                        </p:tav>
                                        <p:tav tm="100000">
                                          <p:val>
                                            <p:fltVal val="0"/>
                                          </p:val>
                                        </p:tav>
                                      </p:tavLst>
                                    </p:anim>
                                    <p:animEffect transition="in" filter="fade">
                                      <p:cBhvr>
                                        <p:cTn id="10" dur="4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0" fill="hold"/>
                                        <p:tgtEl>
                                          <p:spTgt spid="8"/>
                                        </p:tgtEl>
                                        <p:attrNameLst>
                                          <p:attrName>ppt_w</p:attrName>
                                        </p:attrNameLst>
                                      </p:cBhvr>
                                      <p:tavLst>
                                        <p:tav tm="0">
                                          <p:val>
                                            <p:strVal val="#ppt_w+.3"/>
                                          </p:val>
                                        </p:tav>
                                        <p:tav tm="100000">
                                          <p:val>
                                            <p:strVal val="#ppt_w"/>
                                          </p:val>
                                        </p:tav>
                                      </p:tavLst>
                                    </p:anim>
                                    <p:anim calcmode="lin" valueType="num">
                                      <p:cBhvr>
                                        <p:cTn id="16" dur="3000" fill="hold"/>
                                        <p:tgtEl>
                                          <p:spTgt spid="8"/>
                                        </p:tgtEl>
                                        <p:attrNameLst>
                                          <p:attrName>ppt_h</p:attrName>
                                        </p:attrNameLst>
                                      </p:cBhvr>
                                      <p:tavLst>
                                        <p:tav tm="0">
                                          <p:val>
                                            <p:strVal val="#ppt_h"/>
                                          </p:val>
                                        </p:tav>
                                        <p:tav tm="100000">
                                          <p:val>
                                            <p:strVal val="#ppt_h"/>
                                          </p:val>
                                        </p:tav>
                                      </p:tavLst>
                                    </p:anim>
                                    <p:animEffect transition="in" filter="fade">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3000" fill="hold"/>
                                        <p:tgtEl>
                                          <p:spTgt spid="6"/>
                                        </p:tgtEl>
                                        <p:attrNameLst>
                                          <p:attrName>ppt_w</p:attrName>
                                        </p:attrNameLst>
                                      </p:cBhvr>
                                      <p:tavLst>
                                        <p:tav tm="0">
                                          <p:val>
                                            <p:fltVal val="0"/>
                                          </p:val>
                                        </p:tav>
                                        <p:tav tm="100000">
                                          <p:val>
                                            <p:strVal val="#ppt_w"/>
                                          </p:val>
                                        </p:tav>
                                      </p:tavLst>
                                    </p:anim>
                                    <p:anim calcmode="lin" valueType="num">
                                      <p:cBhvr>
                                        <p:cTn id="23" dur="3000" fill="hold"/>
                                        <p:tgtEl>
                                          <p:spTgt spid="6"/>
                                        </p:tgtEl>
                                        <p:attrNameLst>
                                          <p:attrName>ppt_h</p:attrName>
                                        </p:attrNameLst>
                                      </p:cBhvr>
                                      <p:tavLst>
                                        <p:tav tm="0">
                                          <p:val>
                                            <p:fltVal val="0"/>
                                          </p:val>
                                        </p:tav>
                                        <p:tav tm="100000">
                                          <p:val>
                                            <p:strVal val="#ppt_h"/>
                                          </p:val>
                                        </p:tav>
                                      </p:tavLst>
                                    </p:anim>
                                    <p:anim calcmode="lin" valueType="num">
                                      <p:cBhvr>
                                        <p:cTn id="24" dur="3000" fill="hold"/>
                                        <p:tgtEl>
                                          <p:spTgt spid="6"/>
                                        </p:tgtEl>
                                        <p:attrNameLst>
                                          <p:attrName>style.rotation</p:attrName>
                                        </p:attrNameLst>
                                      </p:cBhvr>
                                      <p:tavLst>
                                        <p:tav tm="0">
                                          <p:val>
                                            <p:fltVal val="90"/>
                                          </p:val>
                                        </p:tav>
                                        <p:tav tm="100000">
                                          <p:val>
                                            <p:fltVal val="0"/>
                                          </p:val>
                                        </p:tav>
                                      </p:tavLst>
                                    </p:anim>
                                    <p:animEffect transition="in" filter="fade">
                                      <p:cBhvr>
                                        <p:cTn id="25" dur="3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75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1015">
                                          <p:stCondLst>
                                            <p:cond delay="0"/>
                                          </p:stCondLst>
                                        </p:cTn>
                                        <p:tgtEl>
                                          <p:spTgt spid="14"/>
                                        </p:tgtEl>
                                      </p:cBhvr>
                                    </p:animEffect>
                                    <p:anim calcmode="lin" valueType="num">
                                      <p:cBhvr>
                                        <p:cTn id="36" dur="318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7" dur="116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8" dur="1162" tmFilter="0, 0; 0.125,0.2665; 0.25,0.4; 0.375,0.465; 0.5,0.5;  0.625,0.535; 0.75,0.6; 0.875,0.7335; 1,1">
                                          <p:stCondLst>
                                            <p:cond delay="1162"/>
                                          </p:stCondLst>
                                        </p:cTn>
                                        <p:tgtEl>
                                          <p:spTgt spid="14"/>
                                        </p:tgtEl>
                                        <p:attrNameLst>
                                          <p:attrName>ppt_y</p:attrName>
                                        </p:attrNameLst>
                                      </p:cBhvr>
                                      <p:tavLst>
                                        <p:tav tm="0" fmla="#ppt_y-sin(pi*$)/9">
                                          <p:val>
                                            <p:fltVal val="0"/>
                                          </p:val>
                                        </p:tav>
                                        <p:tav tm="100000">
                                          <p:val>
                                            <p:fltVal val="1"/>
                                          </p:val>
                                        </p:tav>
                                      </p:tavLst>
                                    </p:anim>
                                    <p:anim calcmode="lin" valueType="num">
                                      <p:cBhvr>
                                        <p:cTn id="39" dur="581" tmFilter="0, 0; 0.125,0.2665; 0.25,0.4; 0.375,0.465; 0.5,0.5;  0.625,0.535; 0.75,0.6; 0.875,0.7335; 1,1">
                                          <p:stCondLst>
                                            <p:cond delay="2317"/>
                                          </p:stCondLst>
                                        </p:cTn>
                                        <p:tgtEl>
                                          <p:spTgt spid="14"/>
                                        </p:tgtEl>
                                        <p:attrNameLst>
                                          <p:attrName>ppt_y</p:attrName>
                                        </p:attrNameLst>
                                      </p:cBhvr>
                                      <p:tavLst>
                                        <p:tav tm="0" fmla="#ppt_y-sin(pi*$)/27">
                                          <p:val>
                                            <p:fltVal val="0"/>
                                          </p:val>
                                        </p:tav>
                                        <p:tav tm="100000">
                                          <p:val>
                                            <p:fltVal val="1"/>
                                          </p:val>
                                        </p:tav>
                                      </p:tavLst>
                                    </p:anim>
                                    <p:anim calcmode="lin" valueType="num">
                                      <p:cBhvr>
                                        <p:cTn id="40" dur="287" tmFilter="0, 0; 0.125,0.2665; 0.25,0.4; 0.375,0.465; 0.5,0.5;  0.625,0.535; 0.75,0.6; 0.875,0.7335; 1,1">
                                          <p:stCondLst>
                                            <p:cond delay="2898"/>
                                          </p:stCondLst>
                                        </p:cTn>
                                        <p:tgtEl>
                                          <p:spTgt spid="14"/>
                                        </p:tgtEl>
                                        <p:attrNameLst>
                                          <p:attrName>ppt_y</p:attrName>
                                        </p:attrNameLst>
                                      </p:cBhvr>
                                      <p:tavLst>
                                        <p:tav tm="0" fmla="#ppt_y-sin(pi*$)/81">
                                          <p:val>
                                            <p:fltVal val="0"/>
                                          </p:val>
                                        </p:tav>
                                        <p:tav tm="100000">
                                          <p:val>
                                            <p:fltVal val="1"/>
                                          </p:val>
                                        </p:tav>
                                      </p:tavLst>
                                    </p:anim>
                                    <p:animScale>
                                      <p:cBhvr>
                                        <p:cTn id="41" dur="46">
                                          <p:stCondLst>
                                            <p:cond delay="1137"/>
                                          </p:stCondLst>
                                        </p:cTn>
                                        <p:tgtEl>
                                          <p:spTgt spid="14"/>
                                        </p:tgtEl>
                                      </p:cBhvr>
                                      <p:to x="100000" y="60000"/>
                                    </p:animScale>
                                    <p:animScale>
                                      <p:cBhvr>
                                        <p:cTn id="42" dur="290" decel="50000">
                                          <p:stCondLst>
                                            <p:cond delay="1183"/>
                                          </p:stCondLst>
                                        </p:cTn>
                                        <p:tgtEl>
                                          <p:spTgt spid="14"/>
                                        </p:tgtEl>
                                      </p:cBhvr>
                                      <p:to x="100000" y="100000"/>
                                    </p:animScale>
                                    <p:animScale>
                                      <p:cBhvr>
                                        <p:cTn id="43" dur="46">
                                          <p:stCondLst>
                                            <p:cond delay="2296"/>
                                          </p:stCondLst>
                                        </p:cTn>
                                        <p:tgtEl>
                                          <p:spTgt spid="14"/>
                                        </p:tgtEl>
                                      </p:cBhvr>
                                      <p:to x="100000" y="80000"/>
                                    </p:animScale>
                                    <p:animScale>
                                      <p:cBhvr>
                                        <p:cTn id="44" dur="290" decel="50000">
                                          <p:stCondLst>
                                            <p:cond delay="2342"/>
                                          </p:stCondLst>
                                        </p:cTn>
                                        <p:tgtEl>
                                          <p:spTgt spid="14"/>
                                        </p:tgtEl>
                                      </p:cBhvr>
                                      <p:to x="100000" y="100000"/>
                                    </p:animScale>
                                    <p:animScale>
                                      <p:cBhvr>
                                        <p:cTn id="45" dur="46">
                                          <p:stCondLst>
                                            <p:cond delay="2873"/>
                                          </p:stCondLst>
                                        </p:cTn>
                                        <p:tgtEl>
                                          <p:spTgt spid="14"/>
                                        </p:tgtEl>
                                      </p:cBhvr>
                                      <p:to x="100000" y="90000"/>
                                    </p:animScale>
                                    <p:animScale>
                                      <p:cBhvr>
                                        <p:cTn id="46" dur="290" decel="50000">
                                          <p:stCondLst>
                                            <p:cond delay="2919"/>
                                          </p:stCondLst>
                                        </p:cTn>
                                        <p:tgtEl>
                                          <p:spTgt spid="14"/>
                                        </p:tgtEl>
                                      </p:cBhvr>
                                      <p:to x="100000" y="100000"/>
                                    </p:animScale>
                                    <p:animScale>
                                      <p:cBhvr>
                                        <p:cTn id="47" dur="46">
                                          <p:stCondLst>
                                            <p:cond delay="3164"/>
                                          </p:stCondLst>
                                        </p:cTn>
                                        <p:tgtEl>
                                          <p:spTgt spid="14"/>
                                        </p:tgtEl>
                                      </p:cBhvr>
                                      <p:to x="100000" y="95000"/>
                                    </p:animScale>
                                    <p:animScale>
                                      <p:cBhvr>
                                        <p:cTn id="48" dur="290" decel="50000">
                                          <p:stCondLst>
                                            <p:cond delay="3210"/>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06E7A-C13C-430C-9A68-E9F298DE52CE}"/>
              </a:ext>
            </a:extLst>
          </p:cNvPr>
          <p:cNvSpPr txBox="1"/>
          <p:nvPr/>
        </p:nvSpPr>
        <p:spPr>
          <a:xfrm>
            <a:off x="876300" y="200025"/>
            <a:ext cx="10763250" cy="4308872"/>
          </a:xfrm>
          <a:prstGeom prst="rect">
            <a:avLst/>
          </a:prstGeom>
          <a:noFill/>
        </p:spPr>
        <p:txBody>
          <a:bodyPr wrap="square" rtlCol="0">
            <a:spAutoFit/>
          </a:bodyPr>
          <a:lstStyle/>
          <a:p>
            <a:pPr algn="ctr"/>
            <a:endParaRPr lang="en-US" sz="6000" dirty="0">
              <a:solidFill>
                <a:schemeClr val="bg1"/>
              </a:solidFill>
            </a:endParaRPr>
          </a:p>
          <a:p>
            <a:pPr algn="ctr"/>
            <a:r>
              <a:rPr lang="en-US" sz="6000" dirty="0">
                <a:solidFill>
                  <a:schemeClr val="bg1"/>
                </a:solidFill>
              </a:rPr>
              <a:t>Have you ever asked yourself these tough questions?</a:t>
            </a:r>
          </a:p>
          <a:p>
            <a:pPr algn="ctr"/>
            <a:endParaRPr lang="en-US" sz="4000" dirty="0">
              <a:solidFill>
                <a:schemeClr val="bg1"/>
              </a:solidFill>
            </a:endParaRPr>
          </a:p>
          <a:p>
            <a:pPr algn="ctr"/>
            <a:r>
              <a:rPr lang="en-US" sz="5400" dirty="0">
                <a:solidFill>
                  <a:schemeClr val="bg1"/>
                </a:solidFill>
              </a:rPr>
              <a:t>Pastor Richard ”Rico” Tubbs</a:t>
            </a:r>
          </a:p>
        </p:txBody>
      </p:sp>
    </p:spTree>
    <p:extLst>
      <p:ext uri="{BB962C8B-B14F-4D97-AF65-F5344CB8AC3E}">
        <p14:creationId xmlns:p14="http://schemas.microsoft.com/office/powerpoint/2010/main" val="115238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5517EF-70B1-4119-83F1-3C4AB1419529}"/>
              </a:ext>
            </a:extLst>
          </p:cNvPr>
          <p:cNvSpPr/>
          <p:nvPr/>
        </p:nvSpPr>
        <p:spPr>
          <a:xfrm>
            <a:off x="852487" y="391210"/>
            <a:ext cx="10487025" cy="2123658"/>
          </a:xfrm>
          <a:prstGeom prst="rect">
            <a:avLst/>
          </a:prstGeom>
        </p:spPr>
        <p:txBody>
          <a:bodyPr wrap="square">
            <a:spAutoFit/>
          </a:bodyPr>
          <a:lstStyle/>
          <a:p>
            <a:pPr algn="ctr"/>
            <a:r>
              <a:rPr lang="en-US" sz="4400" b="0" i="0" dirty="0">
                <a:solidFill>
                  <a:schemeClr val="bg1"/>
                </a:solidFill>
                <a:effectLst/>
                <a:latin typeface="Gotham SSm A"/>
              </a:rPr>
              <a:t>Sometimes even life’s hardest times become a blessing, because through them we discover  </a:t>
            </a:r>
            <a:endParaRPr lang="en-US" sz="4400" dirty="0">
              <a:solidFill>
                <a:schemeClr val="bg1"/>
              </a:solidFill>
            </a:endParaRPr>
          </a:p>
        </p:txBody>
      </p:sp>
      <p:sp>
        <p:nvSpPr>
          <p:cNvPr id="3" name="Rectangle 2">
            <a:extLst>
              <a:ext uri="{FF2B5EF4-FFF2-40B4-BE49-F238E27FC236}">
                <a16:creationId xmlns:a16="http://schemas.microsoft.com/office/drawing/2014/main" id="{CE54CB4F-6701-450F-96E0-78A743B092A8}"/>
              </a:ext>
            </a:extLst>
          </p:cNvPr>
          <p:cNvSpPr/>
          <p:nvPr/>
        </p:nvSpPr>
        <p:spPr>
          <a:xfrm>
            <a:off x="3413878" y="2502667"/>
            <a:ext cx="5543249" cy="1015663"/>
          </a:xfrm>
          <a:prstGeom prst="rect">
            <a:avLst/>
          </a:prstGeom>
        </p:spPr>
        <p:txBody>
          <a:bodyPr wrap="none">
            <a:spAutoFit/>
          </a:bodyPr>
          <a:lstStyle/>
          <a:p>
            <a:r>
              <a:rPr lang="en-US" sz="6000" u="sng" dirty="0">
                <a:solidFill>
                  <a:schemeClr val="bg1"/>
                </a:solidFill>
                <a:latin typeface="Gotham SSm A"/>
              </a:rPr>
              <a:t>God’s love for us.</a:t>
            </a:r>
            <a:endParaRPr lang="en-US" sz="6000" u="sng" dirty="0"/>
          </a:p>
        </p:txBody>
      </p:sp>
      <p:sp>
        <p:nvSpPr>
          <p:cNvPr id="4" name="Rectangle 3">
            <a:extLst>
              <a:ext uri="{FF2B5EF4-FFF2-40B4-BE49-F238E27FC236}">
                <a16:creationId xmlns:a16="http://schemas.microsoft.com/office/drawing/2014/main" id="{2B85C8F0-7ADE-4E95-92A1-8B2FDB82C4E0}"/>
              </a:ext>
            </a:extLst>
          </p:cNvPr>
          <p:cNvSpPr/>
          <p:nvPr/>
        </p:nvSpPr>
        <p:spPr>
          <a:xfrm>
            <a:off x="1328910" y="3701534"/>
            <a:ext cx="9518375" cy="1200329"/>
          </a:xfrm>
          <a:prstGeom prst="rect">
            <a:avLst/>
          </a:prstGeom>
        </p:spPr>
        <p:txBody>
          <a:bodyPr wrap="none">
            <a:spAutoFit/>
          </a:bodyPr>
          <a:lstStyle/>
          <a:p>
            <a:pPr algn="ctr"/>
            <a:r>
              <a:rPr lang="en-US" sz="3600" b="0" i="0" dirty="0">
                <a:solidFill>
                  <a:schemeClr val="bg1"/>
                </a:solidFill>
                <a:effectLst/>
                <a:latin typeface="Gotham SSm A"/>
              </a:rPr>
              <a:t>“Come near to God and he will come near to you”</a:t>
            </a:r>
          </a:p>
          <a:p>
            <a:pPr algn="ctr"/>
            <a:r>
              <a:rPr lang="en-US" sz="3600" b="0" i="0" dirty="0">
                <a:solidFill>
                  <a:schemeClr val="bg1"/>
                </a:solidFill>
                <a:effectLst/>
                <a:latin typeface="Gotham SSm A"/>
              </a:rPr>
              <a:t> (James 4:8).</a:t>
            </a:r>
            <a:endParaRPr lang="en-US" sz="3600" dirty="0">
              <a:solidFill>
                <a:schemeClr val="bg1"/>
              </a:solidFill>
            </a:endParaRPr>
          </a:p>
        </p:txBody>
      </p:sp>
    </p:spTree>
    <p:extLst>
      <p:ext uri="{BB962C8B-B14F-4D97-AF65-F5344CB8AC3E}">
        <p14:creationId xmlns:p14="http://schemas.microsoft.com/office/powerpoint/2010/main" val="167240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anim calcmode="lin" valueType="num">
                                      <p:cBhvr>
                                        <p:cTn id="8" dur="4000" fill="hold"/>
                                        <p:tgtEl>
                                          <p:spTgt spid="2"/>
                                        </p:tgtEl>
                                        <p:attrNameLst>
                                          <p:attrName>ppt_x</p:attrName>
                                        </p:attrNameLst>
                                      </p:cBhvr>
                                      <p:tavLst>
                                        <p:tav tm="0">
                                          <p:val>
                                            <p:strVal val="#ppt_x"/>
                                          </p:val>
                                        </p:tav>
                                        <p:tav tm="100000">
                                          <p:val>
                                            <p:strVal val="#ppt_x"/>
                                          </p:val>
                                        </p:tav>
                                      </p:tavLst>
                                    </p:anim>
                                    <p:anim calcmode="lin" valueType="num">
                                      <p:cBhvr>
                                        <p:cTn id="9" dur="4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1160">
                                          <p:stCondLst>
                                            <p:cond delay="0"/>
                                          </p:stCondLst>
                                        </p:cTn>
                                        <p:tgtEl>
                                          <p:spTgt spid="3"/>
                                        </p:tgtEl>
                                      </p:cBhvr>
                                    </p:animEffect>
                                    <p:anim calcmode="lin" valueType="num">
                                      <p:cBhvr>
                                        <p:cTn id="15" dur="364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132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1328" tmFilter="0, 0; 0.125,0.2665; 0.25,0.4; 0.375,0.465; 0.5,0.5;  0.625,0.535; 0.75,0.6; 0.875,0.7335; 1,1">
                                          <p:stCondLst>
                                            <p:cond delay="1328"/>
                                          </p:stCondLst>
                                        </p:cTn>
                                        <p:tgtEl>
                                          <p:spTgt spid="3"/>
                                        </p:tgtEl>
                                        <p:attrNameLst>
                                          <p:attrName>ppt_y</p:attrName>
                                        </p:attrNameLst>
                                      </p:cBhvr>
                                      <p:tavLst>
                                        <p:tav tm="0" fmla="#ppt_y-sin(pi*$)/9">
                                          <p:val>
                                            <p:fltVal val="0"/>
                                          </p:val>
                                        </p:tav>
                                        <p:tav tm="100000">
                                          <p:val>
                                            <p:fltVal val="1"/>
                                          </p:val>
                                        </p:tav>
                                      </p:tavLst>
                                    </p:anim>
                                    <p:anim calcmode="lin" valueType="num">
                                      <p:cBhvr>
                                        <p:cTn id="18" dur="664" tmFilter="0, 0; 0.125,0.2665; 0.25,0.4; 0.375,0.465; 0.5,0.5;  0.625,0.535; 0.75,0.6; 0.875,0.7335; 1,1">
                                          <p:stCondLst>
                                            <p:cond delay="2648"/>
                                          </p:stCondLst>
                                        </p:cTn>
                                        <p:tgtEl>
                                          <p:spTgt spid="3"/>
                                        </p:tgtEl>
                                        <p:attrNameLst>
                                          <p:attrName>ppt_y</p:attrName>
                                        </p:attrNameLst>
                                      </p:cBhvr>
                                      <p:tavLst>
                                        <p:tav tm="0" fmla="#ppt_y-sin(pi*$)/27">
                                          <p:val>
                                            <p:fltVal val="0"/>
                                          </p:val>
                                        </p:tav>
                                        <p:tav tm="100000">
                                          <p:val>
                                            <p:fltVal val="1"/>
                                          </p:val>
                                        </p:tav>
                                      </p:tavLst>
                                    </p:anim>
                                    <p:anim calcmode="lin" valueType="num">
                                      <p:cBhvr>
                                        <p:cTn id="19" dur="328" tmFilter="0, 0; 0.125,0.2665; 0.25,0.4; 0.375,0.465; 0.5,0.5;  0.625,0.535; 0.75,0.6; 0.875,0.7335; 1,1">
                                          <p:stCondLst>
                                            <p:cond delay="3312"/>
                                          </p:stCondLst>
                                        </p:cTn>
                                        <p:tgtEl>
                                          <p:spTgt spid="3"/>
                                        </p:tgtEl>
                                        <p:attrNameLst>
                                          <p:attrName>ppt_y</p:attrName>
                                        </p:attrNameLst>
                                      </p:cBhvr>
                                      <p:tavLst>
                                        <p:tav tm="0" fmla="#ppt_y-sin(pi*$)/81">
                                          <p:val>
                                            <p:fltVal val="0"/>
                                          </p:val>
                                        </p:tav>
                                        <p:tav tm="100000">
                                          <p:val>
                                            <p:fltVal val="1"/>
                                          </p:val>
                                        </p:tav>
                                      </p:tavLst>
                                    </p:anim>
                                    <p:animScale>
                                      <p:cBhvr>
                                        <p:cTn id="20" dur="52">
                                          <p:stCondLst>
                                            <p:cond delay="1300"/>
                                          </p:stCondLst>
                                        </p:cTn>
                                        <p:tgtEl>
                                          <p:spTgt spid="3"/>
                                        </p:tgtEl>
                                      </p:cBhvr>
                                      <p:to x="100000" y="60000"/>
                                    </p:animScale>
                                    <p:animScale>
                                      <p:cBhvr>
                                        <p:cTn id="21" dur="332" decel="50000">
                                          <p:stCondLst>
                                            <p:cond delay="1352"/>
                                          </p:stCondLst>
                                        </p:cTn>
                                        <p:tgtEl>
                                          <p:spTgt spid="3"/>
                                        </p:tgtEl>
                                      </p:cBhvr>
                                      <p:to x="100000" y="100000"/>
                                    </p:animScale>
                                    <p:animScale>
                                      <p:cBhvr>
                                        <p:cTn id="22" dur="52">
                                          <p:stCondLst>
                                            <p:cond delay="2624"/>
                                          </p:stCondLst>
                                        </p:cTn>
                                        <p:tgtEl>
                                          <p:spTgt spid="3"/>
                                        </p:tgtEl>
                                      </p:cBhvr>
                                      <p:to x="100000" y="80000"/>
                                    </p:animScale>
                                    <p:animScale>
                                      <p:cBhvr>
                                        <p:cTn id="23" dur="332" decel="50000">
                                          <p:stCondLst>
                                            <p:cond delay="2676"/>
                                          </p:stCondLst>
                                        </p:cTn>
                                        <p:tgtEl>
                                          <p:spTgt spid="3"/>
                                        </p:tgtEl>
                                      </p:cBhvr>
                                      <p:to x="100000" y="100000"/>
                                    </p:animScale>
                                    <p:animScale>
                                      <p:cBhvr>
                                        <p:cTn id="24" dur="52">
                                          <p:stCondLst>
                                            <p:cond delay="3284"/>
                                          </p:stCondLst>
                                        </p:cTn>
                                        <p:tgtEl>
                                          <p:spTgt spid="3"/>
                                        </p:tgtEl>
                                      </p:cBhvr>
                                      <p:to x="100000" y="90000"/>
                                    </p:animScale>
                                    <p:animScale>
                                      <p:cBhvr>
                                        <p:cTn id="25" dur="332" decel="50000">
                                          <p:stCondLst>
                                            <p:cond delay="3336"/>
                                          </p:stCondLst>
                                        </p:cTn>
                                        <p:tgtEl>
                                          <p:spTgt spid="3"/>
                                        </p:tgtEl>
                                      </p:cBhvr>
                                      <p:to x="100000" y="100000"/>
                                    </p:animScale>
                                    <p:animScale>
                                      <p:cBhvr>
                                        <p:cTn id="26" dur="52">
                                          <p:stCondLst>
                                            <p:cond delay="3616"/>
                                          </p:stCondLst>
                                        </p:cTn>
                                        <p:tgtEl>
                                          <p:spTgt spid="3"/>
                                        </p:tgtEl>
                                      </p:cBhvr>
                                      <p:to x="100000" y="95000"/>
                                    </p:animScale>
                                    <p:animScale>
                                      <p:cBhvr>
                                        <p:cTn id="27" dur="332" decel="50000">
                                          <p:stCondLst>
                                            <p:cond delay="3668"/>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3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5F4F0F-E497-4405-9094-BFE2ABAB408C}"/>
              </a:ext>
            </a:extLst>
          </p:cNvPr>
          <p:cNvSpPr/>
          <p:nvPr/>
        </p:nvSpPr>
        <p:spPr>
          <a:xfrm>
            <a:off x="1309934" y="728359"/>
            <a:ext cx="10123990" cy="584775"/>
          </a:xfrm>
          <a:prstGeom prst="rect">
            <a:avLst/>
          </a:prstGeom>
        </p:spPr>
        <p:txBody>
          <a:bodyPr wrap="none">
            <a:spAutoFit/>
          </a:bodyPr>
          <a:lstStyle/>
          <a:p>
            <a:r>
              <a:rPr lang="en-US" sz="3200" b="1" dirty="0">
                <a:solidFill>
                  <a:schemeClr val="bg1"/>
                </a:solidFill>
                <a:latin typeface="Gotham SSm A"/>
              </a:rPr>
              <a:t>1. H</a:t>
            </a:r>
            <a:r>
              <a:rPr lang="en-US" sz="3200" b="1" i="0" dirty="0">
                <a:solidFill>
                  <a:schemeClr val="bg1"/>
                </a:solidFill>
                <a:effectLst/>
                <a:latin typeface="Gotham SSm A"/>
              </a:rPr>
              <a:t>ow can we be thankful when bad things happen to us? </a:t>
            </a:r>
          </a:p>
        </p:txBody>
      </p:sp>
      <p:sp>
        <p:nvSpPr>
          <p:cNvPr id="3" name="Rectangle 2">
            <a:extLst>
              <a:ext uri="{FF2B5EF4-FFF2-40B4-BE49-F238E27FC236}">
                <a16:creationId xmlns:a16="http://schemas.microsoft.com/office/drawing/2014/main" id="{7ABBCE12-40DC-4B07-9C39-4E3B635526D4}"/>
              </a:ext>
            </a:extLst>
          </p:cNvPr>
          <p:cNvSpPr/>
          <p:nvPr/>
        </p:nvSpPr>
        <p:spPr>
          <a:xfrm>
            <a:off x="1207598" y="3429000"/>
            <a:ext cx="10011266" cy="1569660"/>
          </a:xfrm>
          <a:prstGeom prst="rect">
            <a:avLst/>
          </a:prstGeom>
        </p:spPr>
        <p:txBody>
          <a:bodyPr wrap="square">
            <a:spAutoFit/>
          </a:bodyPr>
          <a:lstStyle/>
          <a:p>
            <a:r>
              <a:rPr lang="en-US" sz="3200" dirty="0">
                <a:solidFill>
                  <a:schemeClr val="bg1"/>
                </a:solidFill>
              </a:rPr>
              <a:t>“Rejoice always, pray continually, give thanks in all circumstances; for this is </a:t>
            </a:r>
            <a:r>
              <a:rPr lang="en-US" sz="3200" dirty="0">
                <a:solidFill>
                  <a:schemeClr val="bg1"/>
                </a:solidFill>
                <a:hlinkClick r:id="rId2">
                  <a:extLst>
                    <a:ext uri="{A12FA001-AC4F-418D-AE19-62706E023703}">
                      <ahyp:hlinkClr xmlns:ahyp="http://schemas.microsoft.com/office/drawing/2018/hyperlinkcolor" val="tx"/>
                    </a:ext>
                  </a:extLst>
                </a:hlinkClick>
              </a:rPr>
              <a:t>God’s will</a:t>
            </a:r>
            <a:r>
              <a:rPr lang="en-US" sz="3200" dirty="0">
                <a:solidFill>
                  <a:schemeClr val="bg1"/>
                </a:solidFill>
              </a:rPr>
              <a:t> for you in Christ Jesus” (1 Thessalonians 5:16-18).</a:t>
            </a:r>
            <a:endParaRPr lang="en-US" sz="4800" dirty="0">
              <a:solidFill>
                <a:schemeClr val="bg1"/>
              </a:solidFill>
            </a:endParaRPr>
          </a:p>
        </p:txBody>
      </p:sp>
      <p:sp>
        <p:nvSpPr>
          <p:cNvPr id="4" name="Rectangle 3">
            <a:extLst>
              <a:ext uri="{FF2B5EF4-FFF2-40B4-BE49-F238E27FC236}">
                <a16:creationId xmlns:a16="http://schemas.microsoft.com/office/drawing/2014/main" id="{59395D53-2A16-4D6F-B08A-671419A420BB}"/>
              </a:ext>
            </a:extLst>
          </p:cNvPr>
          <p:cNvSpPr/>
          <p:nvPr/>
        </p:nvSpPr>
        <p:spPr>
          <a:xfrm>
            <a:off x="981075" y="1905685"/>
            <a:ext cx="10467975" cy="1077218"/>
          </a:xfrm>
          <a:prstGeom prst="rect">
            <a:avLst/>
          </a:prstGeom>
        </p:spPr>
        <p:txBody>
          <a:bodyPr wrap="square">
            <a:spAutoFit/>
          </a:bodyPr>
          <a:lstStyle/>
          <a:p>
            <a:pPr algn="ctr"/>
            <a:r>
              <a:rPr lang="en-US" sz="3200" dirty="0">
                <a:solidFill>
                  <a:schemeClr val="bg1"/>
                </a:solidFill>
                <a:latin typeface="Gotham SSm A"/>
              </a:rPr>
              <a:t>W</a:t>
            </a:r>
            <a:r>
              <a:rPr lang="en-US" sz="3200" b="0" i="0" dirty="0">
                <a:solidFill>
                  <a:schemeClr val="bg1"/>
                </a:solidFill>
                <a:effectLst/>
                <a:latin typeface="Gotham SSm A"/>
              </a:rPr>
              <a:t>e should be thankful to God for everything that happens to us, </a:t>
            </a:r>
            <a:r>
              <a:rPr lang="en-US" sz="3200" b="0" i="0" u="sng" dirty="0">
                <a:solidFill>
                  <a:schemeClr val="bg1"/>
                </a:solidFill>
                <a:effectLst/>
                <a:latin typeface="Gotham SSm A"/>
              </a:rPr>
              <a:t>both good and bad.</a:t>
            </a:r>
            <a:endParaRPr lang="en-US" sz="3200" u="sng" dirty="0">
              <a:solidFill>
                <a:schemeClr val="bg1"/>
              </a:solidFill>
            </a:endParaRPr>
          </a:p>
        </p:txBody>
      </p:sp>
    </p:spTree>
    <p:extLst>
      <p:ext uri="{BB962C8B-B14F-4D97-AF65-F5344CB8AC3E}">
        <p14:creationId xmlns:p14="http://schemas.microsoft.com/office/powerpoint/2010/main" val="22007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4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C1052E-157B-403D-86B5-A4CF1822E824}"/>
              </a:ext>
            </a:extLst>
          </p:cNvPr>
          <p:cNvSpPr/>
          <p:nvPr/>
        </p:nvSpPr>
        <p:spPr>
          <a:xfrm>
            <a:off x="619126" y="843677"/>
            <a:ext cx="11134724" cy="2585323"/>
          </a:xfrm>
          <a:prstGeom prst="rect">
            <a:avLst/>
          </a:prstGeom>
        </p:spPr>
        <p:txBody>
          <a:bodyPr wrap="square">
            <a:spAutoFit/>
          </a:bodyPr>
          <a:lstStyle/>
          <a:p>
            <a:pPr algn="ctr"/>
            <a:r>
              <a:rPr lang="en-US" sz="5400" b="0" i="0" dirty="0">
                <a:solidFill>
                  <a:schemeClr val="bg1"/>
                </a:solidFill>
                <a:effectLst/>
                <a:latin typeface="Gotham SSm A"/>
              </a:rPr>
              <a:t>2. If there is a loving God, then why does He permit heinous crimes and evil? Why doesn’t He intervene? </a:t>
            </a:r>
            <a:endParaRPr lang="en-US" sz="5400" dirty="0">
              <a:solidFill>
                <a:schemeClr val="bg1"/>
              </a:solidFill>
            </a:endParaRPr>
          </a:p>
        </p:txBody>
      </p:sp>
    </p:spTree>
    <p:extLst>
      <p:ext uri="{BB962C8B-B14F-4D97-AF65-F5344CB8AC3E}">
        <p14:creationId xmlns:p14="http://schemas.microsoft.com/office/powerpoint/2010/main" val="33521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935C8-0E97-4244-A653-D79398D30631}"/>
              </a:ext>
            </a:extLst>
          </p:cNvPr>
          <p:cNvSpPr/>
          <p:nvPr/>
        </p:nvSpPr>
        <p:spPr>
          <a:xfrm>
            <a:off x="490537" y="715060"/>
            <a:ext cx="11210925" cy="1569660"/>
          </a:xfrm>
          <a:prstGeom prst="rect">
            <a:avLst/>
          </a:prstGeom>
        </p:spPr>
        <p:txBody>
          <a:bodyPr wrap="square">
            <a:spAutoFit/>
          </a:bodyPr>
          <a:lstStyle/>
          <a:p>
            <a:pPr algn="ctr"/>
            <a:r>
              <a:rPr lang="en-US" sz="4800" b="0" i="0" dirty="0">
                <a:solidFill>
                  <a:schemeClr val="bg1"/>
                </a:solidFill>
                <a:effectLst/>
                <a:latin typeface="Gotham SSm A"/>
              </a:rPr>
              <a:t>The existence of evil does not </a:t>
            </a:r>
            <a:r>
              <a:rPr lang="en-US" sz="4800" b="0" i="0" u="sng" dirty="0">
                <a:solidFill>
                  <a:schemeClr val="bg1"/>
                </a:solidFill>
                <a:effectLst/>
                <a:latin typeface="Gotham SSm A"/>
              </a:rPr>
              <a:t>eliminate </a:t>
            </a:r>
            <a:r>
              <a:rPr lang="en-US" sz="4800" b="0" i="0" dirty="0">
                <a:solidFill>
                  <a:schemeClr val="bg1"/>
                </a:solidFill>
                <a:effectLst/>
                <a:latin typeface="Gotham SSm A"/>
              </a:rPr>
              <a:t>God. Rather, it </a:t>
            </a:r>
            <a:r>
              <a:rPr lang="en-US" sz="4800" b="0" i="0" u="sng" dirty="0">
                <a:solidFill>
                  <a:schemeClr val="bg1"/>
                </a:solidFill>
                <a:effectLst/>
                <a:latin typeface="Gotham SSm A"/>
              </a:rPr>
              <a:t>cries out </a:t>
            </a:r>
            <a:r>
              <a:rPr lang="en-US" sz="4800" b="0" i="0" dirty="0">
                <a:solidFill>
                  <a:schemeClr val="bg1"/>
                </a:solidFill>
                <a:effectLst/>
                <a:latin typeface="Gotham SSm A"/>
              </a:rPr>
              <a:t>for Him. </a:t>
            </a:r>
            <a:endParaRPr lang="en-US" sz="4800" dirty="0">
              <a:solidFill>
                <a:schemeClr val="bg1"/>
              </a:solidFill>
            </a:endParaRPr>
          </a:p>
        </p:txBody>
      </p:sp>
      <p:sp>
        <p:nvSpPr>
          <p:cNvPr id="3" name="Rectangle 2">
            <a:extLst>
              <a:ext uri="{FF2B5EF4-FFF2-40B4-BE49-F238E27FC236}">
                <a16:creationId xmlns:a16="http://schemas.microsoft.com/office/drawing/2014/main" id="{908AA5CB-89CF-4F42-880F-D3FAE2AC3DD7}"/>
              </a:ext>
            </a:extLst>
          </p:cNvPr>
          <p:cNvSpPr/>
          <p:nvPr/>
        </p:nvSpPr>
        <p:spPr>
          <a:xfrm>
            <a:off x="962025" y="3105835"/>
            <a:ext cx="9963150" cy="1200329"/>
          </a:xfrm>
          <a:prstGeom prst="rect">
            <a:avLst/>
          </a:prstGeom>
        </p:spPr>
        <p:txBody>
          <a:bodyPr wrap="square">
            <a:spAutoFit/>
          </a:bodyPr>
          <a:lstStyle/>
          <a:p>
            <a:pPr algn="ctr"/>
            <a:r>
              <a:rPr lang="en-US" sz="3600" b="0" i="0" dirty="0">
                <a:solidFill>
                  <a:schemeClr val="bg1"/>
                </a:solidFill>
                <a:effectLst/>
                <a:latin typeface="Gotham SSm A"/>
              </a:rPr>
              <a:t>Apostle Paul said, we sorrow but not as those who have no hope (1 Thessalonians 4:13).</a:t>
            </a:r>
            <a:endParaRPr lang="en-US" sz="3600" dirty="0">
              <a:solidFill>
                <a:schemeClr val="bg1"/>
              </a:solidFill>
            </a:endParaRPr>
          </a:p>
        </p:txBody>
      </p:sp>
    </p:spTree>
    <p:extLst>
      <p:ext uri="{BB962C8B-B14F-4D97-AF65-F5344CB8AC3E}">
        <p14:creationId xmlns:p14="http://schemas.microsoft.com/office/powerpoint/2010/main" val="5163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3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7B253-7D0C-4285-8DA1-C09A7C9B6E2A}"/>
              </a:ext>
            </a:extLst>
          </p:cNvPr>
          <p:cNvSpPr/>
          <p:nvPr/>
        </p:nvSpPr>
        <p:spPr>
          <a:xfrm>
            <a:off x="295275" y="345492"/>
            <a:ext cx="11515725" cy="707886"/>
          </a:xfrm>
          <a:prstGeom prst="rect">
            <a:avLst/>
          </a:prstGeom>
        </p:spPr>
        <p:txBody>
          <a:bodyPr wrap="square">
            <a:spAutoFit/>
          </a:bodyPr>
          <a:lstStyle/>
          <a:p>
            <a:pPr algn="ctr"/>
            <a:r>
              <a:rPr lang="en-US" sz="4000" dirty="0">
                <a:solidFill>
                  <a:schemeClr val="bg1"/>
                </a:solidFill>
              </a:rPr>
              <a:t>Here is the age-old dilemma:</a:t>
            </a:r>
            <a:endParaRPr lang="en-US" sz="8000" b="1" i="0" dirty="0">
              <a:solidFill>
                <a:schemeClr val="bg1"/>
              </a:solidFill>
              <a:effectLst/>
              <a:latin typeface="Gotham SSm A"/>
            </a:endParaRPr>
          </a:p>
        </p:txBody>
      </p:sp>
      <p:sp>
        <p:nvSpPr>
          <p:cNvPr id="3" name="Rectangle 2">
            <a:extLst>
              <a:ext uri="{FF2B5EF4-FFF2-40B4-BE49-F238E27FC236}">
                <a16:creationId xmlns:a16="http://schemas.microsoft.com/office/drawing/2014/main" id="{C883C15C-492C-4E33-AF37-564615CC9D1C}"/>
              </a:ext>
            </a:extLst>
          </p:cNvPr>
          <p:cNvSpPr/>
          <p:nvPr/>
        </p:nvSpPr>
        <p:spPr>
          <a:xfrm>
            <a:off x="466725" y="1389787"/>
            <a:ext cx="10925175" cy="3785652"/>
          </a:xfrm>
          <a:prstGeom prst="rect">
            <a:avLst/>
          </a:prstGeom>
        </p:spPr>
        <p:txBody>
          <a:bodyPr wrap="square">
            <a:spAutoFit/>
          </a:bodyPr>
          <a:lstStyle/>
          <a:p>
            <a:pPr algn="ctr"/>
            <a:r>
              <a:rPr lang="en-US" sz="4000" dirty="0">
                <a:solidFill>
                  <a:schemeClr val="bg1"/>
                </a:solidFill>
              </a:rPr>
              <a:t>If God is all-good, as the Bible says, then He would want to get rid of evil. If He is all-powerful, then He could do it. But even a casual look at the evening news informs us that He has not defeated evil. Hence, the argument goes, there cannot be an all-good and all-powerful God.</a:t>
            </a:r>
            <a:endParaRPr lang="en-US" sz="4000" dirty="0"/>
          </a:p>
        </p:txBody>
      </p:sp>
    </p:spTree>
    <p:extLst>
      <p:ext uri="{BB962C8B-B14F-4D97-AF65-F5344CB8AC3E}">
        <p14:creationId xmlns:p14="http://schemas.microsoft.com/office/powerpoint/2010/main" val="214419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15">
                                          <p:stCondLst>
                                            <p:cond delay="0"/>
                                          </p:stCondLst>
                                        </p:cTn>
                                        <p:tgtEl>
                                          <p:spTgt spid="3"/>
                                        </p:tgtEl>
                                      </p:cBhvr>
                                    </p:animEffect>
                                    <p:anim calcmode="lin" valueType="num">
                                      <p:cBhvr>
                                        <p:cTn id="13" dur="318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116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1162" tmFilter="0, 0; 0.125,0.2665; 0.25,0.4; 0.375,0.465; 0.5,0.5;  0.625,0.535; 0.75,0.6; 0.875,0.7335; 1,1">
                                          <p:stCondLst>
                                            <p:cond delay="1162"/>
                                          </p:stCondLst>
                                        </p:cTn>
                                        <p:tgtEl>
                                          <p:spTgt spid="3"/>
                                        </p:tgtEl>
                                        <p:attrNameLst>
                                          <p:attrName>ppt_y</p:attrName>
                                        </p:attrNameLst>
                                      </p:cBhvr>
                                      <p:tavLst>
                                        <p:tav tm="0" fmla="#ppt_y-sin(pi*$)/9">
                                          <p:val>
                                            <p:fltVal val="0"/>
                                          </p:val>
                                        </p:tav>
                                        <p:tav tm="100000">
                                          <p:val>
                                            <p:fltVal val="1"/>
                                          </p:val>
                                        </p:tav>
                                      </p:tavLst>
                                    </p:anim>
                                    <p:anim calcmode="lin" valueType="num">
                                      <p:cBhvr>
                                        <p:cTn id="16" dur="581" tmFilter="0, 0; 0.125,0.2665; 0.25,0.4; 0.375,0.465; 0.5,0.5;  0.625,0.535; 0.75,0.6; 0.875,0.7335; 1,1">
                                          <p:stCondLst>
                                            <p:cond delay="2317"/>
                                          </p:stCondLst>
                                        </p:cTn>
                                        <p:tgtEl>
                                          <p:spTgt spid="3"/>
                                        </p:tgtEl>
                                        <p:attrNameLst>
                                          <p:attrName>ppt_y</p:attrName>
                                        </p:attrNameLst>
                                      </p:cBhvr>
                                      <p:tavLst>
                                        <p:tav tm="0" fmla="#ppt_y-sin(pi*$)/27">
                                          <p:val>
                                            <p:fltVal val="0"/>
                                          </p:val>
                                        </p:tav>
                                        <p:tav tm="100000">
                                          <p:val>
                                            <p:fltVal val="1"/>
                                          </p:val>
                                        </p:tav>
                                      </p:tavLst>
                                    </p:anim>
                                    <p:anim calcmode="lin" valueType="num">
                                      <p:cBhvr>
                                        <p:cTn id="17" dur="287" tmFilter="0, 0; 0.125,0.2665; 0.25,0.4; 0.375,0.465; 0.5,0.5;  0.625,0.535; 0.75,0.6; 0.875,0.7335; 1,1">
                                          <p:stCondLst>
                                            <p:cond delay="2898"/>
                                          </p:stCondLst>
                                        </p:cTn>
                                        <p:tgtEl>
                                          <p:spTgt spid="3"/>
                                        </p:tgtEl>
                                        <p:attrNameLst>
                                          <p:attrName>ppt_y</p:attrName>
                                        </p:attrNameLst>
                                      </p:cBhvr>
                                      <p:tavLst>
                                        <p:tav tm="0" fmla="#ppt_y-sin(pi*$)/81">
                                          <p:val>
                                            <p:fltVal val="0"/>
                                          </p:val>
                                        </p:tav>
                                        <p:tav tm="100000">
                                          <p:val>
                                            <p:fltVal val="1"/>
                                          </p:val>
                                        </p:tav>
                                      </p:tavLst>
                                    </p:anim>
                                    <p:animScale>
                                      <p:cBhvr>
                                        <p:cTn id="18" dur="46">
                                          <p:stCondLst>
                                            <p:cond delay="1137"/>
                                          </p:stCondLst>
                                        </p:cTn>
                                        <p:tgtEl>
                                          <p:spTgt spid="3"/>
                                        </p:tgtEl>
                                      </p:cBhvr>
                                      <p:to x="100000" y="60000"/>
                                    </p:animScale>
                                    <p:animScale>
                                      <p:cBhvr>
                                        <p:cTn id="19" dur="290" decel="50000">
                                          <p:stCondLst>
                                            <p:cond delay="1183"/>
                                          </p:stCondLst>
                                        </p:cTn>
                                        <p:tgtEl>
                                          <p:spTgt spid="3"/>
                                        </p:tgtEl>
                                      </p:cBhvr>
                                      <p:to x="100000" y="100000"/>
                                    </p:animScale>
                                    <p:animScale>
                                      <p:cBhvr>
                                        <p:cTn id="20" dur="46">
                                          <p:stCondLst>
                                            <p:cond delay="2296"/>
                                          </p:stCondLst>
                                        </p:cTn>
                                        <p:tgtEl>
                                          <p:spTgt spid="3"/>
                                        </p:tgtEl>
                                      </p:cBhvr>
                                      <p:to x="100000" y="80000"/>
                                    </p:animScale>
                                    <p:animScale>
                                      <p:cBhvr>
                                        <p:cTn id="21" dur="290" decel="50000">
                                          <p:stCondLst>
                                            <p:cond delay="2342"/>
                                          </p:stCondLst>
                                        </p:cTn>
                                        <p:tgtEl>
                                          <p:spTgt spid="3"/>
                                        </p:tgtEl>
                                      </p:cBhvr>
                                      <p:to x="100000" y="100000"/>
                                    </p:animScale>
                                    <p:animScale>
                                      <p:cBhvr>
                                        <p:cTn id="22" dur="46">
                                          <p:stCondLst>
                                            <p:cond delay="2873"/>
                                          </p:stCondLst>
                                        </p:cTn>
                                        <p:tgtEl>
                                          <p:spTgt spid="3"/>
                                        </p:tgtEl>
                                      </p:cBhvr>
                                      <p:to x="100000" y="90000"/>
                                    </p:animScale>
                                    <p:animScale>
                                      <p:cBhvr>
                                        <p:cTn id="23" dur="290" decel="50000">
                                          <p:stCondLst>
                                            <p:cond delay="2919"/>
                                          </p:stCondLst>
                                        </p:cTn>
                                        <p:tgtEl>
                                          <p:spTgt spid="3"/>
                                        </p:tgtEl>
                                      </p:cBhvr>
                                      <p:to x="100000" y="100000"/>
                                    </p:animScale>
                                    <p:animScale>
                                      <p:cBhvr>
                                        <p:cTn id="24" dur="46">
                                          <p:stCondLst>
                                            <p:cond delay="3164"/>
                                          </p:stCondLst>
                                        </p:cTn>
                                        <p:tgtEl>
                                          <p:spTgt spid="3"/>
                                        </p:tgtEl>
                                      </p:cBhvr>
                                      <p:to x="100000" y="95000"/>
                                    </p:animScale>
                                    <p:animScale>
                                      <p:cBhvr>
                                        <p:cTn id="25" dur="290" decel="50000">
                                          <p:stCondLst>
                                            <p:cond delay="3210"/>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D916FA-6845-4B94-A48F-C88BBBE80655}"/>
              </a:ext>
            </a:extLst>
          </p:cNvPr>
          <p:cNvSpPr/>
          <p:nvPr/>
        </p:nvSpPr>
        <p:spPr>
          <a:xfrm>
            <a:off x="528636" y="200710"/>
            <a:ext cx="11134725" cy="1200329"/>
          </a:xfrm>
          <a:prstGeom prst="rect">
            <a:avLst/>
          </a:prstGeom>
        </p:spPr>
        <p:txBody>
          <a:bodyPr wrap="square">
            <a:spAutoFit/>
          </a:bodyPr>
          <a:lstStyle/>
          <a:p>
            <a:pPr algn="ctr"/>
            <a:r>
              <a:rPr lang="en-US" sz="3600" b="0" i="0" dirty="0">
                <a:solidFill>
                  <a:schemeClr val="bg1"/>
                </a:solidFill>
                <a:effectLst/>
                <a:latin typeface="Gotham SSm A"/>
              </a:rPr>
              <a:t>Because God has not yet defeated all evil does not mean that He never will defeat it. </a:t>
            </a:r>
            <a:endParaRPr lang="en-US" sz="3600" dirty="0">
              <a:solidFill>
                <a:schemeClr val="bg1"/>
              </a:solidFill>
            </a:endParaRPr>
          </a:p>
        </p:txBody>
      </p:sp>
      <p:sp>
        <p:nvSpPr>
          <p:cNvPr id="3" name="Rectangle 2">
            <a:extLst>
              <a:ext uri="{FF2B5EF4-FFF2-40B4-BE49-F238E27FC236}">
                <a16:creationId xmlns:a16="http://schemas.microsoft.com/office/drawing/2014/main" id="{82339C0E-C0E4-4EDC-88C4-30A1D85CE1B3}"/>
              </a:ext>
            </a:extLst>
          </p:cNvPr>
          <p:cNvSpPr/>
          <p:nvPr/>
        </p:nvSpPr>
        <p:spPr>
          <a:xfrm>
            <a:off x="352625" y="1613118"/>
            <a:ext cx="11486745" cy="707886"/>
          </a:xfrm>
          <a:prstGeom prst="rect">
            <a:avLst/>
          </a:prstGeom>
        </p:spPr>
        <p:txBody>
          <a:bodyPr wrap="square">
            <a:spAutoFit/>
          </a:bodyPr>
          <a:lstStyle/>
          <a:p>
            <a:r>
              <a:rPr lang="en-US" sz="4000" b="0" i="0" dirty="0">
                <a:solidFill>
                  <a:schemeClr val="bg1"/>
                </a:solidFill>
                <a:effectLst/>
                <a:latin typeface="Gotham SSm A"/>
              </a:rPr>
              <a:t>First:</a:t>
            </a:r>
            <a:endParaRPr lang="en-US" sz="4000" dirty="0">
              <a:solidFill>
                <a:schemeClr val="bg1"/>
              </a:solidFill>
            </a:endParaRPr>
          </a:p>
        </p:txBody>
      </p:sp>
      <p:sp>
        <p:nvSpPr>
          <p:cNvPr id="4" name="Rectangle 3">
            <a:extLst>
              <a:ext uri="{FF2B5EF4-FFF2-40B4-BE49-F238E27FC236}">
                <a16:creationId xmlns:a16="http://schemas.microsoft.com/office/drawing/2014/main" id="{A15C4681-7B99-4F19-B297-AA89A63D74A1}"/>
              </a:ext>
            </a:extLst>
          </p:cNvPr>
          <p:cNvSpPr/>
          <p:nvPr/>
        </p:nvSpPr>
        <p:spPr>
          <a:xfrm>
            <a:off x="1381125" y="1613118"/>
            <a:ext cx="10896600" cy="3170099"/>
          </a:xfrm>
          <a:prstGeom prst="rect">
            <a:avLst/>
          </a:prstGeom>
        </p:spPr>
        <p:txBody>
          <a:bodyPr wrap="square">
            <a:spAutoFit/>
          </a:bodyPr>
          <a:lstStyle/>
          <a:p>
            <a:r>
              <a:rPr lang="en-US" sz="4000" dirty="0">
                <a:solidFill>
                  <a:schemeClr val="bg1"/>
                </a:solidFill>
                <a:latin typeface="Gotham SSm A"/>
              </a:rPr>
              <a:t>if God is all-powerful then He can do it, and if He is all-loving, then He wants to do it. And whatever He can and wants to do, He will do (Psalm 135:6). His very nature as an omnipotent and omni-benevolent being demands that evil will be vanquished.</a:t>
            </a:r>
            <a:endParaRPr lang="en-US" sz="4000" dirty="0"/>
          </a:p>
        </p:txBody>
      </p:sp>
    </p:spTree>
    <p:extLst>
      <p:ext uri="{BB962C8B-B14F-4D97-AF65-F5344CB8AC3E}">
        <p14:creationId xmlns:p14="http://schemas.microsoft.com/office/powerpoint/2010/main" val="33243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4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24DFBF-628D-4215-B75D-E7EB616288F1}"/>
              </a:ext>
            </a:extLst>
          </p:cNvPr>
          <p:cNvSpPr/>
          <p:nvPr/>
        </p:nvSpPr>
        <p:spPr>
          <a:xfrm>
            <a:off x="79040" y="332975"/>
            <a:ext cx="1668405" cy="646331"/>
          </a:xfrm>
          <a:prstGeom prst="rect">
            <a:avLst/>
          </a:prstGeom>
        </p:spPr>
        <p:txBody>
          <a:bodyPr wrap="none">
            <a:spAutoFit/>
          </a:bodyPr>
          <a:lstStyle/>
          <a:p>
            <a:r>
              <a:rPr lang="en-US" sz="3600" b="0" i="0" dirty="0">
                <a:solidFill>
                  <a:schemeClr val="bg1"/>
                </a:solidFill>
                <a:effectLst/>
                <a:latin typeface="Gotham SSm A"/>
              </a:rPr>
              <a:t>Second:</a:t>
            </a:r>
            <a:endParaRPr lang="en-US" sz="3600" dirty="0">
              <a:solidFill>
                <a:schemeClr val="bg1"/>
              </a:solidFill>
            </a:endParaRPr>
          </a:p>
        </p:txBody>
      </p:sp>
      <p:sp>
        <p:nvSpPr>
          <p:cNvPr id="3" name="Rectangle 2">
            <a:extLst>
              <a:ext uri="{FF2B5EF4-FFF2-40B4-BE49-F238E27FC236}">
                <a16:creationId xmlns:a16="http://schemas.microsoft.com/office/drawing/2014/main" id="{12A3DBD7-7768-4233-9D03-7CA37EE95BE3}"/>
              </a:ext>
            </a:extLst>
          </p:cNvPr>
          <p:cNvSpPr/>
          <p:nvPr/>
        </p:nvSpPr>
        <p:spPr>
          <a:xfrm>
            <a:off x="1546697" y="332975"/>
            <a:ext cx="10758791" cy="5078313"/>
          </a:xfrm>
          <a:prstGeom prst="rect">
            <a:avLst/>
          </a:prstGeom>
        </p:spPr>
        <p:txBody>
          <a:bodyPr wrap="square">
            <a:spAutoFit/>
          </a:bodyPr>
          <a:lstStyle/>
          <a:p>
            <a:r>
              <a:rPr lang="en-US" sz="3600" b="0" i="0" dirty="0">
                <a:solidFill>
                  <a:schemeClr val="bg1"/>
                </a:solidFill>
                <a:effectLst/>
                <a:latin typeface="Gotham SSm A"/>
              </a:rPr>
              <a:t>God already has done something about evil. </a:t>
            </a:r>
            <a:r>
              <a:rPr lang="en-US" sz="3600" b="0" i="0" strike="noStrike" dirty="0">
                <a:solidFill>
                  <a:schemeClr val="bg1"/>
                </a:solidFill>
                <a:effectLst/>
                <a:latin typeface="Gotham SSm A"/>
                <a:hlinkClick r:id="rId2">
                  <a:extLst>
                    <a:ext uri="{A12FA001-AC4F-418D-AE19-62706E023703}">
                      <ahyp:hlinkClr xmlns:ahyp="http://schemas.microsoft.com/office/drawing/2018/hyperlinkcolor" val="tx"/>
                    </a:ext>
                  </a:extLst>
                </a:hlinkClick>
              </a:rPr>
              <a:t>He sent His only Son</a:t>
            </a:r>
            <a:r>
              <a:rPr lang="en-US" sz="3600" b="0" i="0" dirty="0">
                <a:solidFill>
                  <a:schemeClr val="bg1"/>
                </a:solidFill>
                <a:effectLst/>
                <a:latin typeface="Gotham SSm A"/>
              </a:rPr>
              <a:t> into the world to die for the world and to defeat evil. Evil was defeated officially at Christ’s first coming through His death and resurrection (Colossians 2:14, Hebrews 2:14, Ephesians 4:7-12). His victory over sin and the grave ensured Satan’s eventual defeat. The same Bible that accurately predicted Christ’s first coming through nearly 100 fulfilled prophecies promises that Christ will come again and will completely defeat evil.</a:t>
            </a:r>
            <a:endParaRPr lang="en-US" sz="3600" dirty="0">
              <a:solidFill>
                <a:schemeClr val="bg1"/>
              </a:solidFill>
            </a:endParaRPr>
          </a:p>
        </p:txBody>
      </p:sp>
    </p:spTree>
    <p:extLst>
      <p:ext uri="{BB962C8B-B14F-4D97-AF65-F5344CB8AC3E}">
        <p14:creationId xmlns:p14="http://schemas.microsoft.com/office/powerpoint/2010/main" val="41894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305">
                                          <p:stCondLst>
                                            <p:cond delay="0"/>
                                          </p:stCondLst>
                                        </p:cTn>
                                        <p:tgtEl>
                                          <p:spTgt spid="3"/>
                                        </p:tgtEl>
                                      </p:cBhvr>
                                    </p:animEffect>
                                    <p:anim calcmode="lin" valueType="num">
                                      <p:cBhvr>
                                        <p:cTn id="13" dur="4100"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149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1494" tmFilter="0, 0; 0.125,0.2665; 0.25,0.4; 0.375,0.465; 0.5,0.5;  0.625,0.535; 0.75,0.6; 0.875,0.7335; 1,1">
                                          <p:stCondLst>
                                            <p:cond delay="1494"/>
                                          </p:stCondLst>
                                        </p:cTn>
                                        <p:tgtEl>
                                          <p:spTgt spid="3"/>
                                        </p:tgtEl>
                                        <p:attrNameLst>
                                          <p:attrName>ppt_y</p:attrName>
                                        </p:attrNameLst>
                                      </p:cBhvr>
                                      <p:tavLst>
                                        <p:tav tm="0" fmla="#ppt_y-sin(pi*$)/9">
                                          <p:val>
                                            <p:fltVal val="0"/>
                                          </p:val>
                                        </p:tav>
                                        <p:tav tm="100000">
                                          <p:val>
                                            <p:fltVal val="1"/>
                                          </p:val>
                                        </p:tav>
                                      </p:tavLst>
                                    </p:anim>
                                    <p:anim calcmode="lin" valueType="num">
                                      <p:cBhvr>
                                        <p:cTn id="16" dur="747" tmFilter="0, 0; 0.125,0.2665; 0.25,0.4; 0.375,0.465; 0.5,0.5;  0.625,0.535; 0.75,0.6; 0.875,0.7335; 1,1">
                                          <p:stCondLst>
                                            <p:cond delay="2979"/>
                                          </p:stCondLst>
                                        </p:cTn>
                                        <p:tgtEl>
                                          <p:spTgt spid="3"/>
                                        </p:tgtEl>
                                        <p:attrNameLst>
                                          <p:attrName>ppt_y</p:attrName>
                                        </p:attrNameLst>
                                      </p:cBhvr>
                                      <p:tavLst>
                                        <p:tav tm="0" fmla="#ppt_y-sin(pi*$)/27">
                                          <p:val>
                                            <p:fltVal val="0"/>
                                          </p:val>
                                        </p:tav>
                                        <p:tav tm="100000">
                                          <p:val>
                                            <p:fltVal val="1"/>
                                          </p:val>
                                        </p:tav>
                                      </p:tavLst>
                                    </p:anim>
                                    <p:anim calcmode="lin" valueType="num">
                                      <p:cBhvr>
                                        <p:cTn id="17" dur="369" tmFilter="0, 0; 0.125,0.2665; 0.25,0.4; 0.375,0.465; 0.5,0.5;  0.625,0.535; 0.75,0.6; 0.875,0.7335; 1,1">
                                          <p:stCondLst>
                                            <p:cond delay="3726"/>
                                          </p:stCondLst>
                                        </p:cTn>
                                        <p:tgtEl>
                                          <p:spTgt spid="3"/>
                                        </p:tgtEl>
                                        <p:attrNameLst>
                                          <p:attrName>ppt_y</p:attrName>
                                        </p:attrNameLst>
                                      </p:cBhvr>
                                      <p:tavLst>
                                        <p:tav tm="0" fmla="#ppt_y-sin(pi*$)/81">
                                          <p:val>
                                            <p:fltVal val="0"/>
                                          </p:val>
                                        </p:tav>
                                        <p:tav tm="100000">
                                          <p:val>
                                            <p:fltVal val="1"/>
                                          </p:val>
                                        </p:tav>
                                      </p:tavLst>
                                    </p:anim>
                                    <p:animScale>
                                      <p:cBhvr>
                                        <p:cTn id="18" dur="59">
                                          <p:stCondLst>
                                            <p:cond delay="1462"/>
                                          </p:stCondLst>
                                        </p:cTn>
                                        <p:tgtEl>
                                          <p:spTgt spid="3"/>
                                        </p:tgtEl>
                                      </p:cBhvr>
                                      <p:to x="100000" y="60000"/>
                                    </p:animScale>
                                    <p:animScale>
                                      <p:cBhvr>
                                        <p:cTn id="19" dur="373" decel="50000">
                                          <p:stCondLst>
                                            <p:cond delay="1521"/>
                                          </p:stCondLst>
                                        </p:cTn>
                                        <p:tgtEl>
                                          <p:spTgt spid="3"/>
                                        </p:tgtEl>
                                      </p:cBhvr>
                                      <p:to x="100000" y="100000"/>
                                    </p:animScale>
                                    <p:animScale>
                                      <p:cBhvr>
                                        <p:cTn id="20" dur="59">
                                          <p:stCondLst>
                                            <p:cond delay="2952"/>
                                          </p:stCondLst>
                                        </p:cTn>
                                        <p:tgtEl>
                                          <p:spTgt spid="3"/>
                                        </p:tgtEl>
                                      </p:cBhvr>
                                      <p:to x="100000" y="80000"/>
                                    </p:animScale>
                                    <p:animScale>
                                      <p:cBhvr>
                                        <p:cTn id="21" dur="373" decel="50000">
                                          <p:stCondLst>
                                            <p:cond delay="3011"/>
                                          </p:stCondLst>
                                        </p:cTn>
                                        <p:tgtEl>
                                          <p:spTgt spid="3"/>
                                        </p:tgtEl>
                                      </p:cBhvr>
                                      <p:to x="100000" y="100000"/>
                                    </p:animScale>
                                    <p:animScale>
                                      <p:cBhvr>
                                        <p:cTn id="22" dur="59">
                                          <p:stCondLst>
                                            <p:cond delay="3694"/>
                                          </p:stCondLst>
                                        </p:cTn>
                                        <p:tgtEl>
                                          <p:spTgt spid="3"/>
                                        </p:tgtEl>
                                      </p:cBhvr>
                                      <p:to x="100000" y="90000"/>
                                    </p:animScale>
                                    <p:animScale>
                                      <p:cBhvr>
                                        <p:cTn id="23" dur="373" decel="50000">
                                          <p:stCondLst>
                                            <p:cond delay="3753"/>
                                          </p:stCondLst>
                                        </p:cTn>
                                        <p:tgtEl>
                                          <p:spTgt spid="3"/>
                                        </p:tgtEl>
                                      </p:cBhvr>
                                      <p:to x="100000" y="100000"/>
                                    </p:animScale>
                                    <p:animScale>
                                      <p:cBhvr>
                                        <p:cTn id="24" dur="59">
                                          <p:stCondLst>
                                            <p:cond delay="4068"/>
                                          </p:stCondLst>
                                        </p:cTn>
                                        <p:tgtEl>
                                          <p:spTgt spid="3"/>
                                        </p:tgtEl>
                                      </p:cBhvr>
                                      <p:to x="100000" y="95000"/>
                                    </p:animScale>
                                    <p:animScale>
                                      <p:cBhvr>
                                        <p:cTn id="25" dur="373" decel="50000">
                                          <p:stCondLst>
                                            <p:cond delay="412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9E5F1-EFD7-9C0D-8BC5-7BA11DB9E44A}"/>
              </a:ext>
            </a:extLst>
          </p:cNvPr>
          <p:cNvSpPr txBox="1"/>
          <p:nvPr/>
        </p:nvSpPr>
        <p:spPr>
          <a:xfrm>
            <a:off x="692207" y="734938"/>
            <a:ext cx="11100987" cy="1323439"/>
          </a:xfrm>
          <a:prstGeom prst="rect">
            <a:avLst/>
          </a:prstGeom>
          <a:noFill/>
        </p:spPr>
        <p:txBody>
          <a:bodyPr wrap="square" rtlCol="0">
            <a:spAutoFit/>
          </a:bodyPr>
          <a:lstStyle/>
          <a:p>
            <a:pPr algn="ctr"/>
            <a:r>
              <a:rPr lang="en-US" sz="4000" dirty="0">
                <a:solidFill>
                  <a:schemeClr val="bg1"/>
                </a:solidFill>
              </a:rPr>
              <a:t>Myth: If I'm facing a bad situation then I can </a:t>
            </a:r>
            <a:r>
              <a:rPr lang="en-US" sz="4000" u="sng" dirty="0">
                <a:solidFill>
                  <a:schemeClr val="bg1"/>
                </a:solidFill>
              </a:rPr>
              <a:t>Confess that situation away</a:t>
            </a:r>
          </a:p>
        </p:txBody>
      </p:sp>
      <p:sp>
        <p:nvSpPr>
          <p:cNvPr id="3" name="TextBox 2">
            <a:extLst>
              <a:ext uri="{FF2B5EF4-FFF2-40B4-BE49-F238E27FC236}">
                <a16:creationId xmlns:a16="http://schemas.microsoft.com/office/drawing/2014/main" id="{78F68744-E161-7341-8C3B-86B4729F3AC7}"/>
              </a:ext>
            </a:extLst>
          </p:cNvPr>
          <p:cNvSpPr txBox="1"/>
          <p:nvPr/>
        </p:nvSpPr>
        <p:spPr>
          <a:xfrm>
            <a:off x="880218" y="2179178"/>
            <a:ext cx="10417322" cy="1754326"/>
          </a:xfrm>
          <a:prstGeom prst="rect">
            <a:avLst/>
          </a:prstGeom>
          <a:noFill/>
        </p:spPr>
        <p:txBody>
          <a:bodyPr wrap="square" rtlCol="0">
            <a:spAutoFit/>
          </a:bodyPr>
          <a:lstStyle/>
          <a:p>
            <a:pPr algn="ctr"/>
            <a:r>
              <a:rPr lang="en-US" sz="3600" dirty="0">
                <a:solidFill>
                  <a:schemeClr val="bg1"/>
                </a:solidFill>
              </a:rPr>
              <a:t>The confession of the word of God  of a bad situation is not for it to go away but to bring God into it help you work your way through it  </a:t>
            </a:r>
          </a:p>
        </p:txBody>
      </p:sp>
      <p:sp>
        <p:nvSpPr>
          <p:cNvPr id="5" name="TextBox 4">
            <a:extLst>
              <a:ext uri="{FF2B5EF4-FFF2-40B4-BE49-F238E27FC236}">
                <a16:creationId xmlns:a16="http://schemas.microsoft.com/office/drawing/2014/main" id="{E0422769-CBC2-CDE1-E5CE-5F91F4C72F81}"/>
              </a:ext>
            </a:extLst>
          </p:cNvPr>
          <p:cNvSpPr txBox="1"/>
          <p:nvPr/>
        </p:nvSpPr>
        <p:spPr>
          <a:xfrm>
            <a:off x="2700471" y="4346692"/>
            <a:ext cx="6605899" cy="646331"/>
          </a:xfrm>
          <a:prstGeom prst="rect">
            <a:avLst/>
          </a:prstGeom>
          <a:noFill/>
        </p:spPr>
        <p:txBody>
          <a:bodyPr wrap="square" rtlCol="0">
            <a:spAutoFit/>
          </a:bodyPr>
          <a:lstStyle/>
          <a:p>
            <a:r>
              <a:rPr lang="en-US" sz="3600" dirty="0">
                <a:solidFill>
                  <a:schemeClr val="bg1"/>
                </a:solidFill>
              </a:rPr>
              <a:t>Invite the Lord in the middle of it</a:t>
            </a:r>
          </a:p>
        </p:txBody>
      </p:sp>
    </p:spTree>
    <p:extLst>
      <p:ext uri="{BB962C8B-B14F-4D97-AF65-F5344CB8AC3E}">
        <p14:creationId xmlns:p14="http://schemas.microsoft.com/office/powerpoint/2010/main" val="1506586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4500" fill="hold"/>
                                        <p:tgtEl>
                                          <p:spTgt spid="3"/>
                                        </p:tgtEl>
                                        <p:attrNameLst>
                                          <p:attrName>ppt_w</p:attrName>
                                        </p:attrNameLst>
                                      </p:cBhvr>
                                      <p:tavLst>
                                        <p:tav tm="0">
                                          <p:val>
                                            <p:fltVal val="0"/>
                                          </p:val>
                                        </p:tav>
                                        <p:tav tm="100000">
                                          <p:val>
                                            <p:strVal val="#ppt_w"/>
                                          </p:val>
                                        </p:tav>
                                      </p:tavLst>
                                    </p:anim>
                                    <p:anim calcmode="lin" valueType="num">
                                      <p:cBhvr>
                                        <p:cTn id="13" dur="4500" fill="hold"/>
                                        <p:tgtEl>
                                          <p:spTgt spid="3"/>
                                        </p:tgtEl>
                                        <p:attrNameLst>
                                          <p:attrName>ppt_h</p:attrName>
                                        </p:attrNameLst>
                                      </p:cBhvr>
                                      <p:tavLst>
                                        <p:tav tm="0">
                                          <p:val>
                                            <p:fltVal val="0"/>
                                          </p:val>
                                        </p:tav>
                                        <p:tav tm="100000">
                                          <p:val>
                                            <p:strVal val="#ppt_h"/>
                                          </p:val>
                                        </p:tav>
                                      </p:tavLst>
                                    </p:anim>
                                    <p:anim calcmode="lin" valueType="num">
                                      <p:cBhvr>
                                        <p:cTn id="14" dur="4500" fill="hold"/>
                                        <p:tgtEl>
                                          <p:spTgt spid="3"/>
                                        </p:tgtEl>
                                        <p:attrNameLst>
                                          <p:attrName>style.rotation</p:attrName>
                                        </p:attrNameLst>
                                      </p:cBhvr>
                                      <p:tavLst>
                                        <p:tav tm="0">
                                          <p:val>
                                            <p:fltVal val="90"/>
                                          </p:val>
                                        </p:tav>
                                        <p:tav tm="100000">
                                          <p:val>
                                            <p:fltVal val="0"/>
                                          </p:val>
                                        </p:tav>
                                      </p:tavLst>
                                    </p:anim>
                                    <p:animEffect transition="in" filter="fade">
                                      <p:cBhvr>
                                        <p:cTn id="15" dur="4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500" fill="hold"/>
                                        <p:tgtEl>
                                          <p:spTgt spid="5"/>
                                        </p:tgtEl>
                                        <p:attrNameLst>
                                          <p:attrName>ppt_w</p:attrName>
                                        </p:attrNameLst>
                                      </p:cBhvr>
                                      <p:tavLst>
                                        <p:tav tm="0">
                                          <p:val>
                                            <p:fltVal val="0"/>
                                          </p:val>
                                        </p:tav>
                                        <p:tav tm="100000">
                                          <p:val>
                                            <p:strVal val="#ppt_w"/>
                                          </p:val>
                                        </p:tav>
                                      </p:tavLst>
                                    </p:anim>
                                    <p:anim calcmode="lin" valueType="num">
                                      <p:cBhvr>
                                        <p:cTn id="21" dur="2500" fill="hold"/>
                                        <p:tgtEl>
                                          <p:spTgt spid="5"/>
                                        </p:tgtEl>
                                        <p:attrNameLst>
                                          <p:attrName>ppt_h</p:attrName>
                                        </p:attrNameLst>
                                      </p:cBhvr>
                                      <p:tavLst>
                                        <p:tav tm="0">
                                          <p:val>
                                            <p:fltVal val="0"/>
                                          </p:val>
                                        </p:tav>
                                        <p:tav tm="100000">
                                          <p:val>
                                            <p:strVal val="#ppt_h"/>
                                          </p:val>
                                        </p:tav>
                                      </p:tavLst>
                                    </p:anim>
                                    <p:anim calcmode="lin" valueType="num">
                                      <p:cBhvr>
                                        <p:cTn id="22" dur="2500" fill="hold"/>
                                        <p:tgtEl>
                                          <p:spTgt spid="5"/>
                                        </p:tgtEl>
                                        <p:attrNameLst>
                                          <p:attrName>style.rotation</p:attrName>
                                        </p:attrNameLst>
                                      </p:cBhvr>
                                      <p:tavLst>
                                        <p:tav tm="0">
                                          <p:val>
                                            <p:fltVal val="90"/>
                                          </p:val>
                                        </p:tav>
                                        <p:tav tm="100000">
                                          <p:val>
                                            <p:fltVal val="0"/>
                                          </p:val>
                                        </p:tav>
                                      </p:tavLst>
                                    </p:anim>
                                    <p:animEffect transition="in" filter="fade">
                                      <p:cBhvr>
                                        <p:cTn id="23"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a:extLst>
              <a:ext uri="{FF2B5EF4-FFF2-40B4-BE49-F238E27FC236}">
                <a16:creationId xmlns:a16="http://schemas.microsoft.com/office/drawing/2014/main" id="{F58B4810-61DB-995E-1629-D4360343B987}"/>
              </a:ext>
            </a:extLst>
          </p:cNvPr>
          <p:cNvSpPr txBox="1">
            <a:spLocks noChangeArrowheads="1"/>
          </p:cNvSpPr>
          <p:nvPr/>
        </p:nvSpPr>
        <p:spPr bwMode="auto">
          <a:xfrm>
            <a:off x="1335464" y="6128993"/>
            <a:ext cx="9144000" cy="369332"/>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1" hangingPunct="1">
              <a:spcBef>
                <a:spcPct val="50000"/>
              </a:spcBef>
              <a:defRPr/>
            </a:pPr>
            <a:endParaRPr lang="en-US">
              <a:solidFill>
                <a:schemeClr val="bg1"/>
              </a:solidFill>
              <a:latin typeface="Arial" charset="0"/>
            </a:endParaRPr>
          </a:p>
        </p:txBody>
      </p:sp>
      <p:sp>
        <p:nvSpPr>
          <p:cNvPr id="9224" name="TextBox 2">
            <a:extLst>
              <a:ext uri="{FF2B5EF4-FFF2-40B4-BE49-F238E27FC236}">
                <a16:creationId xmlns:a16="http://schemas.microsoft.com/office/drawing/2014/main" id="{63A716C4-A0AC-596A-51C0-026BA7AB3A78}"/>
              </a:ext>
            </a:extLst>
          </p:cNvPr>
          <p:cNvSpPr txBox="1">
            <a:spLocks noChangeArrowheads="1"/>
          </p:cNvSpPr>
          <p:nvPr/>
        </p:nvSpPr>
        <p:spPr bwMode="auto">
          <a:xfrm>
            <a:off x="6694864" y="359675"/>
            <a:ext cx="45783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spcAft>
                <a:spcPts val="1000"/>
              </a:spcAft>
              <a:buNone/>
            </a:pPr>
            <a:r>
              <a:rPr lang="en-US" altLang="en-US" sz="4000" b="1" dirty="0">
                <a:solidFill>
                  <a:schemeClr val="bg1"/>
                </a:solidFill>
                <a:latin typeface="Papyrus" panose="03070502060502030205" pitchFamily="66" charset="0"/>
                <a:ea typeface="Calibri" panose="020F0502020204030204" pitchFamily="34" charset="0"/>
                <a:cs typeface="Times New Roman" panose="02020603050405020304" pitchFamily="18" charset="0"/>
              </a:rPr>
              <a:t>Remedy for Despair</a:t>
            </a:r>
            <a:endParaRPr lang="en-US" altLang="en-US" b="1" dirty="0">
              <a:solidFill>
                <a:schemeClr val="bg1"/>
              </a:solidFill>
              <a:latin typeface="Papyrus" panose="03070502060502030205" pitchFamily="66"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E19C82F-BA41-539E-15C7-E9A5E034AD62}"/>
              </a:ext>
            </a:extLst>
          </p:cNvPr>
          <p:cNvSpPr txBox="1">
            <a:spLocks noChangeArrowheads="1"/>
          </p:cNvSpPr>
          <p:nvPr/>
        </p:nvSpPr>
        <p:spPr bwMode="auto">
          <a:xfrm>
            <a:off x="1440018" y="2030949"/>
            <a:ext cx="7793038" cy="295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115000"/>
              </a:lnSpc>
              <a:spcBef>
                <a:spcPct val="0"/>
              </a:spcBef>
              <a:spcAft>
                <a:spcPts val="1000"/>
              </a:spcAft>
              <a:buNone/>
            </a:pPr>
            <a:r>
              <a:rPr lang="en-US" altLang="en-US" sz="2400" dirty="0">
                <a:solidFill>
                  <a:schemeClr val="bg1"/>
                </a:solidFill>
                <a:latin typeface="Papyrus" panose="03070502060502030205" pitchFamily="66" charset="0"/>
                <a:cs typeface="Calibri" panose="020F0502020204030204" pitchFamily="34" charset="0"/>
              </a:rPr>
              <a:t>Psalm 139:7-10: “Where can I go from your Spirit? Where can I flee from your presence? If I go up to the heavens, you are there; if I make my bed in the depths, you are there. If I rise on the wings of the dawn, if I settle on the far side of the sea, even there your hand will guide me, your right hand will hold me fast.”</a:t>
            </a:r>
            <a:br>
              <a:rPr lang="en-US" altLang="en-US" sz="2400" dirty="0">
                <a:solidFill>
                  <a:schemeClr val="bg1"/>
                </a:solidFill>
                <a:latin typeface="Papyrus" panose="03070502060502030205" pitchFamily="66" charset="0"/>
                <a:cs typeface="Calibri" panose="020F0502020204030204" pitchFamily="34" charset="0"/>
              </a:rPr>
            </a:br>
            <a:endParaRPr lang="en-US" altLang="en-US" sz="1800" dirty="0">
              <a:solidFill>
                <a:schemeClr val="bg1"/>
              </a:solidFill>
              <a:latin typeface="Papyrus" panose="03070502060502030205" pitchFamily="66"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B66159D-0F32-0514-5249-0EA2AC257B4C}"/>
              </a:ext>
            </a:extLst>
          </p:cNvPr>
          <p:cNvSpPr txBox="1">
            <a:spLocks noChangeArrowheads="1"/>
          </p:cNvSpPr>
          <p:nvPr/>
        </p:nvSpPr>
        <p:spPr bwMode="auto">
          <a:xfrm>
            <a:off x="1346201" y="855220"/>
            <a:ext cx="502296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nSpc>
                <a:spcPct val="115000"/>
              </a:lnSpc>
              <a:spcBef>
                <a:spcPct val="0"/>
              </a:spcBef>
              <a:spcAft>
                <a:spcPts val="1000"/>
              </a:spcAft>
              <a:buNone/>
            </a:pPr>
            <a:r>
              <a:rPr lang="en-US" altLang="en-US" sz="3600" dirty="0">
                <a:solidFill>
                  <a:schemeClr val="bg1"/>
                </a:solidFill>
                <a:latin typeface="Papyrus" panose="03070502060502030205" pitchFamily="66" charset="0"/>
                <a:ea typeface="Calibri" panose="020F0502020204030204" pitchFamily="34" charset="0"/>
                <a:cs typeface="Times New Roman" panose="02020603050405020304" pitchFamily="18" charset="0"/>
              </a:rPr>
              <a:t>1. Comfort and Care</a:t>
            </a:r>
            <a:endParaRPr lang="en-US" altLang="en-US" dirty="0">
              <a:solidFill>
                <a:schemeClr val="bg1"/>
              </a:solidFill>
              <a:latin typeface="Papyrus" panose="03070502060502030205" pitchFamily="66"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0F23E5D-9531-31AE-CD7E-05881A801FBA}"/>
              </a:ext>
            </a:extLst>
          </p:cNvPr>
          <p:cNvSpPr txBox="1">
            <a:spLocks noChangeArrowheads="1"/>
          </p:cNvSpPr>
          <p:nvPr/>
        </p:nvSpPr>
        <p:spPr bwMode="auto">
          <a:xfrm>
            <a:off x="348791" y="5153390"/>
            <a:ext cx="107182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a:solidFill>
                  <a:schemeClr val="bg1"/>
                </a:solidFill>
                <a:latin typeface="Papyrus" panose="03070502060502030205" pitchFamily="66" charset="0"/>
                <a:cs typeface="Calibri" panose="020F0502020204030204" pitchFamily="34" charset="0"/>
              </a:rPr>
              <a:t>Don’t be afraid to slow down the pace of your life. Try to set aside time every day for quiet and rest. </a:t>
            </a:r>
            <a:br>
              <a:rPr lang="en-US" altLang="en-US" dirty="0">
                <a:solidFill>
                  <a:schemeClr val="bg1"/>
                </a:solidFill>
                <a:latin typeface="Papyrus" panose="03070502060502030205" pitchFamily="66" charset="0"/>
                <a:cs typeface="Calibri" panose="020F0502020204030204" pitchFamily="34" charset="0"/>
              </a:rPr>
            </a:br>
            <a:endParaRPr lang="en-US" altLang="en-US" dirty="0">
              <a:solidFill>
                <a:schemeClr val="bg1"/>
              </a:solidFill>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25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750"/>
                                        <p:tgtEl>
                                          <p:spTgt spid="9"/>
                                        </p:tgtEl>
                                      </p:cBhvr>
                                    </p:animEffect>
                                    <p:anim calcmode="lin" valueType="num">
                                      <p:cBhvr>
                                        <p:cTn id="20" dur="2750" fill="hold"/>
                                        <p:tgtEl>
                                          <p:spTgt spid="9"/>
                                        </p:tgtEl>
                                        <p:attrNameLst>
                                          <p:attrName>ppt_x</p:attrName>
                                        </p:attrNameLst>
                                      </p:cBhvr>
                                      <p:tavLst>
                                        <p:tav tm="0">
                                          <p:val>
                                            <p:strVal val="#ppt_x"/>
                                          </p:val>
                                        </p:tav>
                                        <p:tav tm="100000">
                                          <p:val>
                                            <p:strVal val="#ppt_x"/>
                                          </p:val>
                                        </p:tav>
                                      </p:tavLst>
                                    </p:anim>
                                    <p:anim calcmode="lin" valueType="num">
                                      <p:cBhvr>
                                        <p:cTn id="21" dur="2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9F67B2-80EA-C126-7E29-E1BD5EA75436}"/>
              </a:ext>
            </a:extLst>
          </p:cNvPr>
          <p:cNvSpPr txBox="1"/>
          <p:nvPr/>
        </p:nvSpPr>
        <p:spPr>
          <a:xfrm>
            <a:off x="794759" y="1396757"/>
            <a:ext cx="11177899" cy="2677656"/>
          </a:xfrm>
          <a:prstGeom prst="rect">
            <a:avLst/>
          </a:prstGeom>
          <a:noFill/>
        </p:spPr>
        <p:txBody>
          <a:bodyPr wrap="square">
            <a:spAutoFit/>
          </a:bodyPr>
          <a:lstStyle/>
          <a:p>
            <a:r>
              <a:rPr lang="en-US" sz="2800" dirty="0">
                <a:solidFill>
                  <a:schemeClr val="bg1"/>
                </a:solidFill>
              </a:rPr>
              <a:t>Jesus came to show us God’s character, who God was, how God responded to suffering, to need. The culmination of this was on the cross, God’s ultimate response to suffering. The answer to the question "where is God when I hurt?" is quite clear: He is on the cross giving everything to restore us, to bring an end to suffering once and for all. The cross demonstrates just how hard and grave the problem of suffering is.</a:t>
            </a:r>
          </a:p>
        </p:txBody>
      </p:sp>
    </p:spTree>
    <p:extLst>
      <p:ext uri="{BB962C8B-B14F-4D97-AF65-F5344CB8AC3E}">
        <p14:creationId xmlns:p14="http://schemas.microsoft.com/office/powerpoint/2010/main" val="353668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7AA4D-6BEC-641D-5C17-9C470C263FD2}"/>
              </a:ext>
            </a:extLst>
          </p:cNvPr>
          <p:cNvSpPr txBox="1"/>
          <p:nvPr/>
        </p:nvSpPr>
        <p:spPr>
          <a:xfrm>
            <a:off x="566871" y="1930417"/>
            <a:ext cx="11058257" cy="830997"/>
          </a:xfrm>
          <a:prstGeom prst="rect">
            <a:avLst/>
          </a:prstGeom>
          <a:noFill/>
        </p:spPr>
        <p:txBody>
          <a:bodyPr wrap="square">
            <a:spAutoFit/>
          </a:bodyPr>
          <a:lstStyle/>
          <a:p>
            <a:pPr algn="l"/>
            <a:r>
              <a:rPr lang="en-US" sz="4800" dirty="0">
                <a:solidFill>
                  <a:schemeClr val="bg1"/>
                </a:solidFill>
              </a:rPr>
              <a:t>Why doesn’t God heal or deliver everyone?</a:t>
            </a:r>
          </a:p>
        </p:txBody>
      </p:sp>
    </p:spTree>
    <p:extLst>
      <p:ext uri="{BB962C8B-B14F-4D97-AF65-F5344CB8AC3E}">
        <p14:creationId xmlns:p14="http://schemas.microsoft.com/office/powerpoint/2010/main" val="3239245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AFC80F-CFD4-E885-4C1B-BF47E80019FE}"/>
              </a:ext>
            </a:extLst>
          </p:cNvPr>
          <p:cNvSpPr txBox="1"/>
          <p:nvPr/>
        </p:nvSpPr>
        <p:spPr>
          <a:xfrm>
            <a:off x="315401" y="1286325"/>
            <a:ext cx="11561197" cy="646331"/>
          </a:xfrm>
          <a:prstGeom prst="rect">
            <a:avLst/>
          </a:prstGeom>
          <a:noFill/>
        </p:spPr>
        <p:txBody>
          <a:bodyPr wrap="square">
            <a:spAutoFit/>
          </a:bodyPr>
          <a:lstStyle/>
          <a:p>
            <a:r>
              <a:rPr lang="en-US" sz="3600" dirty="0">
                <a:solidFill>
                  <a:schemeClr val="bg1"/>
                </a:solidFill>
              </a:rPr>
              <a:t>Healing is seen as proof of a person’s </a:t>
            </a:r>
            <a:r>
              <a:rPr lang="en-US" sz="3600" u="sng" dirty="0">
                <a:solidFill>
                  <a:schemeClr val="bg1"/>
                </a:solidFill>
              </a:rPr>
              <a:t>faith and of God’s love</a:t>
            </a:r>
            <a:r>
              <a:rPr lang="en-US" sz="3600" dirty="0">
                <a:solidFill>
                  <a:schemeClr val="bg1"/>
                </a:solidFill>
              </a:rPr>
              <a:t>. </a:t>
            </a:r>
          </a:p>
        </p:txBody>
      </p:sp>
      <p:sp>
        <p:nvSpPr>
          <p:cNvPr id="6" name="TextBox 5">
            <a:extLst>
              <a:ext uri="{FF2B5EF4-FFF2-40B4-BE49-F238E27FC236}">
                <a16:creationId xmlns:a16="http://schemas.microsoft.com/office/drawing/2014/main" id="{3D7BE138-4A0E-52E3-AAA0-D4F7EFE4202F}"/>
              </a:ext>
            </a:extLst>
          </p:cNvPr>
          <p:cNvSpPr txBox="1"/>
          <p:nvPr/>
        </p:nvSpPr>
        <p:spPr>
          <a:xfrm>
            <a:off x="556591" y="3058732"/>
            <a:ext cx="10869433" cy="1077218"/>
          </a:xfrm>
          <a:prstGeom prst="rect">
            <a:avLst/>
          </a:prstGeom>
          <a:noFill/>
        </p:spPr>
        <p:txBody>
          <a:bodyPr wrap="square">
            <a:spAutoFit/>
          </a:bodyPr>
          <a:lstStyle/>
          <a:p>
            <a:pPr algn="ctr"/>
            <a:r>
              <a:rPr lang="en-US" sz="3200" dirty="0">
                <a:solidFill>
                  <a:schemeClr val="bg1"/>
                </a:solidFill>
              </a:rPr>
              <a:t>We can’t blame someone’s sickness or ailment  on a </a:t>
            </a:r>
            <a:r>
              <a:rPr lang="en-US" sz="3200" u="sng" dirty="0">
                <a:solidFill>
                  <a:schemeClr val="bg1"/>
                </a:solidFill>
              </a:rPr>
              <a:t>lack of faith</a:t>
            </a:r>
            <a:r>
              <a:rPr lang="en-US" sz="3200" dirty="0">
                <a:solidFill>
                  <a:schemeClr val="bg1"/>
                </a:solidFill>
              </a:rPr>
              <a:t>, biblically,  God sometimes uses illness to accomplish His will. </a:t>
            </a:r>
          </a:p>
        </p:txBody>
      </p:sp>
    </p:spTree>
    <p:extLst>
      <p:ext uri="{BB962C8B-B14F-4D97-AF65-F5344CB8AC3E}">
        <p14:creationId xmlns:p14="http://schemas.microsoft.com/office/powerpoint/2010/main" val="148129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87">
                                          <p:stCondLst>
                                            <p:cond delay="0"/>
                                          </p:stCondLst>
                                        </p:cTn>
                                        <p:tgtEl>
                                          <p:spTgt spid="3"/>
                                        </p:tgtEl>
                                      </p:cBhvr>
                                    </p:animEffect>
                                    <p:anim calcmode="lin" valueType="num">
                                      <p:cBhvr>
                                        <p:cTn id="8" dur="341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24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245" tmFilter="0, 0; 0.125,0.2665; 0.25,0.4; 0.375,0.465; 0.5,0.5;  0.625,0.535; 0.75,0.6; 0.875,0.7335; 1,1">
                                          <p:stCondLst>
                                            <p:cond delay="1245"/>
                                          </p:stCondLst>
                                        </p:cTn>
                                        <p:tgtEl>
                                          <p:spTgt spid="3"/>
                                        </p:tgtEl>
                                        <p:attrNameLst>
                                          <p:attrName>ppt_y</p:attrName>
                                        </p:attrNameLst>
                                      </p:cBhvr>
                                      <p:tavLst>
                                        <p:tav tm="0" fmla="#ppt_y-sin(pi*$)/9">
                                          <p:val>
                                            <p:fltVal val="0"/>
                                          </p:val>
                                        </p:tav>
                                        <p:tav tm="100000">
                                          <p:val>
                                            <p:fltVal val="1"/>
                                          </p:val>
                                        </p:tav>
                                      </p:tavLst>
                                    </p:anim>
                                    <p:anim calcmode="lin" valueType="num">
                                      <p:cBhvr>
                                        <p:cTn id="11" dur="622" tmFilter="0, 0; 0.125,0.2665; 0.25,0.4; 0.375,0.465; 0.5,0.5;  0.625,0.535; 0.75,0.6; 0.875,0.7335; 1,1">
                                          <p:stCondLst>
                                            <p:cond delay="2483"/>
                                          </p:stCondLst>
                                        </p:cTn>
                                        <p:tgtEl>
                                          <p:spTgt spid="3"/>
                                        </p:tgtEl>
                                        <p:attrNameLst>
                                          <p:attrName>ppt_y</p:attrName>
                                        </p:attrNameLst>
                                      </p:cBhvr>
                                      <p:tavLst>
                                        <p:tav tm="0" fmla="#ppt_y-sin(pi*$)/27">
                                          <p:val>
                                            <p:fltVal val="0"/>
                                          </p:val>
                                        </p:tav>
                                        <p:tav tm="100000">
                                          <p:val>
                                            <p:fltVal val="1"/>
                                          </p:val>
                                        </p:tav>
                                      </p:tavLst>
                                    </p:anim>
                                    <p:anim calcmode="lin" valueType="num">
                                      <p:cBhvr>
                                        <p:cTn id="12" dur="308" tmFilter="0, 0; 0.125,0.2665; 0.25,0.4; 0.375,0.465; 0.5,0.5;  0.625,0.535; 0.75,0.6; 0.875,0.7335; 1,1">
                                          <p:stCondLst>
                                            <p:cond delay="3105"/>
                                          </p:stCondLst>
                                        </p:cTn>
                                        <p:tgtEl>
                                          <p:spTgt spid="3"/>
                                        </p:tgtEl>
                                        <p:attrNameLst>
                                          <p:attrName>ppt_y</p:attrName>
                                        </p:attrNameLst>
                                      </p:cBhvr>
                                      <p:tavLst>
                                        <p:tav tm="0" fmla="#ppt_y-sin(pi*$)/81">
                                          <p:val>
                                            <p:fltVal val="0"/>
                                          </p:val>
                                        </p:tav>
                                        <p:tav tm="100000">
                                          <p:val>
                                            <p:fltVal val="1"/>
                                          </p:val>
                                        </p:tav>
                                      </p:tavLst>
                                    </p:anim>
                                    <p:animScale>
                                      <p:cBhvr>
                                        <p:cTn id="13" dur="49">
                                          <p:stCondLst>
                                            <p:cond delay="1219"/>
                                          </p:stCondLst>
                                        </p:cTn>
                                        <p:tgtEl>
                                          <p:spTgt spid="3"/>
                                        </p:tgtEl>
                                      </p:cBhvr>
                                      <p:to x="100000" y="60000"/>
                                    </p:animScale>
                                    <p:animScale>
                                      <p:cBhvr>
                                        <p:cTn id="14" dur="311" decel="50000">
                                          <p:stCondLst>
                                            <p:cond delay="1268"/>
                                          </p:stCondLst>
                                        </p:cTn>
                                        <p:tgtEl>
                                          <p:spTgt spid="3"/>
                                        </p:tgtEl>
                                      </p:cBhvr>
                                      <p:to x="100000" y="100000"/>
                                    </p:animScale>
                                    <p:animScale>
                                      <p:cBhvr>
                                        <p:cTn id="15" dur="49">
                                          <p:stCondLst>
                                            <p:cond delay="2460"/>
                                          </p:stCondLst>
                                        </p:cTn>
                                        <p:tgtEl>
                                          <p:spTgt spid="3"/>
                                        </p:tgtEl>
                                      </p:cBhvr>
                                      <p:to x="100000" y="80000"/>
                                    </p:animScale>
                                    <p:animScale>
                                      <p:cBhvr>
                                        <p:cTn id="16" dur="311" decel="50000">
                                          <p:stCondLst>
                                            <p:cond delay="2509"/>
                                          </p:stCondLst>
                                        </p:cTn>
                                        <p:tgtEl>
                                          <p:spTgt spid="3"/>
                                        </p:tgtEl>
                                      </p:cBhvr>
                                      <p:to x="100000" y="100000"/>
                                    </p:animScale>
                                    <p:animScale>
                                      <p:cBhvr>
                                        <p:cTn id="17" dur="49">
                                          <p:stCondLst>
                                            <p:cond delay="3079"/>
                                          </p:stCondLst>
                                        </p:cTn>
                                        <p:tgtEl>
                                          <p:spTgt spid="3"/>
                                        </p:tgtEl>
                                      </p:cBhvr>
                                      <p:to x="100000" y="90000"/>
                                    </p:animScale>
                                    <p:animScale>
                                      <p:cBhvr>
                                        <p:cTn id="18" dur="311" decel="50000">
                                          <p:stCondLst>
                                            <p:cond delay="3127"/>
                                          </p:stCondLst>
                                        </p:cTn>
                                        <p:tgtEl>
                                          <p:spTgt spid="3"/>
                                        </p:tgtEl>
                                      </p:cBhvr>
                                      <p:to x="100000" y="100000"/>
                                    </p:animScale>
                                    <p:animScale>
                                      <p:cBhvr>
                                        <p:cTn id="19" dur="49">
                                          <p:stCondLst>
                                            <p:cond delay="3390"/>
                                          </p:stCondLst>
                                        </p:cTn>
                                        <p:tgtEl>
                                          <p:spTgt spid="3"/>
                                        </p:tgtEl>
                                      </p:cBhvr>
                                      <p:to x="100000" y="95000"/>
                                    </p:animScale>
                                    <p:animScale>
                                      <p:cBhvr>
                                        <p:cTn id="20" dur="311" decel="50000">
                                          <p:stCondLst>
                                            <p:cond delay="343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A07DFD-961A-8913-158D-64B45E76377C}"/>
              </a:ext>
            </a:extLst>
          </p:cNvPr>
          <p:cNvSpPr txBox="1"/>
          <p:nvPr/>
        </p:nvSpPr>
        <p:spPr>
          <a:xfrm>
            <a:off x="937434" y="396286"/>
            <a:ext cx="10511327" cy="2062103"/>
          </a:xfrm>
          <a:prstGeom prst="rect">
            <a:avLst/>
          </a:prstGeom>
          <a:noFill/>
        </p:spPr>
        <p:txBody>
          <a:bodyPr wrap="square">
            <a:spAutoFit/>
          </a:bodyPr>
          <a:lstStyle/>
          <a:p>
            <a:pPr algn="ctr"/>
            <a:r>
              <a:rPr lang="en-US" sz="3200" dirty="0">
                <a:solidFill>
                  <a:schemeClr val="bg1"/>
                </a:solidFill>
              </a:rPr>
              <a:t>It is not always God’s will to </a:t>
            </a:r>
            <a:r>
              <a:rPr lang="en-US" sz="3200" dirty="0">
                <a:solidFill>
                  <a:schemeClr val="bg1"/>
                </a:solidFill>
                <a:hlinkClick r:id="rId2">
                  <a:extLst>
                    <a:ext uri="{A12FA001-AC4F-418D-AE19-62706E023703}">
                      <ahyp:hlinkClr xmlns:ahyp="http://schemas.microsoft.com/office/drawing/2018/hyperlinkcolor" val="tx"/>
                    </a:ext>
                  </a:extLst>
                </a:hlinkClick>
              </a:rPr>
              <a:t>heal</a:t>
            </a:r>
            <a:r>
              <a:rPr lang="en-US" sz="3200" dirty="0">
                <a:solidFill>
                  <a:schemeClr val="bg1"/>
                </a:solidFill>
              </a:rPr>
              <a:t> a person physically. A person may sincerely pray and truly have faith that God can heal, but if it is not God’s will to provide the healing at that time, then no healing will come. </a:t>
            </a:r>
          </a:p>
        </p:txBody>
      </p:sp>
      <p:sp>
        <p:nvSpPr>
          <p:cNvPr id="5" name="TextBox 4">
            <a:extLst>
              <a:ext uri="{FF2B5EF4-FFF2-40B4-BE49-F238E27FC236}">
                <a16:creationId xmlns:a16="http://schemas.microsoft.com/office/drawing/2014/main" id="{2328815D-AE1F-3688-154E-D25EA28893AE}"/>
              </a:ext>
            </a:extLst>
          </p:cNvPr>
          <p:cNvSpPr txBox="1"/>
          <p:nvPr/>
        </p:nvSpPr>
        <p:spPr>
          <a:xfrm>
            <a:off x="410197" y="2620860"/>
            <a:ext cx="11212081" cy="1077218"/>
          </a:xfrm>
          <a:prstGeom prst="rect">
            <a:avLst/>
          </a:prstGeom>
          <a:noFill/>
        </p:spPr>
        <p:txBody>
          <a:bodyPr wrap="square">
            <a:spAutoFit/>
          </a:bodyP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1 John 5:14 </a:t>
            </a:r>
            <a:r>
              <a:rPr lang="en-US" sz="3200" dirty="0">
                <a:solidFill>
                  <a:schemeClr val="bg1"/>
                </a:solidFill>
              </a:rPr>
              <a:t> And this is the confidence that we have in him, that, if we ask any thing according to his will, he heareth us:</a:t>
            </a:r>
          </a:p>
        </p:txBody>
      </p:sp>
      <p:sp>
        <p:nvSpPr>
          <p:cNvPr id="7" name="TextBox 6">
            <a:extLst>
              <a:ext uri="{FF2B5EF4-FFF2-40B4-BE49-F238E27FC236}">
                <a16:creationId xmlns:a16="http://schemas.microsoft.com/office/drawing/2014/main" id="{CEDFF0E3-2162-286E-7A3D-D375F45ABCE1}"/>
              </a:ext>
            </a:extLst>
          </p:cNvPr>
          <p:cNvSpPr txBox="1"/>
          <p:nvPr/>
        </p:nvSpPr>
        <p:spPr>
          <a:xfrm>
            <a:off x="76912" y="4353444"/>
            <a:ext cx="12041024" cy="1077218"/>
          </a:xfrm>
          <a:prstGeom prst="rect">
            <a:avLst/>
          </a:prstGeom>
          <a:noFill/>
        </p:spPr>
        <p:txBody>
          <a:bodyPr wrap="square">
            <a:spAutoFit/>
          </a:bodyPr>
          <a:lstStyle/>
          <a:p>
            <a:pPr algn="ctr"/>
            <a:r>
              <a:rPr lang="en-US" sz="3200" dirty="0">
                <a:solidFill>
                  <a:schemeClr val="bg1"/>
                </a:solidFill>
              </a:rPr>
              <a:t>Sometimes God’s </a:t>
            </a:r>
            <a:r>
              <a:rPr lang="en-US" sz="3200" u="sng" dirty="0">
                <a:solidFill>
                  <a:schemeClr val="bg1"/>
                </a:solidFill>
              </a:rPr>
              <a:t>blessings </a:t>
            </a:r>
            <a:r>
              <a:rPr lang="en-US" sz="3200" dirty="0">
                <a:solidFill>
                  <a:schemeClr val="bg1"/>
                </a:solidFill>
              </a:rPr>
              <a:t>come </a:t>
            </a:r>
            <a:r>
              <a:rPr lang="en-US" sz="3200" u="sng" dirty="0">
                <a:solidFill>
                  <a:schemeClr val="bg1"/>
                </a:solidFill>
              </a:rPr>
              <a:t>in other ways </a:t>
            </a:r>
            <a:r>
              <a:rPr lang="en-US" sz="3200" dirty="0">
                <a:solidFill>
                  <a:schemeClr val="bg1"/>
                </a:solidFill>
              </a:rPr>
              <a:t>besides physical healing.</a:t>
            </a:r>
            <a:endParaRPr lang="en-US" sz="3200" dirty="0"/>
          </a:p>
        </p:txBody>
      </p:sp>
    </p:spTree>
    <p:extLst>
      <p:ext uri="{BB962C8B-B14F-4D97-AF65-F5344CB8AC3E}">
        <p14:creationId xmlns:p14="http://schemas.microsoft.com/office/powerpoint/2010/main" val="3012496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3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green leaves&#10;&#10;Description automatically generated">
            <a:extLst>
              <a:ext uri="{FF2B5EF4-FFF2-40B4-BE49-F238E27FC236}">
                <a16:creationId xmlns:a16="http://schemas.microsoft.com/office/drawing/2014/main" id="{E0487096-C495-75C4-6FE4-DB3273B02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193" y="643467"/>
            <a:ext cx="3718686" cy="5571066"/>
          </a:xfrm>
          <a:prstGeom prst="rect">
            <a:avLst/>
          </a:prstGeom>
        </p:spPr>
      </p:pic>
      <p:sp>
        <p:nvSpPr>
          <p:cNvPr id="5" name="TextBox 4">
            <a:extLst>
              <a:ext uri="{FF2B5EF4-FFF2-40B4-BE49-F238E27FC236}">
                <a16:creationId xmlns:a16="http://schemas.microsoft.com/office/drawing/2014/main" id="{C823343E-7521-0301-2747-D8A8B5B3D5E0}"/>
              </a:ext>
            </a:extLst>
          </p:cNvPr>
          <p:cNvSpPr txBox="1"/>
          <p:nvPr/>
        </p:nvSpPr>
        <p:spPr>
          <a:xfrm>
            <a:off x="696153" y="779639"/>
            <a:ext cx="6097656" cy="1718997"/>
          </a:xfrm>
          <a:prstGeom prst="rect">
            <a:avLst/>
          </a:prstGeom>
          <a:noFill/>
        </p:spPr>
        <p:txBody>
          <a:bodyPr wrap="square">
            <a:spAutoFit/>
          </a:bodyPr>
          <a:lstStyle/>
          <a:p>
            <a:pPr marL="0" marR="0" algn="ctr">
              <a:lnSpc>
                <a:spcPct val="115000"/>
              </a:lnSpc>
              <a:spcBef>
                <a:spcPts val="2400"/>
              </a:spcBef>
              <a:spcAft>
                <a:spcPts val="600"/>
              </a:spcAft>
            </a:pPr>
            <a:r>
              <a:rPr lang="en-US" sz="4800" b="0" dirty="0">
                <a:solidFill>
                  <a:schemeClr val="bg1"/>
                </a:solidFill>
                <a:effectLst/>
                <a:latin typeface="Arial" panose="020B0604020202020204" pitchFamily="34" charset="0"/>
                <a:ea typeface="Arial" panose="020B0604020202020204" pitchFamily="34" charset="0"/>
              </a:rPr>
              <a:t>Come Down From Your Sycamore Tree</a:t>
            </a:r>
            <a:endParaRPr lang="en-US" sz="6600" b="1" dirty="0">
              <a:solidFill>
                <a:schemeClr val="bg1"/>
              </a:solidFill>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8AB90DA7-C212-A7FE-7E84-D780D5887A18}"/>
              </a:ext>
            </a:extLst>
          </p:cNvPr>
          <p:cNvSpPr txBox="1"/>
          <p:nvPr/>
        </p:nvSpPr>
        <p:spPr>
          <a:xfrm>
            <a:off x="571500" y="3957250"/>
            <a:ext cx="6591300" cy="1446550"/>
          </a:xfrm>
          <a:prstGeom prst="rect">
            <a:avLst/>
          </a:prstGeom>
          <a:noFill/>
        </p:spPr>
        <p:txBody>
          <a:bodyPr wrap="square">
            <a:spAutoFit/>
          </a:bodyPr>
          <a:lstStyle/>
          <a:p>
            <a:pPr algn="ctr"/>
            <a:r>
              <a:rPr lang="en-US" sz="4400" dirty="0">
                <a:solidFill>
                  <a:schemeClr val="bg1"/>
                </a:solidFill>
              </a:rPr>
              <a:t>Pastor Richard “Rico“ Tubbs</a:t>
            </a:r>
          </a:p>
        </p:txBody>
      </p:sp>
      <p:sp>
        <p:nvSpPr>
          <p:cNvPr id="9" name="TextBox 8">
            <a:extLst>
              <a:ext uri="{FF2B5EF4-FFF2-40B4-BE49-F238E27FC236}">
                <a16:creationId xmlns:a16="http://schemas.microsoft.com/office/drawing/2014/main" id="{5FEC2147-585A-926B-B81C-F6ABBD3AEA22}"/>
              </a:ext>
            </a:extLst>
          </p:cNvPr>
          <p:cNvSpPr txBox="1"/>
          <p:nvPr/>
        </p:nvSpPr>
        <p:spPr>
          <a:xfrm>
            <a:off x="1504950" y="5026270"/>
            <a:ext cx="4124325" cy="769441"/>
          </a:xfrm>
          <a:prstGeom prst="rect">
            <a:avLst/>
          </a:prstGeom>
          <a:noFill/>
        </p:spPr>
        <p:txBody>
          <a:bodyPr wrap="square" rtlCol="0">
            <a:spAutoFit/>
          </a:bodyPr>
          <a:lstStyle/>
          <a:p>
            <a:pPr algn="ctr"/>
            <a:r>
              <a:rPr lang="en-US" sz="4400" dirty="0">
                <a:solidFill>
                  <a:schemeClr val="bg1"/>
                </a:solidFill>
              </a:rPr>
              <a:t>August 4, 2024</a:t>
            </a:r>
          </a:p>
        </p:txBody>
      </p:sp>
      <p:sp>
        <p:nvSpPr>
          <p:cNvPr id="12" name="TextBox 11">
            <a:extLst>
              <a:ext uri="{FF2B5EF4-FFF2-40B4-BE49-F238E27FC236}">
                <a16:creationId xmlns:a16="http://schemas.microsoft.com/office/drawing/2014/main" id="{BD27EA48-8A1C-A63F-5B27-380DE8E4C4D0}"/>
              </a:ext>
            </a:extLst>
          </p:cNvPr>
          <p:cNvSpPr txBox="1"/>
          <p:nvPr/>
        </p:nvSpPr>
        <p:spPr>
          <a:xfrm>
            <a:off x="571500" y="2753751"/>
            <a:ext cx="6096000" cy="675249"/>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Luke 19:1-10</a:t>
            </a:r>
          </a:p>
        </p:txBody>
      </p:sp>
    </p:spTree>
    <p:extLst>
      <p:ext uri="{BB962C8B-B14F-4D97-AF65-F5344CB8AC3E}">
        <p14:creationId xmlns:p14="http://schemas.microsoft.com/office/powerpoint/2010/main" val="1491389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4CB330-5AB4-217B-3DD9-4E26E06FB105}"/>
              </a:ext>
            </a:extLst>
          </p:cNvPr>
          <p:cNvSpPr txBox="1"/>
          <p:nvPr/>
        </p:nvSpPr>
        <p:spPr>
          <a:xfrm>
            <a:off x="1413970" y="335845"/>
            <a:ext cx="9768379" cy="1446550"/>
          </a:xfrm>
          <a:prstGeom prst="rect">
            <a:avLst/>
          </a:prstGeom>
          <a:noFill/>
        </p:spPr>
        <p:txBody>
          <a:bodyPr wrap="square">
            <a:spAutoFit/>
          </a:bodyPr>
          <a:lstStyle/>
          <a:p>
            <a:pPr algn="ctr"/>
            <a:r>
              <a:rPr lang="en-US" sz="4400" dirty="0">
                <a:solidFill>
                  <a:schemeClr val="bg1"/>
                </a:solidFill>
              </a:rPr>
              <a:t>When was the last time you </a:t>
            </a:r>
            <a:r>
              <a:rPr lang="en-US" sz="4400" u="sng" dirty="0">
                <a:solidFill>
                  <a:schemeClr val="bg1"/>
                </a:solidFill>
              </a:rPr>
              <a:t>moved beyond your comfort zone</a:t>
            </a:r>
            <a:r>
              <a:rPr lang="en-US" sz="4400" dirty="0">
                <a:solidFill>
                  <a:schemeClr val="bg1"/>
                </a:solidFill>
              </a:rPr>
              <a:t>?  </a:t>
            </a:r>
            <a:endParaRPr lang="en-US" sz="8000" dirty="0">
              <a:solidFill>
                <a:schemeClr val="bg1"/>
              </a:solidFill>
            </a:endParaRPr>
          </a:p>
        </p:txBody>
      </p:sp>
      <p:sp>
        <p:nvSpPr>
          <p:cNvPr id="4" name="TextBox 3">
            <a:extLst>
              <a:ext uri="{FF2B5EF4-FFF2-40B4-BE49-F238E27FC236}">
                <a16:creationId xmlns:a16="http://schemas.microsoft.com/office/drawing/2014/main" id="{AB0BFFA1-BE11-5A3A-6DD9-B66EAEB7F2BA}"/>
              </a:ext>
            </a:extLst>
          </p:cNvPr>
          <p:cNvSpPr txBox="1"/>
          <p:nvPr/>
        </p:nvSpPr>
        <p:spPr>
          <a:xfrm>
            <a:off x="1081087" y="2166461"/>
            <a:ext cx="10029825" cy="3785652"/>
          </a:xfrm>
          <a:prstGeom prst="rect">
            <a:avLst/>
          </a:prstGeom>
          <a:noFill/>
        </p:spPr>
        <p:txBody>
          <a:bodyPr wrap="square">
            <a:spAutoFit/>
          </a:bodyPr>
          <a:lstStyle/>
          <a:p>
            <a:r>
              <a:rPr lang="en-US" sz="4000" dirty="0">
                <a:solidFill>
                  <a:schemeClr val="bg1"/>
                </a:solidFill>
              </a:rPr>
              <a:t>While operating within your comfort zone is safe, it does not give you the opportunity to grow. You may be good at what you do, but if you continue to do things in the same way, your life will have a tendency to become very boring. It may no longer offer you a challenge.</a:t>
            </a:r>
            <a:endParaRPr lang="en-US" sz="4000" dirty="0"/>
          </a:p>
        </p:txBody>
      </p:sp>
    </p:spTree>
    <p:extLst>
      <p:ext uri="{BB962C8B-B14F-4D97-AF65-F5344CB8AC3E}">
        <p14:creationId xmlns:p14="http://schemas.microsoft.com/office/powerpoint/2010/main" val="1979267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750" fill="hold"/>
                                        <p:tgtEl>
                                          <p:spTgt spid="4"/>
                                        </p:tgtEl>
                                        <p:attrNameLst>
                                          <p:attrName>ppt_x</p:attrName>
                                        </p:attrNameLst>
                                      </p:cBhvr>
                                      <p:tavLst>
                                        <p:tav tm="0">
                                          <p:val>
                                            <p:strVal val="#ppt_x"/>
                                          </p:val>
                                        </p:tav>
                                        <p:tav tm="100000">
                                          <p:val>
                                            <p:strVal val="#ppt_x"/>
                                          </p:val>
                                        </p:tav>
                                      </p:tavLst>
                                    </p:anim>
                                    <p:anim calcmode="lin" valueType="num">
                                      <p:cBhvr additive="base">
                                        <p:cTn id="13" dur="2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BF37C1-626E-32A5-A4EA-279D40FCB0DC}"/>
              </a:ext>
            </a:extLst>
          </p:cNvPr>
          <p:cNvSpPr txBox="1"/>
          <p:nvPr/>
        </p:nvSpPr>
        <p:spPr>
          <a:xfrm>
            <a:off x="228600" y="309086"/>
            <a:ext cx="12030075" cy="2062103"/>
          </a:xfrm>
          <a:prstGeom prst="rect">
            <a:avLst/>
          </a:prstGeom>
          <a:noFill/>
        </p:spPr>
        <p:txBody>
          <a:bodyPr wrap="square">
            <a:spAutoFit/>
          </a:bodyPr>
          <a:lstStyle/>
          <a:p>
            <a:pPr algn="ctr"/>
            <a:r>
              <a:rPr lang="en-US" sz="3200" dirty="0">
                <a:solidFill>
                  <a:schemeClr val="bg1"/>
                </a:solidFill>
                <a:effectLst/>
                <a:latin typeface="Arial" panose="020B0604020202020204" pitchFamily="34" charset="0"/>
                <a:ea typeface="Arial" panose="020B0604020202020204" pitchFamily="34" charset="0"/>
              </a:rPr>
              <a:t>Because Zacchaeus diligently sought to see Jesus, Jesus saw him.  Not only did Jesus see him, He called Zacchaeus by his name.  If a stranger called you by your name it would most definitely get your attention wouldn’t it? </a:t>
            </a:r>
            <a:endParaRPr lang="en-US" sz="3200" dirty="0">
              <a:solidFill>
                <a:schemeClr val="bg1"/>
              </a:solidFill>
            </a:endParaRPr>
          </a:p>
        </p:txBody>
      </p:sp>
      <p:sp>
        <p:nvSpPr>
          <p:cNvPr id="5" name="TextBox 4">
            <a:extLst>
              <a:ext uri="{FF2B5EF4-FFF2-40B4-BE49-F238E27FC236}">
                <a16:creationId xmlns:a16="http://schemas.microsoft.com/office/drawing/2014/main" id="{E3169579-6ABF-3471-A3E1-14C43070F9D9}"/>
              </a:ext>
            </a:extLst>
          </p:cNvPr>
          <p:cNvSpPr txBox="1"/>
          <p:nvPr/>
        </p:nvSpPr>
        <p:spPr>
          <a:xfrm>
            <a:off x="657224" y="3310235"/>
            <a:ext cx="11458575" cy="1754326"/>
          </a:xfrm>
          <a:prstGeom prst="rect">
            <a:avLst/>
          </a:prstGeom>
          <a:noFill/>
        </p:spPr>
        <p:txBody>
          <a:bodyPr wrap="square">
            <a:spAutoFit/>
          </a:bodyPr>
          <a:lstStyle/>
          <a:p>
            <a:r>
              <a:rPr lang="en-US" sz="3600" dirty="0">
                <a:solidFill>
                  <a:schemeClr val="bg1"/>
                </a:solidFill>
                <a:effectLst/>
                <a:latin typeface="Arial" panose="020B0604020202020204" pitchFamily="34" charset="0"/>
                <a:ea typeface="Arial" panose="020B0604020202020204" pitchFamily="34" charset="0"/>
              </a:rPr>
              <a:t>We need to follow Zacchaeus’ example—seek to find a place, a </a:t>
            </a:r>
            <a:r>
              <a:rPr lang="en-US" sz="3600" u="sng" dirty="0">
                <a:solidFill>
                  <a:schemeClr val="bg1"/>
                </a:solidFill>
                <a:effectLst/>
                <a:latin typeface="Arial" panose="020B0604020202020204" pitchFamily="34" charset="0"/>
                <a:ea typeface="Arial" panose="020B0604020202020204" pitchFamily="34" charset="0"/>
              </a:rPr>
              <a:t>vantage point </a:t>
            </a:r>
            <a:r>
              <a:rPr lang="en-US" sz="3600" dirty="0">
                <a:solidFill>
                  <a:schemeClr val="bg1"/>
                </a:solidFill>
                <a:effectLst/>
                <a:latin typeface="Arial" panose="020B0604020202020204" pitchFamily="34" charset="0"/>
                <a:ea typeface="Arial" panose="020B0604020202020204" pitchFamily="34" charset="0"/>
              </a:rPr>
              <a:t>where can see Jesus even if we have to move out of our </a:t>
            </a:r>
            <a:r>
              <a:rPr lang="en-US" sz="3600" u="sng" dirty="0">
                <a:solidFill>
                  <a:schemeClr val="bg1"/>
                </a:solidFill>
                <a:effectLst/>
                <a:latin typeface="Arial" panose="020B0604020202020204" pitchFamily="34" charset="0"/>
                <a:ea typeface="Arial" panose="020B0604020202020204" pitchFamily="34" charset="0"/>
              </a:rPr>
              <a:t>comfort zone</a:t>
            </a:r>
            <a:r>
              <a:rPr lang="en-US" sz="3600" dirty="0">
                <a:solidFill>
                  <a:schemeClr val="bg1"/>
                </a:solidFill>
                <a:effectLst/>
                <a:latin typeface="Arial" panose="020B0604020202020204" pitchFamily="34" charset="0"/>
                <a:ea typeface="Arial" panose="020B0604020202020204" pitchFamily="34" charset="0"/>
              </a:rPr>
              <a:t>. </a:t>
            </a:r>
            <a:endParaRPr lang="en-US" sz="3600" dirty="0">
              <a:solidFill>
                <a:schemeClr val="bg1"/>
              </a:solidFill>
            </a:endParaRPr>
          </a:p>
        </p:txBody>
      </p:sp>
    </p:spTree>
    <p:extLst>
      <p:ext uri="{BB962C8B-B14F-4D97-AF65-F5344CB8AC3E}">
        <p14:creationId xmlns:p14="http://schemas.microsoft.com/office/powerpoint/2010/main" val="2292126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0"/>
                                        <p:tgtEl>
                                          <p:spTgt spid="5"/>
                                        </p:tgtEl>
                                      </p:cBhvr>
                                    </p:animEffect>
                                    <p:anim calcmode="lin" valueType="num">
                                      <p:cBhvr>
                                        <p:cTn id="13" dur="2500" fill="hold"/>
                                        <p:tgtEl>
                                          <p:spTgt spid="5"/>
                                        </p:tgtEl>
                                        <p:attrNameLst>
                                          <p:attrName>ppt_x</p:attrName>
                                        </p:attrNameLst>
                                      </p:cBhvr>
                                      <p:tavLst>
                                        <p:tav tm="0">
                                          <p:val>
                                            <p:strVal val="#ppt_x"/>
                                          </p:val>
                                        </p:tav>
                                        <p:tav tm="100000">
                                          <p:val>
                                            <p:strVal val="#ppt_x"/>
                                          </p:val>
                                        </p:tav>
                                      </p:tavLst>
                                    </p:anim>
                                    <p:anim calcmode="lin" valueType="num">
                                      <p:cBhvr>
                                        <p:cTn id="14" dur="2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8D96A0-97C6-5873-B9E3-1ED7ABB5D54B}"/>
              </a:ext>
            </a:extLst>
          </p:cNvPr>
          <p:cNvSpPr txBox="1"/>
          <p:nvPr/>
        </p:nvSpPr>
        <p:spPr>
          <a:xfrm>
            <a:off x="436699" y="528367"/>
            <a:ext cx="10992678" cy="646331"/>
          </a:xfrm>
          <a:prstGeom prst="rect">
            <a:avLst/>
          </a:prstGeom>
          <a:noFill/>
        </p:spPr>
        <p:txBody>
          <a:bodyPr wrap="square">
            <a:spAutoFit/>
          </a:bodyPr>
          <a:lstStyle/>
          <a:p>
            <a:pPr algn="ctr"/>
            <a:r>
              <a:rPr lang="en-US" sz="3600" dirty="0">
                <a:solidFill>
                  <a:schemeClr val="bg1"/>
                </a:solidFill>
              </a:rPr>
              <a:t>I will not allow fear to make me forget my future</a:t>
            </a:r>
            <a:endParaRPr lang="en-US" sz="6600" dirty="0">
              <a:solidFill>
                <a:schemeClr val="bg1"/>
              </a:solidFill>
            </a:endParaRPr>
          </a:p>
        </p:txBody>
      </p:sp>
      <p:sp>
        <p:nvSpPr>
          <p:cNvPr id="4" name="TextBox 3">
            <a:extLst>
              <a:ext uri="{FF2B5EF4-FFF2-40B4-BE49-F238E27FC236}">
                <a16:creationId xmlns:a16="http://schemas.microsoft.com/office/drawing/2014/main" id="{2D8D970E-F257-E3B8-BD65-837FB68E7C60}"/>
              </a:ext>
            </a:extLst>
          </p:cNvPr>
          <p:cNvSpPr txBox="1"/>
          <p:nvPr/>
        </p:nvSpPr>
        <p:spPr>
          <a:xfrm>
            <a:off x="1026059" y="1881665"/>
            <a:ext cx="10139881" cy="2875724"/>
          </a:xfrm>
          <a:prstGeom prst="rect">
            <a:avLst/>
          </a:prstGeom>
          <a:noFill/>
        </p:spPr>
        <p:txBody>
          <a:bodyPr wrap="square">
            <a:spAutoFit/>
          </a:bodyPr>
          <a:lstStyle/>
          <a:p>
            <a:pPr marL="0" marR="0">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What looks like just an accident</a:t>
            </a:r>
          </a:p>
          <a:p>
            <a:pPr marL="0" marR="0">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When viewed through human eyes,</a:t>
            </a:r>
          </a:p>
          <a:p>
            <a:pPr marL="0" marR="0">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Is really God at work in us--</a:t>
            </a:r>
          </a:p>
          <a:p>
            <a:pPr marL="0" marR="0">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His blessing in disguise.</a:t>
            </a:r>
          </a:p>
          <a:p>
            <a:pPr marL="0" marR="0">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 God transforms trials into triumphs. (Our Daily Bread)</a:t>
            </a:r>
          </a:p>
        </p:txBody>
      </p:sp>
    </p:spTree>
    <p:extLst>
      <p:ext uri="{BB962C8B-B14F-4D97-AF65-F5344CB8AC3E}">
        <p14:creationId xmlns:p14="http://schemas.microsoft.com/office/powerpoint/2010/main" val="36278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4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FE3B3D-0598-B253-F406-E60E58489212}"/>
              </a:ext>
            </a:extLst>
          </p:cNvPr>
          <p:cNvSpPr txBox="1"/>
          <p:nvPr/>
        </p:nvSpPr>
        <p:spPr>
          <a:xfrm>
            <a:off x="639193" y="3523225"/>
            <a:ext cx="10617691" cy="584775"/>
          </a:xfrm>
          <a:prstGeom prst="rect">
            <a:avLst/>
          </a:prstGeom>
          <a:noFill/>
        </p:spPr>
        <p:txBody>
          <a:bodyPr wrap="square" rtlCol="0">
            <a:spAutoFit/>
          </a:bodyPr>
          <a:lstStyle/>
          <a:p>
            <a:pPr algn="ctr"/>
            <a:r>
              <a:rPr lang="en-US" sz="3200" dirty="0">
                <a:solidFill>
                  <a:schemeClr val="bg1"/>
                </a:solidFill>
              </a:rPr>
              <a:t>Homework:</a:t>
            </a:r>
          </a:p>
        </p:txBody>
      </p:sp>
      <p:sp>
        <p:nvSpPr>
          <p:cNvPr id="6" name="TextBox 5">
            <a:extLst>
              <a:ext uri="{FF2B5EF4-FFF2-40B4-BE49-F238E27FC236}">
                <a16:creationId xmlns:a16="http://schemas.microsoft.com/office/drawing/2014/main" id="{8E6C81E2-2E28-D56A-7988-0150BBDE999F}"/>
              </a:ext>
            </a:extLst>
          </p:cNvPr>
          <p:cNvSpPr txBox="1"/>
          <p:nvPr/>
        </p:nvSpPr>
        <p:spPr>
          <a:xfrm>
            <a:off x="560773" y="4627782"/>
            <a:ext cx="11070454" cy="1077218"/>
          </a:xfrm>
          <a:prstGeom prst="rect">
            <a:avLst/>
          </a:prstGeom>
          <a:noFill/>
        </p:spPr>
        <p:txBody>
          <a:bodyPr wrap="square">
            <a:spAutoFit/>
          </a:bodyPr>
          <a:lstStyle/>
          <a:p>
            <a:pPr algn="ctr"/>
            <a:r>
              <a:rPr lang="en-US" sz="3200" dirty="0">
                <a:solidFill>
                  <a:schemeClr val="bg1"/>
                </a:solidFill>
              </a:rPr>
              <a:t>Provide an example of how dream had come to pass this week…do you recognize it as God’s work in your </a:t>
            </a:r>
            <a:r>
              <a:rPr lang="en-US" sz="3200">
                <a:solidFill>
                  <a:schemeClr val="bg1"/>
                </a:solidFill>
              </a:rPr>
              <a:t>life?</a:t>
            </a:r>
            <a:endParaRPr lang="en-US" sz="3200" dirty="0">
              <a:solidFill>
                <a:schemeClr val="bg1"/>
              </a:solidFill>
            </a:endParaRPr>
          </a:p>
        </p:txBody>
      </p:sp>
      <p:sp>
        <p:nvSpPr>
          <p:cNvPr id="5" name="TextBox 4">
            <a:extLst>
              <a:ext uri="{FF2B5EF4-FFF2-40B4-BE49-F238E27FC236}">
                <a16:creationId xmlns:a16="http://schemas.microsoft.com/office/drawing/2014/main" id="{E294913C-2E7D-478D-03D2-2CAA8B7F6A74}"/>
              </a:ext>
            </a:extLst>
          </p:cNvPr>
          <p:cNvSpPr txBox="1"/>
          <p:nvPr/>
        </p:nvSpPr>
        <p:spPr>
          <a:xfrm>
            <a:off x="760492" y="536074"/>
            <a:ext cx="10215735" cy="2554545"/>
          </a:xfrm>
          <a:prstGeom prst="rect">
            <a:avLst/>
          </a:prstGeom>
          <a:noFill/>
        </p:spPr>
        <p:txBody>
          <a:bodyPr wrap="square">
            <a:spAutoFit/>
          </a:bodyPr>
          <a:lstStyle/>
          <a:p>
            <a:pPr algn="ctr"/>
            <a:r>
              <a:rPr lang="en-US" sz="3200" dirty="0">
                <a:solidFill>
                  <a:schemeClr val="bg1"/>
                </a:solidFill>
              </a:rPr>
              <a:t>Perhaps you are passing through the deep waters of trial and disappointment? Does everything seem to be going against you? These apparent misfortunes are not accidents. The Lord allows such things for a blessed purpose. So, patiently trust Him</a:t>
            </a:r>
          </a:p>
        </p:txBody>
      </p:sp>
    </p:spTree>
    <p:extLst>
      <p:ext uri="{BB962C8B-B14F-4D97-AF65-F5344CB8AC3E}">
        <p14:creationId xmlns:p14="http://schemas.microsoft.com/office/powerpoint/2010/main" val="4593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4750" fill="hold"/>
                                        <p:tgtEl>
                                          <p:spTgt spid="6"/>
                                        </p:tgtEl>
                                        <p:attrNameLst>
                                          <p:attrName>ppt_w</p:attrName>
                                        </p:attrNameLst>
                                      </p:cBhvr>
                                      <p:tavLst>
                                        <p:tav tm="0">
                                          <p:val>
                                            <p:fltVal val="0"/>
                                          </p:val>
                                        </p:tav>
                                        <p:tav tm="100000">
                                          <p:val>
                                            <p:strVal val="#ppt_w"/>
                                          </p:val>
                                        </p:tav>
                                      </p:tavLst>
                                    </p:anim>
                                    <p:anim calcmode="lin" valueType="num">
                                      <p:cBhvr>
                                        <p:cTn id="13" dur="4750" fill="hold"/>
                                        <p:tgtEl>
                                          <p:spTgt spid="6"/>
                                        </p:tgtEl>
                                        <p:attrNameLst>
                                          <p:attrName>ppt_h</p:attrName>
                                        </p:attrNameLst>
                                      </p:cBhvr>
                                      <p:tavLst>
                                        <p:tav tm="0">
                                          <p:val>
                                            <p:fltVal val="0"/>
                                          </p:val>
                                        </p:tav>
                                        <p:tav tm="100000">
                                          <p:val>
                                            <p:strVal val="#ppt_h"/>
                                          </p:val>
                                        </p:tav>
                                      </p:tavLst>
                                    </p:anim>
                                    <p:anim calcmode="lin" valueType="num">
                                      <p:cBhvr>
                                        <p:cTn id="14" dur="4750" fill="hold"/>
                                        <p:tgtEl>
                                          <p:spTgt spid="6"/>
                                        </p:tgtEl>
                                        <p:attrNameLst>
                                          <p:attrName>style.rotation</p:attrName>
                                        </p:attrNameLst>
                                      </p:cBhvr>
                                      <p:tavLst>
                                        <p:tav tm="0">
                                          <p:val>
                                            <p:fltVal val="90"/>
                                          </p:val>
                                        </p:tav>
                                        <p:tav tm="100000">
                                          <p:val>
                                            <p:fltVal val="0"/>
                                          </p:val>
                                        </p:tav>
                                      </p:tavLst>
                                    </p:anim>
                                    <p:animEffect transition="in" filter="fade">
                                      <p:cBhvr>
                                        <p:cTn id="15" dur="47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250"/>
                                        <p:tgtEl>
                                          <p:spTgt spid="5"/>
                                        </p:tgtEl>
                                      </p:cBhvr>
                                    </p:animEffect>
                                    <p:anim calcmode="lin" valueType="num">
                                      <p:cBhvr>
                                        <p:cTn id="21" dur="3250" fill="hold"/>
                                        <p:tgtEl>
                                          <p:spTgt spid="5"/>
                                        </p:tgtEl>
                                        <p:attrNameLst>
                                          <p:attrName>ppt_w</p:attrName>
                                        </p:attrNameLst>
                                      </p:cBhvr>
                                      <p:tavLst>
                                        <p:tav tm="0" fmla="#ppt_w*sin(2.5*pi*$)">
                                          <p:val>
                                            <p:fltVal val="0"/>
                                          </p:val>
                                        </p:tav>
                                        <p:tav tm="100000">
                                          <p:val>
                                            <p:fltVal val="1"/>
                                          </p:val>
                                        </p:tav>
                                      </p:tavLst>
                                    </p:anim>
                                    <p:anim calcmode="lin" valueType="num">
                                      <p:cBhvr>
                                        <p:cTn id="22" dur="325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E5496616-2FB7-10F8-9A10-B04A8A490440}"/>
              </a:ext>
            </a:extLst>
          </p:cNvPr>
          <p:cNvSpPr txBox="1">
            <a:spLocks noChangeArrowheads="1"/>
          </p:cNvSpPr>
          <p:nvPr/>
        </p:nvSpPr>
        <p:spPr bwMode="auto">
          <a:xfrm>
            <a:off x="1016000" y="1600200"/>
            <a:ext cx="1016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7200">
                <a:solidFill>
                  <a:schemeClr val="bg1"/>
                </a:solidFill>
                <a:latin typeface="Papyrus" panose="03070502060502030205" pitchFamily="66" charset="0"/>
              </a:rPr>
              <a:t>What Does God Really Want From Me?</a:t>
            </a:r>
          </a:p>
        </p:txBody>
      </p:sp>
      <p:sp>
        <p:nvSpPr>
          <p:cNvPr id="3075" name="TextBox 2">
            <a:extLst>
              <a:ext uri="{FF2B5EF4-FFF2-40B4-BE49-F238E27FC236}">
                <a16:creationId xmlns:a16="http://schemas.microsoft.com/office/drawing/2014/main" id="{D9A39610-2C64-4391-4010-E230F28491CE}"/>
              </a:ext>
            </a:extLst>
          </p:cNvPr>
          <p:cNvSpPr txBox="1">
            <a:spLocks noChangeArrowheads="1"/>
          </p:cNvSpPr>
          <p:nvPr/>
        </p:nvSpPr>
        <p:spPr bwMode="auto">
          <a:xfrm>
            <a:off x="1727200" y="4953001"/>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67">
                <a:solidFill>
                  <a:schemeClr val="bg1"/>
                </a:solidFill>
                <a:latin typeface="Papyrus" panose="03070502060502030205" pitchFamily="66" charset="0"/>
              </a:rPr>
              <a:t>Pastor Richard “ Rico” Tubbs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F37421B-4243-13AE-367F-F5815E116673}"/>
              </a:ext>
            </a:extLst>
          </p:cNvPr>
          <p:cNvSpPr>
            <a:spLocks noChangeArrowheads="1"/>
          </p:cNvSpPr>
          <p:nvPr/>
        </p:nvSpPr>
        <p:spPr bwMode="auto">
          <a:xfrm>
            <a:off x="4623062" y="500406"/>
            <a:ext cx="7772400" cy="685800"/>
          </a:xfrm>
          <a:prstGeom prst="rect">
            <a:avLst/>
          </a:prstGeom>
          <a:noFill/>
          <a:ln w="9525">
            <a:noFill/>
            <a:miter lim="800000"/>
            <a:headEnd/>
            <a:tailEnd/>
          </a:ln>
          <a:effectLst/>
        </p:spPr>
        <p:txBody>
          <a:bodyPr anchor="ctr"/>
          <a:lstStyle/>
          <a:p>
            <a:pPr algn="ctr" eaLnBrk="1" hangingPunct="1">
              <a:defRPr/>
            </a:pPr>
            <a:r>
              <a:rPr lang="en-US" altLang="en-US" sz="3600" b="1" dirty="0">
                <a:solidFill>
                  <a:schemeClr val="bg1"/>
                </a:solidFill>
                <a:latin typeface="Papyrus" panose="03070502060502030205" pitchFamily="66" charset="0"/>
                <a:ea typeface="Calibri" panose="020F0502020204030204" pitchFamily="34" charset="0"/>
                <a:cs typeface="Times New Roman" panose="02020603050405020304" pitchFamily="18" charset="0"/>
              </a:rPr>
              <a:t>Despair</a:t>
            </a:r>
            <a:endParaRPr lang="es-ES_tradnl" sz="3600" dirty="0">
              <a:solidFill>
                <a:schemeClr val="bg1"/>
              </a:solidFill>
              <a:effectLst>
                <a:outerShdw blurRad="38100" dist="38100" dir="2700000" algn="tl">
                  <a:srgbClr val="000000"/>
                </a:outerShdw>
              </a:effectLst>
              <a:latin typeface="Papyrus" pitchFamily="66" charset="0"/>
            </a:endParaRPr>
          </a:p>
        </p:txBody>
      </p:sp>
      <p:sp>
        <p:nvSpPr>
          <p:cNvPr id="43014" name="Text Box 6">
            <a:extLst>
              <a:ext uri="{FF2B5EF4-FFF2-40B4-BE49-F238E27FC236}">
                <a16:creationId xmlns:a16="http://schemas.microsoft.com/office/drawing/2014/main" id="{BAA63F64-1651-BDE1-C10D-0414CD3E1E1B}"/>
              </a:ext>
            </a:extLst>
          </p:cNvPr>
          <p:cNvSpPr txBox="1">
            <a:spLocks noChangeArrowheads="1"/>
          </p:cNvSpPr>
          <p:nvPr/>
        </p:nvSpPr>
        <p:spPr bwMode="auto">
          <a:xfrm>
            <a:off x="152400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1" hangingPunct="1">
              <a:spcBef>
                <a:spcPct val="50000"/>
              </a:spcBef>
              <a:defRPr/>
            </a:pPr>
            <a:endParaRPr lang="en-US" sz="1400">
              <a:solidFill>
                <a:schemeClr val="bg1"/>
              </a:solidFill>
              <a:latin typeface="Arial" charset="0"/>
            </a:endParaRPr>
          </a:p>
        </p:txBody>
      </p:sp>
      <p:sp>
        <p:nvSpPr>
          <p:cNvPr id="43017" name="Text Box 9">
            <a:extLst>
              <a:ext uri="{FF2B5EF4-FFF2-40B4-BE49-F238E27FC236}">
                <a16:creationId xmlns:a16="http://schemas.microsoft.com/office/drawing/2014/main" id="{118EB9B7-18F2-CBFE-78C9-6284C94FF2F4}"/>
              </a:ext>
            </a:extLst>
          </p:cNvPr>
          <p:cNvSpPr txBox="1">
            <a:spLocks noChangeArrowheads="1"/>
          </p:cNvSpPr>
          <p:nvPr/>
        </p:nvSpPr>
        <p:spPr bwMode="auto">
          <a:xfrm>
            <a:off x="1905000" y="1905000"/>
            <a:ext cx="784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0"/>
              </a:spcBef>
              <a:buFontTx/>
              <a:buBlip>
                <a:blip r:embed="rId2"/>
              </a:buBlip>
            </a:pPr>
            <a:r>
              <a:rPr lang="es-ES" altLang="en-US" sz="3600" dirty="0" err="1">
                <a:solidFill>
                  <a:schemeClr val="bg1"/>
                </a:solidFill>
                <a:latin typeface="Papyrus" panose="03070502060502030205" pitchFamily="66" charset="0"/>
              </a:rPr>
              <a:t>For</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those</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of</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you</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who</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have</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not</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yet</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decided</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to</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follow</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Christ</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your</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question</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is</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found</a:t>
            </a:r>
            <a:r>
              <a:rPr lang="es-ES" altLang="en-US" sz="3600" dirty="0">
                <a:solidFill>
                  <a:schemeClr val="bg1"/>
                </a:solidFill>
                <a:latin typeface="Papyrus" panose="03070502060502030205" pitchFamily="66" charset="0"/>
              </a:rPr>
              <a:t> in 1 King 18:21</a:t>
            </a:r>
          </a:p>
        </p:txBody>
      </p:sp>
      <p:sp>
        <p:nvSpPr>
          <p:cNvPr id="12" name="Text Box 9">
            <a:extLst>
              <a:ext uri="{FF2B5EF4-FFF2-40B4-BE49-F238E27FC236}">
                <a16:creationId xmlns:a16="http://schemas.microsoft.com/office/drawing/2014/main" id="{CA9CA738-8739-F3BD-DBA6-87692F7A970B}"/>
              </a:ext>
            </a:extLst>
          </p:cNvPr>
          <p:cNvSpPr txBox="1">
            <a:spLocks noChangeArrowheads="1"/>
          </p:cNvSpPr>
          <p:nvPr/>
        </p:nvSpPr>
        <p:spPr bwMode="auto">
          <a:xfrm>
            <a:off x="1905000" y="4033839"/>
            <a:ext cx="7848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0"/>
              </a:spcBef>
              <a:buFontTx/>
              <a:buBlip>
                <a:blip r:embed="rId2"/>
              </a:buBlip>
            </a:pPr>
            <a:r>
              <a:rPr lang="es-ES" altLang="en-US" sz="6600">
                <a:solidFill>
                  <a:schemeClr val="bg1"/>
                </a:solidFill>
                <a:latin typeface="Papyrus" panose="03070502060502030205" pitchFamily="66" charset="0"/>
              </a:rPr>
              <a:t>How long will you waver?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7">
                                            <p:txEl>
                                              <p:pRg st="0" end="0"/>
                                            </p:txEl>
                                          </p:spTgt>
                                        </p:tgtEl>
                                        <p:attrNameLst>
                                          <p:attrName>style.visibility</p:attrName>
                                        </p:attrNameLst>
                                      </p:cBhvr>
                                      <p:to>
                                        <p:strVal val="visible"/>
                                      </p:to>
                                    </p:set>
                                    <p:animEffect transition="in" filter="dissolve">
                                      <p:cBhvr>
                                        <p:cTn id="7" dur="2000"/>
                                        <p:tgtEl>
                                          <p:spTgt spid="430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770" decel="100000"/>
                                        <p:tgtEl>
                                          <p:spTgt spid="12">
                                            <p:txEl>
                                              <p:pRg st="0" end="0"/>
                                            </p:txEl>
                                          </p:spTgt>
                                        </p:tgtEl>
                                      </p:cBhvr>
                                    </p:animEffect>
                                    <p:animScale>
                                      <p:cBhvr>
                                        <p:cTn id="13" dur="770" decel="100000"/>
                                        <p:tgtEl>
                                          <p:spTgt spid="12">
                                            <p:txEl>
                                              <p:pRg st="0" end="0"/>
                                            </p:txEl>
                                          </p:spTgt>
                                        </p:tgtEl>
                                      </p:cBhvr>
                                      <p:from x="10000" y="10000"/>
                                      <p:to x="200000" y="450000"/>
                                    </p:animScale>
                                    <p:animScale>
                                      <p:cBhvr>
                                        <p:cTn id="14" dur="1230" accel="100000" fill="hold">
                                          <p:stCondLst>
                                            <p:cond delay="770"/>
                                          </p:stCondLst>
                                        </p:cTn>
                                        <p:tgtEl>
                                          <p:spTgt spid="12">
                                            <p:txEl>
                                              <p:pRg st="0" end="0"/>
                                            </p:txEl>
                                          </p:spTgt>
                                        </p:tgtEl>
                                      </p:cBhvr>
                                      <p:from x="200000" y="450000"/>
                                      <p:to x="100000" y="100000"/>
                                    </p:animScale>
                                    <p:set>
                                      <p:cBhvr>
                                        <p:cTn id="15" dur="770" fill="hold"/>
                                        <p:tgtEl>
                                          <p:spTgt spid="12">
                                            <p:txEl>
                                              <p:pRg st="0" end="0"/>
                                            </p:txEl>
                                          </p:spTgt>
                                        </p:tgtEl>
                                        <p:attrNameLst>
                                          <p:attrName>ppt_x</p:attrName>
                                        </p:attrNameLst>
                                      </p:cBhvr>
                                      <p:to>
                                        <p:strVal val="(0.5)"/>
                                      </p:to>
                                    </p:set>
                                    <p:anim from="(0.5)" to="(#ppt_x)" calcmode="lin" valueType="num">
                                      <p:cBhvr>
                                        <p:cTn id="16" dur="1230" accel="100000" fill="hold">
                                          <p:stCondLst>
                                            <p:cond delay="770"/>
                                          </p:stCondLst>
                                        </p:cTn>
                                        <p:tgtEl>
                                          <p:spTgt spid="12">
                                            <p:txEl>
                                              <p:pRg st="0" end="0"/>
                                            </p:txEl>
                                          </p:spTgt>
                                        </p:tgtEl>
                                        <p:attrNameLst>
                                          <p:attrName>ppt_x</p:attrName>
                                        </p:attrNameLst>
                                      </p:cBhvr>
                                    </p:anim>
                                    <p:set>
                                      <p:cBhvr>
                                        <p:cTn id="17" dur="770" fill="hold"/>
                                        <p:tgtEl>
                                          <p:spTgt spid="12">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12">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9A55C5-214F-1377-FDBD-A75FF0426826}"/>
              </a:ext>
            </a:extLst>
          </p:cNvPr>
          <p:cNvSpPr txBox="1">
            <a:spLocks noChangeArrowheads="1"/>
          </p:cNvSpPr>
          <p:nvPr/>
        </p:nvSpPr>
        <p:spPr bwMode="auto">
          <a:xfrm>
            <a:off x="508000" y="1193800"/>
            <a:ext cx="1148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rPr>
              <a:t>You cannot </a:t>
            </a:r>
            <a:r>
              <a:rPr lang="en-US" altLang="en-US" sz="3200" u="sng">
                <a:solidFill>
                  <a:schemeClr val="bg1"/>
                </a:solidFill>
              </a:rPr>
              <a:t>go your own way</a:t>
            </a:r>
            <a:r>
              <a:rPr lang="en-US" altLang="en-US" sz="3200">
                <a:solidFill>
                  <a:schemeClr val="bg1"/>
                </a:solidFill>
              </a:rPr>
              <a:t>, </a:t>
            </a:r>
            <a:r>
              <a:rPr lang="en-US" altLang="en-US" sz="3200" u="sng">
                <a:solidFill>
                  <a:schemeClr val="bg1"/>
                </a:solidFill>
              </a:rPr>
              <a:t>do your own thing</a:t>
            </a:r>
            <a:r>
              <a:rPr lang="en-US" altLang="en-US" sz="3200">
                <a:solidFill>
                  <a:schemeClr val="bg1"/>
                </a:solidFill>
              </a:rPr>
              <a:t>, and </a:t>
            </a:r>
            <a:r>
              <a:rPr lang="en-US" altLang="en-US" sz="3200" u="sng">
                <a:solidFill>
                  <a:schemeClr val="bg1"/>
                </a:solidFill>
              </a:rPr>
              <a:t>be your own person </a:t>
            </a:r>
            <a:r>
              <a:rPr lang="en-US" altLang="en-US" sz="3200">
                <a:solidFill>
                  <a:schemeClr val="bg1"/>
                </a:solidFill>
              </a:rPr>
              <a:t>and expect God to bless it. </a:t>
            </a:r>
          </a:p>
        </p:txBody>
      </p:sp>
      <p:sp>
        <p:nvSpPr>
          <p:cNvPr id="5" name="TextBox 4">
            <a:extLst>
              <a:ext uri="{FF2B5EF4-FFF2-40B4-BE49-F238E27FC236}">
                <a16:creationId xmlns:a16="http://schemas.microsoft.com/office/drawing/2014/main" id="{3EC62C7B-35DB-5037-644C-56E2D59B817F}"/>
              </a:ext>
            </a:extLst>
          </p:cNvPr>
          <p:cNvSpPr txBox="1">
            <a:spLocks noChangeArrowheads="1"/>
          </p:cNvSpPr>
          <p:nvPr/>
        </p:nvSpPr>
        <p:spPr bwMode="auto">
          <a:xfrm>
            <a:off x="812800" y="3327400"/>
            <a:ext cx="934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rPr>
              <a:t>The blessing is in </a:t>
            </a:r>
            <a:r>
              <a:rPr lang="en-US" altLang="en-US" sz="3200" u="sng">
                <a:solidFill>
                  <a:schemeClr val="bg1"/>
                </a:solidFill>
              </a:rPr>
              <a:t>walking with God </a:t>
            </a:r>
            <a:r>
              <a:rPr lang="en-US" altLang="en-US" sz="3200">
                <a:solidFill>
                  <a:schemeClr val="bg1"/>
                </a:solidFill>
              </a:rPr>
              <a:t>not asking Him to walk with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9C0293AE-E565-46A9-AD5C-74B6D0D9639F}"/>
              </a:ext>
            </a:extLst>
          </p:cNvPr>
          <p:cNvSpPr txBox="1">
            <a:spLocks noChangeArrowheads="1"/>
          </p:cNvSpPr>
          <p:nvPr/>
        </p:nvSpPr>
        <p:spPr bwMode="auto">
          <a:xfrm>
            <a:off x="4349751" y="281517"/>
            <a:ext cx="609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400">
                <a:solidFill>
                  <a:schemeClr val="bg1"/>
                </a:solidFill>
                <a:latin typeface="Papyrus" panose="03070502060502030205" pitchFamily="66" charset="0"/>
              </a:rPr>
              <a:t>Micah 6:1-8</a:t>
            </a:r>
          </a:p>
        </p:txBody>
      </p:sp>
      <p:sp>
        <p:nvSpPr>
          <p:cNvPr id="4099" name="TextBox 11">
            <a:extLst>
              <a:ext uri="{FF2B5EF4-FFF2-40B4-BE49-F238E27FC236}">
                <a16:creationId xmlns:a16="http://schemas.microsoft.com/office/drawing/2014/main" id="{5398CB50-E2A3-8DA3-CE5E-820573142BCB}"/>
              </a:ext>
            </a:extLst>
          </p:cNvPr>
          <p:cNvSpPr txBox="1">
            <a:spLocks noChangeArrowheads="1"/>
          </p:cNvSpPr>
          <p:nvPr/>
        </p:nvSpPr>
        <p:spPr bwMode="auto">
          <a:xfrm>
            <a:off x="406400" y="76200"/>
            <a:ext cx="3860800" cy="698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867">
                <a:solidFill>
                  <a:schemeClr val="bg1"/>
                </a:solidFill>
              </a:rPr>
              <a:t>The Lord’s Case Against Israel</a:t>
            </a:r>
          </a:p>
          <a:p>
            <a:r>
              <a:rPr lang="en-US" altLang="en-US" sz="1867">
                <a:solidFill>
                  <a:schemeClr val="bg1"/>
                </a:solidFill>
              </a:rPr>
              <a:t>6 Listen to what the Lord says:</a:t>
            </a:r>
          </a:p>
          <a:p>
            <a:r>
              <a:rPr lang="en-US" altLang="en-US" sz="1867">
                <a:solidFill>
                  <a:schemeClr val="bg1"/>
                </a:solidFill>
              </a:rPr>
              <a:t>“Stand up, plead my case before the mountains;</a:t>
            </a:r>
            <a:br>
              <a:rPr lang="en-US" altLang="en-US" sz="1867">
                <a:solidFill>
                  <a:schemeClr val="bg1"/>
                </a:solidFill>
              </a:rPr>
            </a:br>
            <a:r>
              <a:rPr lang="en-US" altLang="en-US" sz="1867">
                <a:solidFill>
                  <a:schemeClr val="bg1"/>
                </a:solidFill>
              </a:rPr>
              <a:t>    let the hills hear what you have to say.</a:t>
            </a:r>
          </a:p>
          <a:p>
            <a:r>
              <a:rPr lang="en-US" altLang="en-US" sz="1867">
                <a:solidFill>
                  <a:schemeClr val="bg1"/>
                </a:solidFill>
              </a:rPr>
              <a:t>2 “Hear, you mountains, the Lord’s accusation;</a:t>
            </a:r>
            <a:br>
              <a:rPr lang="en-US" altLang="en-US" sz="1867">
                <a:solidFill>
                  <a:schemeClr val="bg1"/>
                </a:solidFill>
              </a:rPr>
            </a:br>
            <a:r>
              <a:rPr lang="en-US" altLang="en-US" sz="1867">
                <a:solidFill>
                  <a:schemeClr val="bg1"/>
                </a:solidFill>
              </a:rPr>
              <a:t>    listen, you everlasting foundations of the earth.</a:t>
            </a:r>
            <a:br>
              <a:rPr lang="en-US" altLang="en-US" sz="1867">
                <a:solidFill>
                  <a:schemeClr val="bg1"/>
                </a:solidFill>
              </a:rPr>
            </a:br>
            <a:r>
              <a:rPr lang="en-US" altLang="en-US" sz="1867">
                <a:solidFill>
                  <a:schemeClr val="bg1"/>
                </a:solidFill>
              </a:rPr>
              <a:t>For the Lord has a case against his people;</a:t>
            </a:r>
            <a:br>
              <a:rPr lang="en-US" altLang="en-US" sz="1867">
                <a:solidFill>
                  <a:schemeClr val="bg1"/>
                </a:solidFill>
              </a:rPr>
            </a:br>
            <a:r>
              <a:rPr lang="en-US" altLang="en-US" sz="1867">
                <a:solidFill>
                  <a:schemeClr val="bg1"/>
                </a:solidFill>
              </a:rPr>
              <a:t>    he is lodging a charge against Israel.</a:t>
            </a:r>
          </a:p>
          <a:p>
            <a:r>
              <a:rPr lang="en-US" altLang="en-US" sz="1867">
                <a:solidFill>
                  <a:schemeClr val="bg1"/>
                </a:solidFill>
              </a:rPr>
              <a:t>3 “My people, what have I done to you?</a:t>
            </a:r>
            <a:br>
              <a:rPr lang="en-US" altLang="en-US" sz="1867">
                <a:solidFill>
                  <a:schemeClr val="bg1"/>
                </a:solidFill>
              </a:rPr>
            </a:br>
            <a:r>
              <a:rPr lang="en-US" altLang="en-US" sz="1867">
                <a:solidFill>
                  <a:schemeClr val="bg1"/>
                </a:solidFill>
              </a:rPr>
              <a:t>    How have I burdened you? Answer me.</a:t>
            </a:r>
            <a:br>
              <a:rPr lang="en-US" altLang="en-US" sz="1867">
                <a:solidFill>
                  <a:schemeClr val="bg1"/>
                </a:solidFill>
              </a:rPr>
            </a:br>
            <a:r>
              <a:rPr lang="en-US" altLang="en-US" sz="1867">
                <a:solidFill>
                  <a:schemeClr val="bg1"/>
                </a:solidFill>
              </a:rPr>
              <a:t>4 I brought you up out of Egypt</a:t>
            </a:r>
            <a:br>
              <a:rPr lang="en-US" altLang="en-US" sz="1867">
                <a:solidFill>
                  <a:schemeClr val="bg1"/>
                </a:solidFill>
              </a:rPr>
            </a:br>
            <a:r>
              <a:rPr lang="en-US" altLang="en-US" sz="1867">
                <a:solidFill>
                  <a:schemeClr val="bg1"/>
                </a:solidFill>
              </a:rPr>
              <a:t>    and redeemed you from the land of slavery.</a:t>
            </a:r>
            <a:br>
              <a:rPr lang="en-US" altLang="en-US" sz="1867">
                <a:solidFill>
                  <a:schemeClr val="bg1"/>
                </a:solidFill>
              </a:rPr>
            </a:br>
            <a:r>
              <a:rPr lang="en-US" altLang="en-US" sz="1867">
                <a:solidFill>
                  <a:schemeClr val="bg1"/>
                </a:solidFill>
              </a:rPr>
              <a:t>I sent Moses to lead you,</a:t>
            </a:r>
            <a:br>
              <a:rPr lang="en-US" altLang="en-US" sz="1867">
                <a:solidFill>
                  <a:schemeClr val="bg1"/>
                </a:solidFill>
              </a:rPr>
            </a:br>
            <a:r>
              <a:rPr lang="en-US" altLang="en-US" sz="1867">
                <a:solidFill>
                  <a:schemeClr val="bg1"/>
                </a:solidFill>
              </a:rPr>
              <a:t>    also Aaron and Miriam.</a:t>
            </a:r>
            <a:br>
              <a:rPr lang="en-US" altLang="en-US" sz="1867">
                <a:solidFill>
                  <a:schemeClr val="bg1"/>
                </a:solidFill>
              </a:rPr>
            </a:br>
            <a:endParaRPr lang="en-US" altLang="en-US" sz="1867">
              <a:solidFill>
                <a:schemeClr val="bg1"/>
              </a:solidFill>
            </a:endParaRPr>
          </a:p>
        </p:txBody>
      </p:sp>
      <p:sp>
        <p:nvSpPr>
          <p:cNvPr id="4100" name="TextBox 13">
            <a:extLst>
              <a:ext uri="{FF2B5EF4-FFF2-40B4-BE49-F238E27FC236}">
                <a16:creationId xmlns:a16="http://schemas.microsoft.com/office/drawing/2014/main" id="{78FEA730-7E24-3671-594B-17D3E16641D3}"/>
              </a:ext>
            </a:extLst>
          </p:cNvPr>
          <p:cNvSpPr txBox="1">
            <a:spLocks noChangeArrowheads="1"/>
          </p:cNvSpPr>
          <p:nvPr/>
        </p:nvSpPr>
        <p:spPr bwMode="auto">
          <a:xfrm>
            <a:off x="4673600" y="1388533"/>
            <a:ext cx="60960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867">
                <a:solidFill>
                  <a:schemeClr val="bg1"/>
                </a:solidFill>
              </a:rPr>
              <a:t>5 My people, remember</a:t>
            </a:r>
            <a:br>
              <a:rPr lang="en-US" altLang="en-US" sz="1867">
                <a:solidFill>
                  <a:schemeClr val="bg1"/>
                </a:solidFill>
              </a:rPr>
            </a:br>
            <a:r>
              <a:rPr lang="en-US" altLang="en-US" sz="1867">
                <a:solidFill>
                  <a:schemeClr val="bg1"/>
                </a:solidFill>
              </a:rPr>
              <a:t>    what Balak king of Moab plotted</a:t>
            </a:r>
            <a:br>
              <a:rPr lang="en-US" altLang="en-US" sz="1867">
                <a:solidFill>
                  <a:schemeClr val="bg1"/>
                </a:solidFill>
              </a:rPr>
            </a:br>
            <a:r>
              <a:rPr lang="en-US" altLang="en-US" sz="1867">
                <a:solidFill>
                  <a:schemeClr val="bg1"/>
                </a:solidFill>
              </a:rPr>
              <a:t>    and what Balaam son of Beor answered.</a:t>
            </a:r>
            <a:br>
              <a:rPr lang="en-US" altLang="en-US" sz="1867">
                <a:solidFill>
                  <a:schemeClr val="bg1"/>
                </a:solidFill>
              </a:rPr>
            </a:br>
            <a:r>
              <a:rPr lang="en-US" altLang="en-US" sz="1867">
                <a:solidFill>
                  <a:schemeClr val="bg1"/>
                </a:solidFill>
              </a:rPr>
              <a:t>Remember your journey from Shittim to Gilgal,</a:t>
            </a:r>
            <a:br>
              <a:rPr lang="en-US" altLang="en-US" sz="1867">
                <a:solidFill>
                  <a:schemeClr val="bg1"/>
                </a:solidFill>
              </a:rPr>
            </a:br>
            <a:r>
              <a:rPr lang="en-US" altLang="en-US" sz="1867">
                <a:solidFill>
                  <a:schemeClr val="bg1"/>
                </a:solidFill>
              </a:rPr>
              <a:t>    that you may know the righteous acts of the Lord.”</a:t>
            </a:r>
          </a:p>
          <a:p>
            <a:r>
              <a:rPr lang="en-US" altLang="en-US" sz="1867">
                <a:solidFill>
                  <a:schemeClr val="bg1"/>
                </a:solidFill>
              </a:rPr>
              <a:t>6 With what shall I come before the Lord</a:t>
            </a:r>
            <a:br>
              <a:rPr lang="en-US" altLang="en-US" sz="1867">
                <a:solidFill>
                  <a:schemeClr val="bg1"/>
                </a:solidFill>
              </a:rPr>
            </a:br>
            <a:r>
              <a:rPr lang="en-US" altLang="en-US" sz="1867">
                <a:solidFill>
                  <a:schemeClr val="bg1"/>
                </a:solidFill>
              </a:rPr>
              <a:t>    and bow down before the exalted God?</a:t>
            </a:r>
            <a:br>
              <a:rPr lang="en-US" altLang="en-US" sz="1867">
                <a:solidFill>
                  <a:schemeClr val="bg1"/>
                </a:solidFill>
              </a:rPr>
            </a:br>
            <a:r>
              <a:rPr lang="en-US" altLang="en-US" sz="1867">
                <a:solidFill>
                  <a:schemeClr val="bg1"/>
                </a:solidFill>
              </a:rPr>
              <a:t>Shall I come before him with burnt offerings,</a:t>
            </a:r>
            <a:br>
              <a:rPr lang="en-US" altLang="en-US" sz="1867">
                <a:solidFill>
                  <a:schemeClr val="bg1"/>
                </a:solidFill>
              </a:rPr>
            </a:br>
            <a:r>
              <a:rPr lang="en-US" altLang="en-US" sz="1867">
                <a:solidFill>
                  <a:schemeClr val="bg1"/>
                </a:solidFill>
              </a:rPr>
              <a:t>    with calves a year old?</a:t>
            </a:r>
            <a:br>
              <a:rPr lang="en-US" altLang="en-US" sz="1867">
                <a:solidFill>
                  <a:schemeClr val="bg1"/>
                </a:solidFill>
              </a:rPr>
            </a:br>
            <a:r>
              <a:rPr lang="en-US" altLang="en-US" sz="1867">
                <a:solidFill>
                  <a:schemeClr val="bg1"/>
                </a:solidFill>
              </a:rPr>
              <a:t>7 Will the Lord be pleased with thousands of rams,</a:t>
            </a:r>
            <a:br>
              <a:rPr lang="en-US" altLang="en-US" sz="1867">
                <a:solidFill>
                  <a:schemeClr val="bg1"/>
                </a:solidFill>
              </a:rPr>
            </a:br>
            <a:r>
              <a:rPr lang="en-US" altLang="en-US" sz="1867">
                <a:solidFill>
                  <a:schemeClr val="bg1"/>
                </a:solidFill>
              </a:rPr>
              <a:t>    with ten thousand rivers of olive oil?</a:t>
            </a:r>
            <a:br>
              <a:rPr lang="en-US" altLang="en-US" sz="1867">
                <a:solidFill>
                  <a:schemeClr val="bg1"/>
                </a:solidFill>
              </a:rPr>
            </a:br>
            <a:r>
              <a:rPr lang="en-US" altLang="en-US" sz="1867">
                <a:solidFill>
                  <a:schemeClr val="bg1"/>
                </a:solidFill>
              </a:rPr>
              <a:t>Shall I offer my firstborn for my transgression,</a:t>
            </a:r>
            <a:br>
              <a:rPr lang="en-US" altLang="en-US" sz="1867">
                <a:solidFill>
                  <a:schemeClr val="bg1"/>
                </a:solidFill>
              </a:rPr>
            </a:br>
            <a:r>
              <a:rPr lang="en-US" altLang="en-US" sz="1867">
                <a:solidFill>
                  <a:schemeClr val="bg1"/>
                </a:solidFill>
              </a:rPr>
              <a:t>    the fruit of my body for the sin of my soul?</a:t>
            </a:r>
            <a:br>
              <a:rPr lang="en-US" altLang="en-US" sz="1867">
                <a:solidFill>
                  <a:schemeClr val="bg1"/>
                </a:solidFill>
              </a:rPr>
            </a:br>
            <a:r>
              <a:rPr lang="en-US" altLang="en-US" sz="1867">
                <a:solidFill>
                  <a:schemeClr val="bg1"/>
                </a:solidFill>
              </a:rPr>
              <a:t>8 He has shown you, O mortal, what is good.</a:t>
            </a:r>
            <a:br>
              <a:rPr lang="en-US" altLang="en-US" sz="1867">
                <a:solidFill>
                  <a:schemeClr val="bg1"/>
                </a:solidFill>
              </a:rPr>
            </a:br>
            <a:r>
              <a:rPr lang="en-US" altLang="en-US" sz="1867">
                <a:solidFill>
                  <a:schemeClr val="bg1"/>
                </a:solidFill>
              </a:rPr>
              <a:t>    And what does the Lord require of you?</a:t>
            </a:r>
            <a:br>
              <a:rPr lang="en-US" altLang="en-US" sz="1867">
                <a:solidFill>
                  <a:schemeClr val="bg1"/>
                </a:solidFill>
              </a:rPr>
            </a:br>
            <a:r>
              <a:rPr lang="en-US" altLang="en-US" sz="1867">
                <a:solidFill>
                  <a:schemeClr val="bg1"/>
                </a:solidFill>
              </a:rPr>
              <a:t>To act justly and to love mercy</a:t>
            </a:r>
            <a:br>
              <a:rPr lang="en-US" altLang="en-US" sz="1867">
                <a:solidFill>
                  <a:schemeClr val="bg1"/>
                </a:solidFill>
              </a:rPr>
            </a:br>
            <a:r>
              <a:rPr lang="en-US" altLang="en-US" sz="1867">
                <a:solidFill>
                  <a:schemeClr val="bg1"/>
                </a:solidFill>
              </a:rPr>
              <a:t>    and to walk humbly with your God.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97F30-026D-42C0-DE3A-07127C40D1AC}"/>
              </a:ext>
            </a:extLst>
          </p:cNvPr>
          <p:cNvSpPr txBox="1">
            <a:spLocks noChangeArrowheads="1"/>
          </p:cNvSpPr>
          <p:nvPr/>
        </p:nvSpPr>
        <p:spPr bwMode="auto">
          <a:xfrm>
            <a:off x="254000" y="351367"/>
            <a:ext cx="11684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333">
                <a:solidFill>
                  <a:schemeClr val="bg1"/>
                </a:solidFill>
              </a:rPr>
              <a:t>Gods requirements for us are simple</a:t>
            </a:r>
          </a:p>
        </p:txBody>
      </p:sp>
      <p:sp>
        <p:nvSpPr>
          <p:cNvPr id="5" name="TextBox 4">
            <a:extLst>
              <a:ext uri="{FF2B5EF4-FFF2-40B4-BE49-F238E27FC236}">
                <a16:creationId xmlns:a16="http://schemas.microsoft.com/office/drawing/2014/main" id="{4C8013A3-11F6-F622-F29B-187E9C7B30D7}"/>
              </a:ext>
            </a:extLst>
          </p:cNvPr>
          <p:cNvSpPr txBox="1">
            <a:spLocks noChangeArrowheads="1"/>
          </p:cNvSpPr>
          <p:nvPr/>
        </p:nvSpPr>
        <p:spPr bwMode="auto">
          <a:xfrm>
            <a:off x="1117600" y="1600201"/>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800">
                <a:solidFill>
                  <a:schemeClr val="bg1"/>
                </a:solidFill>
              </a:rPr>
              <a:t>Live right</a:t>
            </a:r>
          </a:p>
        </p:txBody>
      </p:sp>
      <p:sp>
        <p:nvSpPr>
          <p:cNvPr id="9" name="TextBox 8">
            <a:extLst>
              <a:ext uri="{FF2B5EF4-FFF2-40B4-BE49-F238E27FC236}">
                <a16:creationId xmlns:a16="http://schemas.microsoft.com/office/drawing/2014/main" id="{CB9610B6-2156-03D5-6786-43825C1B9C69}"/>
              </a:ext>
            </a:extLst>
          </p:cNvPr>
          <p:cNvSpPr txBox="1">
            <a:spLocks noChangeArrowheads="1"/>
          </p:cNvSpPr>
          <p:nvPr/>
        </p:nvSpPr>
        <p:spPr bwMode="auto">
          <a:xfrm>
            <a:off x="5080000" y="1600201"/>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800">
                <a:solidFill>
                  <a:schemeClr val="bg1"/>
                </a:solidFill>
              </a:rPr>
              <a:t>Love right </a:t>
            </a:r>
          </a:p>
        </p:txBody>
      </p:sp>
      <p:sp>
        <p:nvSpPr>
          <p:cNvPr id="11" name="TextBox 10">
            <a:extLst>
              <a:ext uri="{FF2B5EF4-FFF2-40B4-BE49-F238E27FC236}">
                <a16:creationId xmlns:a16="http://schemas.microsoft.com/office/drawing/2014/main" id="{B662C804-B460-918A-7EBE-B9E13A5C70CC}"/>
              </a:ext>
            </a:extLst>
          </p:cNvPr>
          <p:cNvSpPr txBox="1">
            <a:spLocks noChangeArrowheads="1"/>
          </p:cNvSpPr>
          <p:nvPr/>
        </p:nvSpPr>
        <p:spPr bwMode="auto">
          <a:xfrm>
            <a:off x="3759200" y="2768601"/>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800">
                <a:solidFill>
                  <a:schemeClr val="bg1"/>
                </a:solidFill>
              </a:rPr>
              <a:t>Walk with Him </a:t>
            </a:r>
          </a:p>
        </p:txBody>
      </p:sp>
      <p:sp>
        <p:nvSpPr>
          <p:cNvPr id="13" name="TextBox 12">
            <a:extLst>
              <a:ext uri="{FF2B5EF4-FFF2-40B4-BE49-F238E27FC236}">
                <a16:creationId xmlns:a16="http://schemas.microsoft.com/office/drawing/2014/main" id="{C28F3736-DB7B-BECB-6DFF-1B6A87B50B53}"/>
              </a:ext>
            </a:extLst>
          </p:cNvPr>
          <p:cNvSpPr txBox="1">
            <a:spLocks noChangeArrowheads="1"/>
          </p:cNvSpPr>
          <p:nvPr/>
        </p:nvSpPr>
        <p:spPr bwMode="auto">
          <a:xfrm>
            <a:off x="609600" y="4241801"/>
            <a:ext cx="1087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rPr>
              <a:t>God has </a:t>
            </a:r>
            <a:r>
              <a:rPr lang="en-US" altLang="en-US" sz="3200" u="sng">
                <a:solidFill>
                  <a:schemeClr val="bg1"/>
                </a:solidFill>
              </a:rPr>
              <a:t>BLESSED</a:t>
            </a:r>
            <a:r>
              <a:rPr lang="en-US" altLang="en-US" sz="3200">
                <a:solidFill>
                  <a:schemeClr val="bg1"/>
                </a:solidFill>
              </a:rPr>
              <a:t> us even beyond what He did for the Israelites. He gave us His Son Jesus Christ so that through Him we can have </a:t>
            </a:r>
            <a:r>
              <a:rPr lang="en-US" altLang="en-US" sz="3200" u="sng">
                <a:solidFill>
                  <a:schemeClr val="bg1"/>
                </a:solidFill>
              </a:rPr>
              <a:t>ETERNAL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50"/>
                                        <p:tgtEl>
                                          <p:spTgt spid="3"/>
                                        </p:tgtEl>
                                      </p:cBhvr>
                                    </p:animEffect>
                                  </p:childTnLst>
                                </p:cTn>
                              </p:par>
                            </p:childTnLst>
                          </p:cTn>
                        </p:par>
                        <p:par>
                          <p:cTn id="8" fill="hold" nodeType="afterGroup">
                            <p:stCondLst>
                              <p:cond delay="275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250"/>
                                        <p:tgtEl>
                                          <p:spTgt spid="5"/>
                                        </p:tgtEl>
                                      </p:cBhvr>
                                    </p:animEffect>
                                    <p:anim calcmode="lin" valueType="num">
                                      <p:cBhvr>
                                        <p:cTn id="12" dur="2250" fill="hold"/>
                                        <p:tgtEl>
                                          <p:spTgt spid="5"/>
                                        </p:tgtEl>
                                        <p:attrNameLst>
                                          <p:attrName>ppt_x</p:attrName>
                                        </p:attrNameLst>
                                      </p:cBhvr>
                                      <p:tavLst>
                                        <p:tav tm="0">
                                          <p:val>
                                            <p:strVal val="#ppt_x"/>
                                          </p:val>
                                        </p:tav>
                                        <p:tav tm="100000">
                                          <p:val>
                                            <p:strVal val="#ppt_x"/>
                                          </p:val>
                                        </p:tav>
                                      </p:tavLst>
                                    </p:anim>
                                    <p:anim calcmode="lin" valueType="num">
                                      <p:cBhvr>
                                        <p:cTn id="13" dur="225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5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250"/>
                                        <p:tgtEl>
                                          <p:spTgt spid="9"/>
                                        </p:tgtEl>
                                      </p:cBhvr>
                                    </p:animEffect>
                                    <p:anim calcmode="lin" valueType="num">
                                      <p:cBhvr>
                                        <p:cTn id="18" dur="3250" fill="hold"/>
                                        <p:tgtEl>
                                          <p:spTgt spid="9"/>
                                        </p:tgtEl>
                                        <p:attrNameLst>
                                          <p:attrName>ppt_x</p:attrName>
                                        </p:attrNameLst>
                                      </p:cBhvr>
                                      <p:tavLst>
                                        <p:tav tm="0">
                                          <p:val>
                                            <p:strVal val="#ppt_x"/>
                                          </p:val>
                                        </p:tav>
                                        <p:tav tm="100000">
                                          <p:val>
                                            <p:strVal val="#ppt_x"/>
                                          </p:val>
                                        </p:tav>
                                      </p:tavLst>
                                    </p:anim>
                                    <p:anim calcmode="lin" valueType="num">
                                      <p:cBhvr>
                                        <p:cTn id="19" dur="3250" fill="hold"/>
                                        <p:tgtEl>
                                          <p:spTgt spid="9"/>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8250"/>
                            </p:stCondLst>
                            <p:childTnLst>
                              <p:par>
                                <p:cTn id="21" presetID="26" presetClass="entr" presetSubtype="0"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942">
                                          <p:stCondLst>
                                            <p:cond delay="0"/>
                                          </p:stCondLst>
                                        </p:cTn>
                                        <p:tgtEl>
                                          <p:spTgt spid="11">
                                            <p:txEl>
                                              <p:pRg st="0" end="0"/>
                                            </p:txEl>
                                          </p:spTgt>
                                        </p:tgtEl>
                                      </p:cBhvr>
                                    </p:animEffect>
                                    <p:anim calcmode="lin" valueType="num">
                                      <p:cBhvr>
                                        <p:cTn id="24" dur="2961"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5" dur="1079"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26" dur="1079" tmFilter="0, 0; 0.125,0.2665; 0.25,0.4; 0.375,0.465; 0.5,0.5;  0.625,0.535; 0.75,0.6; 0.875,0.7335; 1,1">
                                          <p:stCondLst>
                                            <p:cond delay="1079"/>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27" dur="539" tmFilter="0, 0; 0.125,0.2665; 0.25,0.4; 0.375,0.465; 0.5,0.5;  0.625,0.535; 0.75,0.6; 0.875,0.7335; 1,1">
                                          <p:stCondLst>
                                            <p:cond delay="2152"/>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28" dur="267" tmFilter="0, 0; 0.125,0.2665; 0.25,0.4; 0.375,0.465; 0.5,0.5;  0.625,0.535; 0.75,0.6; 0.875,0.7335; 1,1">
                                          <p:stCondLst>
                                            <p:cond delay="2691"/>
                                          </p:stCondLst>
                                        </p:cTn>
                                        <p:tgtEl>
                                          <p:spTgt spid="11">
                                            <p:txEl>
                                              <p:pRg st="0" end="0"/>
                                            </p:txEl>
                                          </p:spTgt>
                                        </p:tgtEl>
                                        <p:attrNameLst>
                                          <p:attrName>ppt_y</p:attrName>
                                        </p:attrNameLst>
                                      </p:cBhvr>
                                      <p:tavLst>
                                        <p:tav tm="0" fmla="#ppt_y-sin(pi*$)/81">
                                          <p:val>
                                            <p:fltVal val="0"/>
                                          </p:val>
                                        </p:tav>
                                        <p:tav tm="100000">
                                          <p:val>
                                            <p:fltVal val="1"/>
                                          </p:val>
                                        </p:tav>
                                      </p:tavLst>
                                    </p:anim>
                                    <p:animScale>
                                      <p:cBhvr>
                                        <p:cTn id="29" dur="42">
                                          <p:stCondLst>
                                            <p:cond delay="1056"/>
                                          </p:stCondLst>
                                        </p:cTn>
                                        <p:tgtEl>
                                          <p:spTgt spid="11">
                                            <p:txEl>
                                              <p:pRg st="0" end="0"/>
                                            </p:txEl>
                                          </p:spTgt>
                                        </p:tgtEl>
                                      </p:cBhvr>
                                      <p:to x="100000" y="60000"/>
                                    </p:animScale>
                                    <p:animScale>
                                      <p:cBhvr>
                                        <p:cTn id="30" dur="270" decel="50000">
                                          <p:stCondLst>
                                            <p:cond delay="1099"/>
                                          </p:stCondLst>
                                        </p:cTn>
                                        <p:tgtEl>
                                          <p:spTgt spid="11">
                                            <p:txEl>
                                              <p:pRg st="0" end="0"/>
                                            </p:txEl>
                                          </p:spTgt>
                                        </p:tgtEl>
                                      </p:cBhvr>
                                      <p:to x="100000" y="100000"/>
                                    </p:animScale>
                                    <p:animScale>
                                      <p:cBhvr>
                                        <p:cTn id="31" dur="42">
                                          <p:stCondLst>
                                            <p:cond delay="2132"/>
                                          </p:stCondLst>
                                        </p:cTn>
                                        <p:tgtEl>
                                          <p:spTgt spid="11">
                                            <p:txEl>
                                              <p:pRg st="0" end="0"/>
                                            </p:txEl>
                                          </p:spTgt>
                                        </p:tgtEl>
                                      </p:cBhvr>
                                      <p:to x="100000" y="80000"/>
                                    </p:animScale>
                                    <p:animScale>
                                      <p:cBhvr>
                                        <p:cTn id="32" dur="270" decel="50000">
                                          <p:stCondLst>
                                            <p:cond delay="2174"/>
                                          </p:stCondLst>
                                        </p:cTn>
                                        <p:tgtEl>
                                          <p:spTgt spid="11">
                                            <p:txEl>
                                              <p:pRg st="0" end="0"/>
                                            </p:txEl>
                                          </p:spTgt>
                                        </p:tgtEl>
                                      </p:cBhvr>
                                      <p:to x="100000" y="100000"/>
                                    </p:animScale>
                                    <p:animScale>
                                      <p:cBhvr>
                                        <p:cTn id="33" dur="42">
                                          <p:stCondLst>
                                            <p:cond delay="2668"/>
                                          </p:stCondLst>
                                        </p:cTn>
                                        <p:tgtEl>
                                          <p:spTgt spid="11">
                                            <p:txEl>
                                              <p:pRg st="0" end="0"/>
                                            </p:txEl>
                                          </p:spTgt>
                                        </p:tgtEl>
                                      </p:cBhvr>
                                      <p:to x="100000" y="90000"/>
                                    </p:animScale>
                                    <p:animScale>
                                      <p:cBhvr>
                                        <p:cTn id="34" dur="270" decel="50000">
                                          <p:stCondLst>
                                            <p:cond delay="2710"/>
                                          </p:stCondLst>
                                        </p:cTn>
                                        <p:tgtEl>
                                          <p:spTgt spid="11">
                                            <p:txEl>
                                              <p:pRg st="0" end="0"/>
                                            </p:txEl>
                                          </p:spTgt>
                                        </p:tgtEl>
                                      </p:cBhvr>
                                      <p:to x="100000" y="100000"/>
                                    </p:animScale>
                                    <p:animScale>
                                      <p:cBhvr>
                                        <p:cTn id="35" dur="42">
                                          <p:stCondLst>
                                            <p:cond delay="2938"/>
                                          </p:stCondLst>
                                        </p:cTn>
                                        <p:tgtEl>
                                          <p:spTgt spid="11">
                                            <p:txEl>
                                              <p:pRg st="0" end="0"/>
                                            </p:txEl>
                                          </p:spTgt>
                                        </p:tgtEl>
                                      </p:cBhvr>
                                      <p:to x="100000" y="95000"/>
                                    </p:animScale>
                                    <p:animScale>
                                      <p:cBhvr>
                                        <p:cTn id="36" dur="270" decel="50000">
                                          <p:stCondLst>
                                            <p:cond delay="2980"/>
                                          </p:stCondLst>
                                        </p:cTn>
                                        <p:tgtEl>
                                          <p:spTgt spid="11">
                                            <p:txEl>
                                              <p:pRg st="0" end="0"/>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362F9425-EC54-FFF0-9929-8AF34AA564DA}"/>
              </a:ext>
            </a:extLst>
          </p:cNvPr>
          <p:cNvSpPr txBox="1">
            <a:spLocks noChangeArrowheads="1"/>
          </p:cNvSpPr>
          <p:nvPr/>
        </p:nvSpPr>
        <p:spPr bwMode="auto">
          <a:xfrm>
            <a:off x="1016000" y="1600200"/>
            <a:ext cx="1016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7200">
                <a:solidFill>
                  <a:schemeClr val="bg1"/>
                </a:solidFill>
                <a:latin typeface="Papyrus" panose="03070502060502030205" pitchFamily="66" charset="0"/>
              </a:rPr>
              <a:t>The Heart of Worship</a:t>
            </a:r>
          </a:p>
        </p:txBody>
      </p:sp>
      <p:sp>
        <p:nvSpPr>
          <p:cNvPr id="3075" name="TextBox 2">
            <a:extLst>
              <a:ext uri="{FF2B5EF4-FFF2-40B4-BE49-F238E27FC236}">
                <a16:creationId xmlns:a16="http://schemas.microsoft.com/office/drawing/2014/main" id="{BB635797-51FE-EF37-C336-FFBCD22A8863}"/>
              </a:ext>
            </a:extLst>
          </p:cNvPr>
          <p:cNvSpPr txBox="1">
            <a:spLocks noChangeArrowheads="1"/>
          </p:cNvSpPr>
          <p:nvPr/>
        </p:nvSpPr>
        <p:spPr bwMode="auto">
          <a:xfrm>
            <a:off x="1727200" y="4953001"/>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Papyrus" panose="03070502060502030205" pitchFamily="66" charset="0"/>
              </a:rPr>
              <a:t>Pastor Richard “ Rico” Tubbs</a:t>
            </a:r>
          </a:p>
        </p:txBody>
      </p:sp>
      <p:sp>
        <p:nvSpPr>
          <p:cNvPr id="3076" name="TextBox 2">
            <a:extLst>
              <a:ext uri="{FF2B5EF4-FFF2-40B4-BE49-F238E27FC236}">
                <a16:creationId xmlns:a16="http://schemas.microsoft.com/office/drawing/2014/main" id="{44AE640E-6DBE-10D5-FE10-64E760462DE7}"/>
              </a:ext>
            </a:extLst>
          </p:cNvPr>
          <p:cNvSpPr txBox="1">
            <a:spLocks noChangeArrowheads="1"/>
          </p:cNvSpPr>
          <p:nvPr/>
        </p:nvSpPr>
        <p:spPr bwMode="auto">
          <a:xfrm>
            <a:off x="3048000" y="3181352"/>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Open Sans" panose="020B0606030504020204" pitchFamily="34" charset="0"/>
              </a:rPr>
              <a:t>ROM 12:1-2 </a:t>
            </a:r>
            <a:endParaRPr lang="en-US" altLang="en-US" sz="240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5AA6EF-A537-EE38-BC85-1F0ED21CA8D1}"/>
              </a:ext>
            </a:extLst>
          </p:cNvPr>
          <p:cNvSpPr txBox="1">
            <a:spLocks noChangeArrowheads="1"/>
          </p:cNvSpPr>
          <p:nvPr/>
        </p:nvSpPr>
        <p:spPr bwMode="auto">
          <a:xfrm>
            <a:off x="609600" y="990600"/>
            <a:ext cx="1076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latin typeface="Open Sans" panose="020B0606030504020204" pitchFamily="34" charset="0"/>
              </a:rPr>
              <a:t>We cannot live a </a:t>
            </a:r>
            <a:r>
              <a:rPr lang="en-US" altLang="en-US" sz="3200" u="sng">
                <a:solidFill>
                  <a:schemeClr val="bg1"/>
                </a:solidFill>
                <a:latin typeface="Open Sans" panose="020B0606030504020204" pitchFamily="34" charset="0"/>
              </a:rPr>
              <a:t>WILLFULLY disobedient </a:t>
            </a:r>
            <a:r>
              <a:rPr lang="en-US" altLang="en-US" sz="3200">
                <a:solidFill>
                  <a:schemeClr val="bg1"/>
                </a:solidFill>
                <a:latin typeface="Open Sans" panose="020B0606030504020204" pitchFamily="34" charset="0"/>
              </a:rPr>
              <a:t>life Monday through Saturday and come to church and experience God-Centered worship. A person can struggle with their faith and worship, but </a:t>
            </a:r>
            <a:r>
              <a:rPr lang="en-US" altLang="en-US" sz="3200" u="sng">
                <a:solidFill>
                  <a:schemeClr val="bg1"/>
                </a:solidFill>
                <a:latin typeface="Open Sans" panose="020B0606030504020204" pitchFamily="34" charset="0"/>
              </a:rPr>
              <a:t>habitual</a:t>
            </a:r>
            <a:r>
              <a:rPr lang="en-US" altLang="en-US" sz="3200">
                <a:solidFill>
                  <a:schemeClr val="bg1"/>
                </a:solidFill>
                <a:latin typeface="Open Sans" panose="020B0606030504020204" pitchFamily="34" charset="0"/>
              </a:rPr>
              <a:t> willful disobedience </a:t>
            </a:r>
            <a:r>
              <a:rPr lang="en-US" altLang="en-US" sz="3200" u="sng">
                <a:solidFill>
                  <a:schemeClr val="bg1"/>
                </a:solidFill>
                <a:latin typeface="Open Sans" panose="020B0606030504020204" pitchFamily="34" charset="0"/>
              </a:rPr>
              <a:t>will keep us from </a:t>
            </a:r>
            <a:r>
              <a:rPr lang="en-US" altLang="en-US" sz="3200">
                <a:solidFill>
                  <a:schemeClr val="bg1"/>
                </a:solidFill>
                <a:latin typeface="Open Sans" panose="020B0606030504020204" pitchFamily="34" charset="0"/>
              </a:rPr>
              <a:t>being able to worship.</a:t>
            </a:r>
            <a:endParaRPr lang="en-US" altLang="en-US" sz="3200">
              <a:solidFill>
                <a:schemeClr val="bg1"/>
              </a:solidFill>
            </a:endParaRPr>
          </a:p>
        </p:txBody>
      </p:sp>
      <p:sp>
        <p:nvSpPr>
          <p:cNvPr id="6" name="TextBox 5">
            <a:extLst>
              <a:ext uri="{FF2B5EF4-FFF2-40B4-BE49-F238E27FC236}">
                <a16:creationId xmlns:a16="http://schemas.microsoft.com/office/drawing/2014/main" id="{39FC6EAE-DF3E-1E55-351E-9DC544126C2A}"/>
              </a:ext>
            </a:extLst>
          </p:cNvPr>
          <p:cNvSpPr txBox="1">
            <a:spLocks noChangeArrowheads="1"/>
          </p:cNvSpPr>
          <p:nvPr/>
        </p:nvSpPr>
        <p:spPr bwMode="auto">
          <a:xfrm>
            <a:off x="609600" y="4445000"/>
            <a:ext cx="10871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latin typeface="Open Sans" panose="020B0606030504020204" pitchFamily="34" charset="0"/>
              </a:rPr>
              <a:t>Part of our worship </a:t>
            </a:r>
            <a:r>
              <a:rPr lang="en-US" altLang="en-US" sz="3200" u="sng">
                <a:solidFill>
                  <a:schemeClr val="bg1"/>
                </a:solidFill>
                <a:latin typeface="Open Sans" panose="020B0606030504020204" pitchFamily="34" charset="0"/>
              </a:rPr>
              <a:t>is the life we live</a:t>
            </a:r>
            <a:r>
              <a:rPr lang="en-US" altLang="en-US" sz="3200">
                <a:solidFill>
                  <a:schemeClr val="bg1"/>
                </a:solidFill>
                <a:latin typeface="Open Sans" panose="020B0606030504020204" pitchFamily="34" charset="0"/>
              </a:rPr>
              <a:t>. Is God important enough to us that we will try our best to live for Him?</a:t>
            </a:r>
            <a:endParaRPr lang="en-US" altLang="en-US"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75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6A62EC-1AFE-E633-5F77-BA48C4462E8F}"/>
              </a:ext>
            </a:extLst>
          </p:cNvPr>
          <p:cNvSpPr txBox="1">
            <a:spLocks noChangeArrowheads="1"/>
          </p:cNvSpPr>
          <p:nvPr/>
        </p:nvSpPr>
        <p:spPr bwMode="auto">
          <a:xfrm>
            <a:off x="406400" y="787401"/>
            <a:ext cx="11684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267">
                <a:solidFill>
                  <a:schemeClr val="bg1"/>
                </a:solidFill>
                <a:latin typeface="Open Sans" panose="020B0606030504020204" pitchFamily="34" charset="0"/>
              </a:rPr>
              <a:t>THREE SIGNS OF GOD-CENTERED WORSHIP.</a:t>
            </a:r>
            <a:endParaRPr lang="en-US" altLang="en-US" sz="4267">
              <a:solidFill>
                <a:schemeClr val="bg1"/>
              </a:solidFill>
            </a:endParaRPr>
          </a:p>
        </p:txBody>
      </p:sp>
      <p:sp>
        <p:nvSpPr>
          <p:cNvPr id="7" name="TextBox 6">
            <a:extLst>
              <a:ext uri="{FF2B5EF4-FFF2-40B4-BE49-F238E27FC236}">
                <a16:creationId xmlns:a16="http://schemas.microsoft.com/office/drawing/2014/main" id="{11E83A35-FB96-7BEE-BA32-462648B266F7}"/>
              </a:ext>
            </a:extLst>
          </p:cNvPr>
          <p:cNvSpPr txBox="1">
            <a:spLocks noChangeArrowheads="1"/>
          </p:cNvSpPr>
          <p:nvPr/>
        </p:nvSpPr>
        <p:spPr bwMode="auto">
          <a:xfrm>
            <a:off x="914400" y="2006601"/>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1. Does our worship </a:t>
            </a:r>
            <a:r>
              <a:rPr lang="en-US" altLang="en-US" sz="2400" u="sng">
                <a:solidFill>
                  <a:schemeClr val="bg1"/>
                </a:solidFill>
                <a:latin typeface="Open Sans" panose="020B0606030504020204" pitchFamily="34" charset="0"/>
              </a:rPr>
              <a:t>honor God</a:t>
            </a:r>
            <a:r>
              <a:rPr lang="en-US" altLang="en-US" sz="2400">
                <a:solidFill>
                  <a:schemeClr val="bg1"/>
                </a:solidFill>
                <a:latin typeface="Open Sans" panose="020B0606030504020204" pitchFamily="34" charset="0"/>
              </a:rPr>
              <a:t>?</a:t>
            </a:r>
            <a:endParaRPr lang="en-US" altLang="en-US" sz="2400">
              <a:solidFill>
                <a:schemeClr val="bg1"/>
              </a:solidFill>
            </a:endParaRPr>
          </a:p>
        </p:txBody>
      </p:sp>
      <p:sp>
        <p:nvSpPr>
          <p:cNvPr id="9" name="TextBox 8">
            <a:extLst>
              <a:ext uri="{FF2B5EF4-FFF2-40B4-BE49-F238E27FC236}">
                <a16:creationId xmlns:a16="http://schemas.microsoft.com/office/drawing/2014/main" id="{132B48B0-E80B-195B-3566-D1413C1C9682}"/>
              </a:ext>
            </a:extLst>
          </p:cNvPr>
          <p:cNvSpPr txBox="1">
            <a:spLocks noChangeArrowheads="1"/>
          </p:cNvSpPr>
          <p:nvPr/>
        </p:nvSpPr>
        <p:spPr bwMode="auto">
          <a:xfrm>
            <a:off x="2844800" y="2616201"/>
            <a:ext cx="782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 Are our lives a testimony that brings honor to God?</a:t>
            </a:r>
            <a:endParaRPr lang="en-US" altLang="en-US" sz="2400">
              <a:solidFill>
                <a:schemeClr val="bg1"/>
              </a:solidFill>
            </a:endParaRPr>
          </a:p>
        </p:txBody>
      </p:sp>
      <p:sp>
        <p:nvSpPr>
          <p:cNvPr id="11" name="TextBox 10">
            <a:extLst>
              <a:ext uri="{FF2B5EF4-FFF2-40B4-BE49-F238E27FC236}">
                <a16:creationId xmlns:a16="http://schemas.microsoft.com/office/drawing/2014/main" id="{B0E165A2-1BC8-D56D-BBBA-2CDA14BEE817}"/>
              </a:ext>
            </a:extLst>
          </p:cNvPr>
          <p:cNvSpPr txBox="1">
            <a:spLocks noChangeArrowheads="1"/>
          </p:cNvSpPr>
          <p:nvPr/>
        </p:nvSpPr>
        <p:spPr bwMode="auto">
          <a:xfrm>
            <a:off x="914400" y="3503085"/>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2. Does our worship </a:t>
            </a:r>
            <a:r>
              <a:rPr lang="en-US" altLang="en-US" sz="2400" u="sng">
                <a:solidFill>
                  <a:schemeClr val="bg1"/>
                </a:solidFill>
                <a:latin typeface="Open Sans" panose="020B0606030504020204" pitchFamily="34" charset="0"/>
              </a:rPr>
              <a:t>inspire</a:t>
            </a:r>
            <a:r>
              <a:rPr lang="en-US" altLang="en-US" sz="2400">
                <a:solidFill>
                  <a:schemeClr val="bg1"/>
                </a:solidFill>
                <a:latin typeface="Open Sans" panose="020B0606030504020204" pitchFamily="34" charset="0"/>
              </a:rPr>
              <a:t>, </a:t>
            </a:r>
            <a:r>
              <a:rPr lang="en-US" altLang="en-US" sz="2400" u="sng">
                <a:solidFill>
                  <a:schemeClr val="bg1"/>
                </a:solidFill>
                <a:latin typeface="Open Sans" panose="020B0606030504020204" pitchFamily="34" charset="0"/>
              </a:rPr>
              <a:t>uplift,</a:t>
            </a:r>
            <a:r>
              <a:rPr lang="en-US" altLang="en-US" sz="2400">
                <a:solidFill>
                  <a:schemeClr val="bg1"/>
                </a:solidFill>
                <a:latin typeface="Open Sans" panose="020B0606030504020204" pitchFamily="34" charset="0"/>
              </a:rPr>
              <a:t> and </a:t>
            </a:r>
            <a:r>
              <a:rPr lang="en-US" altLang="en-US" sz="2400" u="sng">
                <a:solidFill>
                  <a:schemeClr val="bg1"/>
                </a:solidFill>
                <a:latin typeface="Open Sans" panose="020B0606030504020204" pitchFamily="34" charset="0"/>
              </a:rPr>
              <a:t>transform </a:t>
            </a:r>
            <a:r>
              <a:rPr lang="en-US" altLang="en-US" sz="2400">
                <a:solidFill>
                  <a:schemeClr val="bg1"/>
                </a:solidFill>
                <a:latin typeface="Open Sans" panose="020B0606030504020204" pitchFamily="34" charset="0"/>
              </a:rPr>
              <a:t>lives?</a:t>
            </a:r>
            <a:endParaRPr lang="en-US" altLang="en-US" sz="2400">
              <a:solidFill>
                <a:schemeClr val="bg1"/>
              </a:solidFill>
            </a:endParaRPr>
          </a:p>
        </p:txBody>
      </p:sp>
      <p:sp>
        <p:nvSpPr>
          <p:cNvPr id="13" name="TextBox 12">
            <a:extLst>
              <a:ext uri="{FF2B5EF4-FFF2-40B4-BE49-F238E27FC236}">
                <a16:creationId xmlns:a16="http://schemas.microsoft.com/office/drawing/2014/main" id="{F3EA4A9C-3B8F-6F25-8E1D-8A59B62EB36F}"/>
              </a:ext>
            </a:extLst>
          </p:cNvPr>
          <p:cNvSpPr txBox="1">
            <a:spLocks noChangeArrowheads="1"/>
          </p:cNvSpPr>
          <p:nvPr/>
        </p:nvSpPr>
        <p:spPr bwMode="auto">
          <a:xfrm>
            <a:off x="2878667" y="4112685"/>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 Does our worship inspire people?</a:t>
            </a:r>
            <a:endParaRPr lang="en-US" altLang="en-US" sz="2400">
              <a:solidFill>
                <a:schemeClr val="bg1"/>
              </a:solidFill>
            </a:endParaRPr>
          </a:p>
        </p:txBody>
      </p:sp>
      <p:sp>
        <p:nvSpPr>
          <p:cNvPr id="15" name="TextBox 14">
            <a:extLst>
              <a:ext uri="{FF2B5EF4-FFF2-40B4-BE49-F238E27FC236}">
                <a16:creationId xmlns:a16="http://schemas.microsoft.com/office/drawing/2014/main" id="{47FAE49E-D1E3-76E6-CBEA-13294DB3BC1C}"/>
              </a:ext>
            </a:extLst>
          </p:cNvPr>
          <p:cNvSpPr txBox="1">
            <a:spLocks noChangeArrowheads="1"/>
          </p:cNvSpPr>
          <p:nvPr/>
        </p:nvSpPr>
        <p:spPr bwMode="auto">
          <a:xfrm>
            <a:off x="914400" y="4851401"/>
            <a:ext cx="1066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3. Is our worship </a:t>
            </a:r>
            <a:r>
              <a:rPr lang="en-US" altLang="en-US" sz="2400" u="sng">
                <a:solidFill>
                  <a:schemeClr val="bg1"/>
                </a:solidFill>
                <a:latin typeface="Open Sans" panose="020B0606030504020204" pitchFamily="34" charset="0"/>
              </a:rPr>
              <a:t>powerful enough </a:t>
            </a:r>
            <a:r>
              <a:rPr lang="en-US" altLang="en-US" sz="2400">
                <a:solidFill>
                  <a:schemeClr val="bg1"/>
                </a:solidFill>
                <a:latin typeface="Open Sans" panose="020B0606030504020204" pitchFamily="34" charset="0"/>
              </a:rPr>
              <a:t>to draw visitors closer to an encounter with Jesus?</a:t>
            </a:r>
            <a:endParaRPr lang="en-US" altLang="en-US"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870">
                                          <p:stCondLst>
                                            <p:cond delay="0"/>
                                          </p:stCondLst>
                                        </p:cTn>
                                        <p:tgtEl>
                                          <p:spTgt spid="9"/>
                                        </p:tgtEl>
                                      </p:cBhvr>
                                    </p:animEffect>
                                    <p:anim calcmode="lin" valueType="num">
                                      <p:cBhvr>
                                        <p:cTn id="18"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21"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22"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23" dur="39">
                                          <p:stCondLst>
                                            <p:cond delay="975"/>
                                          </p:stCondLst>
                                        </p:cTn>
                                        <p:tgtEl>
                                          <p:spTgt spid="9"/>
                                        </p:tgtEl>
                                      </p:cBhvr>
                                      <p:to x="100000" y="60000"/>
                                    </p:animScale>
                                    <p:animScale>
                                      <p:cBhvr>
                                        <p:cTn id="24" dur="249" decel="50000">
                                          <p:stCondLst>
                                            <p:cond delay="1014"/>
                                          </p:stCondLst>
                                        </p:cTn>
                                        <p:tgtEl>
                                          <p:spTgt spid="9"/>
                                        </p:tgtEl>
                                      </p:cBhvr>
                                      <p:to x="100000" y="100000"/>
                                    </p:animScale>
                                    <p:animScale>
                                      <p:cBhvr>
                                        <p:cTn id="25" dur="39">
                                          <p:stCondLst>
                                            <p:cond delay="1968"/>
                                          </p:stCondLst>
                                        </p:cTn>
                                        <p:tgtEl>
                                          <p:spTgt spid="9"/>
                                        </p:tgtEl>
                                      </p:cBhvr>
                                      <p:to x="100000" y="80000"/>
                                    </p:animScale>
                                    <p:animScale>
                                      <p:cBhvr>
                                        <p:cTn id="26" dur="249" decel="50000">
                                          <p:stCondLst>
                                            <p:cond delay="2007"/>
                                          </p:stCondLst>
                                        </p:cTn>
                                        <p:tgtEl>
                                          <p:spTgt spid="9"/>
                                        </p:tgtEl>
                                      </p:cBhvr>
                                      <p:to x="100000" y="100000"/>
                                    </p:animScale>
                                    <p:animScale>
                                      <p:cBhvr>
                                        <p:cTn id="27" dur="39">
                                          <p:stCondLst>
                                            <p:cond delay="2463"/>
                                          </p:stCondLst>
                                        </p:cTn>
                                        <p:tgtEl>
                                          <p:spTgt spid="9"/>
                                        </p:tgtEl>
                                      </p:cBhvr>
                                      <p:to x="100000" y="90000"/>
                                    </p:animScale>
                                    <p:animScale>
                                      <p:cBhvr>
                                        <p:cTn id="28" dur="249" decel="50000">
                                          <p:stCondLst>
                                            <p:cond delay="2502"/>
                                          </p:stCondLst>
                                        </p:cTn>
                                        <p:tgtEl>
                                          <p:spTgt spid="9"/>
                                        </p:tgtEl>
                                      </p:cBhvr>
                                      <p:to x="100000" y="100000"/>
                                    </p:animScale>
                                    <p:animScale>
                                      <p:cBhvr>
                                        <p:cTn id="29" dur="39">
                                          <p:stCondLst>
                                            <p:cond delay="2712"/>
                                          </p:stCondLst>
                                        </p:cTn>
                                        <p:tgtEl>
                                          <p:spTgt spid="9"/>
                                        </p:tgtEl>
                                      </p:cBhvr>
                                      <p:to x="100000" y="95000"/>
                                    </p:animScale>
                                    <p:animScale>
                                      <p:cBhvr>
                                        <p:cTn id="30" dur="249" decel="50000">
                                          <p:stCondLst>
                                            <p:cond delay="2751"/>
                                          </p:stCondLst>
                                        </p:cTn>
                                        <p:tgtEl>
                                          <p:spTgt spid="9"/>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870">
                                          <p:stCondLst>
                                            <p:cond delay="0"/>
                                          </p:stCondLst>
                                        </p:cTn>
                                        <p:tgtEl>
                                          <p:spTgt spid="13"/>
                                        </p:tgtEl>
                                      </p:cBhvr>
                                    </p:animEffect>
                                    <p:anim calcmode="lin" valueType="num">
                                      <p:cBhvr>
                                        <p:cTn id="41" dur="273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2" dur="99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3" dur="996" tmFilter="0, 0; 0.125,0.2665; 0.25,0.4; 0.375,0.465; 0.5,0.5;  0.625,0.535; 0.75,0.6; 0.875,0.7335; 1,1">
                                          <p:stCondLst>
                                            <p:cond delay="996"/>
                                          </p:stCondLst>
                                        </p:cTn>
                                        <p:tgtEl>
                                          <p:spTgt spid="13"/>
                                        </p:tgtEl>
                                        <p:attrNameLst>
                                          <p:attrName>ppt_y</p:attrName>
                                        </p:attrNameLst>
                                      </p:cBhvr>
                                      <p:tavLst>
                                        <p:tav tm="0" fmla="#ppt_y-sin(pi*$)/9">
                                          <p:val>
                                            <p:fltVal val="0"/>
                                          </p:val>
                                        </p:tav>
                                        <p:tav tm="100000">
                                          <p:val>
                                            <p:fltVal val="1"/>
                                          </p:val>
                                        </p:tav>
                                      </p:tavLst>
                                    </p:anim>
                                    <p:anim calcmode="lin" valueType="num">
                                      <p:cBhvr>
                                        <p:cTn id="44" dur="498" tmFilter="0, 0; 0.125,0.2665; 0.25,0.4; 0.375,0.465; 0.5,0.5;  0.625,0.535; 0.75,0.6; 0.875,0.7335; 1,1">
                                          <p:stCondLst>
                                            <p:cond delay="1986"/>
                                          </p:stCondLst>
                                        </p:cTn>
                                        <p:tgtEl>
                                          <p:spTgt spid="13"/>
                                        </p:tgtEl>
                                        <p:attrNameLst>
                                          <p:attrName>ppt_y</p:attrName>
                                        </p:attrNameLst>
                                      </p:cBhvr>
                                      <p:tavLst>
                                        <p:tav tm="0" fmla="#ppt_y-sin(pi*$)/27">
                                          <p:val>
                                            <p:fltVal val="0"/>
                                          </p:val>
                                        </p:tav>
                                        <p:tav tm="100000">
                                          <p:val>
                                            <p:fltVal val="1"/>
                                          </p:val>
                                        </p:tav>
                                      </p:tavLst>
                                    </p:anim>
                                    <p:anim calcmode="lin" valueType="num">
                                      <p:cBhvr>
                                        <p:cTn id="45" dur="246" tmFilter="0, 0; 0.125,0.2665; 0.25,0.4; 0.375,0.465; 0.5,0.5;  0.625,0.535; 0.75,0.6; 0.875,0.7335; 1,1">
                                          <p:stCondLst>
                                            <p:cond delay="2484"/>
                                          </p:stCondLst>
                                        </p:cTn>
                                        <p:tgtEl>
                                          <p:spTgt spid="13"/>
                                        </p:tgtEl>
                                        <p:attrNameLst>
                                          <p:attrName>ppt_y</p:attrName>
                                        </p:attrNameLst>
                                      </p:cBhvr>
                                      <p:tavLst>
                                        <p:tav tm="0" fmla="#ppt_y-sin(pi*$)/81">
                                          <p:val>
                                            <p:fltVal val="0"/>
                                          </p:val>
                                        </p:tav>
                                        <p:tav tm="100000">
                                          <p:val>
                                            <p:fltVal val="1"/>
                                          </p:val>
                                        </p:tav>
                                      </p:tavLst>
                                    </p:anim>
                                    <p:animScale>
                                      <p:cBhvr>
                                        <p:cTn id="46" dur="39">
                                          <p:stCondLst>
                                            <p:cond delay="975"/>
                                          </p:stCondLst>
                                        </p:cTn>
                                        <p:tgtEl>
                                          <p:spTgt spid="13"/>
                                        </p:tgtEl>
                                      </p:cBhvr>
                                      <p:to x="100000" y="60000"/>
                                    </p:animScale>
                                    <p:animScale>
                                      <p:cBhvr>
                                        <p:cTn id="47" dur="249" decel="50000">
                                          <p:stCondLst>
                                            <p:cond delay="1014"/>
                                          </p:stCondLst>
                                        </p:cTn>
                                        <p:tgtEl>
                                          <p:spTgt spid="13"/>
                                        </p:tgtEl>
                                      </p:cBhvr>
                                      <p:to x="100000" y="100000"/>
                                    </p:animScale>
                                    <p:animScale>
                                      <p:cBhvr>
                                        <p:cTn id="48" dur="39">
                                          <p:stCondLst>
                                            <p:cond delay="1968"/>
                                          </p:stCondLst>
                                        </p:cTn>
                                        <p:tgtEl>
                                          <p:spTgt spid="13"/>
                                        </p:tgtEl>
                                      </p:cBhvr>
                                      <p:to x="100000" y="80000"/>
                                    </p:animScale>
                                    <p:animScale>
                                      <p:cBhvr>
                                        <p:cTn id="49" dur="249" decel="50000">
                                          <p:stCondLst>
                                            <p:cond delay="2007"/>
                                          </p:stCondLst>
                                        </p:cTn>
                                        <p:tgtEl>
                                          <p:spTgt spid="13"/>
                                        </p:tgtEl>
                                      </p:cBhvr>
                                      <p:to x="100000" y="100000"/>
                                    </p:animScale>
                                    <p:animScale>
                                      <p:cBhvr>
                                        <p:cTn id="50" dur="39">
                                          <p:stCondLst>
                                            <p:cond delay="2463"/>
                                          </p:stCondLst>
                                        </p:cTn>
                                        <p:tgtEl>
                                          <p:spTgt spid="13"/>
                                        </p:tgtEl>
                                      </p:cBhvr>
                                      <p:to x="100000" y="90000"/>
                                    </p:animScale>
                                    <p:animScale>
                                      <p:cBhvr>
                                        <p:cTn id="51" dur="249" decel="50000">
                                          <p:stCondLst>
                                            <p:cond delay="2502"/>
                                          </p:stCondLst>
                                        </p:cTn>
                                        <p:tgtEl>
                                          <p:spTgt spid="13"/>
                                        </p:tgtEl>
                                      </p:cBhvr>
                                      <p:to x="100000" y="100000"/>
                                    </p:animScale>
                                    <p:animScale>
                                      <p:cBhvr>
                                        <p:cTn id="52" dur="39">
                                          <p:stCondLst>
                                            <p:cond delay="2712"/>
                                          </p:stCondLst>
                                        </p:cTn>
                                        <p:tgtEl>
                                          <p:spTgt spid="13"/>
                                        </p:tgtEl>
                                      </p:cBhvr>
                                      <p:to x="100000" y="95000"/>
                                    </p:animScale>
                                    <p:animScale>
                                      <p:cBhvr>
                                        <p:cTn id="53" dur="249" decel="50000">
                                          <p:stCondLst>
                                            <p:cond delay="2751"/>
                                          </p:stCondLst>
                                        </p:cTn>
                                        <p:tgtEl>
                                          <p:spTgt spid="13"/>
                                        </p:tgtEl>
                                      </p:cBhvr>
                                      <p:to x="100000" y="100000"/>
                                    </p:animScale>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id="{3C38C1DF-C3D4-1523-9CB7-1CDAB1B65ADF}"/>
              </a:ext>
            </a:extLst>
          </p:cNvPr>
          <p:cNvSpPr txBox="1">
            <a:spLocks noChangeArrowheads="1"/>
          </p:cNvSpPr>
          <p:nvPr/>
        </p:nvSpPr>
        <p:spPr bwMode="auto">
          <a:xfrm>
            <a:off x="1524000" y="381001"/>
            <a:ext cx="1026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TWO COMPONENTS PRESENT IN GOD-CENTERED WORSHIP.</a:t>
            </a:r>
            <a:endParaRPr lang="en-US" altLang="en-US" sz="2400">
              <a:solidFill>
                <a:schemeClr val="bg1"/>
              </a:solidFill>
            </a:endParaRPr>
          </a:p>
        </p:txBody>
      </p:sp>
      <p:sp>
        <p:nvSpPr>
          <p:cNvPr id="12291" name="TextBox 7">
            <a:extLst>
              <a:ext uri="{FF2B5EF4-FFF2-40B4-BE49-F238E27FC236}">
                <a16:creationId xmlns:a16="http://schemas.microsoft.com/office/drawing/2014/main" id="{98C606C8-45D0-8F49-F844-53C27B52E164}"/>
              </a:ext>
            </a:extLst>
          </p:cNvPr>
          <p:cNvSpPr txBox="1">
            <a:spLocks noChangeArrowheads="1"/>
          </p:cNvSpPr>
          <p:nvPr/>
        </p:nvSpPr>
        <p:spPr bwMode="auto">
          <a:xfrm>
            <a:off x="1727200" y="982134"/>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1. A sense of awe! </a:t>
            </a:r>
            <a:endParaRPr lang="en-US" altLang="en-US" sz="2400">
              <a:solidFill>
                <a:schemeClr val="bg1"/>
              </a:solidFill>
            </a:endParaRPr>
          </a:p>
        </p:txBody>
      </p:sp>
      <p:sp>
        <p:nvSpPr>
          <p:cNvPr id="12292" name="TextBox 9">
            <a:extLst>
              <a:ext uri="{FF2B5EF4-FFF2-40B4-BE49-F238E27FC236}">
                <a16:creationId xmlns:a16="http://schemas.microsoft.com/office/drawing/2014/main" id="{AAB5E953-F5E1-B6C1-0B8D-6E3A1D7FBF0D}"/>
              </a:ext>
            </a:extLst>
          </p:cNvPr>
          <p:cNvSpPr txBox="1">
            <a:spLocks noChangeArrowheads="1"/>
          </p:cNvSpPr>
          <p:nvPr/>
        </p:nvSpPr>
        <p:spPr bwMode="auto">
          <a:xfrm>
            <a:off x="609600" y="1803401"/>
            <a:ext cx="4775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Open Sans" panose="020B0606030504020204" pitchFamily="34" charset="0"/>
              </a:rPr>
              <a:t> Have you ever looked at creation and just looked at it with awe!</a:t>
            </a:r>
          </a:p>
          <a:p>
            <a:pPr algn="ctr"/>
            <a:r>
              <a:rPr lang="en-US" altLang="en-US" sz="2400">
                <a:solidFill>
                  <a:schemeClr val="bg1"/>
                </a:solidFill>
                <a:latin typeface="Open Sans" panose="020B0606030504020204" pitchFamily="34" charset="0"/>
              </a:rPr>
              <a:t> When we experience God-Centered Worship, we will feel a sense of awe. We realize </a:t>
            </a:r>
            <a:r>
              <a:rPr lang="en-US" altLang="en-US" sz="2400" u="sng">
                <a:solidFill>
                  <a:schemeClr val="bg1"/>
                </a:solidFill>
                <a:latin typeface="Open Sans" panose="020B0606030504020204" pitchFamily="34" charset="0"/>
              </a:rPr>
              <a:t>who we are worshipping</a:t>
            </a:r>
            <a:r>
              <a:rPr lang="en-US" altLang="en-US" sz="2400">
                <a:solidFill>
                  <a:schemeClr val="bg1"/>
                </a:solidFill>
                <a:latin typeface="Open Sans" panose="020B0606030504020204" pitchFamily="34" charset="0"/>
              </a:rPr>
              <a:t>. We will understand the creator of heaven and earth </a:t>
            </a:r>
            <a:r>
              <a:rPr lang="en-US" altLang="en-US" sz="2400" u="sng">
                <a:solidFill>
                  <a:schemeClr val="bg1"/>
                </a:solidFill>
                <a:latin typeface="Open Sans" panose="020B0606030504020204" pitchFamily="34" charset="0"/>
              </a:rPr>
              <a:t>loves us and cares for us </a:t>
            </a:r>
            <a:r>
              <a:rPr lang="en-US" altLang="en-US" sz="2400">
                <a:solidFill>
                  <a:schemeClr val="bg1"/>
                </a:solidFill>
                <a:latin typeface="Open Sans" panose="020B0606030504020204" pitchFamily="34" charset="0"/>
              </a:rPr>
              <a:t>and knows us.</a:t>
            </a:r>
          </a:p>
        </p:txBody>
      </p:sp>
      <p:sp>
        <p:nvSpPr>
          <p:cNvPr id="12" name="TextBox 11">
            <a:extLst>
              <a:ext uri="{FF2B5EF4-FFF2-40B4-BE49-F238E27FC236}">
                <a16:creationId xmlns:a16="http://schemas.microsoft.com/office/drawing/2014/main" id="{F9B916E7-9038-F3B1-67E0-73EAC8C71E62}"/>
              </a:ext>
            </a:extLst>
          </p:cNvPr>
          <p:cNvSpPr txBox="1"/>
          <p:nvPr/>
        </p:nvSpPr>
        <p:spPr>
          <a:xfrm>
            <a:off x="5892800" y="1554266"/>
            <a:ext cx="6096000" cy="4278094"/>
          </a:xfrm>
          <a:prstGeom prst="rect">
            <a:avLst/>
          </a:prstGeom>
          <a:noFill/>
        </p:spPr>
        <p:txBody>
          <a:bodyPr>
            <a:spAutoFit/>
          </a:bodyPr>
          <a:lstStyle/>
          <a:p>
            <a:pPr algn="ctr">
              <a:defRPr/>
            </a:pPr>
            <a:r>
              <a:rPr lang="en-US" sz="1600" dirty="0">
                <a:solidFill>
                  <a:schemeClr val="bg1"/>
                </a:solidFill>
                <a:latin typeface="system-ui"/>
              </a:rPr>
              <a:t>When I consider your heavens,</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the work of your fingers,</a:t>
            </a:r>
            <a:br>
              <a:rPr lang="en-US" sz="1600" dirty="0">
                <a:solidFill>
                  <a:schemeClr val="bg1"/>
                </a:solidFill>
                <a:latin typeface="system-ui"/>
              </a:rPr>
            </a:br>
            <a:r>
              <a:rPr lang="en-US" sz="1600" dirty="0">
                <a:solidFill>
                  <a:schemeClr val="bg1"/>
                </a:solidFill>
                <a:latin typeface="system-ui"/>
              </a:rPr>
              <a:t>the moon and the stars,</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which you have set in place,</a:t>
            </a:r>
            <a:br>
              <a:rPr lang="en-US" sz="1600" dirty="0">
                <a:solidFill>
                  <a:schemeClr val="bg1"/>
                </a:solidFill>
                <a:latin typeface="system-ui"/>
              </a:rPr>
            </a:br>
            <a:r>
              <a:rPr lang="en-US" sz="1600" b="1" baseline="30000" dirty="0">
                <a:solidFill>
                  <a:schemeClr val="bg1"/>
                </a:solidFill>
                <a:latin typeface="system-ui"/>
              </a:rPr>
              <a:t>4 </a:t>
            </a:r>
            <a:r>
              <a:rPr lang="en-US" sz="1600" dirty="0">
                <a:solidFill>
                  <a:schemeClr val="bg1"/>
                </a:solidFill>
                <a:latin typeface="system-ui"/>
              </a:rPr>
              <a:t>what is mankind that you are mindful of them,</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human beings that you care for them?</a:t>
            </a:r>
            <a:r>
              <a:rPr lang="en-US" sz="1600" baseline="30000" dirty="0">
                <a:solidFill>
                  <a:schemeClr val="bg1"/>
                </a:solidFill>
                <a:latin typeface="system-ui"/>
              </a:rPr>
              <a:t>[</a:t>
            </a:r>
            <a:r>
              <a:rPr lang="en-US" sz="1600" baseline="30000" dirty="0">
                <a:solidFill>
                  <a:schemeClr val="bg1"/>
                </a:solidFill>
                <a:latin typeface="system-ui"/>
                <a:hlinkClick r:id="rId2" tooltip="See footnote a">
                  <a:extLst>
                    <a:ext uri="{A12FA001-AC4F-418D-AE19-62706E023703}">
                      <ahyp:hlinkClr xmlns:ahyp="http://schemas.microsoft.com/office/drawing/2018/hyperlinkcolor" val="tx"/>
                    </a:ext>
                  </a:extLst>
                </a:hlinkClick>
              </a:rPr>
              <a:t>a</a:t>
            </a:r>
            <a:r>
              <a:rPr lang="en-US" sz="1600" baseline="30000" dirty="0">
                <a:solidFill>
                  <a:schemeClr val="bg1"/>
                </a:solidFill>
                <a:latin typeface="system-ui"/>
              </a:rPr>
              <a:t>]</a:t>
            </a:r>
            <a:endParaRPr lang="en-US" sz="1600" dirty="0">
              <a:solidFill>
                <a:schemeClr val="bg1"/>
              </a:solidFill>
              <a:latin typeface="system-ui"/>
            </a:endParaRPr>
          </a:p>
          <a:p>
            <a:pPr algn="ctr">
              <a:defRPr/>
            </a:pPr>
            <a:r>
              <a:rPr lang="en-US" sz="1600" b="1" baseline="30000" dirty="0">
                <a:solidFill>
                  <a:schemeClr val="bg1"/>
                </a:solidFill>
                <a:latin typeface="system-ui"/>
              </a:rPr>
              <a:t>5 </a:t>
            </a:r>
            <a:r>
              <a:rPr lang="en-US" sz="1600" dirty="0">
                <a:solidFill>
                  <a:schemeClr val="bg1"/>
                </a:solidFill>
                <a:latin typeface="system-ui"/>
              </a:rPr>
              <a:t>You have made them</a:t>
            </a:r>
            <a:r>
              <a:rPr lang="en-US" sz="1600" baseline="30000" dirty="0">
                <a:solidFill>
                  <a:schemeClr val="bg1"/>
                </a:solidFill>
                <a:latin typeface="system-ui"/>
              </a:rPr>
              <a:t>[</a:t>
            </a:r>
            <a:r>
              <a:rPr lang="en-US" sz="1600" baseline="30000" dirty="0">
                <a:solidFill>
                  <a:schemeClr val="bg1"/>
                </a:solidFill>
                <a:latin typeface="system-ui"/>
                <a:hlinkClick r:id="rId3" tooltip="See footnote b">
                  <a:extLst>
                    <a:ext uri="{A12FA001-AC4F-418D-AE19-62706E023703}">
                      <ahyp:hlinkClr xmlns:ahyp="http://schemas.microsoft.com/office/drawing/2018/hyperlinkcolor" val="tx"/>
                    </a:ext>
                  </a:extLst>
                </a:hlinkClick>
              </a:rPr>
              <a:t>b</a:t>
            </a:r>
            <a:r>
              <a:rPr lang="en-US" sz="1600" baseline="30000" dirty="0">
                <a:solidFill>
                  <a:schemeClr val="bg1"/>
                </a:solidFill>
                <a:latin typeface="system-ui"/>
              </a:rPr>
              <a:t>]</a:t>
            </a:r>
            <a:r>
              <a:rPr lang="en-US" sz="1600" dirty="0">
                <a:solidFill>
                  <a:schemeClr val="bg1"/>
                </a:solidFill>
                <a:latin typeface="system-ui"/>
              </a:rPr>
              <a:t> a little lower than the angels</a:t>
            </a:r>
            <a:r>
              <a:rPr lang="en-US" sz="1600" baseline="30000" dirty="0">
                <a:solidFill>
                  <a:schemeClr val="bg1"/>
                </a:solidFill>
                <a:latin typeface="system-ui"/>
              </a:rPr>
              <a:t>[</a:t>
            </a:r>
            <a:r>
              <a:rPr lang="en-US" sz="1600" baseline="30000" dirty="0">
                <a:solidFill>
                  <a:schemeClr val="bg1"/>
                </a:solidFill>
                <a:latin typeface="system-ui"/>
                <a:hlinkClick r:id="rId4" tooltip="See footnote c">
                  <a:extLst>
                    <a:ext uri="{A12FA001-AC4F-418D-AE19-62706E023703}">
                      <ahyp:hlinkClr xmlns:ahyp="http://schemas.microsoft.com/office/drawing/2018/hyperlinkcolor" val="tx"/>
                    </a:ext>
                  </a:extLst>
                </a:hlinkClick>
              </a:rPr>
              <a:t>c</a:t>
            </a:r>
            <a:r>
              <a:rPr lang="en-US" sz="1600" baseline="30000" dirty="0">
                <a:solidFill>
                  <a:schemeClr val="bg1"/>
                </a:solidFill>
                <a:latin typeface="system-ui"/>
              </a:rPr>
              <a:t>]</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and crowned them</a:t>
            </a:r>
            <a:r>
              <a:rPr lang="en-US" sz="1600" baseline="30000" dirty="0">
                <a:solidFill>
                  <a:schemeClr val="bg1"/>
                </a:solidFill>
                <a:latin typeface="system-ui"/>
              </a:rPr>
              <a:t>[</a:t>
            </a:r>
            <a:r>
              <a:rPr lang="en-US" sz="1600" baseline="30000" dirty="0">
                <a:solidFill>
                  <a:schemeClr val="bg1"/>
                </a:solidFill>
                <a:latin typeface="system-ui"/>
                <a:hlinkClick r:id="rId5" tooltip="See footnote d">
                  <a:extLst>
                    <a:ext uri="{A12FA001-AC4F-418D-AE19-62706E023703}">
                      <ahyp:hlinkClr xmlns:ahyp="http://schemas.microsoft.com/office/drawing/2018/hyperlinkcolor" val="tx"/>
                    </a:ext>
                  </a:extLst>
                </a:hlinkClick>
              </a:rPr>
              <a:t>d</a:t>
            </a:r>
            <a:r>
              <a:rPr lang="en-US" sz="1600" baseline="30000" dirty="0">
                <a:solidFill>
                  <a:schemeClr val="bg1"/>
                </a:solidFill>
                <a:latin typeface="system-ui"/>
              </a:rPr>
              <a:t>]</a:t>
            </a:r>
            <a:r>
              <a:rPr lang="en-US" sz="1600" dirty="0">
                <a:solidFill>
                  <a:schemeClr val="bg1"/>
                </a:solidFill>
                <a:latin typeface="system-ui"/>
              </a:rPr>
              <a:t> with glory and honor.</a:t>
            </a:r>
            <a:br>
              <a:rPr lang="en-US" sz="1600" dirty="0">
                <a:solidFill>
                  <a:schemeClr val="bg1"/>
                </a:solidFill>
                <a:latin typeface="system-ui"/>
              </a:rPr>
            </a:br>
            <a:r>
              <a:rPr lang="en-US" sz="1600" b="1" baseline="30000" dirty="0">
                <a:solidFill>
                  <a:schemeClr val="bg1"/>
                </a:solidFill>
                <a:latin typeface="system-ui"/>
              </a:rPr>
              <a:t>6 </a:t>
            </a:r>
            <a:r>
              <a:rPr lang="en-US" sz="1600" dirty="0">
                <a:solidFill>
                  <a:schemeClr val="bg1"/>
                </a:solidFill>
                <a:latin typeface="system-ui"/>
              </a:rPr>
              <a:t>You made them rulers over the works of your hands;</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you put everything under their</a:t>
            </a:r>
            <a:r>
              <a:rPr lang="en-US" sz="1600" baseline="30000" dirty="0">
                <a:solidFill>
                  <a:schemeClr val="bg1"/>
                </a:solidFill>
                <a:latin typeface="system-ui"/>
              </a:rPr>
              <a:t>[</a:t>
            </a:r>
            <a:r>
              <a:rPr lang="en-US" sz="1600" baseline="30000" dirty="0">
                <a:solidFill>
                  <a:schemeClr val="bg1"/>
                </a:solidFill>
                <a:latin typeface="system-ui"/>
                <a:hlinkClick r:id="rId6" tooltip="See footnote e">
                  <a:extLst>
                    <a:ext uri="{A12FA001-AC4F-418D-AE19-62706E023703}">
                      <ahyp:hlinkClr xmlns:ahyp="http://schemas.microsoft.com/office/drawing/2018/hyperlinkcolor" val="tx"/>
                    </a:ext>
                  </a:extLst>
                </a:hlinkClick>
              </a:rPr>
              <a:t>e</a:t>
            </a:r>
            <a:r>
              <a:rPr lang="en-US" sz="1600" baseline="30000" dirty="0">
                <a:solidFill>
                  <a:schemeClr val="bg1"/>
                </a:solidFill>
                <a:latin typeface="system-ui"/>
              </a:rPr>
              <a:t>]</a:t>
            </a:r>
            <a:r>
              <a:rPr lang="en-US" sz="1600" dirty="0">
                <a:solidFill>
                  <a:schemeClr val="bg1"/>
                </a:solidFill>
                <a:latin typeface="system-ui"/>
              </a:rPr>
              <a:t> feet:</a:t>
            </a:r>
            <a:br>
              <a:rPr lang="en-US" sz="1600" dirty="0">
                <a:solidFill>
                  <a:schemeClr val="bg1"/>
                </a:solidFill>
                <a:latin typeface="system-ui"/>
              </a:rPr>
            </a:br>
            <a:r>
              <a:rPr lang="en-US" sz="1600" b="1" baseline="30000" dirty="0">
                <a:solidFill>
                  <a:schemeClr val="bg1"/>
                </a:solidFill>
                <a:latin typeface="system-ui"/>
              </a:rPr>
              <a:t>7 </a:t>
            </a:r>
            <a:r>
              <a:rPr lang="en-US" sz="1600" dirty="0">
                <a:solidFill>
                  <a:schemeClr val="bg1"/>
                </a:solidFill>
                <a:latin typeface="system-ui"/>
              </a:rPr>
              <a:t>all flocks and herds,</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and the animals of the wild,</a:t>
            </a:r>
            <a:br>
              <a:rPr lang="en-US" sz="1600" dirty="0">
                <a:solidFill>
                  <a:schemeClr val="bg1"/>
                </a:solidFill>
                <a:latin typeface="system-ui"/>
              </a:rPr>
            </a:br>
            <a:r>
              <a:rPr lang="en-US" sz="1600" b="1" baseline="30000" dirty="0">
                <a:solidFill>
                  <a:schemeClr val="bg1"/>
                </a:solidFill>
                <a:latin typeface="system-ui"/>
              </a:rPr>
              <a:t>8 </a:t>
            </a:r>
            <a:r>
              <a:rPr lang="en-US" sz="1600" dirty="0">
                <a:solidFill>
                  <a:schemeClr val="bg1"/>
                </a:solidFill>
                <a:latin typeface="system-ui"/>
              </a:rPr>
              <a:t>the birds in the sky,</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and the fish in the sea,</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all that swim the paths of the seas.</a:t>
            </a:r>
          </a:p>
          <a:p>
            <a:pPr algn="ctr">
              <a:defRPr/>
            </a:pPr>
            <a:r>
              <a:rPr lang="en-US" sz="1600" b="1" baseline="30000" dirty="0">
                <a:solidFill>
                  <a:schemeClr val="bg1"/>
                </a:solidFill>
                <a:latin typeface="system-ui"/>
              </a:rPr>
              <a:t>9 </a:t>
            </a:r>
            <a:r>
              <a:rPr lang="en-US" sz="1600" cap="small" dirty="0">
                <a:solidFill>
                  <a:schemeClr val="bg1"/>
                </a:solidFill>
                <a:latin typeface="system-ui"/>
              </a:rPr>
              <a:t>Lord</a:t>
            </a:r>
            <a:r>
              <a:rPr lang="en-US" sz="1600" dirty="0">
                <a:solidFill>
                  <a:schemeClr val="bg1"/>
                </a:solidFill>
                <a:latin typeface="system-ui"/>
              </a:rPr>
              <a:t>, our Lord,</a:t>
            </a:r>
            <a:br>
              <a:rPr lang="en-US" sz="1600" dirty="0">
                <a:solidFill>
                  <a:schemeClr val="bg1"/>
                </a:solidFill>
                <a:latin typeface="system-ui"/>
              </a:rPr>
            </a:br>
            <a:r>
              <a:rPr lang="en-US" sz="1600" dirty="0">
                <a:solidFill>
                  <a:schemeClr val="bg1"/>
                </a:solidFill>
                <a:latin typeface="Courier New" panose="02070309020205020404" pitchFamily="49" charset="0"/>
              </a:rPr>
              <a:t>    </a:t>
            </a:r>
            <a:r>
              <a:rPr lang="en-US" sz="1600" dirty="0">
                <a:solidFill>
                  <a:schemeClr val="bg1"/>
                </a:solidFill>
                <a:latin typeface="system-ui"/>
              </a:rPr>
              <a:t>how majestic is your name in all the earth!    Psalm 8:3-9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A843B8-6B3F-1C85-435A-61AFFBD1AA77}"/>
              </a:ext>
            </a:extLst>
          </p:cNvPr>
          <p:cNvSpPr txBox="1">
            <a:spLocks noChangeArrowheads="1"/>
          </p:cNvSpPr>
          <p:nvPr/>
        </p:nvSpPr>
        <p:spPr bwMode="auto">
          <a:xfrm>
            <a:off x="914400" y="546100"/>
            <a:ext cx="60960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67">
                <a:solidFill>
                  <a:schemeClr val="bg1"/>
                </a:solidFill>
                <a:latin typeface="Open Sans" panose="020B0606030504020204" pitchFamily="34" charset="0"/>
              </a:rPr>
              <a:t>2. A sense of joy.</a:t>
            </a:r>
            <a:endParaRPr lang="en-US" altLang="en-US" sz="2667">
              <a:solidFill>
                <a:schemeClr val="bg1"/>
              </a:solidFill>
            </a:endParaRPr>
          </a:p>
        </p:txBody>
      </p:sp>
      <p:sp>
        <p:nvSpPr>
          <p:cNvPr id="7" name="TextBox 6">
            <a:extLst>
              <a:ext uri="{FF2B5EF4-FFF2-40B4-BE49-F238E27FC236}">
                <a16:creationId xmlns:a16="http://schemas.microsoft.com/office/drawing/2014/main" id="{279C480F-48D9-04BC-C4BA-65315BFAD982}"/>
              </a:ext>
            </a:extLst>
          </p:cNvPr>
          <p:cNvSpPr txBox="1"/>
          <p:nvPr/>
        </p:nvSpPr>
        <p:spPr>
          <a:xfrm>
            <a:off x="5486400" y="279400"/>
            <a:ext cx="5994400" cy="6001643"/>
          </a:xfrm>
          <a:prstGeom prst="rect">
            <a:avLst/>
          </a:prstGeom>
          <a:noFill/>
        </p:spPr>
        <p:txBody>
          <a:bodyPr>
            <a:spAutoFit/>
          </a:bodyPr>
          <a:lstStyle/>
          <a:p>
            <a:pPr algn="ctr">
              <a:defRPr/>
            </a:pPr>
            <a:r>
              <a:rPr lang="en-US" sz="2400" b="1" dirty="0">
                <a:solidFill>
                  <a:schemeClr val="bg1"/>
                </a:solidFill>
                <a:latin typeface="system-ui"/>
              </a:rPr>
              <a:t>Psalm 100</a:t>
            </a:r>
          </a:p>
          <a:p>
            <a:pPr algn="ctr">
              <a:defRPr/>
            </a:pPr>
            <a:r>
              <a:rPr lang="en-US" sz="2400" b="1" dirty="0">
                <a:solidFill>
                  <a:schemeClr val="bg1"/>
                </a:solidFill>
                <a:latin typeface="system-ui"/>
              </a:rPr>
              <a:t>A psalm. For giving grateful praise.</a:t>
            </a:r>
          </a:p>
          <a:p>
            <a:pPr algn="ctr">
              <a:defRPr/>
            </a:pPr>
            <a:r>
              <a:rPr lang="en-US" sz="2400" b="1" baseline="30000" dirty="0">
                <a:solidFill>
                  <a:schemeClr val="bg1"/>
                </a:solidFill>
                <a:latin typeface="system-ui"/>
              </a:rPr>
              <a:t>1 </a:t>
            </a:r>
            <a:r>
              <a:rPr lang="en-US" sz="2400" dirty="0">
                <a:solidFill>
                  <a:schemeClr val="bg1"/>
                </a:solidFill>
                <a:latin typeface="system-ui"/>
              </a:rPr>
              <a:t>Shout for joy to the </a:t>
            </a:r>
            <a:r>
              <a:rPr lang="en-US" sz="2400" cap="small" dirty="0">
                <a:solidFill>
                  <a:schemeClr val="bg1"/>
                </a:solidFill>
                <a:latin typeface="system-ui"/>
              </a:rPr>
              <a:t>Lord</a:t>
            </a:r>
            <a:r>
              <a:rPr lang="en-US" sz="2400" dirty="0">
                <a:solidFill>
                  <a:schemeClr val="bg1"/>
                </a:solidFill>
                <a:latin typeface="system-ui"/>
              </a:rPr>
              <a:t>, all the earth.</a:t>
            </a:r>
            <a:br>
              <a:rPr lang="en-US" sz="2400" dirty="0">
                <a:solidFill>
                  <a:schemeClr val="bg1"/>
                </a:solidFill>
                <a:latin typeface="system-ui"/>
              </a:rPr>
            </a:br>
            <a:r>
              <a:rPr lang="en-US" sz="2400" b="1" baseline="30000" dirty="0">
                <a:solidFill>
                  <a:schemeClr val="bg1"/>
                </a:solidFill>
                <a:latin typeface="system-ui"/>
              </a:rPr>
              <a:t>2 </a:t>
            </a:r>
            <a:r>
              <a:rPr lang="en-US" sz="2400" dirty="0">
                <a:solidFill>
                  <a:schemeClr val="bg1"/>
                </a:solidFill>
                <a:latin typeface="Courier New" panose="02070309020205020404" pitchFamily="49" charset="0"/>
              </a:rPr>
              <a:t>    </a:t>
            </a:r>
            <a:r>
              <a:rPr lang="en-US" sz="2400" dirty="0">
                <a:solidFill>
                  <a:schemeClr val="bg1"/>
                </a:solidFill>
                <a:latin typeface="system-ui"/>
              </a:rPr>
              <a:t>Worship the </a:t>
            </a:r>
            <a:r>
              <a:rPr lang="en-US" sz="2400" cap="small" dirty="0">
                <a:solidFill>
                  <a:schemeClr val="bg1"/>
                </a:solidFill>
                <a:latin typeface="system-ui"/>
              </a:rPr>
              <a:t>Lord</a:t>
            </a:r>
            <a:r>
              <a:rPr lang="en-US" sz="2400" dirty="0">
                <a:solidFill>
                  <a:schemeClr val="bg1"/>
                </a:solidFill>
                <a:latin typeface="system-ui"/>
              </a:rPr>
              <a:t> with gladness;</a:t>
            </a:r>
            <a:br>
              <a:rPr lang="en-US" sz="2400" dirty="0">
                <a:solidFill>
                  <a:schemeClr val="bg1"/>
                </a:solidFill>
                <a:latin typeface="system-ui"/>
              </a:rPr>
            </a:br>
            <a:r>
              <a:rPr lang="en-US" sz="2400" dirty="0">
                <a:solidFill>
                  <a:schemeClr val="bg1"/>
                </a:solidFill>
                <a:latin typeface="Courier New" panose="02070309020205020404" pitchFamily="49" charset="0"/>
              </a:rPr>
              <a:t>    </a:t>
            </a:r>
            <a:r>
              <a:rPr lang="en-US" sz="2400" dirty="0">
                <a:solidFill>
                  <a:schemeClr val="bg1"/>
                </a:solidFill>
                <a:latin typeface="system-ui"/>
              </a:rPr>
              <a:t>come before him with joyful songs.</a:t>
            </a:r>
            <a:br>
              <a:rPr lang="en-US" sz="2400" dirty="0">
                <a:solidFill>
                  <a:schemeClr val="bg1"/>
                </a:solidFill>
                <a:latin typeface="system-ui"/>
              </a:rPr>
            </a:br>
            <a:r>
              <a:rPr lang="en-US" sz="2400" b="1" baseline="30000" dirty="0">
                <a:solidFill>
                  <a:schemeClr val="bg1"/>
                </a:solidFill>
                <a:latin typeface="system-ui"/>
              </a:rPr>
              <a:t>3 </a:t>
            </a:r>
            <a:r>
              <a:rPr lang="en-US" sz="2400" dirty="0">
                <a:solidFill>
                  <a:schemeClr val="bg1"/>
                </a:solidFill>
                <a:latin typeface="system-ui"/>
              </a:rPr>
              <a:t>Know that the </a:t>
            </a:r>
            <a:r>
              <a:rPr lang="en-US" sz="2400" cap="small" dirty="0">
                <a:solidFill>
                  <a:schemeClr val="bg1"/>
                </a:solidFill>
                <a:latin typeface="system-ui"/>
              </a:rPr>
              <a:t>Lord</a:t>
            </a:r>
            <a:r>
              <a:rPr lang="en-US" sz="2400" dirty="0">
                <a:solidFill>
                  <a:schemeClr val="bg1"/>
                </a:solidFill>
                <a:latin typeface="system-ui"/>
              </a:rPr>
              <a:t> is God.</a:t>
            </a:r>
            <a:br>
              <a:rPr lang="en-US" sz="2400" dirty="0">
                <a:solidFill>
                  <a:schemeClr val="bg1"/>
                </a:solidFill>
                <a:latin typeface="system-ui"/>
              </a:rPr>
            </a:br>
            <a:r>
              <a:rPr lang="en-US" sz="2400" dirty="0">
                <a:solidFill>
                  <a:schemeClr val="bg1"/>
                </a:solidFill>
                <a:latin typeface="Courier New" panose="02070309020205020404" pitchFamily="49" charset="0"/>
              </a:rPr>
              <a:t>    </a:t>
            </a:r>
            <a:r>
              <a:rPr lang="en-US" sz="2400" dirty="0">
                <a:solidFill>
                  <a:schemeClr val="bg1"/>
                </a:solidFill>
                <a:latin typeface="system-ui"/>
              </a:rPr>
              <a:t>It is he who made us, and we are his</a:t>
            </a:r>
            <a:r>
              <a:rPr lang="en-US" sz="2400" baseline="30000" dirty="0">
                <a:solidFill>
                  <a:schemeClr val="bg1"/>
                </a:solidFill>
                <a:latin typeface="system-ui"/>
              </a:rPr>
              <a:t>[</a:t>
            </a:r>
            <a:r>
              <a:rPr lang="en-US" sz="2400" baseline="30000" dirty="0">
                <a:solidFill>
                  <a:schemeClr val="bg1"/>
                </a:solidFill>
                <a:latin typeface="system-ui"/>
                <a:hlinkClick r:id="rId2" tooltip="See footnote a">
                  <a:extLst>
                    <a:ext uri="{A12FA001-AC4F-418D-AE19-62706E023703}">
                      <ahyp:hlinkClr xmlns:ahyp="http://schemas.microsoft.com/office/drawing/2018/hyperlinkcolor" val="tx"/>
                    </a:ext>
                  </a:extLst>
                </a:hlinkClick>
              </a:rPr>
              <a:t>a</a:t>
            </a:r>
            <a:r>
              <a:rPr lang="en-US" sz="2400" baseline="30000" dirty="0">
                <a:solidFill>
                  <a:schemeClr val="bg1"/>
                </a:solidFill>
                <a:latin typeface="system-ui"/>
              </a:rPr>
              <a:t>]</a:t>
            </a:r>
            <a:r>
              <a:rPr lang="en-US" sz="2400" dirty="0">
                <a:solidFill>
                  <a:schemeClr val="bg1"/>
                </a:solidFill>
                <a:latin typeface="system-ui"/>
              </a:rPr>
              <a:t>;</a:t>
            </a:r>
            <a:br>
              <a:rPr lang="en-US" sz="2400" dirty="0">
                <a:solidFill>
                  <a:schemeClr val="bg1"/>
                </a:solidFill>
                <a:latin typeface="system-ui"/>
              </a:rPr>
            </a:br>
            <a:r>
              <a:rPr lang="en-US" sz="2400" dirty="0">
                <a:solidFill>
                  <a:schemeClr val="bg1"/>
                </a:solidFill>
                <a:latin typeface="Courier New" panose="02070309020205020404" pitchFamily="49" charset="0"/>
              </a:rPr>
              <a:t>    </a:t>
            </a:r>
            <a:r>
              <a:rPr lang="en-US" sz="2400" dirty="0">
                <a:solidFill>
                  <a:schemeClr val="bg1"/>
                </a:solidFill>
                <a:latin typeface="system-ui"/>
              </a:rPr>
              <a:t>we are his people, the sheep of his pasture.</a:t>
            </a:r>
          </a:p>
          <a:p>
            <a:pPr algn="ctr">
              <a:defRPr/>
            </a:pPr>
            <a:r>
              <a:rPr lang="en-US" sz="2400" b="1" baseline="30000" dirty="0">
                <a:solidFill>
                  <a:schemeClr val="bg1"/>
                </a:solidFill>
                <a:latin typeface="system-ui"/>
              </a:rPr>
              <a:t>4 </a:t>
            </a:r>
            <a:r>
              <a:rPr lang="en-US" sz="2400" dirty="0">
                <a:solidFill>
                  <a:schemeClr val="bg1"/>
                </a:solidFill>
                <a:latin typeface="system-ui"/>
              </a:rPr>
              <a:t>Enter his gates with thanksgiving</a:t>
            </a:r>
            <a:br>
              <a:rPr lang="en-US" sz="2400" dirty="0">
                <a:solidFill>
                  <a:schemeClr val="bg1"/>
                </a:solidFill>
                <a:latin typeface="system-ui"/>
              </a:rPr>
            </a:br>
            <a:r>
              <a:rPr lang="en-US" sz="2400" dirty="0">
                <a:solidFill>
                  <a:schemeClr val="bg1"/>
                </a:solidFill>
                <a:latin typeface="Courier New" panose="02070309020205020404" pitchFamily="49" charset="0"/>
              </a:rPr>
              <a:t>    </a:t>
            </a:r>
            <a:r>
              <a:rPr lang="en-US" sz="2400" dirty="0">
                <a:solidFill>
                  <a:schemeClr val="bg1"/>
                </a:solidFill>
                <a:latin typeface="system-ui"/>
              </a:rPr>
              <a:t>and his courts with praise;</a:t>
            </a:r>
            <a:br>
              <a:rPr lang="en-US" sz="2400" dirty="0">
                <a:solidFill>
                  <a:schemeClr val="bg1"/>
                </a:solidFill>
                <a:latin typeface="system-ui"/>
              </a:rPr>
            </a:br>
            <a:r>
              <a:rPr lang="en-US" sz="2400" dirty="0">
                <a:solidFill>
                  <a:schemeClr val="bg1"/>
                </a:solidFill>
                <a:latin typeface="Courier New" panose="02070309020205020404" pitchFamily="49" charset="0"/>
              </a:rPr>
              <a:t>    </a:t>
            </a:r>
            <a:r>
              <a:rPr lang="en-US" sz="2400" dirty="0">
                <a:solidFill>
                  <a:schemeClr val="bg1"/>
                </a:solidFill>
                <a:latin typeface="system-ui"/>
              </a:rPr>
              <a:t>give thanks to him and praise his name.</a:t>
            </a:r>
            <a:br>
              <a:rPr lang="en-US" sz="2400" dirty="0">
                <a:solidFill>
                  <a:schemeClr val="bg1"/>
                </a:solidFill>
                <a:latin typeface="system-ui"/>
              </a:rPr>
            </a:br>
            <a:r>
              <a:rPr lang="en-US" sz="2400" b="1" baseline="30000" dirty="0">
                <a:solidFill>
                  <a:schemeClr val="bg1"/>
                </a:solidFill>
                <a:latin typeface="system-ui"/>
              </a:rPr>
              <a:t>5 </a:t>
            </a:r>
            <a:r>
              <a:rPr lang="en-US" sz="2400" dirty="0">
                <a:solidFill>
                  <a:schemeClr val="bg1"/>
                </a:solidFill>
                <a:latin typeface="system-ui"/>
              </a:rPr>
              <a:t>For the </a:t>
            </a:r>
            <a:r>
              <a:rPr lang="en-US" sz="2400" cap="small" dirty="0">
                <a:solidFill>
                  <a:schemeClr val="bg1"/>
                </a:solidFill>
                <a:latin typeface="system-ui"/>
              </a:rPr>
              <a:t>Lord</a:t>
            </a:r>
            <a:r>
              <a:rPr lang="en-US" sz="2400" dirty="0">
                <a:solidFill>
                  <a:schemeClr val="bg1"/>
                </a:solidFill>
                <a:latin typeface="system-ui"/>
              </a:rPr>
              <a:t> is good and his love endures forever;</a:t>
            </a:r>
            <a:br>
              <a:rPr lang="en-US" sz="2400" dirty="0">
                <a:solidFill>
                  <a:schemeClr val="bg1"/>
                </a:solidFill>
                <a:latin typeface="system-ui"/>
              </a:rPr>
            </a:br>
            <a:r>
              <a:rPr lang="en-US" sz="2400" dirty="0">
                <a:solidFill>
                  <a:schemeClr val="bg1"/>
                </a:solidFill>
                <a:latin typeface="Courier New" panose="02070309020205020404" pitchFamily="49" charset="0"/>
              </a:rPr>
              <a:t>    </a:t>
            </a:r>
            <a:r>
              <a:rPr lang="en-US" sz="2400" dirty="0">
                <a:solidFill>
                  <a:schemeClr val="bg1"/>
                </a:solidFill>
                <a:latin typeface="system-ui"/>
              </a:rPr>
              <a:t>his faithfulness continues through all generations.</a:t>
            </a:r>
          </a:p>
        </p:txBody>
      </p:sp>
      <p:sp>
        <p:nvSpPr>
          <p:cNvPr id="9" name="TextBox 8">
            <a:extLst>
              <a:ext uri="{FF2B5EF4-FFF2-40B4-BE49-F238E27FC236}">
                <a16:creationId xmlns:a16="http://schemas.microsoft.com/office/drawing/2014/main" id="{42AD2E0A-E814-CB38-DA3A-3BD4CE29C267}"/>
              </a:ext>
            </a:extLst>
          </p:cNvPr>
          <p:cNvSpPr txBox="1">
            <a:spLocks noChangeArrowheads="1"/>
          </p:cNvSpPr>
          <p:nvPr/>
        </p:nvSpPr>
        <p:spPr bwMode="auto">
          <a:xfrm>
            <a:off x="711200" y="1617134"/>
            <a:ext cx="3556000" cy="378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667">
                <a:solidFill>
                  <a:schemeClr val="bg1"/>
                </a:solidFill>
                <a:latin typeface="Open Sans" panose="020B0606030504020204" pitchFamily="34" charset="0"/>
              </a:rPr>
              <a:t>If we dread coming to church, we need to look at </a:t>
            </a:r>
            <a:r>
              <a:rPr lang="en-US" altLang="en-US" sz="2667" u="sng">
                <a:solidFill>
                  <a:schemeClr val="bg1"/>
                </a:solidFill>
                <a:latin typeface="Open Sans" panose="020B0606030504020204" pitchFamily="34" charset="0"/>
              </a:rPr>
              <a:t>ourselves long and hard in the mirror</a:t>
            </a:r>
            <a:r>
              <a:rPr lang="en-US" altLang="en-US" sz="2667">
                <a:solidFill>
                  <a:schemeClr val="bg1"/>
                </a:solidFill>
                <a:latin typeface="Open Sans" panose="020B0606030504020204" pitchFamily="34" charset="0"/>
              </a:rPr>
              <a:t>. Worshipping Jesus should bring us a sense of joy. I know if God is for me, who can be against me!</a:t>
            </a:r>
            <a:endParaRPr lang="en-US" altLang="en-US" sz="2667">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6785-BFE8-AAB7-3CB3-E6D52E679EE0}"/>
              </a:ext>
            </a:extLst>
          </p:cNvPr>
          <p:cNvSpPr txBox="1"/>
          <p:nvPr/>
        </p:nvSpPr>
        <p:spPr>
          <a:xfrm>
            <a:off x="1757475" y="2002497"/>
            <a:ext cx="9459884" cy="2425600"/>
          </a:xfrm>
          <a:prstGeom prst="rect">
            <a:avLst/>
          </a:prstGeom>
          <a:noFill/>
        </p:spPr>
        <p:txBody>
          <a:bodyPr wrap="square">
            <a:spAutoFit/>
          </a:bodyPr>
          <a:lstStyle/>
          <a:p>
            <a:pPr marL="0" marR="0" algn="ctr">
              <a:lnSpc>
                <a:spcPct val="115000"/>
              </a:lnSpc>
              <a:spcBef>
                <a:spcPts val="0"/>
              </a:spcBef>
              <a:spcAft>
                <a:spcPts val="1000"/>
              </a:spcAft>
            </a:pPr>
            <a:r>
              <a:rPr lang="en-US" sz="88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Battle Strength!</a:t>
            </a:r>
          </a:p>
          <a:p>
            <a:pPr marL="0" marR="0" algn="ctr">
              <a:lnSpc>
                <a:spcPct val="115000"/>
              </a:lnSpc>
              <a:spcBef>
                <a:spcPts val="0"/>
              </a:spcBef>
              <a:spcAft>
                <a:spcPts val="0"/>
              </a:spcAft>
            </a:pPr>
            <a:r>
              <a:rPr lang="en-US" sz="4000" dirty="0">
                <a:solidFill>
                  <a:schemeClr val="bg1"/>
                </a:solidFill>
                <a:effectLst/>
                <a:latin typeface="Arial" panose="020B0604020202020204" pitchFamily="34" charset="0"/>
                <a:ea typeface="Arial" panose="020B0604020202020204" pitchFamily="34" charset="0"/>
              </a:rPr>
              <a:t>1 Samuel 17:3-50</a:t>
            </a:r>
          </a:p>
        </p:txBody>
      </p:sp>
      <p:sp>
        <p:nvSpPr>
          <p:cNvPr id="2" name="TextBox 1">
            <a:extLst>
              <a:ext uri="{FF2B5EF4-FFF2-40B4-BE49-F238E27FC236}">
                <a16:creationId xmlns:a16="http://schemas.microsoft.com/office/drawing/2014/main" id="{321060D6-2E20-30C5-2513-00ADDA743626}"/>
              </a:ext>
            </a:extLst>
          </p:cNvPr>
          <p:cNvSpPr txBox="1"/>
          <p:nvPr/>
        </p:nvSpPr>
        <p:spPr>
          <a:xfrm>
            <a:off x="2933931" y="5187636"/>
            <a:ext cx="7106971" cy="769441"/>
          </a:xfrm>
          <a:prstGeom prst="rect">
            <a:avLst/>
          </a:prstGeom>
          <a:noFill/>
        </p:spPr>
        <p:txBody>
          <a:bodyPr wrap="square" rtlCol="0">
            <a:spAutoFit/>
          </a:bodyPr>
          <a:lstStyle/>
          <a:p>
            <a:pPr algn="ctr"/>
            <a:r>
              <a:rPr lang="en-US" sz="4400" dirty="0">
                <a:solidFill>
                  <a:schemeClr val="bg1"/>
                </a:solidFill>
              </a:rPr>
              <a:t>Pastor Richard “Rico” Tubbs</a:t>
            </a:r>
          </a:p>
        </p:txBody>
      </p:sp>
    </p:spTree>
    <p:extLst>
      <p:ext uri="{BB962C8B-B14F-4D97-AF65-F5344CB8AC3E}">
        <p14:creationId xmlns:p14="http://schemas.microsoft.com/office/powerpoint/2010/main" val="25393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750"/>
                                        <p:tgtEl>
                                          <p:spTgt spid="3"/>
                                        </p:tgtEl>
                                      </p:cBhvr>
                                    </p:animEffect>
                                    <p:anim calcmode="lin" valueType="num">
                                      <p:cBhvr>
                                        <p:cTn id="8" dur="4750" fill="hold"/>
                                        <p:tgtEl>
                                          <p:spTgt spid="3"/>
                                        </p:tgtEl>
                                        <p:attrNameLst>
                                          <p:attrName>ppt_x</p:attrName>
                                        </p:attrNameLst>
                                      </p:cBhvr>
                                      <p:tavLst>
                                        <p:tav tm="0">
                                          <p:val>
                                            <p:strVal val="#ppt_x"/>
                                          </p:val>
                                        </p:tav>
                                        <p:tav tm="100000">
                                          <p:val>
                                            <p:strVal val="#ppt_x"/>
                                          </p:val>
                                        </p:tav>
                                      </p:tavLst>
                                    </p:anim>
                                    <p:anim calcmode="lin" valueType="num">
                                      <p:cBhvr>
                                        <p:cTn id="9" dur="4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2810D0-614E-F895-4386-963ED59B99DB}"/>
              </a:ext>
            </a:extLst>
          </p:cNvPr>
          <p:cNvSpPr txBox="1"/>
          <p:nvPr/>
        </p:nvSpPr>
        <p:spPr>
          <a:xfrm>
            <a:off x="1013988" y="636502"/>
            <a:ext cx="10366218" cy="1938992"/>
          </a:xfrm>
          <a:prstGeom prst="rect">
            <a:avLst/>
          </a:prstGeom>
          <a:noFill/>
        </p:spPr>
        <p:txBody>
          <a:bodyPr wrap="square">
            <a:spAutoFit/>
          </a:bodyPr>
          <a:lstStyle/>
          <a:p>
            <a:pPr algn="ctr"/>
            <a:r>
              <a:rPr lang="en-US" sz="4000" dirty="0">
                <a:solidFill>
                  <a:schemeClr val="bg1"/>
                </a:solidFill>
                <a:effectLst/>
                <a:latin typeface="Arial" panose="020B0604020202020204" pitchFamily="34" charset="0"/>
                <a:ea typeface="Arial" panose="020B0604020202020204" pitchFamily="34" charset="0"/>
              </a:rPr>
              <a:t>Sometimes during a time of </a:t>
            </a:r>
            <a:r>
              <a:rPr lang="en-US" sz="4000" u="sng" dirty="0">
                <a:solidFill>
                  <a:schemeClr val="bg1"/>
                </a:solidFill>
                <a:effectLst/>
                <a:latin typeface="Arial" panose="020B0604020202020204" pitchFamily="34" charset="0"/>
                <a:ea typeface="Arial" panose="020B0604020202020204" pitchFamily="34" charset="0"/>
              </a:rPr>
              <a:t>standing by faith</a:t>
            </a:r>
            <a:r>
              <a:rPr lang="en-US" sz="4000" dirty="0">
                <a:solidFill>
                  <a:schemeClr val="bg1"/>
                </a:solidFill>
                <a:effectLst/>
                <a:latin typeface="Arial" panose="020B0604020202020204" pitchFamily="34" charset="0"/>
                <a:ea typeface="Arial" panose="020B0604020202020204" pitchFamily="34" charset="0"/>
              </a:rPr>
              <a:t>, we receive </a:t>
            </a:r>
            <a:r>
              <a:rPr lang="en-US" sz="4000" u="sng" dirty="0">
                <a:solidFill>
                  <a:schemeClr val="bg1"/>
                </a:solidFill>
                <a:effectLst/>
                <a:latin typeface="Arial" panose="020B0604020202020204" pitchFamily="34" charset="0"/>
                <a:ea typeface="Arial" panose="020B0604020202020204" pitchFamily="34" charset="0"/>
              </a:rPr>
              <a:t>grief </a:t>
            </a:r>
            <a:r>
              <a:rPr lang="en-US" sz="4000" dirty="0">
                <a:solidFill>
                  <a:schemeClr val="bg1"/>
                </a:solidFill>
                <a:effectLst/>
                <a:latin typeface="Arial" panose="020B0604020202020204" pitchFamily="34" charset="0"/>
                <a:ea typeface="Arial" panose="020B0604020202020204" pitchFamily="34" charset="0"/>
              </a:rPr>
              <a:t>and </a:t>
            </a:r>
            <a:r>
              <a:rPr lang="en-US" sz="4000" u="sng" dirty="0">
                <a:solidFill>
                  <a:schemeClr val="bg1"/>
                </a:solidFill>
                <a:effectLst/>
                <a:latin typeface="Arial" panose="020B0604020202020204" pitchFamily="34" charset="0"/>
                <a:ea typeface="Arial" panose="020B0604020202020204" pitchFamily="34" charset="0"/>
              </a:rPr>
              <a:t>resentment</a:t>
            </a:r>
            <a:r>
              <a:rPr lang="en-US" sz="4000" dirty="0">
                <a:solidFill>
                  <a:schemeClr val="bg1"/>
                </a:solidFill>
                <a:effectLst/>
                <a:latin typeface="Arial" panose="020B0604020202020204" pitchFamily="34" charset="0"/>
                <a:ea typeface="Arial" panose="020B0604020202020204" pitchFamily="34" charset="0"/>
              </a:rPr>
              <a:t>, often it comes from those </a:t>
            </a:r>
            <a:r>
              <a:rPr lang="en-US" sz="4000" u="sng" dirty="0">
                <a:solidFill>
                  <a:schemeClr val="bg1"/>
                </a:solidFill>
                <a:effectLst/>
                <a:latin typeface="Arial" panose="020B0604020202020204" pitchFamily="34" charset="0"/>
                <a:ea typeface="Arial" panose="020B0604020202020204" pitchFamily="34" charset="0"/>
              </a:rPr>
              <a:t>we least expected</a:t>
            </a:r>
            <a:r>
              <a:rPr lang="en-US" sz="4000" dirty="0">
                <a:solidFill>
                  <a:schemeClr val="bg1"/>
                </a:solidFill>
                <a:effectLst/>
                <a:latin typeface="Arial" panose="020B0604020202020204" pitchFamily="34" charset="0"/>
                <a:ea typeface="Arial" panose="020B0604020202020204" pitchFamily="34" charset="0"/>
              </a:rPr>
              <a:t>. </a:t>
            </a:r>
            <a:endParaRPr lang="en-US" sz="4000" dirty="0">
              <a:solidFill>
                <a:schemeClr val="bg1"/>
              </a:solidFill>
            </a:endParaRPr>
          </a:p>
        </p:txBody>
      </p:sp>
      <p:sp>
        <p:nvSpPr>
          <p:cNvPr id="5" name="TextBox 4">
            <a:extLst>
              <a:ext uri="{FF2B5EF4-FFF2-40B4-BE49-F238E27FC236}">
                <a16:creationId xmlns:a16="http://schemas.microsoft.com/office/drawing/2014/main" id="{D2396561-772A-0A4F-A95E-A731059BDD3D}"/>
              </a:ext>
            </a:extLst>
          </p:cNvPr>
          <p:cNvSpPr txBox="1"/>
          <p:nvPr/>
        </p:nvSpPr>
        <p:spPr>
          <a:xfrm>
            <a:off x="644682" y="3171472"/>
            <a:ext cx="10902635" cy="1200329"/>
          </a:xfrm>
          <a:prstGeom prst="rect">
            <a:avLst/>
          </a:prstGeom>
          <a:noFill/>
        </p:spPr>
        <p:txBody>
          <a:bodyPr wrap="square">
            <a:spAutoFit/>
          </a:bodyPr>
          <a:lstStyle/>
          <a:p>
            <a:pPr algn="ctr"/>
            <a:r>
              <a:rPr lang="en-US" sz="3600" dirty="0">
                <a:solidFill>
                  <a:schemeClr val="bg1"/>
                </a:solidFill>
                <a:effectLst/>
                <a:latin typeface="Arial" panose="020B0604020202020204" pitchFamily="34" charset="0"/>
                <a:ea typeface="Arial" panose="020B0604020202020204" pitchFamily="34" charset="0"/>
              </a:rPr>
              <a:t>Sometimes it is </a:t>
            </a:r>
            <a:r>
              <a:rPr lang="en-US" sz="3600" u="sng" dirty="0">
                <a:solidFill>
                  <a:schemeClr val="bg1"/>
                </a:solidFill>
                <a:effectLst/>
                <a:latin typeface="Arial" panose="020B0604020202020204" pitchFamily="34" charset="0"/>
                <a:ea typeface="Arial" panose="020B0604020202020204" pitchFamily="34" charset="0"/>
              </a:rPr>
              <a:t>intentional </a:t>
            </a:r>
            <a:r>
              <a:rPr lang="en-US" sz="3600" dirty="0">
                <a:solidFill>
                  <a:schemeClr val="bg1"/>
                </a:solidFill>
                <a:effectLst/>
                <a:latin typeface="Arial" panose="020B0604020202020204" pitchFamily="34" charset="0"/>
                <a:ea typeface="Arial" panose="020B0604020202020204" pitchFamily="34" charset="0"/>
              </a:rPr>
              <a:t>and sometimes haters are just doing their job and </a:t>
            </a:r>
            <a:r>
              <a:rPr lang="en-US" sz="3600" u="sng" dirty="0">
                <a:solidFill>
                  <a:schemeClr val="bg1"/>
                </a:solidFill>
                <a:effectLst/>
                <a:latin typeface="Arial" panose="020B0604020202020204" pitchFamily="34" charset="0"/>
                <a:ea typeface="Arial" panose="020B0604020202020204" pitchFamily="34" charset="0"/>
              </a:rPr>
              <a:t>don’t even know it</a:t>
            </a:r>
            <a:r>
              <a:rPr lang="en-US" sz="3600" dirty="0">
                <a:solidFill>
                  <a:schemeClr val="bg1"/>
                </a:solidFill>
                <a:effectLst/>
                <a:latin typeface="Arial" panose="020B0604020202020204" pitchFamily="34" charset="0"/>
                <a:ea typeface="Arial" panose="020B0604020202020204" pitchFamily="34" charset="0"/>
              </a:rPr>
              <a:t>!</a:t>
            </a:r>
            <a:endParaRPr lang="en-US" sz="3600" dirty="0">
              <a:solidFill>
                <a:schemeClr val="bg1"/>
              </a:solidFill>
            </a:endParaRPr>
          </a:p>
        </p:txBody>
      </p:sp>
      <p:sp>
        <p:nvSpPr>
          <p:cNvPr id="8" name="TextBox 7">
            <a:extLst>
              <a:ext uri="{FF2B5EF4-FFF2-40B4-BE49-F238E27FC236}">
                <a16:creationId xmlns:a16="http://schemas.microsoft.com/office/drawing/2014/main" id="{4A01E1DD-4592-3DE8-95A5-12A30602759E}"/>
              </a:ext>
            </a:extLst>
          </p:cNvPr>
          <p:cNvSpPr txBox="1"/>
          <p:nvPr/>
        </p:nvSpPr>
        <p:spPr>
          <a:xfrm>
            <a:off x="998898" y="4898059"/>
            <a:ext cx="10194202" cy="1200329"/>
          </a:xfrm>
          <a:prstGeom prst="rect">
            <a:avLst/>
          </a:prstGeom>
          <a:noFill/>
        </p:spPr>
        <p:txBody>
          <a:bodyPr wrap="square">
            <a:spAutoFit/>
          </a:bodyPr>
          <a:lstStyle/>
          <a:p>
            <a:pPr algn="ctr"/>
            <a:r>
              <a:rPr lang="en-US" sz="3600" dirty="0">
                <a:solidFill>
                  <a:schemeClr val="bg1"/>
                </a:solidFill>
                <a:effectLst/>
                <a:latin typeface="Arial" panose="020B0604020202020204" pitchFamily="34" charset="0"/>
                <a:ea typeface="Arial" panose="020B0604020202020204" pitchFamily="34" charset="0"/>
              </a:rPr>
              <a:t>The enemy would love to get our attention </a:t>
            </a:r>
            <a:r>
              <a:rPr lang="en-US" sz="3600" u="sng" dirty="0">
                <a:solidFill>
                  <a:schemeClr val="bg1"/>
                </a:solidFill>
                <a:effectLst/>
                <a:latin typeface="Arial" panose="020B0604020202020204" pitchFamily="34" charset="0"/>
                <a:ea typeface="Arial" panose="020B0604020202020204" pitchFamily="34" charset="0"/>
              </a:rPr>
              <a:t>off of what is important</a:t>
            </a:r>
            <a:endParaRPr lang="en-US" sz="3600" u="sng"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7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F611674-D1E5-E4B8-AADB-1FDFEDB04CFA}"/>
              </a:ext>
            </a:extLst>
          </p:cNvPr>
          <p:cNvSpPr>
            <a:spLocks noChangeArrowheads="1"/>
          </p:cNvSpPr>
          <p:nvPr/>
        </p:nvSpPr>
        <p:spPr bwMode="auto">
          <a:xfrm>
            <a:off x="5139964" y="375878"/>
            <a:ext cx="7772400" cy="685800"/>
          </a:xfrm>
          <a:prstGeom prst="rect">
            <a:avLst/>
          </a:prstGeom>
          <a:noFill/>
          <a:ln w="9525">
            <a:noFill/>
            <a:miter lim="800000"/>
            <a:headEnd/>
            <a:tailEnd/>
          </a:ln>
          <a:effectLst/>
        </p:spPr>
        <p:txBody>
          <a:bodyPr anchor="ctr"/>
          <a:lstStyle/>
          <a:p>
            <a:pPr algn="ctr" eaLnBrk="1" hangingPunct="1">
              <a:defRPr/>
            </a:pPr>
            <a:r>
              <a:rPr lang="en-US" altLang="en-US" sz="3600" b="1" dirty="0">
                <a:solidFill>
                  <a:schemeClr val="bg1"/>
                </a:solidFill>
                <a:latin typeface="Papyrus" panose="03070502060502030205" pitchFamily="66" charset="0"/>
                <a:ea typeface="Calibri" panose="020F0502020204030204" pitchFamily="34" charset="0"/>
                <a:cs typeface="Times New Roman" panose="02020603050405020304" pitchFamily="18" charset="0"/>
              </a:rPr>
              <a:t>Despair</a:t>
            </a:r>
            <a:endParaRPr lang="es-ES_tradnl" sz="3600" dirty="0">
              <a:solidFill>
                <a:schemeClr val="bg1"/>
              </a:solidFill>
              <a:effectLst>
                <a:outerShdw blurRad="38100" dist="38100" dir="2700000" algn="tl">
                  <a:srgbClr val="000000"/>
                </a:outerShdw>
              </a:effectLst>
              <a:latin typeface="Papyrus" pitchFamily="66" charset="0"/>
            </a:endParaRPr>
          </a:p>
        </p:txBody>
      </p:sp>
      <p:sp>
        <p:nvSpPr>
          <p:cNvPr id="43014" name="Text Box 6">
            <a:extLst>
              <a:ext uri="{FF2B5EF4-FFF2-40B4-BE49-F238E27FC236}">
                <a16:creationId xmlns:a16="http://schemas.microsoft.com/office/drawing/2014/main" id="{D9BBA296-FDA2-BED1-D860-66DC44C000E7}"/>
              </a:ext>
            </a:extLst>
          </p:cNvPr>
          <p:cNvSpPr txBox="1">
            <a:spLocks noChangeArrowheads="1"/>
          </p:cNvSpPr>
          <p:nvPr/>
        </p:nvSpPr>
        <p:spPr bwMode="auto">
          <a:xfrm>
            <a:off x="152400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1" hangingPunct="1">
              <a:spcBef>
                <a:spcPct val="50000"/>
              </a:spcBef>
              <a:defRPr/>
            </a:pPr>
            <a:endParaRPr lang="en-US" sz="1400">
              <a:solidFill>
                <a:schemeClr val="bg1"/>
              </a:solidFill>
              <a:latin typeface="Arial" charset="0"/>
            </a:endParaRPr>
          </a:p>
        </p:txBody>
      </p:sp>
      <p:sp>
        <p:nvSpPr>
          <p:cNvPr id="43017" name="Text Box 9">
            <a:extLst>
              <a:ext uri="{FF2B5EF4-FFF2-40B4-BE49-F238E27FC236}">
                <a16:creationId xmlns:a16="http://schemas.microsoft.com/office/drawing/2014/main" id="{4501A0E6-3161-A39C-7815-E14637EEB520}"/>
              </a:ext>
            </a:extLst>
          </p:cNvPr>
          <p:cNvSpPr txBox="1">
            <a:spLocks noChangeArrowheads="1"/>
          </p:cNvSpPr>
          <p:nvPr/>
        </p:nvSpPr>
        <p:spPr bwMode="auto">
          <a:xfrm>
            <a:off x="1801305" y="1574276"/>
            <a:ext cx="784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0"/>
              </a:spcBef>
              <a:buFontTx/>
              <a:buBlip>
                <a:blip r:embed="rId2"/>
              </a:buBlip>
            </a:pPr>
            <a:r>
              <a:rPr lang="es-ES" altLang="en-US" sz="3600" dirty="0" err="1">
                <a:solidFill>
                  <a:schemeClr val="bg1"/>
                </a:solidFill>
                <a:latin typeface="Papyrus" panose="03070502060502030205" pitchFamily="66" charset="0"/>
              </a:rPr>
              <a:t>For</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those</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of</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us</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who</a:t>
            </a:r>
            <a:r>
              <a:rPr lang="es-ES" altLang="en-US" sz="3600" dirty="0">
                <a:solidFill>
                  <a:schemeClr val="bg1"/>
                </a:solidFill>
                <a:latin typeface="Papyrus" panose="03070502060502030205" pitchFamily="66" charset="0"/>
              </a:rPr>
              <a:t> are </a:t>
            </a:r>
            <a:r>
              <a:rPr lang="es-ES" altLang="en-US" sz="3600" dirty="0" err="1">
                <a:solidFill>
                  <a:schemeClr val="bg1"/>
                </a:solidFill>
                <a:latin typeface="Papyrus" panose="03070502060502030205" pitchFamily="66" charset="0"/>
              </a:rPr>
              <a:t>believers</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your</a:t>
            </a:r>
            <a:r>
              <a:rPr lang="es-ES" altLang="en-US" sz="3600" dirty="0">
                <a:solidFill>
                  <a:schemeClr val="bg1"/>
                </a:solidFill>
                <a:latin typeface="Papyrus" panose="03070502060502030205" pitchFamily="66" charset="0"/>
              </a:rPr>
              <a:t> </a:t>
            </a:r>
            <a:r>
              <a:rPr lang="es-ES" altLang="en-US" sz="3600" dirty="0" err="1">
                <a:solidFill>
                  <a:schemeClr val="bg1"/>
                </a:solidFill>
                <a:latin typeface="Papyrus" panose="03070502060502030205" pitchFamily="66" charset="0"/>
              </a:rPr>
              <a:t>question</a:t>
            </a:r>
            <a:r>
              <a:rPr lang="es-ES" altLang="en-US" sz="3600" dirty="0">
                <a:solidFill>
                  <a:schemeClr val="bg1"/>
                </a:solidFill>
                <a:latin typeface="Papyrus" panose="03070502060502030205" pitchFamily="66" charset="0"/>
              </a:rPr>
              <a:t> can be </a:t>
            </a:r>
            <a:r>
              <a:rPr lang="es-ES" altLang="en-US" sz="3600" dirty="0" err="1">
                <a:solidFill>
                  <a:schemeClr val="bg1"/>
                </a:solidFill>
                <a:latin typeface="Papyrus" panose="03070502060502030205" pitchFamily="66" charset="0"/>
              </a:rPr>
              <a:t>found</a:t>
            </a:r>
            <a:r>
              <a:rPr lang="es-ES" altLang="en-US" sz="3600" dirty="0">
                <a:solidFill>
                  <a:schemeClr val="bg1"/>
                </a:solidFill>
                <a:latin typeface="Papyrus" panose="03070502060502030205" pitchFamily="66" charset="0"/>
              </a:rPr>
              <a:t> in 1kings 19:13</a:t>
            </a:r>
          </a:p>
        </p:txBody>
      </p:sp>
      <p:sp>
        <p:nvSpPr>
          <p:cNvPr id="12" name="Text Box 9">
            <a:extLst>
              <a:ext uri="{FF2B5EF4-FFF2-40B4-BE49-F238E27FC236}">
                <a16:creationId xmlns:a16="http://schemas.microsoft.com/office/drawing/2014/main" id="{5FED9C37-775A-BBCD-4277-99165BC95E52}"/>
              </a:ext>
            </a:extLst>
          </p:cNvPr>
          <p:cNvSpPr txBox="1">
            <a:spLocks noChangeArrowheads="1"/>
          </p:cNvSpPr>
          <p:nvPr/>
        </p:nvSpPr>
        <p:spPr bwMode="auto">
          <a:xfrm>
            <a:off x="1697610" y="3675782"/>
            <a:ext cx="7848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0"/>
              </a:spcBef>
              <a:buFontTx/>
              <a:buBlip>
                <a:blip r:embed="rId2"/>
              </a:buBlip>
            </a:pPr>
            <a:r>
              <a:rPr lang="es-ES" altLang="en-US" sz="6600" dirty="0" err="1">
                <a:solidFill>
                  <a:schemeClr val="bg1"/>
                </a:solidFill>
                <a:latin typeface="Papyrus" panose="03070502060502030205" pitchFamily="66" charset="0"/>
              </a:rPr>
              <a:t>What</a:t>
            </a:r>
            <a:r>
              <a:rPr lang="es-ES" altLang="en-US" sz="6600" dirty="0">
                <a:solidFill>
                  <a:schemeClr val="bg1"/>
                </a:solidFill>
                <a:latin typeface="Papyrus" panose="03070502060502030205" pitchFamily="66" charset="0"/>
              </a:rPr>
              <a:t> are </a:t>
            </a:r>
            <a:r>
              <a:rPr lang="es-ES" altLang="en-US" sz="6600" dirty="0" err="1">
                <a:solidFill>
                  <a:schemeClr val="bg1"/>
                </a:solidFill>
                <a:latin typeface="Papyrus" panose="03070502060502030205" pitchFamily="66" charset="0"/>
              </a:rPr>
              <a:t>you</a:t>
            </a:r>
            <a:r>
              <a:rPr lang="es-ES" altLang="en-US" sz="6600" dirty="0">
                <a:solidFill>
                  <a:schemeClr val="bg1"/>
                </a:solidFill>
                <a:latin typeface="Papyrus" panose="03070502060502030205" pitchFamily="66" charset="0"/>
              </a:rPr>
              <a:t> </a:t>
            </a:r>
            <a:r>
              <a:rPr lang="es-ES" altLang="en-US" sz="6600" dirty="0" err="1">
                <a:solidFill>
                  <a:schemeClr val="bg1"/>
                </a:solidFill>
                <a:latin typeface="Papyrus" panose="03070502060502030205" pitchFamily="66" charset="0"/>
              </a:rPr>
              <a:t>doing</a:t>
            </a:r>
            <a:r>
              <a:rPr lang="es-ES" altLang="en-US" sz="6600" dirty="0">
                <a:solidFill>
                  <a:schemeClr val="bg1"/>
                </a:solidFill>
                <a:latin typeface="Papyrus" panose="03070502060502030205" pitchFamily="66" charset="0"/>
              </a:rPr>
              <a:t> </a:t>
            </a:r>
            <a:r>
              <a:rPr lang="es-ES" altLang="en-US" sz="6600" dirty="0" err="1">
                <a:solidFill>
                  <a:schemeClr val="bg1"/>
                </a:solidFill>
                <a:latin typeface="Papyrus" panose="03070502060502030205" pitchFamily="66" charset="0"/>
              </a:rPr>
              <a:t>here</a:t>
            </a:r>
            <a:r>
              <a:rPr lang="es-ES" altLang="en-US" sz="6600" dirty="0">
                <a:solidFill>
                  <a:schemeClr val="bg1"/>
                </a:solidFill>
                <a:latin typeface="Papyrus" panose="03070502060502030205"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7">
                                            <p:txEl>
                                              <p:pRg st="0" end="0"/>
                                            </p:txEl>
                                          </p:spTgt>
                                        </p:tgtEl>
                                        <p:attrNameLst>
                                          <p:attrName>style.visibility</p:attrName>
                                        </p:attrNameLst>
                                      </p:cBhvr>
                                      <p:to>
                                        <p:strVal val="visible"/>
                                      </p:to>
                                    </p:set>
                                    <p:animEffect transition="in" filter="dissolve">
                                      <p:cBhvr>
                                        <p:cTn id="7" dur="2000"/>
                                        <p:tgtEl>
                                          <p:spTgt spid="430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770" decel="100000"/>
                                        <p:tgtEl>
                                          <p:spTgt spid="12">
                                            <p:txEl>
                                              <p:pRg st="0" end="0"/>
                                            </p:txEl>
                                          </p:spTgt>
                                        </p:tgtEl>
                                      </p:cBhvr>
                                    </p:animEffect>
                                    <p:animScale>
                                      <p:cBhvr>
                                        <p:cTn id="13" dur="770" decel="100000"/>
                                        <p:tgtEl>
                                          <p:spTgt spid="12">
                                            <p:txEl>
                                              <p:pRg st="0" end="0"/>
                                            </p:txEl>
                                          </p:spTgt>
                                        </p:tgtEl>
                                      </p:cBhvr>
                                      <p:from x="10000" y="10000"/>
                                      <p:to x="200000" y="450000"/>
                                    </p:animScale>
                                    <p:animScale>
                                      <p:cBhvr>
                                        <p:cTn id="14" dur="1230" accel="100000" fill="hold">
                                          <p:stCondLst>
                                            <p:cond delay="770"/>
                                          </p:stCondLst>
                                        </p:cTn>
                                        <p:tgtEl>
                                          <p:spTgt spid="12">
                                            <p:txEl>
                                              <p:pRg st="0" end="0"/>
                                            </p:txEl>
                                          </p:spTgt>
                                        </p:tgtEl>
                                      </p:cBhvr>
                                      <p:from x="200000" y="450000"/>
                                      <p:to x="100000" y="100000"/>
                                    </p:animScale>
                                    <p:set>
                                      <p:cBhvr>
                                        <p:cTn id="15" dur="770" fill="hold"/>
                                        <p:tgtEl>
                                          <p:spTgt spid="12">
                                            <p:txEl>
                                              <p:pRg st="0" end="0"/>
                                            </p:txEl>
                                          </p:spTgt>
                                        </p:tgtEl>
                                        <p:attrNameLst>
                                          <p:attrName>ppt_x</p:attrName>
                                        </p:attrNameLst>
                                      </p:cBhvr>
                                      <p:to>
                                        <p:strVal val="(0.5)"/>
                                      </p:to>
                                    </p:set>
                                    <p:anim from="(0.5)" to="(#ppt_x)" calcmode="lin" valueType="num">
                                      <p:cBhvr>
                                        <p:cTn id="16" dur="1230" accel="100000" fill="hold">
                                          <p:stCondLst>
                                            <p:cond delay="770"/>
                                          </p:stCondLst>
                                        </p:cTn>
                                        <p:tgtEl>
                                          <p:spTgt spid="12">
                                            <p:txEl>
                                              <p:pRg st="0" end="0"/>
                                            </p:txEl>
                                          </p:spTgt>
                                        </p:tgtEl>
                                        <p:attrNameLst>
                                          <p:attrName>ppt_x</p:attrName>
                                        </p:attrNameLst>
                                      </p:cBhvr>
                                    </p:anim>
                                    <p:set>
                                      <p:cBhvr>
                                        <p:cTn id="17" dur="770" fill="hold"/>
                                        <p:tgtEl>
                                          <p:spTgt spid="12">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12">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extBox 3">
            <a:extLst>
              <a:ext uri="{FF2B5EF4-FFF2-40B4-BE49-F238E27FC236}">
                <a16:creationId xmlns:a16="http://schemas.microsoft.com/office/drawing/2014/main" id="{7F6E44C1-29BA-2E21-EFEF-B838D93D77AD}"/>
              </a:ext>
            </a:extLst>
          </p:cNvPr>
          <p:cNvSpPr txBox="1"/>
          <p:nvPr/>
        </p:nvSpPr>
        <p:spPr>
          <a:xfrm>
            <a:off x="5991131" y="690823"/>
            <a:ext cx="6097508" cy="2554545"/>
          </a:xfrm>
          <a:prstGeom prst="rect">
            <a:avLst/>
          </a:prstGeom>
          <a:noFill/>
        </p:spPr>
        <p:txBody>
          <a:bodyPr wrap="square">
            <a:spAutoFit/>
          </a:bodyPr>
          <a:lstStyle/>
          <a:p>
            <a:pPr algn="ctr"/>
            <a:r>
              <a:rPr lang="en-US" sz="4000" dirty="0">
                <a:solidFill>
                  <a:schemeClr val="bg1"/>
                </a:solidFill>
                <a:effectLst/>
                <a:latin typeface="Arial" panose="020B0604020202020204" pitchFamily="34" charset="0"/>
                <a:ea typeface="Arial" panose="020B0604020202020204" pitchFamily="34" charset="0"/>
              </a:rPr>
              <a:t>He tries to take our focus off of what is </a:t>
            </a:r>
            <a:r>
              <a:rPr lang="en-US" sz="4000" u="sng" dirty="0">
                <a:solidFill>
                  <a:schemeClr val="bg1"/>
                </a:solidFill>
                <a:effectLst/>
                <a:latin typeface="Arial" panose="020B0604020202020204" pitchFamily="34" charset="0"/>
                <a:ea typeface="Arial" panose="020B0604020202020204" pitchFamily="34" charset="0"/>
              </a:rPr>
              <a:t>important </a:t>
            </a:r>
            <a:r>
              <a:rPr lang="en-US" sz="4000" dirty="0">
                <a:solidFill>
                  <a:schemeClr val="bg1"/>
                </a:solidFill>
                <a:effectLst/>
                <a:latin typeface="Arial" panose="020B0604020202020204" pitchFamily="34" charset="0"/>
                <a:ea typeface="Arial" panose="020B0604020202020204" pitchFamily="34" charset="0"/>
              </a:rPr>
              <a:t>and put it on the </a:t>
            </a:r>
            <a:r>
              <a:rPr lang="en-US" sz="4000" u="sng" dirty="0">
                <a:solidFill>
                  <a:schemeClr val="bg1"/>
                </a:solidFill>
                <a:effectLst/>
                <a:latin typeface="Arial" panose="020B0604020202020204" pitchFamily="34" charset="0"/>
                <a:ea typeface="Arial" panose="020B0604020202020204" pitchFamily="34" charset="0"/>
              </a:rPr>
              <a:t>incidentals</a:t>
            </a:r>
            <a:r>
              <a:rPr lang="en-US" sz="4000" dirty="0">
                <a:solidFill>
                  <a:schemeClr val="bg1"/>
                </a:solidFill>
                <a:effectLst/>
                <a:latin typeface="Arial" panose="020B0604020202020204" pitchFamily="34" charset="0"/>
                <a:ea typeface="Arial" panose="020B0604020202020204" pitchFamily="34" charset="0"/>
              </a:rPr>
              <a:t>. </a:t>
            </a:r>
            <a:endParaRPr lang="en-US" sz="4000" dirty="0">
              <a:solidFill>
                <a:schemeClr val="bg1"/>
              </a:solidFill>
            </a:endParaRPr>
          </a:p>
        </p:txBody>
      </p:sp>
      <p:sp>
        <p:nvSpPr>
          <p:cNvPr id="8" name="TextBox 7">
            <a:extLst>
              <a:ext uri="{FF2B5EF4-FFF2-40B4-BE49-F238E27FC236}">
                <a16:creationId xmlns:a16="http://schemas.microsoft.com/office/drawing/2014/main" id="{F41D342D-1B81-FDF7-F486-96FAFE48ADD5}"/>
              </a:ext>
            </a:extLst>
          </p:cNvPr>
          <p:cNvSpPr txBox="1"/>
          <p:nvPr/>
        </p:nvSpPr>
        <p:spPr>
          <a:xfrm>
            <a:off x="99588" y="3429000"/>
            <a:ext cx="8084744" cy="646331"/>
          </a:xfrm>
          <a:prstGeom prst="rect">
            <a:avLst/>
          </a:prstGeom>
          <a:noFill/>
        </p:spPr>
        <p:txBody>
          <a:bodyPr wrap="square">
            <a:spAutoFit/>
          </a:bodyPr>
          <a:lstStyle/>
          <a:p>
            <a:r>
              <a:rPr lang="en-US" sz="3600" dirty="0">
                <a:solidFill>
                  <a:schemeClr val="bg1"/>
                </a:solidFill>
                <a:effectLst/>
                <a:latin typeface="Arial" panose="020B0604020202020204" pitchFamily="34" charset="0"/>
                <a:ea typeface="Arial" panose="020B0604020202020204" pitchFamily="34" charset="0"/>
              </a:rPr>
              <a:t>We need to choose our battles </a:t>
            </a:r>
            <a:r>
              <a:rPr lang="en-US" sz="3600" u="sng" dirty="0">
                <a:solidFill>
                  <a:schemeClr val="bg1"/>
                </a:solidFill>
                <a:effectLst/>
                <a:latin typeface="Arial" panose="020B0604020202020204" pitchFamily="34" charset="0"/>
                <a:ea typeface="Arial" panose="020B0604020202020204" pitchFamily="34" charset="0"/>
              </a:rPr>
              <a:t>wisely.</a:t>
            </a:r>
            <a:endParaRPr lang="en-US" sz="3600" u="sng" dirty="0">
              <a:solidFill>
                <a:schemeClr val="bg1"/>
              </a:solidFill>
            </a:endParaRPr>
          </a:p>
        </p:txBody>
      </p:sp>
      <p:sp>
        <p:nvSpPr>
          <p:cNvPr id="10" name="TextBox 9">
            <a:extLst>
              <a:ext uri="{FF2B5EF4-FFF2-40B4-BE49-F238E27FC236}">
                <a16:creationId xmlns:a16="http://schemas.microsoft.com/office/drawing/2014/main" id="{8FA323AD-961C-FD21-87E3-3C14230C6E18}"/>
              </a:ext>
            </a:extLst>
          </p:cNvPr>
          <p:cNvSpPr txBox="1"/>
          <p:nvPr/>
        </p:nvSpPr>
        <p:spPr>
          <a:xfrm>
            <a:off x="99588" y="4863609"/>
            <a:ext cx="11860039" cy="545727"/>
          </a:xfrm>
          <a:prstGeom prst="rect">
            <a:avLst/>
          </a:prstGeom>
          <a:noFill/>
        </p:spPr>
        <p:txBody>
          <a:bodyPr wrap="square">
            <a:spAutoFit/>
          </a:bodyPr>
          <a:lstStyle/>
          <a:p>
            <a:pPr marL="0" marR="0" algn="ctr">
              <a:lnSpc>
                <a:spcPct val="115000"/>
              </a:lnSpc>
              <a:spcBef>
                <a:spcPts val="0"/>
              </a:spcBef>
              <a:spcAft>
                <a:spcPts val="0"/>
              </a:spcAft>
            </a:pPr>
            <a:r>
              <a:rPr lang="en-US" sz="2800" dirty="0">
                <a:solidFill>
                  <a:schemeClr val="bg1"/>
                </a:solidFill>
                <a:effectLst/>
                <a:latin typeface="Arial" panose="020B0604020202020204" pitchFamily="34" charset="0"/>
                <a:ea typeface="Arial" panose="020B0604020202020204" pitchFamily="34" charset="0"/>
              </a:rPr>
              <a:t>Stop wasting your energy fighting those </a:t>
            </a:r>
            <a:r>
              <a:rPr lang="en-US" sz="2800" u="sng" dirty="0">
                <a:solidFill>
                  <a:schemeClr val="bg1"/>
                </a:solidFill>
                <a:effectLst/>
                <a:latin typeface="Arial" panose="020B0604020202020204" pitchFamily="34" charset="0"/>
                <a:ea typeface="Arial" panose="020B0604020202020204" pitchFamily="34" charset="0"/>
              </a:rPr>
              <a:t>you need </a:t>
            </a:r>
            <a:r>
              <a:rPr lang="en-US" sz="2800" dirty="0">
                <a:solidFill>
                  <a:schemeClr val="bg1"/>
                </a:solidFill>
                <a:effectLst/>
                <a:latin typeface="Arial" panose="020B0604020202020204" pitchFamily="34" charset="0"/>
                <a:ea typeface="Arial" panose="020B0604020202020204" pitchFamily="34" charset="0"/>
              </a:rPr>
              <a:t>and </a:t>
            </a:r>
            <a:r>
              <a:rPr lang="en-US" sz="2800" u="sng" dirty="0">
                <a:solidFill>
                  <a:schemeClr val="bg1"/>
                </a:solidFill>
                <a:effectLst/>
                <a:latin typeface="Arial" panose="020B0604020202020204" pitchFamily="34" charset="0"/>
                <a:ea typeface="Arial" panose="020B0604020202020204" pitchFamily="34" charset="0"/>
              </a:rPr>
              <a:t>who need you</a:t>
            </a:r>
            <a:r>
              <a:rPr lang="en-US" sz="2800" dirty="0">
                <a:solidFill>
                  <a:schemeClr val="bg1"/>
                </a:solidFill>
                <a:effectLst/>
                <a:latin typeface="Arial" panose="020B0604020202020204" pitchFamily="34" charset="0"/>
                <a:ea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7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C7FF37-F76D-59C2-A9B5-BF28B3490E4C}"/>
              </a:ext>
            </a:extLst>
          </p:cNvPr>
          <p:cNvSpPr txBox="1"/>
          <p:nvPr/>
        </p:nvSpPr>
        <p:spPr>
          <a:xfrm>
            <a:off x="4412810" y="1010391"/>
            <a:ext cx="7779190" cy="1569660"/>
          </a:xfrm>
          <a:prstGeom prst="rect">
            <a:avLst/>
          </a:prstGeom>
          <a:noFill/>
        </p:spPr>
        <p:txBody>
          <a:bodyPr wrap="square">
            <a:spAutoFit/>
          </a:bodyPr>
          <a:lstStyle/>
          <a:p>
            <a:pPr algn="ctr"/>
            <a:r>
              <a:rPr lang="en-US" sz="4800" dirty="0">
                <a:solidFill>
                  <a:schemeClr val="bg1"/>
                </a:solidFill>
                <a:effectLst/>
                <a:latin typeface="Arial" panose="020B0604020202020204" pitchFamily="34" charset="0"/>
                <a:ea typeface="Arial" panose="020B0604020202020204" pitchFamily="34" charset="0"/>
              </a:rPr>
              <a:t>Winning </a:t>
            </a:r>
            <a:r>
              <a:rPr lang="en-US" sz="4800" u="sng" dirty="0">
                <a:solidFill>
                  <a:schemeClr val="bg1"/>
                </a:solidFill>
                <a:effectLst/>
                <a:latin typeface="Arial" panose="020B0604020202020204" pitchFamily="34" charset="0"/>
                <a:ea typeface="Arial" panose="020B0604020202020204" pitchFamily="34" charset="0"/>
              </a:rPr>
              <a:t>victories</a:t>
            </a:r>
            <a:r>
              <a:rPr lang="en-US" sz="4800" dirty="0">
                <a:solidFill>
                  <a:schemeClr val="bg1"/>
                </a:solidFill>
                <a:effectLst/>
                <a:latin typeface="Arial" panose="020B0604020202020204" pitchFamily="34" charset="0"/>
                <a:ea typeface="Arial" panose="020B0604020202020204" pitchFamily="34" charset="0"/>
              </a:rPr>
              <a:t> is a memorable </a:t>
            </a:r>
            <a:r>
              <a:rPr lang="en-US" sz="4800" u="sng" dirty="0">
                <a:solidFill>
                  <a:schemeClr val="bg1"/>
                </a:solidFill>
                <a:effectLst/>
                <a:latin typeface="Arial" panose="020B0604020202020204" pitchFamily="34" charset="0"/>
                <a:ea typeface="Arial" panose="020B0604020202020204" pitchFamily="34" charset="0"/>
              </a:rPr>
              <a:t>experience</a:t>
            </a:r>
            <a:r>
              <a:rPr lang="en-US" sz="4800" dirty="0">
                <a:solidFill>
                  <a:schemeClr val="bg1"/>
                </a:solidFill>
                <a:effectLst/>
                <a:latin typeface="Arial" panose="020B0604020202020204" pitchFamily="34" charset="0"/>
                <a:ea typeface="Arial" panose="020B0604020202020204" pitchFamily="34" charset="0"/>
              </a:rPr>
              <a:t>.</a:t>
            </a:r>
            <a:endParaRPr lang="en-US" sz="4800" dirty="0">
              <a:solidFill>
                <a:schemeClr val="bg1"/>
              </a:solidFill>
            </a:endParaRPr>
          </a:p>
        </p:txBody>
      </p:sp>
      <p:sp>
        <p:nvSpPr>
          <p:cNvPr id="6" name="TextBox 5">
            <a:extLst>
              <a:ext uri="{FF2B5EF4-FFF2-40B4-BE49-F238E27FC236}">
                <a16:creationId xmlns:a16="http://schemas.microsoft.com/office/drawing/2014/main" id="{4ECB9BDA-121D-AB3F-BB68-6E3283133CA1}"/>
              </a:ext>
            </a:extLst>
          </p:cNvPr>
          <p:cNvSpPr txBox="1"/>
          <p:nvPr/>
        </p:nvSpPr>
        <p:spPr>
          <a:xfrm>
            <a:off x="894784" y="2918539"/>
            <a:ext cx="10402432" cy="2309415"/>
          </a:xfrm>
          <a:prstGeom prst="rect">
            <a:avLst/>
          </a:prstGeom>
          <a:noFill/>
        </p:spPr>
        <p:txBody>
          <a:bodyPr wrap="square">
            <a:spAutoFit/>
          </a:bodyPr>
          <a:lstStyle/>
          <a:p>
            <a:pPr marL="0" marR="0" algn="ctr">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We remember our defeats and we forget the victories.  Most of us can recite the failures of our lives in vivid detail, but we are hard-pressed to name the specific, remarkable victories God has pulled off in our past.</a:t>
            </a:r>
          </a:p>
        </p:txBody>
      </p:sp>
    </p:spTree>
    <p:extLst>
      <p:ext uri="{BB962C8B-B14F-4D97-AF65-F5344CB8AC3E}">
        <p14:creationId xmlns:p14="http://schemas.microsoft.com/office/powerpoint/2010/main" val="87783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anim calcmode="lin" valueType="num">
                                      <p:cBhvr>
                                        <p:cTn id="13" dur="1500" fill="hold"/>
                                        <p:tgtEl>
                                          <p:spTgt spid="6"/>
                                        </p:tgtEl>
                                        <p:attrNameLst>
                                          <p:attrName>ppt_x</p:attrName>
                                        </p:attrNameLst>
                                      </p:cBhvr>
                                      <p:tavLst>
                                        <p:tav tm="0">
                                          <p:val>
                                            <p:strVal val="#ppt_x"/>
                                          </p:val>
                                        </p:tav>
                                        <p:tav tm="100000">
                                          <p:val>
                                            <p:strVal val="#ppt_x"/>
                                          </p:val>
                                        </p:tav>
                                      </p:tavLst>
                                    </p:anim>
                                    <p:anim calcmode="lin" valueType="num">
                                      <p:cBhvr>
                                        <p:cTn id="14"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66785-BFE8-AAB7-3CB3-E6D52E679EE0}"/>
              </a:ext>
            </a:extLst>
          </p:cNvPr>
          <p:cNvSpPr txBox="1"/>
          <p:nvPr/>
        </p:nvSpPr>
        <p:spPr>
          <a:xfrm>
            <a:off x="1757475" y="2002497"/>
            <a:ext cx="9459884" cy="2393476"/>
          </a:xfrm>
          <a:prstGeom prst="rect">
            <a:avLst/>
          </a:prstGeom>
          <a:noFill/>
        </p:spPr>
        <p:txBody>
          <a:bodyPr wrap="square">
            <a:spAutoFit/>
          </a:bodyPr>
          <a:lstStyle/>
          <a:p>
            <a:pPr marL="0" marR="0" algn="ctr">
              <a:lnSpc>
                <a:spcPct val="115000"/>
              </a:lnSpc>
              <a:spcBef>
                <a:spcPts val="0"/>
              </a:spcBef>
              <a:spcAft>
                <a:spcPts val="1000"/>
              </a:spcAft>
            </a:pPr>
            <a:r>
              <a:rPr lang="en-US" sz="8800" dirty="0">
                <a:solidFill>
                  <a:schemeClr val="bg1"/>
                </a:solidFill>
                <a:effectLst/>
                <a:latin typeface="Baskerville Old Face" panose="02020602080505020303" pitchFamily="18" charset="0"/>
                <a:ea typeface="Calibri" panose="020F0502020204030204" pitchFamily="34" charset="0"/>
                <a:cs typeface="Times New Roman" panose="02020603050405020304" pitchFamily="18" charset="0"/>
              </a:rPr>
              <a:t>Shelter in place!</a:t>
            </a:r>
          </a:p>
          <a:p>
            <a:pPr algn="ctr"/>
            <a:r>
              <a:rPr lang="en-US" sz="4000" dirty="0">
                <a:solidFill>
                  <a:schemeClr val="bg1"/>
                </a:solidFill>
              </a:rPr>
              <a:t>Psalm 91:1-8</a:t>
            </a:r>
          </a:p>
        </p:txBody>
      </p:sp>
      <p:sp>
        <p:nvSpPr>
          <p:cNvPr id="2" name="TextBox 1">
            <a:extLst>
              <a:ext uri="{FF2B5EF4-FFF2-40B4-BE49-F238E27FC236}">
                <a16:creationId xmlns:a16="http://schemas.microsoft.com/office/drawing/2014/main" id="{321060D6-2E20-30C5-2513-00ADDA743626}"/>
              </a:ext>
            </a:extLst>
          </p:cNvPr>
          <p:cNvSpPr txBox="1"/>
          <p:nvPr/>
        </p:nvSpPr>
        <p:spPr>
          <a:xfrm>
            <a:off x="2933931" y="5187636"/>
            <a:ext cx="7106971" cy="769441"/>
          </a:xfrm>
          <a:prstGeom prst="rect">
            <a:avLst/>
          </a:prstGeom>
          <a:noFill/>
        </p:spPr>
        <p:txBody>
          <a:bodyPr wrap="square" rtlCol="0">
            <a:spAutoFit/>
          </a:bodyPr>
          <a:lstStyle/>
          <a:p>
            <a:pPr algn="ctr"/>
            <a:r>
              <a:rPr lang="en-US" sz="4400" dirty="0">
                <a:solidFill>
                  <a:schemeClr val="bg1"/>
                </a:solidFill>
              </a:rPr>
              <a:t>Pastor Richard “Rico” Tubbs</a:t>
            </a:r>
          </a:p>
        </p:txBody>
      </p:sp>
    </p:spTree>
    <p:extLst>
      <p:ext uri="{BB962C8B-B14F-4D97-AF65-F5344CB8AC3E}">
        <p14:creationId xmlns:p14="http://schemas.microsoft.com/office/powerpoint/2010/main" val="62383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750"/>
                                        <p:tgtEl>
                                          <p:spTgt spid="3"/>
                                        </p:tgtEl>
                                      </p:cBhvr>
                                    </p:animEffect>
                                    <p:anim calcmode="lin" valueType="num">
                                      <p:cBhvr>
                                        <p:cTn id="8" dur="4750" fill="hold"/>
                                        <p:tgtEl>
                                          <p:spTgt spid="3"/>
                                        </p:tgtEl>
                                        <p:attrNameLst>
                                          <p:attrName>ppt_x</p:attrName>
                                        </p:attrNameLst>
                                      </p:cBhvr>
                                      <p:tavLst>
                                        <p:tav tm="0">
                                          <p:val>
                                            <p:strVal val="#ppt_x"/>
                                          </p:val>
                                        </p:tav>
                                        <p:tav tm="100000">
                                          <p:val>
                                            <p:strVal val="#ppt_x"/>
                                          </p:val>
                                        </p:tav>
                                      </p:tavLst>
                                    </p:anim>
                                    <p:anim calcmode="lin" valueType="num">
                                      <p:cBhvr>
                                        <p:cTn id="9" dur="4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FFA523-B73E-05C7-0A6C-27097D3575F0}"/>
              </a:ext>
            </a:extLst>
          </p:cNvPr>
          <p:cNvSpPr txBox="1"/>
          <p:nvPr/>
        </p:nvSpPr>
        <p:spPr>
          <a:xfrm>
            <a:off x="304800" y="2159490"/>
            <a:ext cx="11887200" cy="1743106"/>
          </a:xfrm>
          <a:prstGeom prst="rect">
            <a:avLst/>
          </a:prstGeom>
          <a:noFill/>
        </p:spPr>
        <p:txBody>
          <a:bodyPr wrap="square">
            <a:spAutoFit/>
          </a:bodyPr>
          <a:lstStyle/>
          <a:p>
            <a:pPr marL="0" marR="0" algn="ctr">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 </a:t>
            </a:r>
          </a:p>
          <a:p>
            <a:pPr marL="0" marR="0" algn="ctr">
              <a:lnSpc>
                <a:spcPct val="115000"/>
              </a:lnSpc>
              <a:spcBef>
                <a:spcPts val="0"/>
              </a:spcBef>
              <a:spcAft>
                <a:spcPts val="0"/>
              </a:spcAft>
            </a:pPr>
            <a:r>
              <a:rPr lang="en-US" sz="3200" dirty="0">
                <a:solidFill>
                  <a:schemeClr val="bg1"/>
                </a:solidFill>
                <a:effectLst/>
                <a:latin typeface="Arial" panose="020B0604020202020204" pitchFamily="34" charset="0"/>
                <a:ea typeface="Arial" panose="020B0604020202020204" pitchFamily="34" charset="0"/>
              </a:rPr>
              <a:t>Peace that Jesus gives is not the </a:t>
            </a:r>
            <a:r>
              <a:rPr lang="en-US" sz="3200" u="sng" dirty="0">
                <a:solidFill>
                  <a:schemeClr val="bg1"/>
                </a:solidFill>
                <a:effectLst/>
                <a:latin typeface="Arial" panose="020B0604020202020204" pitchFamily="34" charset="0"/>
                <a:ea typeface="Arial" panose="020B0604020202020204" pitchFamily="34" charset="0"/>
              </a:rPr>
              <a:t>absence of trouble</a:t>
            </a:r>
            <a:r>
              <a:rPr lang="en-US" sz="3200" dirty="0">
                <a:solidFill>
                  <a:schemeClr val="bg1"/>
                </a:solidFill>
                <a:effectLst/>
                <a:latin typeface="Arial" panose="020B0604020202020204" pitchFamily="34" charset="0"/>
                <a:ea typeface="Arial" panose="020B0604020202020204" pitchFamily="34" charset="0"/>
              </a:rPr>
              <a:t>, but is rather the confidence that He is there with </a:t>
            </a:r>
            <a:r>
              <a:rPr lang="en-US" sz="3200" u="sng" dirty="0">
                <a:solidFill>
                  <a:schemeClr val="bg1"/>
                </a:solidFill>
                <a:effectLst/>
                <a:latin typeface="Arial" panose="020B0604020202020204" pitchFamily="34" charset="0"/>
                <a:ea typeface="Arial" panose="020B0604020202020204" pitchFamily="34" charset="0"/>
              </a:rPr>
              <a:t>you always</a:t>
            </a:r>
            <a:r>
              <a:rPr lang="en-US" sz="3200" dirty="0">
                <a:solidFill>
                  <a:schemeClr val="bg1"/>
                </a:solidFill>
                <a:effectLst/>
                <a:latin typeface="Arial" panose="020B0604020202020204" pitchFamily="34" charset="0"/>
                <a:ea typeface="Arial" panose="020B0604020202020204" pitchFamily="34" charset="0"/>
              </a:rPr>
              <a:t>.</a:t>
            </a:r>
          </a:p>
        </p:txBody>
      </p:sp>
      <p:sp>
        <p:nvSpPr>
          <p:cNvPr id="7" name="TextBox 6">
            <a:extLst>
              <a:ext uri="{FF2B5EF4-FFF2-40B4-BE49-F238E27FC236}">
                <a16:creationId xmlns:a16="http://schemas.microsoft.com/office/drawing/2014/main" id="{E00BC05B-ACC5-B0E3-AD69-9923BD077AB8}"/>
              </a:ext>
            </a:extLst>
          </p:cNvPr>
          <p:cNvSpPr txBox="1"/>
          <p:nvPr/>
        </p:nvSpPr>
        <p:spPr>
          <a:xfrm>
            <a:off x="6097555" y="1322228"/>
            <a:ext cx="6097554" cy="646331"/>
          </a:xfrm>
          <a:prstGeom prst="rect">
            <a:avLst/>
          </a:prstGeom>
          <a:noFill/>
        </p:spPr>
        <p:txBody>
          <a:bodyPr wrap="square">
            <a:spAutoFit/>
          </a:bodyPr>
          <a:lstStyle/>
          <a:p>
            <a:r>
              <a:rPr lang="en-US" sz="3600" dirty="0">
                <a:solidFill>
                  <a:schemeClr val="bg1"/>
                </a:solidFill>
                <a:effectLst/>
                <a:latin typeface="Arial" panose="020B0604020202020204" pitchFamily="34" charset="0"/>
                <a:ea typeface="Arial" panose="020B0604020202020204" pitchFamily="34" charset="0"/>
              </a:rPr>
              <a:t>The Lord is my </a:t>
            </a:r>
            <a:r>
              <a:rPr lang="en-US" sz="3600" u="sng" dirty="0">
                <a:solidFill>
                  <a:schemeClr val="bg1"/>
                </a:solidFill>
                <a:effectLst/>
                <a:latin typeface="Arial" panose="020B0604020202020204" pitchFamily="34" charset="0"/>
                <a:ea typeface="Arial" panose="020B0604020202020204" pitchFamily="34" charset="0"/>
              </a:rPr>
              <a:t>Peace</a:t>
            </a:r>
            <a:endParaRPr lang="en-US" sz="3600" u="sng" dirty="0">
              <a:solidFill>
                <a:schemeClr val="bg1"/>
              </a:solidFill>
            </a:endParaRPr>
          </a:p>
        </p:txBody>
      </p:sp>
      <p:sp>
        <p:nvSpPr>
          <p:cNvPr id="10" name="TextBox 9">
            <a:extLst>
              <a:ext uri="{FF2B5EF4-FFF2-40B4-BE49-F238E27FC236}">
                <a16:creationId xmlns:a16="http://schemas.microsoft.com/office/drawing/2014/main" id="{D123516E-D119-594F-1301-2CBFF7580802}"/>
              </a:ext>
            </a:extLst>
          </p:cNvPr>
          <p:cNvSpPr txBox="1"/>
          <p:nvPr/>
        </p:nvSpPr>
        <p:spPr>
          <a:xfrm>
            <a:off x="503021" y="4509987"/>
            <a:ext cx="10804849" cy="1330364"/>
          </a:xfrm>
          <a:prstGeom prst="rect">
            <a:avLst/>
          </a:prstGeom>
          <a:noFill/>
        </p:spPr>
        <p:txBody>
          <a:bodyPr wrap="square">
            <a:spAutoFit/>
          </a:bodyPr>
          <a:lstStyle/>
          <a:p>
            <a:pPr marL="0" marR="0" algn="ctr">
              <a:lnSpc>
                <a:spcPct val="115000"/>
              </a:lnSpc>
              <a:spcBef>
                <a:spcPts val="0"/>
              </a:spcBef>
              <a:spcAft>
                <a:spcPts val="0"/>
              </a:spcAft>
            </a:pPr>
            <a:r>
              <a:rPr lang="en-US" sz="2400" dirty="0">
                <a:solidFill>
                  <a:schemeClr val="bg1"/>
                </a:solidFill>
                <a:effectLst/>
                <a:latin typeface="Arial" panose="020B0604020202020204" pitchFamily="34" charset="0"/>
                <a:ea typeface="Arial" panose="020B0604020202020204" pitchFamily="34" charset="0"/>
              </a:rPr>
              <a:t>Isaiah 26:3-4 “You keep him in perfect peace whose mind is stayed on you, because he trusts in you. Trust in the Lord forever, for the Lord God is an everlasting rock.”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45131-F50F-61F3-7E21-596D723A1E04}"/>
              </a:ext>
            </a:extLst>
          </p:cNvPr>
          <p:cNvSpPr txBox="1"/>
          <p:nvPr/>
        </p:nvSpPr>
        <p:spPr>
          <a:xfrm>
            <a:off x="5845630" y="381922"/>
            <a:ext cx="6097554" cy="675249"/>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chemeClr val="bg1"/>
                </a:solidFill>
                <a:effectLst/>
                <a:latin typeface="Arial" panose="020B0604020202020204" pitchFamily="34" charset="0"/>
                <a:ea typeface="Arial" panose="020B0604020202020204" pitchFamily="34" charset="0"/>
              </a:rPr>
              <a:t>The Lord is my </a:t>
            </a:r>
            <a:r>
              <a:rPr lang="en-US" sz="3600" u="sng" dirty="0">
                <a:solidFill>
                  <a:schemeClr val="bg1"/>
                </a:solidFill>
                <a:effectLst/>
                <a:latin typeface="Arial" panose="020B0604020202020204" pitchFamily="34" charset="0"/>
                <a:ea typeface="Arial" panose="020B0604020202020204" pitchFamily="34" charset="0"/>
              </a:rPr>
              <a:t>Protector.</a:t>
            </a:r>
          </a:p>
        </p:txBody>
      </p:sp>
      <p:sp>
        <p:nvSpPr>
          <p:cNvPr id="5" name="TextBox 4">
            <a:extLst>
              <a:ext uri="{FF2B5EF4-FFF2-40B4-BE49-F238E27FC236}">
                <a16:creationId xmlns:a16="http://schemas.microsoft.com/office/drawing/2014/main" id="{696ADEC5-6C30-35F9-137A-04BB86BEC126}"/>
              </a:ext>
            </a:extLst>
          </p:cNvPr>
          <p:cNvSpPr txBox="1"/>
          <p:nvPr/>
        </p:nvSpPr>
        <p:spPr>
          <a:xfrm>
            <a:off x="793102" y="5288515"/>
            <a:ext cx="11016343" cy="702372"/>
          </a:xfrm>
          <a:prstGeom prst="rect">
            <a:avLst/>
          </a:prstGeom>
          <a:noFill/>
        </p:spPr>
        <p:txBody>
          <a:bodyPr wrap="square">
            <a:spAutoFit/>
          </a:bodyPr>
          <a:lstStyle/>
          <a:p>
            <a:pPr marL="0" marR="0" algn="ctr">
              <a:lnSpc>
                <a:spcPct val="115000"/>
              </a:lnSpc>
              <a:spcBef>
                <a:spcPts val="0"/>
              </a:spcBef>
              <a:spcAft>
                <a:spcPts val="0"/>
              </a:spcAft>
            </a:pPr>
            <a:r>
              <a:rPr lang="en-US" sz="1800" dirty="0">
                <a:solidFill>
                  <a:schemeClr val="bg1"/>
                </a:solidFill>
                <a:effectLst/>
                <a:latin typeface="Arial" panose="020B0604020202020204" pitchFamily="34" charset="0"/>
                <a:ea typeface="Arial" panose="020B0604020202020204" pitchFamily="34" charset="0"/>
              </a:rPr>
              <a:t>1 John 5:18 “We know that everyone who has been born of God does not keep on sinning, but he who was born of God protects him, and the evil one does not touch him.”</a:t>
            </a:r>
          </a:p>
        </p:txBody>
      </p:sp>
      <p:sp>
        <p:nvSpPr>
          <p:cNvPr id="7" name="TextBox 6">
            <a:extLst>
              <a:ext uri="{FF2B5EF4-FFF2-40B4-BE49-F238E27FC236}">
                <a16:creationId xmlns:a16="http://schemas.microsoft.com/office/drawing/2014/main" id="{B8443A6C-2CDF-9F8A-E11A-58075DEC9014}"/>
              </a:ext>
            </a:extLst>
          </p:cNvPr>
          <p:cNvSpPr txBox="1"/>
          <p:nvPr/>
        </p:nvSpPr>
        <p:spPr>
          <a:xfrm>
            <a:off x="1175657" y="2396585"/>
            <a:ext cx="11016343" cy="830997"/>
          </a:xfrm>
          <a:prstGeom prst="rect">
            <a:avLst/>
          </a:prstGeom>
          <a:noFill/>
        </p:spPr>
        <p:txBody>
          <a:bodyPr wrap="square">
            <a:spAutoFit/>
          </a:bodyPr>
          <a:lstStyle/>
          <a:p>
            <a:pPr algn="ctr"/>
            <a:r>
              <a:rPr lang="en-US" sz="2400" b="0" i="0" dirty="0">
                <a:solidFill>
                  <a:schemeClr val="bg1"/>
                </a:solidFill>
                <a:effectLst/>
                <a:latin typeface="Open Sans" panose="020B0606030504020204" pitchFamily="34" charset="0"/>
              </a:rPr>
              <a:t>Instead of plugging in to the fullness of Gods power, ability, might and authority. We </a:t>
            </a:r>
            <a:r>
              <a:rPr lang="en-US" sz="2400" b="0" i="0" u="sng" dirty="0">
                <a:solidFill>
                  <a:schemeClr val="bg1"/>
                </a:solidFill>
                <a:effectLst/>
                <a:latin typeface="Open Sans" panose="020B0606030504020204" pitchFamily="34" charset="0"/>
              </a:rPr>
              <a:t>use a surge protector.</a:t>
            </a:r>
          </a:p>
        </p:txBody>
      </p:sp>
      <p:sp>
        <p:nvSpPr>
          <p:cNvPr id="9" name="TextBox 8">
            <a:extLst>
              <a:ext uri="{FF2B5EF4-FFF2-40B4-BE49-F238E27FC236}">
                <a16:creationId xmlns:a16="http://schemas.microsoft.com/office/drawing/2014/main" id="{A2084235-7B2A-A445-56CE-05126FAAEEDD}"/>
              </a:ext>
            </a:extLst>
          </p:cNvPr>
          <p:cNvSpPr txBox="1"/>
          <p:nvPr/>
        </p:nvSpPr>
        <p:spPr>
          <a:xfrm>
            <a:off x="248816" y="3557990"/>
            <a:ext cx="11694368" cy="1323439"/>
          </a:xfrm>
          <a:prstGeom prst="rect">
            <a:avLst/>
          </a:prstGeom>
          <a:noFill/>
        </p:spPr>
        <p:txBody>
          <a:bodyPr wrap="square">
            <a:spAutoFit/>
          </a:bodyPr>
          <a:lstStyle/>
          <a:p>
            <a:pPr algn="ctr"/>
            <a:r>
              <a:rPr lang="en-US" sz="2000" b="0" i="0" dirty="0">
                <a:solidFill>
                  <a:schemeClr val="bg1"/>
                </a:solidFill>
                <a:effectLst/>
                <a:latin typeface="Open Sans" panose="020B0606030504020204" pitchFamily="34" charset="0"/>
              </a:rPr>
              <a:t>Therefor being content in an </a:t>
            </a:r>
            <a:r>
              <a:rPr lang="en-US" sz="2000" b="0" i="0" u="sng" dirty="0">
                <a:solidFill>
                  <a:schemeClr val="bg1"/>
                </a:solidFill>
                <a:effectLst/>
                <a:latin typeface="Open Sans" panose="020B0606030504020204" pitchFamily="34" charset="0"/>
              </a:rPr>
              <a:t>atmosphere of comfort (lukewarmness) </a:t>
            </a:r>
            <a:r>
              <a:rPr lang="en-US" sz="2000" b="0" i="0" dirty="0">
                <a:solidFill>
                  <a:schemeClr val="bg1"/>
                </a:solidFill>
                <a:effectLst/>
                <a:latin typeface="Open Sans" panose="020B0606030504020204" pitchFamily="34" charset="0"/>
              </a:rPr>
              <a:t>we truly deny Christ by having a form of Godliness denying the power there of.</a:t>
            </a:r>
          </a:p>
          <a:p>
            <a:pPr algn="ctr"/>
            <a:endParaRPr lang="en-US" sz="2000" b="0" i="0" dirty="0">
              <a:solidFill>
                <a:schemeClr val="bg1"/>
              </a:solidFill>
              <a:effectLst/>
              <a:latin typeface="Open Sans" panose="020B0606030504020204" pitchFamily="34" charset="0"/>
            </a:endParaRPr>
          </a:p>
          <a:p>
            <a:pPr algn="ctr"/>
            <a:r>
              <a:rPr lang="en-US" sz="2000" b="0" i="0" dirty="0">
                <a:solidFill>
                  <a:schemeClr val="bg1"/>
                </a:solidFill>
                <a:effectLst/>
                <a:latin typeface="Open Sans" panose="020B0606030504020204" pitchFamily="34" charset="0"/>
              </a:rPr>
              <a:t>We don’t allow Christ to </a:t>
            </a:r>
            <a:r>
              <a:rPr lang="en-US" sz="2000" b="0" i="0" u="sng" dirty="0">
                <a:solidFill>
                  <a:schemeClr val="bg1"/>
                </a:solidFill>
                <a:effectLst/>
                <a:latin typeface="Open Sans" panose="020B0606030504020204" pitchFamily="34" charset="0"/>
              </a:rPr>
              <a:t>be His all an all in us</a:t>
            </a:r>
            <a:r>
              <a:rPr lang="en-US" sz="2000" b="0" i="0" dirty="0">
                <a:solidFill>
                  <a:schemeClr val="bg1"/>
                </a:solidFill>
                <a:effectLst/>
                <a:latin typeface="Open Sans" panose="020B0606030504020204" pitchFamily="34" charset="0"/>
              </a:rPr>
              <a:t>.</a:t>
            </a:r>
          </a:p>
        </p:txBody>
      </p:sp>
    </p:spTree>
    <p:extLst>
      <p:ext uri="{BB962C8B-B14F-4D97-AF65-F5344CB8AC3E}">
        <p14:creationId xmlns:p14="http://schemas.microsoft.com/office/powerpoint/2010/main" val="2382682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B43C371B-D8AB-C7F8-1499-50D2F00F0998}"/>
              </a:ext>
            </a:extLst>
          </p:cNvPr>
          <p:cNvSpPr txBox="1">
            <a:spLocks noChangeArrowheads="1"/>
          </p:cNvSpPr>
          <p:nvPr/>
        </p:nvSpPr>
        <p:spPr bwMode="auto">
          <a:xfrm>
            <a:off x="932507" y="482370"/>
            <a:ext cx="10160000" cy="184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ts val="3200"/>
              </a:spcBef>
              <a:spcAft>
                <a:spcPts val="800"/>
              </a:spcAft>
              <a:buNone/>
            </a:pPr>
            <a:r>
              <a:rPr lang="en-US" altLang="en-US" sz="4800" b="1">
                <a:solidFill>
                  <a:schemeClr val="bg1"/>
                </a:solidFill>
                <a:latin typeface="Abadi" panose="020B0604020104020204" pitchFamily="34" charset="0"/>
              </a:rPr>
              <a:t>TASTE &amp; SEE </a:t>
            </a:r>
          </a:p>
          <a:p>
            <a:pPr algn="ctr">
              <a:lnSpc>
                <a:spcPct val="115000"/>
              </a:lnSpc>
              <a:spcBef>
                <a:spcPct val="0"/>
              </a:spcBef>
              <a:buFontTx/>
              <a:buNone/>
            </a:pPr>
            <a:r>
              <a:rPr lang="en-US" altLang="en-US" sz="4800" b="1">
                <a:solidFill>
                  <a:schemeClr val="bg1"/>
                </a:solidFill>
                <a:latin typeface="Abadi" panose="020B0604020104020204" pitchFamily="34" charset="0"/>
              </a:rPr>
              <a:t>Psalm 34:8</a:t>
            </a:r>
          </a:p>
        </p:txBody>
      </p:sp>
      <p:sp>
        <p:nvSpPr>
          <p:cNvPr id="3075" name="TextBox 2">
            <a:extLst>
              <a:ext uri="{FF2B5EF4-FFF2-40B4-BE49-F238E27FC236}">
                <a16:creationId xmlns:a16="http://schemas.microsoft.com/office/drawing/2014/main" id="{014B29FC-73DB-296E-E0E9-C7DF41DEC3E1}"/>
              </a:ext>
            </a:extLst>
          </p:cNvPr>
          <p:cNvSpPr txBox="1">
            <a:spLocks noChangeArrowheads="1"/>
          </p:cNvSpPr>
          <p:nvPr/>
        </p:nvSpPr>
        <p:spPr bwMode="auto">
          <a:xfrm>
            <a:off x="1524000" y="3596218"/>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Papyrus" panose="03070502060502030205" pitchFamily="66" charset="0"/>
              </a:rPr>
              <a:t>Pastor Richard “ Rico” Tubbs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60C631E6-2423-76BF-8495-13919A42396A}"/>
              </a:ext>
            </a:extLst>
          </p:cNvPr>
          <p:cNvSpPr txBox="1">
            <a:spLocks noChangeArrowheads="1"/>
          </p:cNvSpPr>
          <p:nvPr/>
        </p:nvSpPr>
        <p:spPr bwMode="auto">
          <a:xfrm>
            <a:off x="711200" y="279400"/>
            <a:ext cx="104648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667">
                <a:solidFill>
                  <a:schemeClr val="bg1"/>
                </a:solidFill>
                <a:latin typeface="Arial" panose="020B0604020202020204" pitchFamily="34" charset="0"/>
              </a:rPr>
              <a:t> David uses the language of experience; touch, taste, seeing, hearing, smelling. Of the 5 senses, taste is the most personal. </a:t>
            </a:r>
          </a:p>
        </p:txBody>
      </p:sp>
      <p:sp>
        <p:nvSpPr>
          <p:cNvPr id="6147" name="TextBox 6">
            <a:extLst>
              <a:ext uri="{FF2B5EF4-FFF2-40B4-BE49-F238E27FC236}">
                <a16:creationId xmlns:a16="http://schemas.microsoft.com/office/drawing/2014/main" id="{DA0977AF-A910-848C-B8C3-C68DFD0F0366}"/>
              </a:ext>
            </a:extLst>
          </p:cNvPr>
          <p:cNvSpPr txBox="1">
            <a:spLocks noChangeArrowheads="1"/>
          </p:cNvSpPr>
          <p:nvPr/>
        </p:nvSpPr>
        <p:spPr bwMode="auto">
          <a:xfrm>
            <a:off x="508000" y="1803400"/>
            <a:ext cx="11277600" cy="260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2400">
                <a:solidFill>
                  <a:schemeClr val="bg1"/>
                </a:solidFill>
                <a:latin typeface="Arial" panose="020B0604020202020204" pitchFamily="34" charset="0"/>
              </a:rPr>
              <a:t>SIGHT can be used at great distance from the object it’s looking at; you can see stars hundreds of light-years away. With HEARING, we can hear thunder or explosions 20 miles away. We can SMELL cattle feedlots up to 10-15 miles away or more. With TOUCH, we have to actually come into contact with the thing we’re investigating. TASTE is even more personal -- you have to insert the food or drink INTO YOUR BODY in order to test it </a:t>
            </a:r>
          </a:p>
        </p:txBody>
      </p:sp>
      <p:sp>
        <p:nvSpPr>
          <p:cNvPr id="6148" name="TextBox 8">
            <a:extLst>
              <a:ext uri="{FF2B5EF4-FFF2-40B4-BE49-F238E27FC236}">
                <a16:creationId xmlns:a16="http://schemas.microsoft.com/office/drawing/2014/main" id="{455687D0-C6A1-31BC-BE65-B7CDEEAF14DD}"/>
              </a:ext>
            </a:extLst>
          </p:cNvPr>
          <p:cNvSpPr txBox="1">
            <a:spLocks noChangeArrowheads="1"/>
          </p:cNvSpPr>
          <p:nvPr/>
        </p:nvSpPr>
        <p:spPr bwMode="auto">
          <a:xfrm>
            <a:off x="563033" y="5018618"/>
            <a:ext cx="1117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solidFill>
                  <a:schemeClr val="bg1"/>
                </a:solidFill>
                <a:latin typeface="Arial" panose="020B0604020202020204" pitchFamily="34" charset="0"/>
              </a:rPr>
              <a:t>Our eyes and ears may deceive us, but seldom our taste. </a:t>
            </a:r>
          </a:p>
          <a:p>
            <a:pPr algn="ctr">
              <a:spcBef>
                <a:spcPct val="0"/>
              </a:spcBef>
              <a:buFontTx/>
              <a:buNone/>
            </a:pPr>
            <a:r>
              <a:rPr lang="en-US" altLang="en-US" sz="2400">
                <a:solidFill>
                  <a:schemeClr val="bg1"/>
                </a:solidFill>
                <a:latin typeface="Arial" panose="020B0604020202020204" pitchFamily="34" charset="0"/>
              </a:rPr>
              <a:t>None of us distrust the evidence of our own senses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04D0E0A7-16B8-7AF6-C9DC-D1562CE2C5D0}"/>
              </a:ext>
            </a:extLst>
          </p:cNvPr>
          <p:cNvSpPr txBox="1">
            <a:spLocks noChangeArrowheads="1"/>
          </p:cNvSpPr>
          <p:nvPr/>
        </p:nvSpPr>
        <p:spPr bwMode="auto">
          <a:xfrm>
            <a:off x="812800" y="1543051"/>
            <a:ext cx="772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chemeClr val="bg1"/>
                </a:solidFill>
                <a:latin typeface="Arial" panose="020B0604020202020204" pitchFamily="34" charset="0"/>
              </a:rPr>
              <a:t>1. Those who hear without seeing</a:t>
            </a:r>
          </a:p>
        </p:txBody>
      </p:sp>
      <p:sp>
        <p:nvSpPr>
          <p:cNvPr id="7171" name="TextBox 6">
            <a:extLst>
              <a:ext uri="{FF2B5EF4-FFF2-40B4-BE49-F238E27FC236}">
                <a16:creationId xmlns:a16="http://schemas.microsoft.com/office/drawing/2014/main" id="{69A7E81F-9945-8C9B-7E83-6CCAF6C2612B}"/>
              </a:ext>
            </a:extLst>
          </p:cNvPr>
          <p:cNvSpPr txBox="1">
            <a:spLocks noChangeArrowheads="1"/>
          </p:cNvSpPr>
          <p:nvPr/>
        </p:nvSpPr>
        <p:spPr bwMode="auto">
          <a:xfrm>
            <a:off x="457200" y="626534"/>
            <a:ext cx="112776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Arial" panose="020B0604020202020204" pitchFamily="34" charset="0"/>
              </a:rPr>
              <a:t>Christians today are in three distinct classes </a:t>
            </a:r>
          </a:p>
        </p:txBody>
      </p:sp>
      <p:sp>
        <p:nvSpPr>
          <p:cNvPr id="7172" name="TextBox 8">
            <a:extLst>
              <a:ext uri="{FF2B5EF4-FFF2-40B4-BE49-F238E27FC236}">
                <a16:creationId xmlns:a16="http://schemas.microsoft.com/office/drawing/2014/main" id="{A338AF0F-E1E4-1665-0FD4-FBE308715823}"/>
              </a:ext>
            </a:extLst>
          </p:cNvPr>
          <p:cNvSpPr txBox="1">
            <a:spLocks noChangeArrowheads="1"/>
          </p:cNvSpPr>
          <p:nvPr/>
        </p:nvSpPr>
        <p:spPr bwMode="auto">
          <a:xfrm>
            <a:off x="819151" y="239183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chemeClr val="bg1"/>
                </a:solidFill>
                <a:latin typeface="Arial" panose="020B0604020202020204" pitchFamily="34" charset="0"/>
              </a:rPr>
              <a:t>2. Those who both hear and see, without tasting; </a:t>
            </a:r>
          </a:p>
        </p:txBody>
      </p:sp>
      <p:sp>
        <p:nvSpPr>
          <p:cNvPr id="7173" name="TextBox 10">
            <a:extLst>
              <a:ext uri="{FF2B5EF4-FFF2-40B4-BE49-F238E27FC236}">
                <a16:creationId xmlns:a16="http://schemas.microsoft.com/office/drawing/2014/main" id="{F2174C8D-0985-3DC4-F4D3-7F389FE90B62}"/>
              </a:ext>
            </a:extLst>
          </p:cNvPr>
          <p:cNvSpPr txBox="1">
            <a:spLocks noChangeArrowheads="1"/>
          </p:cNvSpPr>
          <p:nvPr/>
        </p:nvSpPr>
        <p:spPr bwMode="auto">
          <a:xfrm>
            <a:off x="812800" y="3143251"/>
            <a:ext cx="609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chemeClr val="bg1"/>
                </a:solidFill>
                <a:latin typeface="Arial" panose="020B0604020202020204" pitchFamily="34" charset="0"/>
              </a:rPr>
              <a:t>3. And those who do all three </a:t>
            </a:r>
          </a:p>
        </p:txBody>
      </p:sp>
      <p:sp>
        <p:nvSpPr>
          <p:cNvPr id="7174" name="TextBox 12">
            <a:extLst>
              <a:ext uri="{FF2B5EF4-FFF2-40B4-BE49-F238E27FC236}">
                <a16:creationId xmlns:a16="http://schemas.microsoft.com/office/drawing/2014/main" id="{D4B07805-4286-7279-A218-57F79E05525C}"/>
              </a:ext>
            </a:extLst>
          </p:cNvPr>
          <p:cNvSpPr txBox="1">
            <a:spLocks noChangeArrowheads="1"/>
          </p:cNvSpPr>
          <p:nvPr/>
        </p:nvSpPr>
        <p:spPr bwMode="auto">
          <a:xfrm>
            <a:off x="406400" y="4445000"/>
            <a:ext cx="1117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To whom "faith comes by </a:t>
            </a:r>
            <a:r>
              <a:rPr lang="en-US" altLang="en-US" u="sng">
                <a:solidFill>
                  <a:schemeClr val="bg1"/>
                </a:solidFill>
                <a:latin typeface="Arial" panose="020B0604020202020204" pitchFamily="34" charset="0"/>
              </a:rPr>
              <a:t>hearing</a:t>
            </a:r>
            <a:r>
              <a:rPr lang="en-US" altLang="en-US">
                <a:solidFill>
                  <a:schemeClr val="bg1"/>
                </a:solidFill>
                <a:latin typeface="Arial" panose="020B0604020202020204" pitchFamily="34" charset="0"/>
              </a:rPr>
              <a:t>," in whom </a:t>
            </a:r>
            <a:r>
              <a:rPr lang="en-US" altLang="en-US" u="sng">
                <a:solidFill>
                  <a:schemeClr val="bg1"/>
                </a:solidFill>
                <a:latin typeface="Arial" panose="020B0604020202020204" pitchFamily="34" charset="0"/>
              </a:rPr>
              <a:t>faith grows </a:t>
            </a:r>
            <a:r>
              <a:rPr lang="en-US" altLang="en-US">
                <a:solidFill>
                  <a:schemeClr val="bg1"/>
                </a:solidFill>
                <a:latin typeface="Arial" panose="020B0604020202020204" pitchFamily="34" charset="0"/>
              </a:rPr>
              <a:t>by seeing, in whom faith is </a:t>
            </a:r>
            <a:r>
              <a:rPr lang="en-US" altLang="en-US" u="sng">
                <a:solidFill>
                  <a:schemeClr val="bg1"/>
                </a:solidFill>
                <a:latin typeface="Arial" panose="020B0604020202020204" pitchFamily="34" charset="0"/>
              </a:rPr>
              <a:t>perfected and completed by tasting</a:t>
            </a:r>
            <a:r>
              <a:rPr lang="en-US" altLang="en-US">
                <a:solidFill>
                  <a:schemeClr val="bg1"/>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750"/>
                                        <p:tgtEl>
                                          <p:spTgt spid="7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1250"/>
                                        <p:tgtEl>
                                          <p:spTgt spid="71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fade">
                                      <p:cBhvr>
                                        <p:cTn id="22"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2" grpId="0"/>
      <p:bldP spid="717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a:extLst>
              <a:ext uri="{FF2B5EF4-FFF2-40B4-BE49-F238E27FC236}">
                <a16:creationId xmlns:a16="http://schemas.microsoft.com/office/drawing/2014/main" id="{A5D74E6A-FED3-C9A2-256A-8EAB247B2372}"/>
              </a:ext>
            </a:extLst>
          </p:cNvPr>
          <p:cNvSpPr txBox="1">
            <a:spLocks noChangeArrowheads="1"/>
          </p:cNvSpPr>
          <p:nvPr/>
        </p:nvSpPr>
        <p:spPr bwMode="auto">
          <a:xfrm>
            <a:off x="508000" y="1092201"/>
            <a:ext cx="11176000" cy="13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3733">
                <a:solidFill>
                  <a:schemeClr val="bg1"/>
                </a:solidFill>
                <a:latin typeface="Arial" panose="020B0604020202020204" pitchFamily="34" charset="0"/>
              </a:rPr>
              <a:t>Every now and then we need to play the game called “</a:t>
            </a:r>
            <a:r>
              <a:rPr lang="en-US" altLang="en-US" sz="3733" u="sng">
                <a:solidFill>
                  <a:schemeClr val="bg1"/>
                </a:solidFill>
                <a:latin typeface="Arial" panose="020B0604020202020204" pitchFamily="34" charset="0"/>
              </a:rPr>
              <a:t>REMEMBER WHEN</a:t>
            </a:r>
            <a:r>
              <a:rPr lang="en-US" altLang="en-US" sz="3733">
                <a:solidFill>
                  <a:schemeClr val="bg1"/>
                </a:solidFill>
                <a:latin typeface="Arial" panose="020B0604020202020204" pitchFamily="34" charset="0"/>
              </a:rPr>
              <a:t>...”</a:t>
            </a:r>
          </a:p>
        </p:txBody>
      </p:sp>
      <p:sp>
        <p:nvSpPr>
          <p:cNvPr id="10243" name="TextBox 5">
            <a:extLst>
              <a:ext uri="{FF2B5EF4-FFF2-40B4-BE49-F238E27FC236}">
                <a16:creationId xmlns:a16="http://schemas.microsoft.com/office/drawing/2014/main" id="{6EE0CC04-A2A3-DA61-19CC-E2FBEF1BEE58}"/>
              </a:ext>
            </a:extLst>
          </p:cNvPr>
          <p:cNvSpPr txBox="1">
            <a:spLocks noChangeArrowheads="1"/>
          </p:cNvSpPr>
          <p:nvPr/>
        </p:nvSpPr>
        <p:spPr bwMode="auto">
          <a:xfrm>
            <a:off x="1219200" y="3429001"/>
            <a:ext cx="10363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733">
                <a:solidFill>
                  <a:schemeClr val="bg1"/>
                </a:solidFill>
                <a:latin typeface="Arial" panose="020B0604020202020204" pitchFamily="34" charset="0"/>
              </a:rPr>
              <a:t>Do you remember the times HE </a:t>
            </a:r>
            <a:r>
              <a:rPr lang="en-US" altLang="en-US" sz="3733" u="sng">
                <a:solidFill>
                  <a:schemeClr val="bg1"/>
                </a:solidFill>
                <a:latin typeface="Arial" panose="020B0604020202020204" pitchFamily="34" charset="0"/>
              </a:rPr>
              <a:t>protected yo</a:t>
            </a:r>
            <a:r>
              <a:rPr lang="en-US" altLang="en-US" sz="3733">
                <a:solidFill>
                  <a:schemeClr val="bg1"/>
                </a:solidFill>
                <a:latin typeface="Arial" panose="020B0604020202020204" pitchFamily="34" charset="0"/>
              </a:rPr>
              <a:t>u? </a:t>
            </a:r>
          </a:p>
        </p:txBody>
      </p:sp>
      <p:sp>
        <p:nvSpPr>
          <p:cNvPr id="10244" name="TextBox 7">
            <a:extLst>
              <a:ext uri="{FF2B5EF4-FFF2-40B4-BE49-F238E27FC236}">
                <a16:creationId xmlns:a16="http://schemas.microsoft.com/office/drawing/2014/main" id="{96DE15BC-7284-6696-1AE9-D16D0311DC66}"/>
              </a:ext>
            </a:extLst>
          </p:cNvPr>
          <p:cNvSpPr txBox="1">
            <a:spLocks noChangeArrowheads="1"/>
          </p:cNvSpPr>
          <p:nvPr/>
        </p:nvSpPr>
        <p:spPr bwMode="auto">
          <a:xfrm>
            <a:off x="0" y="4648201"/>
            <a:ext cx="12090400" cy="14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2667">
                <a:solidFill>
                  <a:schemeClr val="bg1"/>
                </a:solidFill>
                <a:latin typeface="Arial" panose="020B0604020202020204" pitchFamily="34" charset="0"/>
              </a:rPr>
              <a:t>Try Him for yourself and I promise you, that He will take care of you. No matter your circumstances, no matter your situations ... God will see you through! </a:t>
            </a:r>
          </a:p>
          <a:p>
            <a:pPr algn="ctr">
              <a:lnSpc>
                <a:spcPct val="115000"/>
              </a:lnSpc>
              <a:spcBef>
                <a:spcPct val="0"/>
              </a:spcBef>
              <a:buFontTx/>
              <a:buNone/>
            </a:pPr>
            <a:r>
              <a:rPr lang="en-US" altLang="en-US" sz="2667">
                <a:solidFill>
                  <a:schemeClr val="bg1"/>
                </a:solidFill>
                <a:latin typeface="Arial" panose="020B0604020202020204" pitchFamily="34" charset="0"/>
              </a:rPr>
              <a:t>“O taste and see that the Lord is good.”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fade">
                                      <p:cBhvr>
                                        <p:cTn id="14" dur="500"/>
                                        <p:tgtEl>
                                          <p:spTgt spid="102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1000"/>
                                        <p:tgtEl>
                                          <p:spTgt spid="10244"/>
                                        </p:tgtEl>
                                      </p:cBhvr>
                                    </p:animEffect>
                                    <p:anim calcmode="lin" valueType="num">
                                      <p:cBhvr>
                                        <p:cTn id="20" dur="1000" fill="hold"/>
                                        <p:tgtEl>
                                          <p:spTgt spid="10244"/>
                                        </p:tgtEl>
                                        <p:attrNameLst>
                                          <p:attrName>ppt_x</p:attrName>
                                        </p:attrNameLst>
                                      </p:cBhvr>
                                      <p:tavLst>
                                        <p:tav tm="0">
                                          <p:val>
                                            <p:strVal val="#ppt_x"/>
                                          </p:val>
                                        </p:tav>
                                        <p:tav tm="100000">
                                          <p:val>
                                            <p:strVal val="#ppt_x"/>
                                          </p:val>
                                        </p:tav>
                                      </p:tavLst>
                                    </p:anim>
                                    <p:anim calcmode="lin" valueType="num">
                                      <p:cBhvr>
                                        <p:cTn id="21"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BB6D18B5-E350-E794-0C90-4B1F1430DDE3}"/>
              </a:ext>
            </a:extLst>
          </p:cNvPr>
          <p:cNvSpPr txBox="1">
            <a:spLocks noChangeArrowheads="1"/>
          </p:cNvSpPr>
          <p:nvPr/>
        </p:nvSpPr>
        <p:spPr bwMode="auto">
          <a:xfrm>
            <a:off x="914400" y="518585"/>
            <a:ext cx="10160000" cy="225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ts val="3200"/>
              </a:spcBef>
              <a:spcAft>
                <a:spcPts val="800"/>
              </a:spcAft>
              <a:buNone/>
            </a:pPr>
            <a:r>
              <a:rPr lang="en-US" altLang="en-US" sz="4800" b="1">
                <a:solidFill>
                  <a:schemeClr val="bg1"/>
                </a:solidFill>
                <a:latin typeface="Abadi" panose="020B0604020104020204" pitchFamily="34" charset="0"/>
              </a:rPr>
              <a:t>Having a Gratitude Attitude!</a:t>
            </a:r>
          </a:p>
          <a:p>
            <a:pPr algn="ctr">
              <a:lnSpc>
                <a:spcPct val="115000"/>
              </a:lnSpc>
              <a:spcBef>
                <a:spcPts val="3200"/>
              </a:spcBef>
              <a:spcAft>
                <a:spcPts val="800"/>
              </a:spcAft>
              <a:buNone/>
            </a:pPr>
            <a:r>
              <a:rPr lang="en-US" altLang="en-US" sz="4800" b="1">
                <a:solidFill>
                  <a:schemeClr val="bg1"/>
                </a:solidFill>
                <a:latin typeface="Abadi" panose="020B0604020104020204" pitchFamily="34" charset="0"/>
              </a:rPr>
              <a:t>Romans 1:21</a:t>
            </a:r>
          </a:p>
        </p:txBody>
      </p:sp>
      <p:sp>
        <p:nvSpPr>
          <p:cNvPr id="3075" name="TextBox 2">
            <a:extLst>
              <a:ext uri="{FF2B5EF4-FFF2-40B4-BE49-F238E27FC236}">
                <a16:creationId xmlns:a16="http://schemas.microsoft.com/office/drawing/2014/main" id="{DB209854-4BFB-7A68-A55F-C008B886E03B}"/>
              </a:ext>
            </a:extLst>
          </p:cNvPr>
          <p:cNvSpPr txBox="1">
            <a:spLocks noChangeArrowheads="1"/>
          </p:cNvSpPr>
          <p:nvPr/>
        </p:nvSpPr>
        <p:spPr bwMode="auto">
          <a:xfrm>
            <a:off x="1524000" y="3596218"/>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Papyrus" panose="03070502060502030205" pitchFamily="66" charset="0"/>
              </a:rPr>
              <a:t>Pastor Richard “ Rico” Tubbs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456E3377-11F3-FCA7-6C6E-D153D47BF03B}"/>
              </a:ext>
            </a:extLst>
          </p:cNvPr>
          <p:cNvSpPr txBox="1">
            <a:spLocks noChangeArrowheads="1"/>
          </p:cNvSpPr>
          <p:nvPr/>
        </p:nvSpPr>
        <p:spPr bwMode="auto">
          <a:xfrm>
            <a:off x="763570" y="1536174"/>
            <a:ext cx="1039776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0"/>
              </a:spcBef>
              <a:buFontTx/>
              <a:buBlip>
                <a:blip r:embed="rId2"/>
              </a:buBlip>
            </a:pPr>
            <a:r>
              <a:rPr lang="es-ES" altLang="en-US" sz="6000" u="none" dirty="0" err="1">
                <a:solidFill>
                  <a:schemeClr val="bg1"/>
                </a:solidFill>
                <a:latin typeface="Papyrus" panose="03070502060502030205" pitchFamily="66" charset="0"/>
              </a:rPr>
              <a:t>My</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challenege</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to</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you</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this</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morning</a:t>
            </a:r>
            <a:endParaRPr lang="es-ES" altLang="en-US" sz="6000" u="none" dirty="0">
              <a:solidFill>
                <a:schemeClr val="bg1"/>
              </a:solidFill>
              <a:latin typeface="Papyrus" panose="03070502060502030205" pitchFamily="66" charset="0"/>
            </a:endParaRPr>
          </a:p>
          <a:p>
            <a:pPr lvl="1" algn="ctr" eaLnBrk="1" hangingPunct="1">
              <a:spcBef>
                <a:spcPct val="0"/>
              </a:spcBef>
              <a:buFontTx/>
              <a:buBlip>
                <a:blip r:embed="rId2"/>
              </a:buBlip>
            </a:pPr>
            <a:r>
              <a:rPr lang="es-ES" altLang="en-US" sz="6000" u="none" dirty="0" err="1">
                <a:solidFill>
                  <a:schemeClr val="bg1"/>
                </a:solidFill>
                <a:latin typeface="Papyrus" panose="03070502060502030205" pitchFamily="66" charset="0"/>
              </a:rPr>
              <a:t>Don’t</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stay</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where</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you</a:t>
            </a:r>
            <a:r>
              <a:rPr lang="es-ES" altLang="en-US" sz="6000" u="none" dirty="0">
                <a:solidFill>
                  <a:schemeClr val="bg1"/>
                </a:solidFill>
                <a:latin typeface="Papyrus" panose="03070502060502030205" pitchFamily="66" charset="0"/>
              </a:rPr>
              <a:t> are in </a:t>
            </a:r>
            <a:r>
              <a:rPr lang="es-ES" altLang="en-US" sz="6000" u="none" dirty="0" err="1">
                <a:solidFill>
                  <a:schemeClr val="bg1"/>
                </a:solidFill>
                <a:latin typeface="Papyrus" panose="03070502060502030205" pitchFamily="66" charset="0"/>
              </a:rPr>
              <a:t>your</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walk</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with</a:t>
            </a:r>
            <a:r>
              <a:rPr lang="es-ES" altLang="en-US" sz="6000" u="none" dirty="0">
                <a:solidFill>
                  <a:schemeClr val="bg1"/>
                </a:solidFill>
                <a:latin typeface="Papyrus" panose="03070502060502030205" pitchFamily="66" charset="0"/>
              </a:rPr>
              <a:t> </a:t>
            </a:r>
            <a:r>
              <a:rPr lang="es-ES" altLang="en-US" sz="6000" u="none" dirty="0" err="1">
                <a:solidFill>
                  <a:schemeClr val="bg1"/>
                </a:solidFill>
                <a:latin typeface="Papyrus" panose="03070502060502030205" pitchFamily="66" charset="0"/>
              </a:rPr>
              <a:t>Christ</a:t>
            </a:r>
            <a:endParaRPr lang="es-ES" altLang="en-US" sz="6000" u="none" dirty="0">
              <a:solidFill>
                <a:schemeClr val="bg1"/>
              </a:solidFill>
              <a:latin typeface="Papyrus" panose="03070502060502030205" pitchFamily="66" charset="0"/>
            </a:endParaRPr>
          </a:p>
        </p:txBody>
      </p:sp>
    </p:spTree>
    <p:extLst>
      <p:ext uri="{BB962C8B-B14F-4D97-AF65-F5344CB8AC3E}">
        <p14:creationId xmlns:p14="http://schemas.microsoft.com/office/powerpoint/2010/main" val="30754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70" decel="100000"/>
                                        <p:tgtEl>
                                          <p:spTgt spid="2">
                                            <p:txEl>
                                              <p:pRg st="0" end="0"/>
                                            </p:txEl>
                                          </p:spTgt>
                                        </p:tgtEl>
                                      </p:cBhvr>
                                    </p:animEffect>
                                    <p:animScale>
                                      <p:cBhvr>
                                        <p:cTn id="13" dur="770" decel="100000"/>
                                        <p:tgtEl>
                                          <p:spTgt spid="2">
                                            <p:txEl>
                                              <p:pRg st="0" end="0"/>
                                            </p:txEl>
                                          </p:spTgt>
                                        </p:tgtEl>
                                      </p:cBhvr>
                                      <p:from x="10000" y="10000"/>
                                      <p:to x="200000" y="450000"/>
                                    </p:animScale>
                                    <p:animScale>
                                      <p:cBhvr>
                                        <p:cTn id="14" dur="1230" accel="100000" fill="hold">
                                          <p:stCondLst>
                                            <p:cond delay="770"/>
                                          </p:stCondLst>
                                        </p:cTn>
                                        <p:tgtEl>
                                          <p:spTgt spid="2">
                                            <p:txEl>
                                              <p:pRg st="0" end="0"/>
                                            </p:txEl>
                                          </p:spTgt>
                                        </p:tgtEl>
                                      </p:cBhvr>
                                      <p:from x="200000" y="450000"/>
                                      <p:to x="100000" y="100000"/>
                                    </p:animScale>
                                    <p:set>
                                      <p:cBhvr>
                                        <p:cTn id="15" dur="770" fill="hold"/>
                                        <p:tgtEl>
                                          <p:spTgt spid="2">
                                            <p:txEl>
                                              <p:pRg st="0" end="0"/>
                                            </p:txEl>
                                          </p:spTgt>
                                        </p:tgtEl>
                                        <p:attrNameLst>
                                          <p:attrName>ppt_x</p:attrName>
                                        </p:attrNameLst>
                                      </p:cBhvr>
                                      <p:to>
                                        <p:strVal val="(0.5)"/>
                                      </p:to>
                                    </p:set>
                                    <p:anim from="(0.5)" to="(#ppt_x)" calcmode="lin" valueType="num">
                                      <p:cBhvr>
                                        <p:cTn id="16" dur="1230" accel="100000" fill="hold">
                                          <p:stCondLst>
                                            <p:cond delay="770"/>
                                          </p:stCondLst>
                                        </p:cTn>
                                        <p:tgtEl>
                                          <p:spTgt spid="2">
                                            <p:txEl>
                                              <p:pRg st="0" end="0"/>
                                            </p:txEl>
                                          </p:spTgt>
                                        </p:tgtEl>
                                        <p:attrNameLst>
                                          <p:attrName>ppt_x</p:attrName>
                                        </p:attrNameLst>
                                      </p:cBhvr>
                                    </p:anim>
                                    <p:set>
                                      <p:cBhvr>
                                        <p:cTn id="17" dur="770" fill="hold"/>
                                        <p:tgtEl>
                                          <p:spTgt spid="2">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2">
                                            <p:txEl>
                                              <p:pRg st="0" end="0"/>
                                            </p:txEl>
                                          </p:spTgt>
                                        </p:tgtEl>
                                        <p:attrNameLst>
                                          <p:attrName>ppt_y</p:attrName>
                                        </p:attrNameLst>
                                      </p:cBhvr>
                                    </p:anim>
                                  </p:childTnLst>
                                </p:cTn>
                              </p:par>
                              <p:par>
                                <p:cTn id="19" presetID="5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770" decel="100000"/>
                                        <p:tgtEl>
                                          <p:spTgt spid="2">
                                            <p:txEl>
                                              <p:pRg st="1" end="1"/>
                                            </p:txEl>
                                          </p:spTgt>
                                        </p:tgtEl>
                                      </p:cBhvr>
                                    </p:animEffect>
                                    <p:animScale>
                                      <p:cBhvr>
                                        <p:cTn id="22" dur="770" decel="100000"/>
                                        <p:tgtEl>
                                          <p:spTgt spid="2">
                                            <p:txEl>
                                              <p:pRg st="1" end="1"/>
                                            </p:txEl>
                                          </p:spTgt>
                                        </p:tgtEl>
                                      </p:cBhvr>
                                      <p:from x="10000" y="10000"/>
                                      <p:to x="200000" y="450000"/>
                                    </p:animScale>
                                    <p:animScale>
                                      <p:cBhvr>
                                        <p:cTn id="23" dur="1230" accel="100000" fill="hold">
                                          <p:stCondLst>
                                            <p:cond delay="770"/>
                                          </p:stCondLst>
                                        </p:cTn>
                                        <p:tgtEl>
                                          <p:spTgt spid="2">
                                            <p:txEl>
                                              <p:pRg st="1" end="1"/>
                                            </p:txEl>
                                          </p:spTgt>
                                        </p:tgtEl>
                                      </p:cBhvr>
                                      <p:from x="200000" y="450000"/>
                                      <p:to x="100000" y="100000"/>
                                    </p:animScale>
                                    <p:set>
                                      <p:cBhvr>
                                        <p:cTn id="24" dur="770" fill="hold"/>
                                        <p:tgtEl>
                                          <p:spTgt spid="2">
                                            <p:txEl>
                                              <p:pRg st="1" end="1"/>
                                            </p:txEl>
                                          </p:spTgt>
                                        </p:tgtEl>
                                        <p:attrNameLst>
                                          <p:attrName>ppt_x</p:attrName>
                                        </p:attrNameLst>
                                      </p:cBhvr>
                                      <p:to>
                                        <p:strVal val="(0.5)"/>
                                      </p:to>
                                    </p:set>
                                    <p:anim from="(0.5)" to="(#ppt_x)" calcmode="lin" valueType="num">
                                      <p:cBhvr>
                                        <p:cTn id="25" dur="1230" accel="100000" fill="hold">
                                          <p:stCondLst>
                                            <p:cond delay="770"/>
                                          </p:stCondLst>
                                        </p:cTn>
                                        <p:tgtEl>
                                          <p:spTgt spid="2">
                                            <p:txEl>
                                              <p:pRg st="1" end="1"/>
                                            </p:txEl>
                                          </p:spTgt>
                                        </p:tgtEl>
                                        <p:attrNameLst>
                                          <p:attrName>ppt_x</p:attrName>
                                        </p:attrNameLst>
                                      </p:cBhvr>
                                    </p:anim>
                                    <p:set>
                                      <p:cBhvr>
                                        <p:cTn id="26" dur="770" fill="hold"/>
                                        <p:tgtEl>
                                          <p:spTgt spid="2">
                                            <p:txEl>
                                              <p:pRg st="1" end="1"/>
                                            </p:txEl>
                                          </p:spTgt>
                                        </p:tgtEl>
                                        <p:attrNameLst>
                                          <p:attrName>ppt_y</p:attrName>
                                        </p:attrNameLst>
                                      </p:cBhvr>
                                      <p:to>
                                        <p:strVal val="(#ppt_y+0.4)"/>
                                      </p:to>
                                    </p:set>
                                    <p:anim from="(#ppt_y+0.4)" to="(#ppt_y)" calcmode="lin" valueType="num">
                                      <p:cBhvr>
                                        <p:cTn id="27" dur="1230" accel="100000" fill="hold">
                                          <p:stCondLst>
                                            <p:cond delay="770"/>
                                          </p:stCondLst>
                                        </p:cTn>
                                        <p:tgtEl>
                                          <p:spTgt spid="2">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a:extLst>
              <a:ext uri="{FF2B5EF4-FFF2-40B4-BE49-F238E27FC236}">
                <a16:creationId xmlns:a16="http://schemas.microsoft.com/office/drawing/2014/main" id="{93E0ED91-DEBF-D2BC-2E73-99898ACEA274}"/>
              </a:ext>
            </a:extLst>
          </p:cNvPr>
          <p:cNvSpPr txBox="1">
            <a:spLocks noChangeArrowheads="1"/>
          </p:cNvSpPr>
          <p:nvPr/>
        </p:nvSpPr>
        <p:spPr bwMode="auto">
          <a:xfrm>
            <a:off x="1422400" y="787400"/>
            <a:ext cx="9347200"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Arial" panose="020B0604020202020204" pitchFamily="34" charset="0"/>
              </a:rPr>
              <a:t>No matter what is happening to us, no matter how bad it is, there is always something to be thankful for. </a:t>
            </a:r>
          </a:p>
        </p:txBody>
      </p:sp>
      <p:sp>
        <p:nvSpPr>
          <p:cNvPr id="10243" name="TextBox 4">
            <a:extLst>
              <a:ext uri="{FF2B5EF4-FFF2-40B4-BE49-F238E27FC236}">
                <a16:creationId xmlns:a16="http://schemas.microsoft.com/office/drawing/2014/main" id="{4842E68C-FE9A-E6B5-0643-7A49B8FD0DF4}"/>
              </a:ext>
            </a:extLst>
          </p:cNvPr>
          <p:cNvSpPr txBox="1">
            <a:spLocks noChangeArrowheads="1"/>
          </p:cNvSpPr>
          <p:nvPr/>
        </p:nvSpPr>
        <p:spPr bwMode="auto">
          <a:xfrm>
            <a:off x="1219200" y="3517901"/>
            <a:ext cx="9753600" cy="229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4267">
                <a:solidFill>
                  <a:schemeClr val="bg1"/>
                </a:solidFill>
                <a:latin typeface="Arial" panose="020B0604020202020204" pitchFamily="34" charset="0"/>
              </a:rPr>
              <a:t>Gratitude is an attitude that is </a:t>
            </a:r>
            <a:r>
              <a:rPr lang="en-US" altLang="en-US" sz="4267" u="sng">
                <a:solidFill>
                  <a:schemeClr val="bg1"/>
                </a:solidFill>
                <a:latin typeface="Arial" panose="020B0604020202020204" pitchFamily="34" charset="0"/>
              </a:rPr>
              <a:t>formed in good times</a:t>
            </a:r>
            <a:r>
              <a:rPr lang="en-US" altLang="en-US" sz="4267">
                <a:solidFill>
                  <a:schemeClr val="bg1"/>
                </a:solidFill>
                <a:latin typeface="Arial" panose="020B0604020202020204" pitchFamily="34" charset="0"/>
              </a:rPr>
              <a:t>, but it is </a:t>
            </a:r>
            <a:r>
              <a:rPr lang="en-US" altLang="en-US" sz="4267" u="sng">
                <a:solidFill>
                  <a:schemeClr val="bg1"/>
                </a:solidFill>
                <a:latin typeface="Arial" panose="020B0604020202020204" pitchFamily="34" charset="0"/>
              </a:rPr>
              <a:t>proven in bad times</a:t>
            </a:r>
            <a:r>
              <a:rPr lang="en-US" altLang="en-US" sz="4267">
                <a:solidFill>
                  <a:schemeClr val="bg1"/>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725">
                                          <p:stCondLst>
                                            <p:cond delay="0"/>
                                          </p:stCondLst>
                                        </p:cTn>
                                        <p:tgtEl>
                                          <p:spTgt spid="10242"/>
                                        </p:tgtEl>
                                      </p:cBhvr>
                                    </p:animEffect>
                                    <p:anim calcmode="lin" valueType="num">
                                      <p:cBhvr>
                                        <p:cTn id="8" dur="2278"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10242"/>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10242"/>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10242"/>
                                        </p:tgtEl>
                                        <p:attrNameLst>
                                          <p:attrName>ppt_y</p:attrName>
                                        </p:attrNameLst>
                                      </p:cBhvr>
                                      <p:tavLst>
                                        <p:tav tm="0" fmla="#ppt_y-sin(pi*$)/81">
                                          <p:val>
                                            <p:fltVal val="0"/>
                                          </p:val>
                                        </p:tav>
                                        <p:tav tm="100000">
                                          <p:val>
                                            <p:fltVal val="1"/>
                                          </p:val>
                                        </p:tav>
                                      </p:tavLst>
                                    </p:anim>
                                    <p:animScale>
                                      <p:cBhvr>
                                        <p:cTn id="13" dur="33">
                                          <p:stCondLst>
                                            <p:cond delay="812"/>
                                          </p:stCondLst>
                                        </p:cTn>
                                        <p:tgtEl>
                                          <p:spTgt spid="10242"/>
                                        </p:tgtEl>
                                      </p:cBhvr>
                                      <p:to x="100000" y="60000"/>
                                    </p:animScale>
                                    <p:animScale>
                                      <p:cBhvr>
                                        <p:cTn id="14" dur="207" decel="50000">
                                          <p:stCondLst>
                                            <p:cond delay="845"/>
                                          </p:stCondLst>
                                        </p:cTn>
                                        <p:tgtEl>
                                          <p:spTgt spid="10242"/>
                                        </p:tgtEl>
                                      </p:cBhvr>
                                      <p:to x="100000" y="100000"/>
                                    </p:animScale>
                                    <p:animScale>
                                      <p:cBhvr>
                                        <p:cTn id="15" dur="33">
                                          <p:stCondLst>
                                            <p:cond delay="1640"/>
                                          </p:stCondLst>
                                        </p:cTn>
                                        <p:tgtEl>
                                          <p:spTgt spid="10242"/>
                                        </p:tgtEl>
                                      </p:cBhvr>
                                      <p:to x="100000" y="80000"/>
                                    </p:animScale>
                                    <p:animScale>
                                      <p:cBhvr>
                                        <p:cTn id="16" dur="207" decel="50000">
                                          <p:stCondLst>
                                            <p:cond delay="1673"/>
                                          </p:stCondLst>
                                        </p:cTn>
                                        <p:tgtEl>
                                          <p:spTgt spid="10242"/>
                                        </p:tgtEl>
                                      </p:cBhvr>
                                      <p:to x="100000" y="100000"/>
                                    </p:animScale>
                                    <p:animScale>
                                      <p:cBhvr>
                                        <p:cTn id="17" dur="33">
                                          <p:stCondLst>
                                            <p:cond delay="2052"/>
                                          </p:stCondLst>
                                        </p:cTn>
                                        <p:tgtEl>
                                          <p:spTgt spid="10242"/>
                                        </p:tgtEl>
                                      </p:cBhvr>
                                      <p:to x="100000" y="90000"/>
                                    </p:animScale>
                                    <p:animScale>
                                      <p:cBhvr>
                                        <p:cTn id="18" dur="207" decel="50000">
                                          <p:stCondLst>
                                            <p:cond delay="2085"/>
                                          </p:stCondLst>
                                        </p:cTn>
                                        <p:tgtEl>
                                          <p:spTgt spid="10242"/>
                                        </p:tgtEl>
                                      </p:cBhvr>
                                      <p:to x="100000" y="100000"/>
                                    </p:animScale>
                                    <p:animScale>
                                      <p:cBhvr>
                                        <p:cTn id="19" dur="33">
                                          <p:stCondLst>
                                            <p:cond delay="2260"/>
                                          </p:stCondLst>
                                        </p:cTn>
                                        <p:tgtEl>
                                          <p:spTgt spid="10242"/>
                                        </p:tgtEl>
                                      </p:cBhvr>
                                      <p:to x="100000" y="95000"/>
                                    </p:animScale>
                                    <p:animScale>
                                      <p:cBhvr>
                                        <p:cTn id="20" dur="207" decel="50000">
                                          <p:stCondLst>
                                            <p:cond delay="2293"/>
                                          </p:stCondLst>
                                        </p:cTn>
                                        <p:tgtEl>
                                          <p:spTgt spid="1024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243"/>
                                        </p:tgtEl>
                                        <p:attrNameLst>
                                          <p:attrName>style.visibility</p:attrName>
                                        </p:attrNameLst>
                                      </p:cBhvr>
                                      <p:to>
                                        <p:strVal val="visible"/>
                                      </p:to>
                                    </p:set>
                                    <p:animEffect transition="in" filter="wipe(down)">
                                      <p:cBhvr>
                                        <p:cTn id="25"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a:extLst>
              <a:ext uri="{FF2B5EF4-FFF2-40B4-BE49-F238E27FC236}">
                <a16:creationId xmlns:a16="http://schemas.microsoft.com/office/drawing/2014/main" id="{D3713D52-D853-8D44-1224-F7B52D87ED59}"/>
              </a:ext>
            </a:extLst>
          </p:cNvPr>
          <p:cNvSpPr txBox="1">
            <a:spLocks noChangeArrowheads="1"/>
          </p:cNvSpPr>
          <p:nvPr/>
        </p:nvSpPr>
        <p:spPr bwMode="auto">
          <a:xfrm>
            <a:off x="609600" y="1092200"/>
            <a:ext cx="10972800" cy="78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FontTx/>
              <a:buNone/>
            </a:pPr>
            <a:r>
              <a:rPr lang="en-US" altLang="en-US" sz="4267">
                <a:solidFill>
                  <a:schemeClr val="bg1"/>
                </a:solidFill>
                <a:latin typeface="Arial" panose="020B0604020202020204" pitchFamily="34" charset="0"/>
              </a:rPr>
              <a:t>Gratitude Is </a:t>
            </a:r>
            <a:r>
              <a:rPr lang="en-US" altLang="en-US" sz="4267" u="sng">
                <a:solidFill>
                  <a:schemeClr val="bg1"/>
                </a:solidFill>
                <a:latin typeface="Arial" panose="020B0604020202020204" pitchFamily="34" charset="0"/>
              </a:rPr>
              <a:t>Not</a:t>
            </a:r>
            <a:r>
              <a:rPr lang="en-US" altLang="en-US" sz="4267">
                <a:solidFill>
                  <a:schemeClr val="bg1"/>
                </a:solidFill>
                <a:latin typeface="Arial" panose="020B0604020202020204" pitchFamily="34" charset="0"/>
              </a:rPr>
              <a:t> Reliant On </a:t>
            </a:r>
            <a:r>
              <a:rPr lang="en-US" altLang="en-US" sz="4267" u="sng">
                <a:solidFill>
                  <a:schemeClr val="bg1"/>
                </a:solidFill>
                <a:latin typeface="Arial" panose="020B0604020202020204" pitchFamily="34" charset="0"/>
              </a:rPr>
              <a:t>Circumstances</a:t>
            </a:r>
          </a:p>
        </p:txBody>
      </p:sp>
      <p:sp>
        <p:nvSpPr>
          <p:cNvPr id="9219" name="TextBox 4">
            <a:extLst>
              <a:ext uri="{FF2B5EF4-FFF2-40B4-BE49-F238E27FC236}">
                <a16:creationId xmlns:a16="http://schemas.microsoft.com/office/drawing/2014/main" id="{42AB306F-A054-6D2C-6CD7-43D3DB394500}"/>
              </a:ext>
            </a:extLst>
          </p:cNvPr>
          <p:cNvSpPr txBox="1">
            <a:spLocks noChangeArrowheads="1"/>
          </p:cNvSpPr>
          <p:nvPr/>
        </p:nvSpPr>
        <p:spPr bwMode="auto">
          <a:xfrm>
            <a:off x="3048000" y="2514601"/>
            <a:ext cx="6096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733">
                <a:solidFill>
                  <a:schemeClr val="bg1"/>
                </a:solidFill>
                <a:latin typeface="Arial" panose="020B0604020202020204" pitchFamily="34" charset="0"/>
              </a:rPr>
              <a:t>1 Thessalonians 5:16-18</a:t>
            </a:r>
          </a:p>
        </p:txBody>
      </p:sp>
      <p:sp>
        <p:nvSpPr>
          <p:cNvPr id="9220" name="TextBox 6">
            <a:extLst>
              <a:ext uri="{FF2B5EF4-FFF2-40B4-BE49-F238E27FC236}">
                <a16:creationId xmlns:a16="http://schemas.microsoft.com/office/drawing/2014/main" id="{1698497D-2E93-372A-5F5A-DF94C582D3EF}"/>
              </a:ext>
            </a:extLst>
          </p:cNvPr>
          <p:cNvSpPr txBox="1">
            <a:spLocks noChangeArrowheads="1"/>
          </p:cNvSpPr>
          <p:nvPr/>
        </p:nvSpPr>
        <p:spPr bwMode="auto">
          <a:xfrm>
            <a:off x="914400" y="3820585"/>
            <a:ext cx="10363200"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733" b="1" baseline="30000">
                <a:solidFill>
                  <a:schemeClr val="bg1"/>
                </a:solidFill>
                <a:latin typeface="system-ui"/>
              </a:rPr>
              <a:t>16 </a:t>
            </a:r>
            <a:r>
              <a:rPr lang="en-US" altLang="en-US" sz="3733">
                <a:solidFill>
                  <a:schemeClr val="bg1"/>
                </a:solidFill>
                <a:latin typeface="system-ui"/>
              </a:rPr>
              <a:t>Rejoice always, </a:t>
            </a:r>
            <a:r>
              <a:rPr lang="en-US" altLang="en-US" sz="3733" b="1" baseline="30000">
                <a:solidFill>
                  <a:schemeClr val="bg1"/>
                </a:solidFill>
                <a:latin typeface="system-ui"/>
              </a:rPr>
              <a:t>17 </a:t>
            </a:r>
            <a:r>
              <a:rPr lang="en-US" altLang="en-US" sz="3733">
                <a:solidFill>
                  <a:schemeClr val="bg1"/>
                </a:solidFill>
                <a:latin typeface="system-ui"/>
              </a:rPr>
              <a:t>pray continually, </a:t>
            </a:r>
            <a:r>
              <a:rPr lang="en-US" altLang="en-US" sz="3733" b="1" baseline="30000">
                <a:solidFill>
                  <a:schemeClr val="bg1"/>
                </a:solidFill>
                <a:latin typeface="system-ui"/>
              </a:rPr>
              <a:t>18 </a:t>
            </a:r>
            <a:r>
              <a:rPr lang="en-US" altLang="en-US" sz="3733">
                <a:solidFill>
                  <a:schemeClr val="bg1"/>
                </a:solidFill>
                <a:latin typeface="system-ui"/>
              </a:rPr>
              <a:t>give thanks in all circumstances; for this is God’s will for you in Christ Jesus.</a:t>
            </a:r>
            <a:endParaRPr lang="en-US" altLang="en-US" sz="3733">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1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D473CA04-F601-ACFE-E8CE-3435E8E6A674}"/>
              </a:ext>
            </a:extLst>
          </p:cNvPr>
          <p:cNvSpPr txBox="1">
            <a:spLocks noChangeArrowheads="1"/>
          </p:cNvSpPr>
          <p:nvPr/>
        </p:nvSpPr>
        <p:spPr bwMode="auto">
          <a:xfrm>
            <a:off x="3167707" y="76024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5" name="TextBox 4">
            <a:extLst>
              <a:ext uri="{FF2B5EF4-FFF2-40B4-BE49-F238E27FC236}">
                <a16:creationId xmlns:a16="http://schemas.microsoft.com/office/drawing/2014/main" id="{CFCD68F0-65A1-FCF4-7197-C290207951D4}"/>
              </a:ext>
            </a:extLst>
          </p:cNvPr>
          <p:cNvSpPr txBox="1">
            <a:spLocks noChangeArrowheads="1"/>
          </p:cNvSpPr>
          <p:nvPr/>
        </p:nvSpPr>
        <p:spPr bwMode="auto">
          <a:xfrm>
            <a:off x="1219200" y="2258484"/>
            <a:ext cx="944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800">
                <a:solidFill>
                  <a:schemeClr val="bg1"/>
                </a:solidFill>
                <a:latin typeface="Arial" panose="020B0604020202020204" pitchFamily="34" charset="0"/>
              </a:rPr>
              <a:t>Take a moment this week and encourage someone to taste and see how good the Lord really 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a:extLst>
              <a:ext uri="{FF2B5EF4-FFF2-40B4-BE49-F238E27FC236}">
                <a16:creationId xmlns:a16="http://schemas.microsoft.com/office/drawing/2014/main" id="{6BBC0135-D1FE-E209-92DD-18334CCFEA7D}"/>
              </a:ext>
            </a:extLst>
          </p:cNvPr>
          <p:cNvSpPr txBox="1">
            <a:spLocks noChangeArrowheads="1"/>
          </p:cNvSpPr>
          <p:nvPr/>
        </p:nvSpPr>
        <p:spPr bwMode="auto">
          <a:xfrm>
            <a:off x="3048000" y="472018"/>
            <a:ext cx="6096000" cy="86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4800">
                <a:solidFill>
                  <a:schemeClr val="bg1"/>
                </a:solidFill>
                <a:latin typeface="Arial" panose="020B0604020202020204" pitchFamily="34" charset="0"/>
              </a:rPr>
              <a:t>Gratitude is a Choice</a:t>
            </a:r>
          </a:p>
        </p:txBody>
      </p:sp>
      <p:sp>
        <p:nvSpPr>
          <p:cNvPr id="11267" name="TextBox 4">
            <a:extLst>
              <a:ext uri="{FF2B5EF4-FFF2-40B4-BE49-F238E27FC236}">
                <a16:creationId xmlns:a16="http://schemas.microsoft.com/office/drawing/2014/main" id="{291A39A5-4A93-358D-1544-384CF93671DF}"/>
              </a:ext>
            </a:extLst>
          </p:cNvPr>
          <p:cNvSpPr txBox="1">
            <a:spLocks noChangeArrowheads="1"/>
          </p:cNvSpPr>
          <p:nvPr/>
        </p:nvSpPr>
        <p:spPr bwMode="auto">
          <a:xfrm>
            <a:off x="863600" y="2108201"/>
            <a:ext cx="1046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We have a </a:t>
            </a:r>
            <a:r>
              <a:rPr lang="en-US" altLang="en-US" u="sng">
                <a:solidFill>
                  <a:schemeClr val="bg1"/>
                </a:solidFill>
                <a:latin typeface="Arial" panose="020B0604020202020204" pitchFamily="34" charset="0"/>
              </a:rPr>
              <a:t>choice</a:t>
            </a:r>
            <a:r>
              <a:rPr lang="en-US" altLang="en-US">
                <a:solidFill>
                  <a:schemeClr val="bg1"/>
                </a:solidFill>
                <a:latin typeface="Arial" panose="020B0604020202020204" pitchFamily="34" charset="0"/>
              </a:rPr>
              <a:t> as to what we see in life and what we </a:t>
            </a:r>
            <a:r>
              <a:rPr lang="en-US" altLang="en-US" u="sng">
                <a:solidFill>
                  <a:schemeClr val="bg1"/>
                </a:solidFill>
                <a:latin typeface="Arial" panose="020B0604020202020204" pitchFamily="34" charset="0"/>
              </a:rPr>
              <a:t>live by</a:t>
            </a:r>
            <a:r>
              <a:rPr lang="en-US" altLang="en-US">
                <a:solidFill>
                  <a:schemeClr val="bg1"/>
                </a:solidFill>
                <a:latin typeface="Arial" panose="020B0604020202020204" pitchFamily="34" charset="0"/>
              </a:rPr>
              <a:t>.  We can choose to be </a:t>
            </a:r>
            <a:r>
              <a:rPr lang="en-US" altLang="en-US" u="sng">
                <a:solidFill>
                  <a:schemeClr val="bg1"/>
                </a:solidFill>
                <a:latin typeface="Arial" panose="020B0604020202020204" pitchFamily="34" charset="0"/>
              </a:rPr>
              <a:t>greedy</a:t>
            </a:r>
            <a:r>
              <a:rPr lang="en-US" altLang="en-US">
                <a:solidFill>
                  <a:schemeClr val="bg1"/>
                </a:solidFill>
                <a:latin typeface="Arial" panose="020B0604020202020204" pitchFamily="34" charset="0"/>
              </a:rPr>
              <a:t> or </a:t>
            </a:r>
            <a:r>
              <a:rPr lang="en-US" altLang="en-US" u="sng">
                <a:solidFill>
                  <a:schemeClr val="bg1"/>
                </a:solidFill>
                <a:latin typeface="Arial" panose="020B0604020202020204" pitchFamily="34" charset="0"/>
              </a:rPr>
              <a:t>whiny</a:t>
            </a:r>
            <a:r>
              <a:rPr lang="en-US" altLang="en-US">
                <a:solidFill>
                  <a:schemeClr val="bg1"/>
                </a:solidFill>
                <a:latin typeface="Arial" panose="020B0604020202020204" pitchFamily="34" charset="0"/>
              </a:rPr>
              <a:t>, or we can choose to be </a:t>
            </a:r>
            <a:r>
              <a:rPr lang="en-US" altLang="en-US" u="sng">
                <a:solidFill>
                  <a:schemeClr val="bg1"/>
                </a:solidFill>
                <a:latin typeface="Arial" panose="020B0604020202020204" pitchFamily="34" charset="0"/>
              </a:rPr>
              <a:t>grateful</a:t>
            </a:r>
            <a:r>
              <a:rPr lang="en-US" altLang="en-US">
                <a:solidFill>
                  <a:schemeClr val="bg1"/>
                </a:solidFill>
                <a:latin typeface="Arial" panose="020B0604020202020204" pitchFamily="34" charset="0"/>
              </a:rPr>
              <a:t>. </a:t>
            </a:r>
          </a:p>
        </p:txBody>
      </p:sp>
      <p:sp>
        <p:nvSpPr>
          <p:cNvPr id="11268" name="TextBox 6">
            <a:extLst>
              <a:ext uri="{FF2B5EF4-FFF2-40B4-BE49-F238E27FC236}">
                <a16:creationId xmlns:a16="http://schemas.microsoft.com/office/drawing/2014/main" id="{936E9A6D-0B40-020B-8B19-A5C755E6E636}"/>
              </a:ext>
            </a:extLst>
          </p:cNvPr>
          <p:cNvSpPr txBox="1">
            <a:spLocks noChangeArrowheads="1"/>
          </p:cNvSpPr>
          <p:nvPr/>
        </p:nvSpPr>
        <p:spPr bwMode="auto">
          <a:xfrm>
            <a:off x="-14817" y="4343401"/>
            <a:ext cx="7264401" cy="69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FontTx/>
              <a:buNone/>
            </a:pPr>
            <a:r>
              <a:rPr lang="en-US" altLang="en-US" sz="3733">
                <a:solidFill>
                  <a:schemeClr val="bg1"/>
                </a:solidFill>
                <a:latin typeface="Arial" panose="020B0604020202020204" pitchFamily="34" charset="0"/>
              </a:rPr>
              <a:t>The way we choose gratitude:</a:t>
            </a:r>
          </a:p>
        </p:txBody>
      </p:sp>
      <p:sp>
        <p:nvSpPr>
          <p:cNvPr id="11269" name="TextBox 8">
            <a:extLst>
              <a:ext uri="{FF2B5EF4-FFF2-40B4-BE49-F238E27FC236}">
                <a16:creationId xmlns:a16="http://schemas.microsoft.com/office/drawing/2014/main" id="{C83F6B0D-276F-C062-2FC2-6141E5CBFCCD}"/>
              </a:ext>
            </a:extLst>
          </p:cNvPr>
          <p:cNvSpPr txBox="1">
            <a:spLocks noChangeArrowheads="1"/>
          </p:cNvSpPr>
          <p:nvPr/>
        </p:nvSpPr>
        <p:spPr bwMode="auto">
          <a:xfrm>
            <a:off x="6299200" y="4318000"/>
            <a:ext cx="6096000" cy="78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FontTx/>
              <a:buNone/>
            </a:pPr>
            <a:r>
              <a:rPr lang="en-US" altLang="en-US" sz="4267" u="sng">
                <a:solidFill>
                  <a:schemeClr val="bg1"/>
                </a:solidFill>
                <a:latin typeface="Arial" panose="020B0604020202020204" pitchFamily="34" charset="0"/>
              </a:rPr>
              <a:t>Think about the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250"/>
                                        <p:tgtEl>
                                          <p:spTgt spid="11266"/>
                                        </p:tgtEl>
                                      </p:cBhvr>
                                    </p:animEffect>
                                    <p:anim calcmode="lin" valueType="num">
                                      <p:cBhvr>
                                        <p:cTn id="8" dur="2250" fill="hold"/>
                                        <p:tgtEl>
                                          <p:spTgt spid="11266"/>
                                        </p:tgtEl>
                                        <p:attrNameLst>
                                          <p:attrName>ppt_x</p:attrName>
                                        </p:attrNameLst>
                                      </p:cBhvr>
                                      <p:tavLst>
                                        <p:tav tm="0">
                                          <p:val>
                                            <p:strVal val="#ppt_x"/>
                                          </p:val>
                                        </p:tav>
                                        <p:tav tm="100000">
                                          <p:val>
                                            <p:strVal val="#ppt_x"/>
                                          </p:val>
                                        </p:tav>
                                      </p:tavLst>
                                    </p:anim>
                                    <p:anim calcmode="lin" valueType="num">
                                      <p:cBhvr>
                                        <p:cTn id="9" dur="225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fade">
                                      <p:cBhvr>
                                        <p:cTn id="14" dur="2250"/>
                                        <p:tgtEl>
                                          <p:spTgt spid="112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fade">
                                      <p:cBhvr>
                                        <p:cTn id="19" dur="500"/>
                                        <p:tgtEl>
                                          <p:spTgt spid="112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wipe(down)">
                                      <p:cBhvr>
                                        <p:cTn id="24" dur="580">
                                          <p:stCondLst>
                                            <p:cond delay="0"/>
                                          </p:stCondLst>
                                        </p:cTn>
                                        <p:tgtEl>
                                          <p:spTgt spid="11269"/>
                                        </p:tgtEl>
                                      </p:cBhvr>
                                    </p:animEffect>
                                    <p:anim calcmode="lin" valueType="num">
                                      <p:cBhvr>
                                        <p:cTn id="25" dur="1822" tmFilter="0,0; 0.14,0.36; 0.43,0.73; 0.71,0.91; 1.0,1.0">
                                          <p:stCondLst>
                                            <p:cond delay="0"/>
                                          </p:stCondLst>
                                        </p:cTn>
                                        <p:tgtEl>
                                          <p:spTgt spid="1126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26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26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26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269"/>
                                        </p:tgtEl>
                                        <p:attrNameLst>
                                          <p:attrName>ppt_y</p:attrName>
                                        </p:attrNameLst>
                                      </p:cBhvr>
                                      <p:tavLst>
                                        <p:tav tm="0" fmla="#ppt_y-sin(pi*$)/81">
                                          <p:val>
                                            <p:fltVal val="0"/>
                                          </p:val>
                                        </p:tav>
                                        <p:tav tm="100000">
                                          <p:val>
                                            <p:fltVal val="1"/>
                                          </p:val>
                                        </p:tav>
                                      </p:tavLst>
                                    </p:anim>
                                    <p:animScale>
                                      <p:cBhvr>
                                        <p:cTn id="30" dur="26">
                                          <p:stCondLst>
                                            <p:cond delay="650"/>
                                          </p:stCondLst>
                                        </p:cTn>
                                        <p:tgtEl>
                                          <p:spTgt spid="11269"/>
                                        </p:tgtEl>
                                      </p:cBhvr>
                                      <p:to x="100000" y="60000"/>
                                    </p:animScale>
                                    <p:animScale>
                                      <p:cBhvr>
                                        <p:cTn id="31" dur="166" decel="50000">
                                          <p:stCondLst>
                                            <p:cond delay="676"/>
                                          </p:stCondLst>
                                        </p:cTn>
                                        <p:tgtEl>
                                          <p:spTgt spid="11269"/>
                                        </p:tgtEl>
                                      </p:cBhvr>
                                      <p:to x="100000" y="100000"/>
                                    </p:animScale>
                                    <p:animScale>
                                      <p:cBhvr>
                                        <p:cTn id="32" dur="26">
                                          <p:stCondLst>
                                            <p:cond delay="1312"/>
                                          </p:stCondLst>
                                        </p:cTn>
                                        <p:tgtEl>
                                          <p:spTgt spid="11269"/>
                                        </p:tgtEl>
                                      </p:cBhvr>
                                      <p:to x="100000" y="80000"/>
                                    </p:animScale>
                                    <p:animScale>
                                      <p:cBhvr>
                                        <p:cTn id="33" dur="166" decel="50000">
                                          <p:stCondLst>
                                            <p:cond delay="1338"/>
                                          </p:stCondLst>
                                        </p:cTn>
                                        <p:tgtEl>
                                          <p:spTgt spid="11269"/>
                                        </p:tgtEl>
                                      </p:cBhvr>
                                      <p:to x="100000" y="100000"/>
                                    </p:animScale>
                                    <p:animScale>
                                      <p:cBhvr>
                                        <p:cTn id="34" dur="26">
                                          <p:stCondLst>
                                            <p:cond delay="1642"/>
                                          </p:stCondLst>
                                        </p:cTn>
                                        <p:tgtEl>
                                          <p:spTgt spid="11269"/>
                                        </p:tgtEl>
                                      </p:cBhvr>
                                      <p:to x="100000" y="90000"/>
                                    </p:animScale>
                                    <p:animScale>
                                      <p:cBhvr>
                                        <p:cTn id="35" dur="166" decel="50000">
                                          <p:stCondLst>
                                            <p:cond delay="1668"/>
                                          </p:stCondLst>
                                        </p:cTn>
                                        <p:tgtEl>
                                          <p:spTgt spid="11269"/>
                                        </p:tgtEl>
                                      </p:cBhvr>
                                      <p:to x="100000" y="100000"/>
                                    </p:animScale>
                                    <p:animScale>
                                      <p:cBhvr>
                                        <p:cTn id="36" dur="26">
                                          <p:stCondLst>
                                            <p:cond delay="1808"/>
                                          </p:stCondLst>
                                        </p:cTn>
                                        <p:tgtEl>
                                          <p:spTgt spid="11269"/>
                                        </p:tgtEl>
                                      </p:cBhvr>
                                      <p:to x="100000" y="95000"/>
                                    </p:animScale>
                                    <p:animScale>
                                      <p:cBhvr>
                                        <p:cTn id="37" dur="166" decel="50000">
                                          <p:stCondLst>
                                            <p:cond delay="1834"/>
                                          </p:stCondLst>
                                        </p:cTn>
                                        <p:tgtEl>
                                          <p:spTgt spid="112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65A76C40-B3B1-1A99-4ED6-25AE4FF83633}"/>
              </a:ext>
            </a:extLst>
          </p:cNvPr>
          <p:cNvSpPr txBox="1">
            <a:spLocks noChangeArrowheads="1"/>
          </p:cNvSpPr>
          <p:nvPr/>
        </p:nvSpPr>
        <p:spPr bwMode="auto">
          <a:xfrm>
            <a:off x="3048000" y="27940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5" name="TextBox 4">
            <a:extLst>
              <a:ext uri="{FF2B5EF4-FFF2-40B4-BE49-F238E27FC236}">
                <a16:creationId xmlns:a16="http://schemas.microsoft.com/office/drawing/2014/main" id="{9E5A5CA2-0798-D414-6151-B606041558E1}"/>
              </a:ext>
            </a:extLst>
          </p:cNvPr>
          <p:cNvSpPr txBox="1">
            <a:spLocks noChangeArrowheads="1"/>
          </p:cNvSpPr>
          <p:nvPr/>
        </p:nvSpPr>
        <p:spPr bwMode="auto">
          <a:xfrm>
            <a:off x="1117600" y="1270000"/>
            <a:ext cx="9448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800">
                <a:solidFill>
                  <a:schemeClr val="bg1"/>
                </a:solidFill>
              </a:rPr>
              <a:t>Gratitude begins with a feeling.</a:t>
            </a:r>
          </a:p>
          <a:p>
            <a:pPr algn="ctr">
              <a:spcBef>
                <a:spcPct val="0"/>
              </a:spcBef>
              <a:buFontTx/>
              <a:buNone/>
            </a:pPr>
            <a:r>
              <a:rPr lang="en-US" altLang="en-US" sz="4800">
                <a:solidFill>
                  <a:schemeClr val="bg1"/>
                </a:solidFill>
              </a:rPr>
              <a:t>  A feeling of appreciation for something.</a:t>
            </a:r>
          </a:p>
          <a:p>
            <a:pPr algn="ctr">
              <a:spcBef>
                <a:spcPct val="0"/>
              </a:spcBef>
              <a:buFontTx/>
              <a:buNone/>
            </a:pPr>
            <a:endParaRPr lang="en-US" altLang="en-US" sz="4800">
              <a:solidFill>
                <a:schemeClr val="bg1"/>
              </a:solidFill>
              <a:latin typeface="Arial" panose="020B0604020202020204" pitchFamily="34" charset="0"/>
            </a:endParaRPr>
          </a:p>
        </p:txBody>
      </p:sp>
      <p:sp>
        <p:nvSpPr>
          <p:cNvPr id="15364" name="TextBox 1">
            <a:extLst>
              <a:ext uri="{FF2B5EF4-FFF2-40B4-BE49-F238E27FC236}">
                <a16:creationId xmlns:a16="http://schemas.microsoft.com/office/drawing/2014/main" id="{F95935C1-882C-1AF5-C230-BD43EE5FE486}"/>
              </a:ext>
            </a:extLst>
          </p:cNvPr>
          <p:cNvSpPr txBox="1">
            <a:spLocks noChangeArrowheads="1"/>
          </p:cNvSpPr>
          <p:nvPr/>
        </p:nvSpPr>
        <p:spPr bwMode="auto">
          <a:xfrm>
            <a:off x="1094317" y="3835401"/>
            <a:ext cx="9956800"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733">
                <a:solidFill>
                  <a:schemeClr val="bg1"/>
                </a:solidFill>
                <a:latin typeface="Arial" panose="020B0604020202020204" pitchFamily="34" charset="0"/>
              </a:rPr>
              <a:t>This week strive to pay attention to that feeling and express as the true heart of Gratitude.</a:t>
            </a:r>
          </a:p>
          <a:p>
            <a:pPr algn="ctr">
              <a:spcBef>
                <a:spcPct val="0"/>
              </a:spcBef>
              <a:buFontTx/>
              <a:buNone/>
            </a:pPr>
            <a:endParaRPr lang="en-US" altLang="en-US" sz="3733">
              <a:solidFill>
                <a:schemeClr val="bg1"/>
              </a:solidFill>
              <a:latin typeface="Arial" panose="020B0604020202020204" pitchFamily="34" charset="0"/>
            </a:endParaRPr>
          </a:p>
        </p:txBody>
      </p:sp>
      <p:sp>
        <p:nvSpPr>
          <p:cNvPr id="15365" name="TextBox 2">
            <a:extLst>
              <a:ext uri="{FF2B5EF4-FFF2-40B4-BE49-F238E27FC236}">
                <a16:creationId xmlns:a16="http://schemas.microsoft.com/office/drawing/2014/main" id="{0ED893C0-EF4A-33E7-E1A8-F2C987A7AC04}"/>
              </a:ext>
            </a:extLst>
          </p:cNvPr>
          <p:cNvSpPr txBox="1">
            <a:spLocks noChangeArrowheads="1"/>
          </p:cNvSpPr>
          <p:nvPr/>
        </p:nvSpPr>
        <p:spPr bwMode="auto">
          <a:xfrm>
            <a:off x="2032000" y="5996518"/>
            <a:ext cx="9019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chemeClr val="bg1"/>
                </a:solidFill>
                <a:latin typeface="Arial" panose="020B0604020202020204" pitchFamily="34" charset="0"/>
              </a:rPr>
              <a:t>Let’s make try to make every moment a grateful moment. </a:t>
            </a:r>
          </a:p>
          <a:p>
            <a:pPr>
              <a:spcBef>
                <a:spcPct val="0"/>
              </a:spcBef>
              <a:buFontTx/>
              <a:buNone/>
            </a:pPr>
            <a:endParaRPr lang="en-US" altLang="en-US" sz="2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250"/>
                                        <p:tgtEl>
                                          <p:spTgt spid="5"/>
                                        </p:tgtEl>
                                      </p:cBhvr>
                                    </p:animEffect>
                                    <p:anim calcmode="lin" valueType="num">
                                      <p:cBhvr>
                                        <p:cTn id="13" dur="2250" fill="hold"/>
                                        <p:tgtEl>
                                          <p:spTgt spid="5"/>
                                        </p:tgtEl>
                                        <p:attrNameLst>
                                          <p:attrName>ppt_x</p:attrName>
                                        </p:attrNameLst>
                                      </p:cBhvr>
                                      <p:tavLst>
                                        <p:tav tm="0">
                                          <p:val>
                                            <p:strVal val="#ppt_x"/>
                                          </p:val>
                                        </p:tav>
                                        <p:tav tm="100000">
                                          <p:val>
                                            <p:strVal val="#ppt_x"/>
                                          </p:val>
                                        </p:tav>
                                      </p:tavLst>
                                    </p:anim>
                                    <p:anim calcmode="lin" valueType="num">
                                      <p:cBhvr>
                                        <p:cTn id="14" dur="2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fade">
                                      <p:cBhvr>
                                        <p:cTn id="19" dur="1500"/>
                                        <p:tgtEl>
                                          <p:spTgt spid="15364"/>
                                        </p:tgtEl>
                                      </p:cBhvr>
                                    </p:animEffect>
                                    <p:anim calcmode="lin" valueType="num">
                                      <p:cBhvr>
                                        <p:cTn id="20" dur="1500" fill="hold"/>
                                        <p:tgtEl>
                                          <p:spTgt spid="15364"/>
                                        </p:tgtEl>
                                        <p:attrNameLst>
                                          <p:attrName>ppt_x</p:attrName>
                                        </p:attrNameLst>
                                      </p:cBhvr>
                                      <p:tavLst>
                                        <p:tav tm="0">
                                          <p:val>
                                            <p:strVal val="#ppt_x"/>
                                          </p:val>
                                        </p:tav>
                                        <p:tav tm="100000">
                                          <p:val>
                                            <p:strVal val="#ppt_x"/>
                                          </p:val>
                                        </p:tav>
                                      </p:tavLst>
                                    </p:anim>
                                    <p:anim calcmode="lin" valueType="num">
                                      <p:cBhvr>
                                        <p:cTn id="21" dur="15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365"/>
                                        </p:tgtEl>
                                        <p:attrNameLst>
                                          <p:attrName>style.visibility</p:attrName>
                                        </p:attrNameLst>
                                      </p:cBhvr>
                                      <p:to>
                                        <p:strVal val="visible"/>
                                      </p:to>
                                    </p:set>
                                    <p:animEffect transition="in" filter="fade">
                                      <p:cBhvr>
                                        <p:cTn id="26"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5" grpId="0"/>
      <p:bldP spid="15364" grpId="0"/>
      <p:bldP spid="1536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81FA1BBA-6A8C-BAC8-A2CA-69204CEDE674}"/>
              </a:ext>
            </a:extLst>
          </p:cNvPr>
          <p:cNvSpPr txBox="1">
            <a:spLocks noChangeArrowheads="1"/>
          </p:cNvSpPr>
          <p:nvPr/>
        </p:nvSpPr>
        <p:spPr bwMode="auto">
          <a:xfrm>
            <a:off x="1016000" y="685801"/>
            <a:ext cx="10160000" cy="104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 typeface="Arial" panose="020B0604020202020204" pitchFamily="34" charset="0"/>
              <a:buNone/>
            </a:pPr>
            <a:r>
              <a:rPr lang="en-US" altLang="en-US" sz="5867">
                <a:solidFill>
                  <a:schemeClr val="bg1"/>
                </a:solidFill>
                <a:latin typeface="Arial" panose="020B0604020202020204" pitchFamily="34" charset="0"/>
              </a:rPr>
              <a:t>Upon further review!</a:t>
            </a:r>
          </a:p>
        </p:txBody>
      </p:sp>
      <p:sp>
        <p:nvSpPr>
          <p:cNvPr id="3075" name="TextBox 2">
            <a:extLst>
              <a:ext uri="{FF2B5EF4-FFF2-40B4-BE49-F238E27FC236}">
                <a16:creationId xmlns:a16="http://schemas.microsoft.com/office/drawing/2014/main" id="{59EDEADF-9092-0A93-03BF-3469F2FEE836}"/>
              </a:ext>
            </a:extLst>
          </p:cNvPr>
          <p:cNvSpPr txBox="1">
            <a:spLocks noChangeArrowheads="1"/>
          </p:cNvSpPr>
          <p:nvPr/>
        </p:nvSpPr>
        <p:spPr bwMode="auto">
          <a:xfrm>
            <a:off x="1371600" y="4709585"/>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Papyrus" panose="03070502060502030205" pitchFamily="66" charset="0"/>
              </a:rPr>
              <a:t>Pastor Richard “ Rico” Tubbs</a:t>
            </a:r>
          </a:p>
        </p:txBody>
      </p:sp>
      <p:sp>
        <p:nvSpPr>
          <p:cNvPr id="3076" name="TextBox 2">
            <a:extLst>
              <a:ext uri="{FF2B5EF4-FFF2-40B4-BE49-F238E27FC236}">
                <a16:creationId xmlns:a16="http://schemas.microsoft.com/office/drawing/2014/main" id="{DF876FE7-1C53-193B-1784-2F0CDCC9191A}"/>
              </a:ext>
            </a:extLst>
          </p:cNvPr>
          <p:cNvSpPr txBox="1">
            <a:spLocks noChangeArrowheads="1"/>
          </p:cNvSpPr>
          <p:nvPr/>
        </p:nvSpPr>
        <p:spPr bwMode="auto">
          <a:xfrm>
            <a:off x="3048000" y="2188633"/>
            <a:ext cx="6096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733" b="1">
                <a:solidFill>
                  <a:schemeClr val="bg1"/>
                </a:solidFill>
                <a:latin typeface="system-ui"/>
              </a:rPr>
              <a:t>Psalm 46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C1526584-2057-24A5-EEE7-7B2FF0057C40}"/>
              </a:ext>
            </a:extLst>
          </p:cNvPr>
          <p:cNvSpPr txBox="1">
            <a:spLocks noChangeArrowheads="1"/>
          </p:cNvSpPr>
          <p:nvPr/>
        </p:nvSpPr>
        <p:spPr bwMode="auto">
          <a:xfrm>
            <a:off x="812800" y="990600"/>
            <a:ext cx="10566400" cy="133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2400">
                <a:solidFill>
                  <a:schemeClr val="bg1"/>
                </a:solidFill>
                <a:latin typeface="Arial" panose="020B0604020202020204" pitchFamily="34" charset="0"/>
              </a:rPr>
              <a:t>Even when we live upright lives, bad things still happen. Circumstances do not have to control our lives and our service for God. We need to allow God to do His </a:t>
            </a:r>
            <a:r>
              <a:rPr lang="en-US" altLang="en-US" sz="2400" u="sng">
                <a:solidFill>
                  <a:schemeClr val="bg1"/>
                </a:solidFill>
                <a:latin typeface="Arial" panose="020B0604020202020204" pitchFamily="34" charset="0"/>
              </a:rPr>
              <a:t>work even in the midst of our difficulties</a:t>
            </a:r>
            <a:r>
              <a:rPr lang="en-US" altLang="en-US" sz="2400">
                <a:solidFill>
                  <a:schemeClr val="bg1"/>
                </a:solidFill>
                <a:latin typeface="Arial" panose="020B0604020202020204" pitchFamily="34" charset="0"/>
              </a:rPr>
              <a:t>.</a:t>
            </a:r>
          </a:p>
        </p:txBody>
      </p:sp>
      <p:sp>
        <p:nvSpPr>
          <p:cNvPr id="5123" name="TextBox 4">
            <a:extLst>
              <a:ext uri="{FF2B5EF4-FFF2-40B4-BE49-F238E27FC236}">
                <a16:creationId xmlns:a16="http://schemas.microsoft.com/office/drawing/2014/main" id="{D38A56CE-273A-E58E-5754-294104D4BB94}"/>
              </a:ext>
            </a:extLst>
          </p:cNvPr>
          <p:cNvSpPr txBox="1">
            <a:spLocks noChangeArrowheads="1"/>
          </p:cNvSpPr>
          <p:nvPr/>
        </p:nvSpPr>
        <p:spPr bwMode="auto">
          <a:xfrm>
            <a:off x="254000" y="5562601"/>
            <a:ext cx="11684000" cy="9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2400">
                <a:solidFill>
                  <a:schemeClr val="bg1"/>
                </a:solidFill>
                <a:latin typeface="Arial" panose="020B0604020202020204" pitchFamily="34" charset="0"/>
              </a:rPr>
              <a:t>Circumstances are beyond the control of man, but his conduct is in his own power. -Benjamin Disraeli  </a:t>
            </a:r>
          </a:p>
        </p:txBody>
      </p:sp>
      <p:sp>
        <p:nvSpPr>
          <p:cNvPr id="5124" name="TextBox 6">
            <a:extLst>
              <a:ext uri="{FF2B5EF4-FFF2-40B4-BE49-F238E27FC236}">
                <a16:creationId xmlns:a16="http://schemas.microsoft.com/office/drawing/2014/main" id="{B491AA2E-5C22-E364-8FB3-8B65C4987B1D}"/>
              </a:ext>
            </a:extLst>
          </p:cNvPr>
          <p:cNvSpPr txBox="1">
            <a:spLocks noChangeArrowheads="1"/>
          </p:cNvSpPr>
          <p:nvPr/>
        </p:nvSpPr>
        <p:spPr bwMode="auto">
          <a:xfrm>
            <a:off x="609600" y="2817285"/>
            <a:ext cx="1056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solidFill>
                  <a:schemeClr val="bg1"/>
                </a:solidFill>
                <a:latin typeface="Arial" panose="020B0604020202020204" pitchFamily="34" charset="0"/>
              </a:rPr>
              <a:t>The only thing that you can always control about the circumstances of life is </a:t>
            </a:r>
            <a:r>
              <a:rPr lang="en-US" altLang="en-US" sz="2400" u="sng">
                <a:solidFill>
                  <a:schemeClr val="bg1"/>
                </a:solidFill>
                <a:latin typeface="Arial" panose="020B0604020202020204" pitchFamily="34" charset="0"/>
              </a:rPr>
              <a:t>your response to them</a:t>
            </a:r>
            <a:r>
              <a:rPr lang="en-US" altLang="en-US" sz="2400">
                <a:solidFill>
                  <a:schemeClr val="bg1"/>
                </a:solidFill>
                <a:latin typeface="Arial" panose="020B0604020202020204" pitchFamily="34" charset="0"/>
              </a:rPr>
              <a:t>.</a:t>
            </a:r>
          </a:p>
        </p:txBody>
      </p:sp>
      <p:sp>
        <p:nvSpPr>
          <p:cNvPr id="5125" name="TextBox 8">
            <a:extLst>
              <a:ext uri="{FF2B5EF4-FFF2-40B4-BE49-F238E27FC236}">
                <a16:creationId xmlns:a16="http://schemas.microsoft.com/office/drawing/2014/main" id="{F5EA9F6D-F71A-D1AD-D46D-89B2FD27875F}"/>
              </a:ext>
            </a:extLst>
          </p:cNvPr>
          <p:cNvSpPr txBox="1">
            <a:spLocks noChangeArrowheads="1"/>
          </p:cNvSpPr>
          <p:nvPr/>
        </p:nvSpPr>
        <p:spPr bwMode="auto">
          <a:xfrm>
            <a:off x="812800" y="4074585"/>
            <a:ext cx="1087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solidFill>
                  <a:schemeClr val="bg1"/>
                </a:solidFill>
                <a:latin typeface="Arial" panose="020B0604020202020204" pitchFamily="34" charset="0"/>
              </a:rPr>
              <a:t>The reaction that we choose when faced with hardships, </a:t>
            </a:r>
            <a:r>
              <a:rPr lang="en-US" altLang="en-US" sz="2400" u="sng">
                <a:solidFill>
                  <a:schemeClr val="bg1"/>
                </a:solidFill>
                <a:latin typeface="Arial" panose="020B0604020202020204" pitchFamily="34" charset="0"/>
              </a:rPr>
              <a:t>reveals our character</a:t>
            </a:r>
            <a:r>
              <a:rPr lang="en-US" altLang="en-US" sz="2400">
                <a:solidFill>
                  <a:schemeClr val="bg1"/>
                </a:solidFill>
                <a:latin typeface="Arial" panose="020B0604020202020204" pitchFamily="34" charset="0"/>
              </a:rPr>
              <a:t>. It also reveals Christ’s </a:t>
            </a:r>
            <a:r>
              <a:rPr lang="en-US" altLang="en-US" sz="2400" u="sng">
                <a:solidFill>
                  <a:schemeClr val="bg1"/>
                </a:solidFill>
                <a:latin typeface="Arial" panose="020B0604020202020204" pitchFamily="34" charset="0"/>
              </a:rPr>
              <a:t>work within us</a:t>
            </a:r>
            <a:r>
              <a:rPr lang="en-US" altLang="en-US" sz="2400">
                <a:solidFill>
                  <a:schemeClr val="bg1"/>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heel(1)">
                                      <p:cBhvr>
                                        <p:cTn id="12" dur="30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1000"/>
                                        <p:tgtEl>
                                          <p:spTgt spid="5125"/>
                                        </p:tgtEl>
                                      </p:cBhvr>
                                    </p:animEffect>
                                    <p:anim calcmode="lin" valueType="num">
                                      <p:cBhvr>
                                        <p:cTn id="18" dur="1000" fill="hold"/>
                                        <p:tgtEl>
                                          <p:spTgt spid="5125"/>
                                        </p:tgtEl>
                                        <p:attrNameLst>
                                          <p:attrName>ppt_x</p:attrName>
                                        </p:attrNameLst>
                                      </p:cBhvr>
                                      <p:tavLst>
                                        <p:tav tm="0">
                                          <p:val>
                                            <p:strVal val="#ppt_x"/>
                                          </p:val>
                                        </p:tav>
                                        <p:tav tm="100000">
                                          <p:val>
                                            <p:strVal val="#ppt_x"/>
                                          </p:val>
                                        </p:tav>
                                      </p:tavLst>
                                    </p:anim>
                                    <p:anim calcmode="lin" valueType="num">
                                      <p:cBhvr>
                                        <p:cTn id="19"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fade">
                                      <p:cBhvr>
                                        <p:cTn id="24" dur="1000"/>
                                        <p:tgtEl>
                                          <p:spTgt spid="5123"/>
                                        </p:tgtEl>
                                      </p:cBhvr>
                                    </p:animEffect>
                                    <p:anim calcmode="lin" valueType="num">
                                      <p:cBhvr>
                                        <p:cTn id="25" dur="1000" fill="hold"/>
                                        <p:tgtEl>
                                          <p:spTgt spid="5123"/>
                                        </p:tgtEl>
                                        <p:attrNameLst>
                                          <p:attrName>ppt_x</p:attrName>
                                        </p:attrNameLst>
                                      </p:cBhvr>
                                      <p:tavLst>
                                        <p:tav tm="0">
                                          <p:val>
                                            <p:strVal val="#ppt_x"/>
                                          </p:val>
                                        </p:tav>
                                        <p:tav tm="100000">
                                          <p:val>
                                            <p:strVal val="#ppt_x"/>
                                          </p:val>
                                        </p:tav>
                                      </p:tavLst>
                                    </p:anim>
                                    <p:anim calcmode="lin" valueType="num">
                                      <p:cBhvr>
                                        <p:cTn id="2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P spid="512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a:extLst>
              <a:ext uri="{FF2B5EF4-FFF2-40B4-BE49-F238E27FC236}">
                <a16:creationId xmlns:a16="http://schemas.microsoft.com/office/drawing/2014/main" id="{233651B6-9354-AC5C-E815-EDA5ADF712EB}"/>
              </a:ext>
            </a:extLst>
          </p:cNvPr>
          <p:cNvSpPr txBox="1">
            <a:spLocks noChangeArrowheads="1"/>
          </p:cNvSpPr>
          <p:nvPr/>
        </p:nvSpPr>
        <p:spPr bwMode="auto">
          <a:xfrm>
            <a:off x="558800" y="563033"/>
            <a:ext cx="1107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solidFill>
                  <a:schemeClr val="bg1"/>
                </a:solidFill>
                <a:latin typeface="Open Sans" panose="020B0606030504020204" pitchFamily="34" charset="0"/>
              </a:rPr>
              <a:t>You must </a:t>
            </a:r>
            <a:r>
              <a:rPr lang="en-US" altLang="en-US" sz="2400" u="sng">
                <a:solidFill>
                  <a:schemeClr val="bg1"/>
                </a:solidFill>
                <a:latin typeface="Open Sans" panose="020B0606030504020204" pitchFamily="34" charset="0"/>
              </a:rPr>
              <a:t>never </a:t>
            </a:r>
            <a:r>
              <a:rPr lang="en-US" altLang="en-US" sz="2400">
                <a:solidFill>
                  <a:schemeClr val="bg1"/>
                </a:solidFill>
                <a:latin typeface="Open Sans" panose="020B0606030504020204" pitchFamily="34" charset="0"/>
              </a:rPr>
              <a:t>go beyond the Bible or </a:t>
            </a:r>
            <a:r>
              <a:rPr lang="en-US" altLang="en-US" sz="2400" u="sng">
                <a:solidFill>
                  <a:schemeClr val="bg1"/>
                </a:solidFill>
                <a:latin typeface="Open Sans" panose="020B0606030504020204" pitchFamily="34" charset="0"/>
              </a:rPr>
              <a:t>seek someone </a:t>
            </a:r>
            <a:r>
              <a:rPr lang="en-US" altLang="en-US" sz="2400">
                <a:solidFill>
                  <a:schemeClr val="bg1"/>
                </a:solidFill>
                <a:latin typeface="Open Sans" panose="020B0606030504020204" pitchFamily="34" charset="0"/>
              </a:rPr>
              <a:t>to hear God for you.. Jesus paid the price on the Cross so that </a:t>
            </a:r>
            <a:r>
              <a:rPr lang="en-US" altLang="en-US" sz="2400" u="sng">
                <a:solidFill>
                  <a:schemeClr val="bg1"/>
                </a:solidFill>
                <a:latin typeface="Open Sans" panose="020B0606030504020204" pitchFamily="34" charset="0"/>
              </a:rPr>
              <a:t>every </a:t>
            </a:r>
            <a:r>
              <a:rPr lang="en-US" altLang="en-US" sz="2400">
                <a:solidFill>
                  <a:schemeClr val="bg1"/>
                </a:solidFill>
                <a:latin typeface="Open Sans" panose="020B0606030504020204" pitchFamily="34" charset="0"/>
              </a:rPr>
              <a:t>Born-Again Christian can </a:t>
            </a:r>
            <a:r>
              <a:rPr lang="en-US" altLang="en-US" sz="2400" u="sng">
                <a:solidFill>
                  <a:schemeClr val="bg1"/>
                </a:solidFill>
                <a:latin typeface="Open Sans" panose="020B0606030504020204" pitchFamily="34" charset="0"/>
              </a:rPr>
              <a:t>hear </a:t>
            </a:r>
            <a:r>
              <a:rPr lang="en-US" altLang="en-US" sz="2400">
                <a:solidFill>
                  <a:schemeClr val="bg1"/>
                </a:solidFill>
                <a:latin typeface="Open Sans" panose="020B0606030504020204" pitchFamily="34" charset="0"/>
              </a:rPr>
              <a:t>Him for themselves. </a:t>
            </a:r>
            <a:endParaRPr lang="en-US" altLang="en-US" sz="2400">
              <a:solidFill>
                <a:schemeClr val="bg1"/>
              </a:solidFill>
              <a:latin typeface="Arial" panose="020B0604020202020204" pitchFamily="34" charset="0"/>
            </a:endParaRPr>
          </a:p>
        </p:txBody>
      </p:sp>
      <p:sp>
        <p:nvSpPr>
          <p:cNvPr id="4099" name="TextBox 4">
            <a:extLst>
              <a:ext uri="{FF2B5EF4-FFF2-40B4-BE49-F238E27FC236}">
                <a16:creationId xmlns:a16="http://schemas.microsoft.com/office/drawing/2014/main" id="{52E9FCF6-4B70-37F6-D122-A796E92B230C}"/>
              </a:ext>
            </a:extLst>
          </p:cNvPr>
          <p:cNvSpPr txBox="1">
            <a:spLocks noChangeArrowheads="1"/>
          </p:cNvSpPr>
          <p:nvPr/>
        </p:nvSpPr>
        <p:spPr bwMode="auto">
          <a:xfrm>
            <a:off x="203200" y="4612218"/>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u="sng">
                <a:solidFill>
                  <a:schemeClr val="bg1"/>
                </a:solidFill>
                <a:latin typeface="Open Sans" panose="020B0606030504020204" pitchFamily="34" charset="0"/>
              </a:rPr>
              <a:t>You will never hear </a:t>
            </a:r>
            <a:r>
              <a:rPr lang="en-US" altLang="en-US" sz="2400">
                <a:solidFill>
                  <a:schemeClr val="bg1"/>
                </a:solidFill>
                <a:latin typeface="Open Sans" panose="020B0606030504020204" pitchFamily="34" charset="0"/>
              </a:rPr>
              <a:t>a fresh revelation not already found in the Bible</a:t>
            </a:r>
            <a:endParaRPr lang="en-US" altLang="en-US" sz="2400">
              <a:solidFill>
                <a:schemeClr val="bg1"/>
              </a:solidFill>
              <a:latin typeface="Arial" panose="020B0604020202020204" pitchFamily="34" charset="0"/>
            </a:endParaRPr>
          </a:p>
        </p:txBody>
      </p:sp>
      <p:sp>
        <p:nvSpPr>
          <p:cNvPr id="4100" name="TextBox 6">
            <a:extLst>
              <a:ext uri="{FF2B5EF4-FFF2-40B4-BE49-F238E27FC236}">
                <a16:creationId xmlns:a16="http://schemas.microsoft.com/office/drawing/2014/main" id="{0BF18000-1E6C-3751-FEE3-8F3D8500A21E}"/>
              </a:ext>
            </a:extLst>
          </p:cNvPr>
          <p:cNvSpPr txBox="1">
            <a:spLocks noChangeArrowheads="1"/>
          </p:cNvSpPr>
          <p:nvPr/>
        </p:nvSpPr>
        <p:spPr bwMode="auto">
          <a:xfrm>
            <a:off x="5689600" y="5458885"/>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u="sng">
                <a:solidFill>
                  <a:schemeClr val="bg1"/>
                </a:solidFill>
                <a:latin typeface="Open Sans" panose="020B0606030504020204" pitchFamily="34" charset="0"/>
              </a:rPr>
              <a:t>He desires to speak </a:t>
            </a:r>
            <a:r>
              <a:rPr lang="en-US" altLang="en-US" sz="2400">
                <a:solidFill>
                  <a:schemeClr val="bg1"/>
                </a:solidFill>
                <a:latin typeface="Open Sans" panose="020B0606030504020204" pitchFamily="34" charset="0"/>
              </a:rPr>
              <a:t>to you more than you want to hear Him. </a:t>
            </a:r>
            <a:endParaRPr lang="en-US" altLang="en-US" sz="2400">
              <a:solidFill>
                <a:schemeClr val="bg1"/>
              </a:solidFill>
              <a:latin typeface="Arial" panose="020B0604020202020204" pitchFamily="34" charset="0"/>
            </a:endParaRPr>
          </a:p>
        </p:txBody>
      </p:sp>
      <p:sp>
        <p:nvSpPr>
          <p:cNvPr id="4101" name="TextBox 8">
            <a:extLst>
              <a:ext uri="{FF2B5EF4-FFF2-40B4-BE49-F238E27FC236}">
                <a16:creationId xmlns:a16="http://schemas.microsoft.com/office/drawing/2014/main" id="{D8D8E0C1-58B0-814C-D85B-B4E8E789468F}"/>
              </a:ext>
            </a:extLst>
          </p:cNvPr>
          <p:cNvSpPr txBox="1">
            <a:spLocks noChangeArrowheads="1"/>
          </p:cNvSpPr>
          <p:nvPr/>
        </p:nvSpPr>
        <p:spPr bwMode="auto">
          <a:xfrm>
            <a:off x="6568017" y="2912533"/>
            <a:ext cx="538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chemeClr val="bg1"/>
                </a:solidFill>
                <a:latin typeface="Open Sans" panose="020B0606030504020204" pitchFamily="34" charset="0"/>
              </a:rPr>
              <a:t>He may speak to you </a:t>
            </a:r>
            <a:r>
              <a:rPr lang="en-US" altLang="en-US" sz="2400" u="sng">
                <a:solidFill>
                  <a:schemeClr val="bg1"/>
                </a:solidFill>
                <a:latin typeface="Open Sans" panose="020B0606030504020204" pitchFamily="34" charset="0"/>
              </a:rPr>
              <a:t>THROUGH</a:t>
            </a:r>
            <a:r>
              <a:rPr lang="en-US" altLang="en-US" sz="2400">
                <a:solidFill>
                  <a:schemeClr val="bg1"/>
                </a:solidFill>
                <a:latin typeface="Open Sans" panose="020B0606030504020204" pitchFamily="34" charset="0"/>
              </a:rPr>
              <a:t> a person, </a:t>
            </a:r>
            <a:r>
              <a:rPr lang="en-US" altLang="en-US" sz="2400" u="sng">
                <a:solidFill>
                  <a:schemeClr val="bg1"/>
                </a:solidFill>
                <a:latin typeface="Open Sans" panose="020B0606030504020204" pitchFamily="34" charset="0"/>
              </a:rPr>
              <a:t>but never seek out anyone to hear </a:t>
            </a:r>
            <a:r>
              <a:rPr lang="en-US" altLang="en-US" sz="2400">
                <a:solidFill>
                  <a:schemeClr val="bg1"/>
                </a:solidFill>
                <a:latin typeface="Open Sans" panose="020B0606030504020204" pitchFamily="34" charset="0"/>
              </a:rPr>
              <a:t>FOR you or to know God's will for you. </a:t>
            </a:r>
            <a:endParaRPr lang="en-US" altLang="en-US" sz="2400">
              <a:solidFill>
                <a:schemeClr val="bg1"/>
              </a:solidFill>
              <a:latin typeface="Arial" panose="020B0604020202020204" pitchFamily="34" charset="0"/>
            </a:endParaRPr>
          </a:p>
        </p:txBody>
      </p:sp>
      <p:sp>
        <p:nvSpPr>
          <p:cNvPr id="4102" name="TextBox 10">
            <a:extLst>
              <a:ext uri="{FF2B5EF4-FFF2-40B4-BE49-F238E27FC236}">
                <a16:creationId xmlns:a16="http://schemas.microsoft.com/office/drawing/2014/main" id="{7DD390A8-C932-600C-BA37-CA88A9F9C339}"/>
              </a:ext>
            </a:extLst>
          </p:cNvPr>
          <p:cNvSpPr txBox="1">
            <a:spLocks noChangeArrowheads="1"/>
          </p:cNvSpPr>
          <p:nvPr/>
        </p:nvSpPr>
        <p:spPr bwMode="auto">
          <a:xfrm>
            <a:off x="304801" y="2065867"/>
            <a:ext cx="62462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chemeClr val="bg1"/>
                </a:solidFill>
                <a:latin typeface="Open Sans" panose="020B0606030504020204" pitchFamily="34" charset="0"/>
              </a:rPr>
              <a:t>He speaks to the Born-Again Christian </a:t>
            </a:r>
            <a:r>
              <a:rPr lang="en-US" altLang="en-US" sz="2400" u="sng">
                <a:solidFill>
                  <a:schemeClr val="bg1"/>
                </a:solidFill>
                <a:latin typeface="Open Sans" panose="020B0606030504020204" pitchFamily="34" charset="0"/>
              </a:rPr>
              <a:t>from within </a:t>
            </a:r>
            <a:r>
              <a:rPr lang="en-US" altLang="en-US" sz="2400">
                <a:solidFill>
                  <a:schemeClr val="bg1"/>
                </a:solidFill>
                <a:latin typeface="Open Sans" panose="020B0606030504020204" pitchFamily="34" charset="0"/>
              </a:rPr>
              <a:t>because they are His dwelling place - the Holy of Holies and they have the mind of Christ </a:t>
            </a:r>
            <a:endParaRPr lang="en-US" altLang="en-US" sz="240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20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3000"/>
                                        <p:tgtEl>
                                          <p:spTgt spid="41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2000"/>
                                        <p:tgtEl>
                                          <p:spTgt spid="40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225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P spid="4100" grpId="0"/>
      <p:bldP spid="4101" grpId="0"/>
      <p:bldP spid="410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a:extLst>
              <a:ext uri="{FF2B5EF4-FFF2-40B4-BE49-F238E27FC236}">
                <a16:creationId xmlns:a16="http://schemas.microsoft.com/office/drawing/2014/main" id="{CF58B493-B777-7D40-B529-4B68470DA00E}"/>
              </a:ext>
            </a:extLst>
          </p:cNvPr>
          <p:cNvSpPr txBox="1">
            <a:spLocks noChangeArrowheads="1"/>
          </p:cNvSpPr>
          <p:nvPr/>
        </p:nvSpPr>
        <p:spPr bwMode="auto">
          <a:xfrm>
            <a:off x="1168400" y="344787"/>
            <a:ext cx="9855200" cy="53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sz="3733">
                <a:solidFill>
                  <a:schemeClr val="bg1"/>
                </a:solidFill>
                <a:latin typeface="Arial" panose="020B0604020202020204" pitchFamily="34" charset="0"/>
              </a:rPr>
              <a:t>We must make the choice to persist through all circumstances, so we can be the kind of people Jesus wants us to be. We must persist through the difficult times of life to discover the rewards that Jesus has waiting for us. The greatest blessing of God flows into lives that stay the course, stay in the race and cross the finish line.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a:extLst>
              <a:ext uri="{FF2B5EF4-FFF2-40B4-BE49-F238E27FC236}">
                <a16:creationId xmlns:a16="http://schemas.microsoft.com/office/drawing/2014/main" id="{6D8FAE54-39D6-8719-0541-3A1948D3FFFC}"/>
              </a:ext>
            </a:extLst>
          </p:cNvPr>
          <p:cNvSpPr txBox="1">
            <a:spLocks noChangeArrowheads="1"/>
          </p:cNvSpPr>
          <p:nvPr/>
        </p:nvSpPr>
        <p:spPr bwMode="auto">
          <a:xfrm>
            <a:off x="304800" y="935567"/>
            <a:ext cx="1158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Have you ever wondered why heaven has streets of gold? </a:t>
            </a:r>
          </a:p>
        </p:txBody>
      </p:sp>
      <p:sp>
        <p:nvSpPr>
          <p:cNvPr id="10243" name="TextBox 4">
            <a:extLst>
              <a:ext uri="{FF2B5EF4-FFF2-40B4-BE49-F238E27FC236}">
                <a16:creationId xmlns:a16="http://schemas.microsoft.com/office/drawing/2014/main" id="{B07240DF-CB3D-85AF-AE70-874A7D7F5170}"/>
              </a:ext>
            </a:extLst>
          </p:cNvPr>
          <p:cNvSpPr txBox="1">
            <a:spLocks noChangeArrowheads="1"/>
          </p:cNvSpPr>
          <p:nvPr/>
        </p:nvSpPr>
        <p:spPr bwMode="auto">
          <a:xfrm>
            <a:off x="508000" y="2311400"/>
            <a:ext cx="10668000" cy="29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733">
                <a:solidFill>
                  <a:schemeClr val="bg1"/>
                </a:solidFill>
                <a:latin typeface="Arial" panose="020B0604020202020204" pitchFamily="34" charset="0"/>
              </a:rPr>
              <a:t>It is not because gold is worth so much but to show its relative worth in the scheme of eternity. Gold, the basis for our money, will be used like pavement. Gold has the same value as asphalt in the eyes of God.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18415-B377-C1AD-53E8-731C3E841F58}"/>
              </a:ext>
            </a:extLst>
          </p:cNvPr>
          <p:cNvSpPr txBox="1">
            <a:spLocks noChangeArrowheads="1"/>
          </p:cNvSpPr>
          <p:nvPr/>
        </p:nvSpPr>
        <p:spPr bwMode="auto">
          <a:xfrm>
            <a:off x="920685" y="1613416"/>
            <a:ext cx="10350630" cy="514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u="sng">
                <a:solidFill>
                  <a:schemeClr val="tx1"/>
                </a:solidFill>
                <a:latin typeface="Arial" panose="020B0604020202020204" pitchFamily="34" charset="0"/>
              </a:defRPr>
            </a:lvl1pPr>
            <a:lvl2pPr marL="742950" indent="-285750">
              <a:defRPr b="1" u="sng">
                <a:solidFill>
                  <a:schemeClr val="tx1"/>
                </a:solidFill>
                <a:latin typeface="Arial" panose="020B0604020202020204" pitchFamily="34" charset="0"/>
              </a:defRPr>
            </a:lvl2pPr>
            <a:lvl3pPr marL="1143000" indent="-228600">
              <a:defRPr b="1" u="sng">
                <a:solidFill>
                  <a:schemeClr val="tx1"/>
                </a:solidFill>
                <a:latin typeface="Arial" panose="020B0604020202020204" pitchFamily="34" charset="0"/>
              </a:defRPr>
            </a:lvl3pPr>
            <a:lvl4pPr marL="1600200" indent="-228600">
              <a:defRPr b="1" u="sng">
                <a:solidFill>
                  <a:schemeClr val="tx1"/>
                </a:solidFill>
                <a:latin typeface="Arial" panose="020B0604020202020204" pitchFamily="34" charset="0"/>
              </a:defRPr>
            </a:lvl4pPr>
            <a:lvl5pPr marL="2057400" indent="-22860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lnSpc>
                <a:spcPct val="115000"/>
              </a:lnSpc>
              <a:spcAft>
                <a:spcPts val="1000"/>
              </a:spcAft>
            </a:pPr>
            <a:r>
              <a:rPr lang="en-US" altLang="en-US" sz="2800" i="1" u="none" dirty="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“God has His own training methods, and it is usually true that His way up first leads down, for the mountain is only as high as the valley is deep</a:t>
            </a:r>
            <a:endParaRPr lang="en-US" altLang="en-US" sz="2400" u="non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altLang="en-US" sz="2800" i="1" u="none" dirty="0">
                <a:solidFill>
                  <a:schemeClr val="bg1"/>
                </a:solidFill>
                <a:latin typeface="Baskerville Old Face" panose="02020602080505020303" pitchFamily="18" charset="0"/>
                <a:ea typeface="Calibri" panose="020F0502020204030204" pitchFamily="34" charset="0"/>
                <a:cs typeface="Times New Roman" panose="02020603050405020304" pitchFamily="18" charset="0"/>
              </a:rPr>
              <a:t>Spiritual and personal growth often come through facing adversity, likening life's challenges to valleys that must be crossed before one can ascend the mountain of success or enlightenment. Hardships are seen as necessary for learning and character building, and God will to use these experiences for teaching. The deeper the adversity faced, the greater the potential growth. This perspective serves as encouragement to keep faith during difficult times, understanding that these trials are part of a meaningful journey towards Gods perfect Will for our lives.”</a:t>
            </a:r>
            <a:endParaRPr lang="en-US" altLang="en-US" sz="2400" u="non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53080BC-40E8-E926-8F58-CB39B6C16A89}"/>
              </a:ext>
            </a:extLst>
          </p:cNvPr>
          <p:cNvSpPr txBox="1"/>
          <p:nvPr/>
        </p:nvSpPr>
        <p:spPr>
          <a:xfrm>
            <a:off x="7710341" y="465784"/>
            <a:ext cx="3560974" cy="646331"/>
          </a:xfrm>
          <a:prstGeom prst="rect">
            <a:avLst/>
          </a:prstGeom>
          <a:noFill/>
        </p:spPr>
        <p:txBody>
          <a:bodyPr wrap="square">
            <a:spAutoFit/>
          </a:bodyPr>
          <a:lstStyle/>
          <a:p>
            <a:r>
              <a:rPr lang="es-ES_tradnl" sz="3600" u="none" dirty="0" err="1">
                <a:solidFill>
                  <a:schemeClr val="bg1"/>
                </a:solidFill>
                <a:effectLst>
                  <a:outerShdw blurRad="38100" dist="38100" dir="2700000" algn="tl">
                    <a:srgbClr val="000000"/>
                  </a:outerShdw>
                </a:effectLst>
                <a:latin typeface="Papyrus" pitchFamily="66" charset="0"/>
              </a:rPr>
              <a:t>Elijah</a:t>
            </a:r>
            <a:r>
              <a:rPr lang="es-ES_tradnl" sz="3600" u="none" dirty="0">
                <a:solidFill>
                  <a:schemeClr val="bg1"/>
                </a:solidFill>
                <a:effectLst>
                  <a:outerShdw blurRad="38100" dist="38100" dir="2700000" algn="tl">
                    <a:srgbClr val="000000"/>
                  </a:outerShdw>
                </a:effectLst>
                <a:latin typeface="Papyrus" pitchFamily="66" charset="0"/>
              </a:rPr>
              <a:t> Training </a:t>
            </a:r>
            <a:endParaRPr lang="en-US" sz="3600" dirty="0">
              <a:solidFill>
                <a:schemeClr val="bg1"/>
              </a:solidFill>
            </a:endParaRPr>
          </a:p>
        </p:txBody>
      </p:sp>
    </p:spTree>
    <p:extLst>
      <p:ext uri="{BB962C8B-B14F-4D97-AF65-F5344CB8AC3E}">
        <p14:creationId xmlns:p14="http://schemas.microsoft.com/office/powerpoint/2010/main" val="14608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58B8E3A8-FB2B-1C07-4F55-E9EBB4900B0A}"/>
              </a:ext>
            </a:extLst>
          </p:cNvPr>
          <p:cNvSpPr txBox="1">
            <a:spLocks noChangeArrowheads="1"/>
          </p:cNvSpPr>
          <p:nvPr/>
        </p:nvSpPr>
        <p:spPr bwMode="auto">
          <a:xfrm>
            <a:off x="1117600" y="1092200"/>
            <a:ext cx="9956800" cy="33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Open Sans" panose="020B0606030504020204" pitchFamily="34" charset="0"/>
              </a:rPr>
              <a:t>The </a:t>
            </a:r>
            <a:r>
              <a:rPr lang="en-US" altLang="en-US" sz="4267" u="sng">
                <a:solidFill>
                  <a:schemeClr val="bg1"/>
                </a:solidFill>
                <a:latin typeface="Open Sans" panose="020B0606030504020204" pitchFamily="34" charset="0"/>
              </a:rPr>
              <a:t>only way to know </a:t>
            </a:r>
            <a:r>
              <a:rPr lang="en-US" altLang="en-US" sz="4267">
                <a:solidFill>
                  <a:schemeClr val="bg1"/>
                </a:solidFill>
                <a:latin typeface="Open Sans" panose="020B0606030504020204" pitchFamily="34" charset="0"/>
              </a:rPr>
              <a:t>whether you have heard </a:t>
            </a:r>
            <a:r>
              <a:rPr lang="en-US" altLang="en-US" sz="4267" u="sng">
                <a:solidFill>
                  <a:schemeClr val="bg1"/>
                </a:solidFill>
                <a:latin typeface="Open Sans" panose="020B0606030504020204" pitchFamily="34" charset="0"/>
              </a:rPr>
              <a:t>God's voice </a:t>
            </a:r>
            <a:r>
              <a:rPr lang="en-US" altLang="en-US" sz="4267">
                <a:solidFill>
                  <a:schemeClr val="bg1"/>
                </a:solidFill>
                <a:latin typeface="Open Sans" panose="020B0606030504020204" pitchFamily="34" charset="0"/>
              </a:rPr>
              <a:t>is if it aligns with the </a:t>
            </a:r>
            <a:r>
              <a:rPr lang="en-US" altLang="en-US" sz="4267" u="sng">
                <a:solidFill>
                  <a:schemeClr val="bg1"/>
                </a:solidFill>
                <a:latin typeface="Open Sans" panose="020B0606030504020204" pitchFamily="34" charset="0"/>
              </a:rPr>
              <a:t>Bible and His character </a:t>
            </a:r>
            <a:r>
              <a:rPr lang="en-US" altLang="en-US" sz="4267">
                <a:solidFill>
                  <a:schemeClr val="bg1"/>
                </a:solidFill>
                <a:latin typeface="Open Sans" panose="020B0606030504020204" pitchFamily="34" charset="0"/>
              </a:rPr>
              <a:t>and nature and NOT from personal experience.</a:t>
            </a:r>
            <a:endParaRPr lang="en-US" altLang="en-US" sz="4267">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32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B3A2034E-3B31-E2B1-ECDB-AAD47BE51AD1}"/>
              </a:ext>
            </a:extLst>
          </p:cNvPr>
          <p:cNvSpPr txBox="1">
            <a:spLocks noChangeArrowheads="1"/>
          </p:cNvSpPr>
          <p:nvPr/>
        </p:nvSpPr>
        <p:spPr bwMode="auto">
          <a:xfrm>
            <a:off x="1625600" y="696384"/>
            <a:ext cx="10160000" cy="9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ts val="3200"/>
              </a:spcBef>
              <a:spcAft>
                <a:spcPts val="800"/>
              </a:spcAft>
              <a:buNone/>
            </a:pPr>
            <a:r>
              <a:rPr lang="en-US" altLang="en-US" sz="5333">
                <a:solidFill>
                  <a:schemeClr val="bg1"/>
                </a:solidFill>
                <a:latin typeface="Open Sans" panose="020B0606030504020204" pitchFamily="34" charset="0"/>
              </a:rPr>
              <a:t>Full Court Press! </a:t>
            </a:r>
            <a:endParaRPr lang="en-US" altLang="en-US" sz="8000">
              <a:solidFill>
                <a:schemeClr val="bg1"/>
              </a:solidFill>
              <a:latin typeface="Arial" panose="020B0604020202020204" pitchFamily="34" charset="0"/>
            </a:endParaRPr>
          </a:p>
        </p:txBody>
      </p:sp>
      <p:sp>
        <p:nvSpPr>
          <p:cNvPr id="3075" name="TextBox 2">
            <a:extLst>
              <a:ext uri="{FF2B5EF4-FFF2-40B4-BE49-F238E27FC236}">
                <a16:creationId xmlns:a16="http://schemas.microsoft.com/office/drawing/2014/main" id="{4390F52B-F090-999B-1506-0FE157A34804}"/>
              </a:ext>
            </a:extLst>
          </p:cNvPr>
          <p:cNvSpPr txBox="1">
            <a:spLocks noChangeArrowheads="1"/>
          </p:cNvSpPr>
          <p:nvPr/>
        </p:nvSpPr>
        <p:spPr bwMode="auto">
          <a:xfrm>
            <a:off x="1371600" y="4851401"/>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Papyrus" panose="03070502060502030205" pitchFamily="66" charset="0"/>
              </a:rPr>
              <a:t>Pastor Richard “ Rico” Tubbs</a:t>
            </a:r>
          </a:p>
        </p:txBody>
      </p:sp>
      <p:sp>
        <p:nvSpPr>
          <p:cNvPr id="3076" name="TextBox 2">
            <a:extLst>
              <a:ext uri="{FF2B5EF4-FFF2-40B4-BE49-F238E27FC236}">
                <a16:creationId xmlns:a16="http://schemas.microsoft.com/office/drawing/2014/main" id="{170462A3-339A-01B6-4899-173A4CBC0D92}"/>
              </a:ext>
            </a:extLst>
          </p:cNvPr>
          <p:cNvSpPr txBox="1">
            <a:spLocks noChangeArrowheads="1"/>
          </p:cNvSpPr>
          <p:nvPr/>
        </p:nvSpPr>
        <p:spPr bwMode="auto">
          <a:xfrm>
            <a:off x="2946400" y="2567518"/>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800" dirty="0">
                <a:solidFill>
                  <a:schemeClr val="bg1"/>
                </a:solidFill>
                <a:latin typeface="system-ui"/>
              </a:rPr>
              <a:t>Mark 5</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A747E-9578-FD49-7416-187B2C91CF1F}"/>
              </a:ext>
            </a:extLst>
          </p:cNvPr>
          <p:cNvSpPr txBox="1">
            <a:spLocks noChangeArrowheads="1"/>
          </p:cNvSpPr>
          <p:nvPr/>
        </p:nvSpPr>
        <p:spPr bwMode="auto">
          <a:xfrm>
            <a:off x="1032933" y="990601"/>
            <a:ext cx="1016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Open Sans" panose="020B0606030504020204" pitchFamily="34" charset="0"/>
              </a:rPr>
              <a:t>Many People accuse the physician for not helping them or making them better, but many times it is </a:t>
            </a:r>
            <a:r>
              <a:rPr lang="en-US" altLang="en-US" sz="2400" u="sng">
                <a:solidFill>
                  <a:schemeClr val="bg1"/>
                </a:solidFill>
                <a:latin typeface="Open Sans" panose="020B0606030504020204" pitchFamily="34" charset="0"/>
              </a:rPr>
              <a:t>not a bad physician, but bad patients</a:t>
            </a:r>
            <a:r>
              <a:rPr lang="en-US" altLang="en-US" sz="2400">
                <a:solidFill>
                  <a:schemeClr val="bg1"/>
                </a:solidFill>
                <a:latin typeface="Open Sans" panose="020B0606030504020204" pitchFamily="34" charset="0"/>
              </a:rPr>
              <a:t>.</a:t>
            </a:r>
          </a:p>
        </p:txBody>
      </p:sp>
      <p:sp>
        <p:nvSpPr>
          <p:cNvPr id="5" name="TextBox 4">
            <a:extLst>
              <a:ext uri="{FF2B5EF4-FFF2-40B4-BE49-F238E27FC236}">
                <a16:creationId xmlns:a16="http://schemas.microsoft.com/office/drawing/2014/main" id="{A05BD0DE-80AD-3235-C772-1D1D4C713DED}"/>
              </a:ext>
            </a:extLst>
          </p:cNvPr>
          <p:cNvSpPr txBox="1">
            <a:spLocks noChangeArrowheads="1"/>
          </p:cNvSpPr>
          <p:nvPr/>
        </p:nvSpPr>
        <p:spPr bwMode="auto">
          <a:xfrm>
            <a:off x="778933" y="2910418"/>
            <a:ext cx="1066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latin typeface="Open Sans" panose="020B0606030504020204" pitchFamily="34" charset="0"/>
              </a:rPr>
              <a:t>A bad patient is one who will </a:t>
            </a:r>
            <a:r>
              <a:rPr lang="en-US" altLang="en-US" sz="2400" u="sng">
                <a:solidFill>
                  <a:schemeClr val="bg1"/>
                </a:solidFill>
                <a:latin typeface="Open Sans" panose="020B0606030504020204" pitchFamily="34" charset="0"/>
              </a:rPr>
              <a:t>not follow the physicians prescriptions</a:t>
            </a:r>
          </a:p>
        </p:txBody>
      </p:sp>
      <p:sp>
        <p:nvSpPr>
          <p:cNvPr id="7" name="TextBox 6">
            <a:extLst>
              <a:ext uri="{FF2B5EF4-FFF2-40B4-BE49-F238E27FC236}">
                <a16:creationId xmlns:a16="http://schemas.microsoft.com/office/drawing/2014/main" id="{83633D62-852D-D85E-EAF2-BF19A5190FFD}"/>
              </a:ext>
            </a:extLst>
          </p:cNvPr>
          <p:cNvSpPr txBox="1">
            <a:spLocks noChangeArrowheads="1"/>
          </p:cNvSpPr>
          <p:nvPr/>
        </p:nvSpPr>
        <p:spPr bwMode="auto">
          <a:xfrm>
            <a:off x="628651" y="4138085"/>
            <a:ext cx="1056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Open Sans" panose="020B0606030504020204" pitchFamily="34" charset="0"/>
              </a:rPr>
              <a:t>Some are in a bad condition today in the church, because they have not taken the prescription that has been given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1E81EE-AA93-73A4-03EA-7DDBDE110134}"/>
              </a:ext>
            </a:extLst>
          </p:cNvPr>
          <p:cNvSpPr txBox="1">
            <a:spLocks noChangeArrowheads="1"/>
          </p:cNvSpPr>
          <p:nvPr/>
        </p:nvSpPr>
        <p:spPr bwMode="auto">
          <a:xfrm>
            <a:off x="304800" y="1600201"/>
            <a:ext cx="10871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latin typeface="Open Sans" panose="020B0606030504020204" pitchFamily="34" charset="0"/>
              </a:rPr>
              <a:t>People who are honest enough to say they're having trouble praying </a:t>
            </a:r>
            <a:r>
              <a:rPr lang="en-US" altLang="en-US" sz="3200" u="sng">
                <a:solidFill>
                  <a:schemeClr val="bg1"/>
                </a:solidFill>
                <a:latin typeface="Open Sans" panose="020B0606030504020204" pitchFamily="34" charset="0"/>
              </a:rPr>
              <a:t>probably don't need to be reminded of Scripture </a:t>
            </a:r>
            <a:r>
              <a:rPr lang="en-US" altLang="en-US" sz="3200">
                <a:solidFill>
                  <a:schemeClr val="bg1"/>
                </a:solidFill>
                <a:latin typeface="Open Sans" panose="020B0606030504020204" pitchFamily="34" charset="0"/>
              </a:rPr>
              <a:t>as much as they need to hear someone say, "</a:t>
            </a:r>
            <a:r>
              <a:rPr lang="en-US" altLang="en-US" sz="3200" u="sng">
                <a:solidFill>
                  <a:schemeClr val="bg1"/>
                </a:solidFill>
                <a:latin typeface="Open Sans" panose="020B0606030504020204" pitchFamily="34" charset="0"/>
              </a:rPr>
              <a:t>I've struggled in my prayer life too</a:t>
            </a:r>
            <a:r>
              <a:rPr lang="en-US" altLang="en-US" sz="3200">
                <a:solidFill>
                  <a:schemeClr val="bg1"/>
                </a:solidFill>
                <a:latin typeface="Open Sans" panose="020B0606030504020204" pitchFamily="34" charset="0"/>
              </a:rPr>
              <a:t>. I've wondered where God was. But here's what he's taught me and what he'll teach you if you don't give up."</a:t>
            </a:r>
            <a:endParaRPr lang="en-US" altLang="en-US"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160">
                                          <p:stCondLst>
                                            <p:cond delay="0"/>
                                          </p:stCondLst>
                                        </p:cTn>
                                        <p:tgtEl>
                                          <p:spTgt spid="3"/>
                                        </p:tgtEl>
                                      </p:cBhvr>
                                    </p:animEffect>
                                    <p:anim calcmode="lin" valueType="num">
                                      <p:cBhvr>
                                        <p:cTn id="8" dur="364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3"/>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3"/>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3"/>
                                        </p:tgtEl>
                                        <p:attrNameLst>
                                          <p:attrName>ppt_y</p:attrName>
                                        </p:attrNameLst>
                                      </p:cBhvr>
                                      <p:tavLst>
                                        <p:tav tm="0" fmla="#ppt_y-sin(pi*$)/81">
                                          <p:val>
                                            <p:fltVal val="0"/>
                                          </p:val>
                                        </p:tav>
                                        <p:tav tm="100000">
                                          <p:val>
                                            <p:fltVal val="1"/>
                                          </p:val>
                                        </p:tav>
                                      </p:tavLst>
                                    </p:anim>
                                    <p:animScale>
                                      <p:cBhvr>
                                        <p:cTn id="13" dur="52">
                                          <p:stCondLst>
                                            <p:cond delay="1300"/>
                                          </p:stCondLst>
                                        </p:cTn>
                                        <p:tgtEl>
                                          <p:spTgt spid="3"/>
                                        </p:tgtEl>
                                      </p:cBhvr>
                                      <p:to x="100000" y="60000"/>
                                    </p:animScale>
                                    <p:animScale>
                                      <p:cBhvr>
                                        <p:cTn id="14" dur="332" decel="50000">
                                          <p:stCondLst>
                                            <p:cond delay="1352"/>
                                          </p:stCondLst>
                                        </p:cTn>
                                        <p:tgtEl>
                                          <p:spTgt spid="3"/>
                                        </p:tgtEl>
                                      </p:cBhvr>
                                      <p:to x="100000" y="100000"/>
                                    </p:animScale>
                                    <p:animScale>
                                      <p:cBhvr>
                                        <p:cTn id="15" dur="52">
                                          <p:stCondLst>
                                            <p:cond delay="2624"/>
                                          </p:stCondLst>
                                        </p:cTn>
                                        <p:tgtEl>
                                          <p:spTgt spid="3"/>
                                        </p:tgtEl>
                                      </p:cBhvr>
                                      <p:to x="100000" y="80000"/>
                                    </p:animScale>
                                    <p:animScale>
                                      <p:cBhvr>
                                        <p:cTn id="16" dur="332" decel="50000">
                                          <p:stCondLst>
                                            <p:cond delay="2676"/>
                                          </p:stCondLst>
                                        </p:cTn>
                                        <p:tgtEl>
                                          <p:spTgt spid="3"/>
                                        </p:tgtEl>
                                      </p:cBhvr>
                                      <p:to x="100000" y="100000"/>
                                    </p:animScale>
                                    <p:animScale>
                                      <p:cBhvr>
                                        <p:cTn id="17" dur="52">
                                          <p:stCondLst>
                                            <p:cond delay="3284"/>
                                          </p:stCondLst>
                                        </p:cTn>
                                        <p:tgtEl>
                                          <p:spTgt spid="3"/>
                                        </p:tgtEl>
                                      </p:cBhvr>
                                      <p:to x="100000" y="90000"/>
                                    </p:animScale>
                                    <p:animScale>
                                      <p:cBhvr>
                                        <p:cTn id="18" dur="332" decel="50000">
                                          <p:stCondLst>
                                            <p:cond delay="3336"/>
                                          </p:stCondLst>
                                        </p:cTn>
                                        <p:tgtEl>
                                          <p:spTgt spid="3"/>
                                        </p:tgtEl>
                                      </p:cBhvr>
                                      <p:to x="100000" y="100000"/>
                                    </p:animScale>
                                    <p:animScale>
                                      <p:cBhvr>
                                        <p:cTn id="19" dur="52">
                                          <p:stCondLst>
                                            <p:cond delay="3616"/>
                                          </p:stCondLst>
                                        </p:cTn>
                                        <p:tgtEl>
                                          <p:spTgt spid="3"/>
                                        </p:tgtEl>
                                      </p:cBhvr>
                                      <p:to x="100000" y="95000"/>
                                    </p:animScale>
                                    <p:animScale>
                                      <p:cBhvr>
                                        <p:cTn id="20" dur="332" decel="50000">
                                          <p:stCondLst>
                                            <p:cond delay="3668"/>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822EBD96-8537-0217-C1B5-F662EA54967E}"/>
              </a:ext>
            </a:extLst>
          </p:cNvPr>
          <p:cNvSpPr txBox="1">
            <a:spLocks noChangeArrowheads="1"/>
          </p:cNvSpPr>
          <p:nvPr/>
        </p:nvSpPr>
        <p:spPr bwMode="auto">
          <a:xfrm>
            <a:off x="3048000" y="196851"/>
            <a:ext cx="5588000"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333">
                <a:solidFill>
                  <a:schemeClr val="bg1"/>
                </a:solidFill>
                <a:latin typeface="Arial" panose="020B0604020202020204" pitchFamily="34" charset="0"/>
              </a:rPr>
              <a:t>Homework</a:t>
            </a:r>
          </a:p>
        </p:txBody>
      </p:sp>
      <p:sp>
        <p:nvSpPr>
          <p:cNvPr id="13315" name="TextBox 1">
            <a:extLst>
              <a:ext uri="{FF2B5EF4-FFF2-40B4-BE49-F238E27FC236}">
                <a16:creationId xmlns:a16="http://schemas.microsoft.com/office/drawing/2014/main" id="{0D342AC7-8BFD-7B30-B57B-43420069E06E}"/>
              </a:ext>
            </a:extLst>
          </p:cNvPr>
          <p:cNvSpPr txBox="1">
            <a:spLocks noChangeArrowheads="1"/>
          </p:cNvSpPr>
          <p:nvPr/>
        </p:nvSpPr>
        <p:spPr bwMode="auto">
          <a:xfrm>
            <a:off x="1016000" y="1905001"/>
            <a:ext cx="995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800">
                <a:solidFill>
                  <a:schemeClr val="bg1"/>
                </a:solidFill>
                <a:latin typeface="Arial" panose="020B0604020202020204" pitchFamily="34" charset="0"/>
              </a:rPr>
              <a:t>This week and want you to full court press in using Prayer, Praise, Fasting and studying Gods word for yourself.  </a:t>
            </a:r>
          </a:p>
          <a:p>
            <a:pPr algn="ctr">
              <a:spcBef>
                <a:spcPct val="0"/>
              </a:spcBef>
              <a:buFontTx/>
              <a:buNone/>
            </a:pPr>
            <a:endParaRPr lang="en-US" altLang="en-US" sz="4800">
              <a:solidFill>
                <a:schemeClr val="bg1"/>
              </a:solidFill>
              <a:latin typeface="Arial" panose="020B0604020202020204" pitchFamily="34" charset="0"/>
            </a:endParaRPr>
          </a:p>
          <a:p>
            <a:pPr algn="ctr">
              <a:spcBef>
                <a:spcPct val="0"/>
              </a:spcBef>
              <a:buFontTx/>
              <a:buNone/>
            </a:pPr>
            <a:endParaRPr lang="en-US" altLang="en-US" sz="4800">
              <a:solidFill>
                <a:schemeClr val="bg1"/>
              </a:solidFill>
              <a:latin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heel(1)">
                                      <p:cBhvr>
                                        <p:cTn id="12"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331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a:extLst>
              <a:ext uri="{FF2B5EF4-FFF2-40B4-BE49-F238E27FC236}">
                <a16:creationId xmlns:a16="http://schemas.microsoft.com/office/drawing/2014/main" id="{52F9B7C3-CE43-81F6-286E-0D80DA14D663}"/>
              </a:ext>
            </a:extLst>
          </p:cNvPr>
          <p:cNvSpPr txBox="1">
            <a:spLocks noChangeArrowheads="1"/>
          </p:cNvSpPr>
          <p:nvPr/>
        </p:nvSpPr>
        <p:spPr bwMode="auto">
          <a:xfrm>
            <a:off x="406400" y="990600"/>
            <a:ext cx="10769600" cy="403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67">
                <a:solidFill>
                  <a:schemeClr val="bg1"/>
                </a:solidFill>
                <a:latin typeface="Open Sans" panose="020B0606030504020204" pitchFamily="34" charset="0"/>
              </a:rPr>
              <a:t>It is a reminder, that often we ask God for something but He knows what we truly need. HE says, “I have something better for you.” Ask God for what you want but don’t be surprised that he gives you what you really need.</a:t>
            </a:r>
            <a:endParaRPr lang="en-US" altLang="en-US" sz="4267">
              <a:solidFill>
                <a:schemeClr val="bg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9AA69-BB47-DD67-E808-9D7DAFE0A481}"/>
              </a:ext>
            </a:extLst>
          </p:cNvPr>
          <p:cNvSpPr txBox="1">
            <a:spLocks noChangeArrowheads="1"/>
          </p:cNvSpPr>
          <p:nvPr/>
        </p:nvSpPr>
        <p:spPr bwMode="auto">
          <a:xfrm>
            <a:off x="711200" y="1092200"/>
            <a:ext cx="10464800"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67">
                <a:solidFill>
                  <a:schemeClr val="bg1"/>
                </a:solidFill>
                <a:latin typeface="Open Sans" panose="020B0606030504020204" pitchFamily="34" charset="0"/>
              </a:rPr>
              <a:t>Contrary to the way we view things, </a:t>
            </a:r>
            <a:r>
              <a:rPr lang="en-US" altLang="en-US" sz="4267" u="sng">
                <a:solidFill>
                  <a:schemeClr val="bg1"/>
                </a:solidFill>
                <a:latin typeface="Open Sans" panose="020B0606030504020204" pitchFamily="34" charset="0"/>
              </a:rPr>
              <a:t>desperation is not a bad thing</a:t>
            </a:r>
            <a:r>
              <a:rPr lang="en-US" altLang="en-US" sz="4267">
                <a:solidFill>
                  <a:schemeClr val="bg1"/>
                </a:solidFill>
                <a:latin typeface="Open Sans" panose="020B0606030504020204" pitchFamily="34" charset="0"/>
              </a:rPr>
              <a:t>.</a:t>
            </a:r>
            <a:endParaRPr lang="en-US" altLang="en-US" sz="4267">
              <a:solidFill>
                <a:schemeClr val="bg1"/>
              </a:solidFill>
            </a:endParaRPr>
          </a:p>
        </p:txBody>
      </p:sp>
      <p:sp>
        <p:nvSpPr>
          <p:cNvPr id="5" name="TextBox 4">
            <a:extLst>
              <a:ext uri="{FF2B5EF4-FFF2-40B4-BE49-F238E27FC236}">
                <a16:creationId xmlns:a16="http://schemas.microsoft.com/office/drawing/2014/main" id="{3B76C129-F700-F9FF-FFCF-28BDD2779B3C}"/>
              </a:ext>
            </a:extLst>
          </p:cNvPr>
          <p:cNvSpPr txBox="1">
            <a:spLocks noChangeArrowheads="1"/>
          </p:cNvSpPr>
          <p:nvPr/>
        </p:nvSpPr>
        <p:spPr bwMode="auto">
          <a:xfrm>
            <a:off x="1498600" y="3632201"/>
            <a:ext cx="9194800" cy="18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733" u="sng">
                <a:solidFill>
                  <a:schemeClr val="bg1"/>
                </a:solidFill>
                <a:latin typeface="Open Sans" panose="020B0606030504020204" pitchFamily="34" charset="0"/>
              </a:rPr>
              <a:t>Desperation</a:t>
            </a:r>
            <a:r>
              <a:rPr lang="en-US" altLang="en-US" sz="3733">
                <a:solidFill>
                  <a:schemeClr val="bg1"/>
                </a:solidFill>
                <a:latin typeface="Open Sans" panose="020B0606030504020204" pitchFamily="34" charset="0"/>
              </a:rPr>
              <a:t> only comes when there is a </a:t>
            </a:r>
            <a:r>
              <a:rPr lang="en-US" altLang="en-US" sz="3733" u="sng">
                <a:solidFill>
                  <a:schemeClr val="bg1"/>
                </a:solidFill>
                <a:latin typeface="Open Sans" panose="020B0606030504020204" pitchFamily="34" charset="0"/>
              </a:rPr>
              <a:t>recognized need </a:t>
            </a:r>
            <a:r>
              <a:rPr lang="en-US" altLang="en-US" sz="3733">
                <a:solidFill>
                  <a:schemeClr val="bg1"/>
                </a:solidFill>
                <a:latin typeface="Open Sans" panose="020B0606030504020204" pitchFamily="34" charset="0"/>
              </a:rPr>
              <a:t>that is beyond our own ability to meet.</a:t>
            </a:r>
            <a:endParaRPr lang="en-US" altLang="en-US" sz="3733">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75FCC1E2-917C-FE6E-BC23-FA531AE9C16A}"/>
              </a:ext>
            </a:extLst>
          </p:cNvPr>
          <p:cNvSpPr txBox="1">
            <a:spLocks noChangeArrowheads="1"/>
          </p:cNvSpPr>
          <p:nvPr/>
        </p:nvSpPr>
        <p:spPr bwMode="auto">
          <a:xfrm>
            <a:off x="1625600" y="696384"/>
            <a:ext cx="10160000" cy="9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ts val="3200"/>
              </a:spcBef>
              <a:spcAft>
                <a:spcPts val="800"/>
              </a:spcAft>
              <a:buNone/>
            </a:pPr>
            <a:r>
              <a:rPr lang="en-US" altLang="en-US" sz="5333">
                <a:solidFill>
                  <a:schemeClr val="bg1"/>
                </a:solidFill>
                <a:latin typeface="Open Sans" panose="020B0606030504020204" pitchFamily="34" charset="0"/>
              </a:rPr>
              <a:t>Gracefully Broken! </a:t>
            </a:r>
            <a:endParaRPr lang="en-US" altLang="en-US" sz="8000">
              <a:solidFill>
                <a:schemeClr val="bg1"/>
              </a:solidFill>
              <a:latin typeface="Arial" panose="020B0604020202020204" pitchFamily="34" charset="0"/>
            </a:endParaRPr>
          </a:p>
        </p:txBody>
      </p:sp>
      <p:sp>
        <p:nvSpPr>
          <p:cNvPr id="3075" name="TextBox 2">
            <a:extLst>
              <a:ext uri="{FF2B5EF4-FFF2-40B4-BE49-F238E27FC236}">
                <a16:creationId xmlns:a16="http://schemas.microsoft.com/office/drawing/2014/main" id="{24FB79D6-18A2-E018-88EB-5CC8CF77C8B2}"/>
              </a:ext>
            </a:extLst>
          </p:cNvPr>
          <p:cNvSpPr txBox="1">
            <a:spLocks noChangeArrowheads="1"/>
          </p:cNvSpPr>
          <p:nvPr/>
        </p:nvSpPr>
        <p:spPr bwMode="auto">
          <a:xfrm>
            <a:off x="1371600" y="4851401"/>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Papyrus" panose="03070502060502030205" pitchFamily="66" charset="0"/>
              </a:rPr>
              <a:t>Pastor Richard “ Rico” Tubbs</a:t>
            </a:r>
          </a:p>
        </p:txBody>
      </p:sp>
      <p:sp>
        <p:nvSpPr>
          <p:cNvPr id="3076" name="TextBox 2">
            <a:extLst>
              <a:ext uri="{FF2B5EF4-FFF2-40B4-BE49-F238E27FC236}">
                <a16:creationId xmlns:a16="http://schemas.microsoft.com/office/drawing/2014/main" id="{7B4E0430-3430-D1F2-E548-640A717C0D69}"/>
              </a:ext>
            </a:extLst>
          </p:cNvPr>
          <p:cNvSpPr txBox="1">
            <a:spLocks noChangeArrowheads="1"/>
          </p:cNvSpPr>
          <p:nvPr/>
        </p:nvSpPr>
        <p:spPr bwMode="auto">
          <a:xfrm>
            <a:off x="2946400" y="2567517"/>
            <a:ext cx="60960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667" b="1">
                <a:solidFill>
                  <a:schemeClr val="bg1"/>
                </a:solidFill>
                <a:latin typeface="Open Sans" panose="020B0606030504020204" pitchFamily="34" charset="0"/>
              </a:rPr>
              <a:t>Psalms 69:20</a:t>
            </a:r>
            <a:r>
              <a:rPr lang="en-US" altLang="en-US" sz="2667">
                <a:solidFill>
                  <a:schemeClr val="bg1"/>
                </a:solidFill>
                <a:latin typeface="Open Sans" panose="020B0606030504020204" pitchFamily="34" charset="0"/>
              </a:rPr>
              <a:t> </a:t>
            </a:r>
            <a:endParaRPr lang="en-US" altLang="en-US" sz="4800">
              <a:solidFill>
                <a:schemeClr val="bg1"/>
              </a:solidFill>
              <a:latin typeface="system-u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5F3626-F909-A963-9DBD-0BABE3353DCF}"/>
              </a:ext>
            </a:extLst>
          </p:cNvPr>
          <p:cNvSpPr txBox="1">
            <a:spLocks noChangeArrowheads="1"/>
          </p:cNvSpPr>
          <p:nvPr/>
        </p:nvSpPr>
        <p:spPr bwMode="auto">
          <a:xfrm>
            <a:off x="1117600" y="9906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Open Sans" panose="020B0606030504020204" pitchFamily="34" charset="0"/>
              </a:rPr>
              <a:t> Is hard to understand that the price of  </a:t>
            </a:r>
            <a:r>
              <a:rPr lang="en-US" altLang="en-US" u="sng">
                <a:solidFill>
                  <a:schemeClr val="bg1"/>
                </a:solidFill>
                <a:latin typeface="Open Sans" panose="020B0606030504020204" pitchFamily="34" charset="0"/>
              </a:rPr>
              <a:t>freedom has already been paid</a:t>
            </a:r>
            <a:r>
              <a:rPr lang="en-US" altLang="en-US">
                <a:solidFill>
                  <a:schemeClr val="bg1"/>
                </a:solidFill>
                <a:latin typeface="Open Sans" panose="020B0606030504020204" pitchFamily="34" charset="0"/>
              </a:rPr>
              <a:t>, that you don’t have to remain in a broken condition, that  a shattered life can be put back together</a:t>
            </a:r>
            <a:endParaRPr lang="en-US" altLang="en-US">
              <a:solidFill>
                <a:schemeClr val="bg1"/>
              </a:solidFill>
              <a:latin typeface="Arial" panose="020B0604020202020204" pitchFamily="34" charset="0"/>
            </a:endParaRPr>
          </a:p>
        </p:txBody>
      </p:sp>
      <p:sp>
        <p:nvSpPr>
          <p:cNvPr id="5" name="TextBox 4">
            <a:extLst>
              <a:ext uri="{FF2B5EF4-FFF2-40B4-BE49-F238E27FC236}">
                <a16:creationId xmlns:a16="http://schemas.microsoft.com/office/drawing/2014/main" id="{FFACF05A-15CF-B56A-B3CF-15A26CF2CABD}"/>
              </a:ext>
            </a:extLst>
          </p:cNvPr>
          <p:cNvSpPr txBox="1">
            <a:spLocks noChangeArrowheads="1"/>
          </p:cNvSpPr>
          <p:nvPr/>
        </p:nvSpPr>
        <p:spPr bwMode="auto">
          <a:xfrm>
            <a:off x="711200" y="3733801"/>
            <a:ext cx="995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Open Sans" panose="020B0606030504020204" pitchFamily="34" charset="0"/>
              </a:rPr>
              <a:t>That you can have life and have it more abundantly all you have do is </a:t>
            </a:r>
            <a:r>
              <a:rPr lang="en-US" altLang="en-US" u="sng">
                <a:solidFill>
                  <a:schemeClr val="bg1"/>
                </a:solidFill>
                <a:latin typeface="Open Sans" panose="020B0606030504020204" pitchFamily="34" charset="0"/>
              </a:rPr>
              <a:t>COME and let Jesus put the broken pieces </a:t>
            </a:r>
            <a:r>
              <a:rPr lang="en-US" altLang="en-US">
                <a:solidFill>
                  <a:schemeClr val="bg1"/>
                </a:solidFill>
                <a:latin typeface="Open Sans" panose="020B0606030504020204" pitchFamily="34" charset="0"/>
              </a:rPr>
              <a:t>of your life back together again.</a:t>
            </a:r>
            <a:endParaRPr lang="en-US" altLang="en-US">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58726B11-F5D5-BA78-FD57-8441634534A5}"/>
              </a:ext>
            </a:extLst>
          </p:cNvPr>
          <p:cNvSpPr txBox="1">
            <a:spLocks noChangeArrowheads="1"/>
          </p:cNvSpPr>
          <p:nvPr/>
        </p:nvSpPr>
        <p:spPr bwMode="auto">
          <a:xfrm>
            <a:off x="1625600" y="696384"/>
            <a:ext cx="10160000" cy="191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ts val="3200"/>
              </a:spcBef>
              <a:spcAft>
                <a:spcPts val="800"/>
              </a:spcAft>
              <a:buNone/>
            </a:pPr>
            <a:r>
              <a:rPr lang="en-US" altLang="en-US" sz="5333">
                <a:solidFill>
                  <a:schemeClr val="bg1"/>
                </a:solidFill>
                <a:latin typeface="Open Sans" panose="020B0606030504020204" pitchFamily="34" charset="0"/>
              </a:rPr>
              <a:t>12 Ways to Speak Life Over Yourself Everyday! </a:t>
            </a:r>
            <a:endParaRPr lang="en-US" altLang="en-US" sz="8000">
              <a:solidFill>
                <a:schemeClr val="bg1"/>
              </a:solidFill>
              <a:latin typeface="Arial" panose="020B0604020202020204" pitchFamily="34" charset="0"/>
            </a:endParaRPr>
          </a:p>
        </p:txBody>
      </p:sp>
      <p:sp>
        <p:nvSpPr>
          <p:cNvPr id="3075" name="TextBox 2">
            <a:extLst>
              <a:ext uri="{FF2B5EF4-FFF2-40B4-BE49-F238E27FC236}">
                <a16:creationId xmlns:a16="http://schemas.microsoft.com/office/drawing/2014/main" id="{0A1F5E9D-FF0B-B7CC-5D48-1FE19C4B1F05}"/>
              </a:ext>
            </a:extLst>
          </p:cNvPr>
          <p:cNvSpPr txBox="1">
            <a:spLocks noChangeArrowheads="1"/>
          </p:cNvSpPr>
          <p:nvPr/>
        </p:nvSpPr>
        <p:spPr bwMode="auto">
          <a:xfrm>
            <a:off x="1371600" y="4851401"/>
            <a:ext cx="944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267">
                <a:solidFill>
                  <a:schemeClr val="bg1"/>
                </a:solidFill>
                <a:latin typeface="Papyrus" panose="03070502060502030205" pitchFamily="66" charset="0"/>
              </a:rPr>
              <a:t>Pastor Richard “ Rico” Tubbs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2087</TotalTime>
  <Words>6349</Words>
  <Application>Microsoft Office PowerPoint</Application>
  <PresentationFormat>Widescreen</PresentationFormat>
  <Paragraphs>381</Paragraphs>
  <Slides>130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130</vt:i4>
      </vt:variant>
    </vt:vector>
  </HeadingPairs>
  <TitlesOfParts>
    <vt:vector size="143" baseType="lpstr">
      <vt:lpstr>Abadi</vt:lpstr>
      <vt:lpstr>Aptos</vt:lpstr>
      <vt:lpstr>Aptos Display</vt:lpstr>
      <vt:lpstr>Arial</vt:lpstr>
      <vt:lpstr>Baskerville Old Face</vt:lpstr>
      <vt:lpstr>Calibri</vt:lpstr>
      <vt:lpstr>Courier New</vt:lpstr>
      <vt:lpstr>Gotham SSm A</vt:lpstr>
      <vt:lpstr>Open Sans</vt:lpstr>
      <vt:lpstr>Papyrus</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 of Hope</vt:lpstr>
      <vt:lpstr>PowerPoint Presentation</vt:lpstr>
      <vt:lpstr>PowerPoint Presentation</vt:lpstr>
      <vt:lpstr>PowerPoint Presentation</vt:lpstr>
      <vt:lpstr>PowerPoint Presentation</vt:lpstr>
      <vt:lpstr>PowerPoint Presentation</vt:lpstr>
      <vt:lpstr>PowerPoint Presentation</vt:lpstr>
      <vt:lpstr>Apostle vs. Disciple</vt:lpstr>
      <vt:lpstr>The Great Commission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Tubbs</dc:creator>
  <cp:lastModifiedBy>Richard Tubbs</cp:lastModifiedBy>
  <cp:revision>40</cp:revision>
  <dcterms:created xsi:type="dcterms:W3CDTF">2024-04-06T14:56:38Z</dcterms:created>
  <dcterms:modified xsi:type="dcterms:W3CDTF">2024-12-28T16:48:53Z</dcterms:modified>
</cp:coreProperties>
</file>