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4"/>
  </p:notesMasterIdLst>
  <p:sldIdLst>
    <p:sldId id="264" r:id="rId2"/>
    <p:sldId id="290" r:id="rId3"/>
    <p:sldId id="263" r:id="rId4"/>
    <p:sldId id="265" r:id="rId5"/>
    <p:sldId id="266" r:id="rId6"/>
    <p:sldId id="267" r:id="rId7"/>
    <p:sldId id="268" r:id="rId8"/>
    <p:sldId id="269" r:id="rId9"/>
    <p:sldId id="270" r:id="rId10"/>
    <p:sldId id="271" r:id="rId11"/>
    <p:sldId id="272" r:id="rId12"/>
    <p:sldId id="273"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75" r:id="rId28"/>
    <p:sldId id="291" r:id="rId29"/>
    <p:sldId id="292" r:id="rId30"/>
    <p:sldId id="293" r:id="rId31"/>
    <p:sldId id="294" r:id="rId32"/>
    <p:sldId id="295" r:id="rId3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82E9E-58DA-4F4F-8738-A50E3C4F9C02}" v="136" dt="2025-11-15T18:27:11.9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9" d="100"/>
          <a:sy n="129" d="100"/>
        </p:scale>
        <p:origin x="1104" y="33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8" Type="http://schemas.openxmlformats.org/officeDocument/2006/relationships/hyperlink" Target="https://www.biblegateway.com/passage/?search=Ephesians%201&amp;version=NIV#fen-NIV-29224f" TargetMode="External"/><Relationship Id="rId3" Type="http://schemas.openxmlformats.org/officeDocument/2006/relationships/hyperlink" Target="https://www.biblegateway.com/passage/?search=Ephesians%201&amp;version=NIV#fen-NIV-29208a" TargetMode="External"/><Relationship Id="rId7" Type="http://schemas.openxmlformats.org/officeDocument/2006/relationships/hyperlink" Target="https://www.biblegateway.com/passage/?search=Ephesians%201&amp;version=NIV#fen-NIV-29218e" TargetMode="External"/><Relationship Id="rId2" Type="http://schemas.openxmlformats.org/officeDocument/2006/relationships/image" Target="../media/image2.jpg"/><Relationship Id="rId1" Type="http://schemas.openxmlformats.org/officeDocument/2006/relationships/slideLayout" Target="../slideLayouts/slideLayout9.xml"/><Relationship Id="rId6" Type="http://schemas.openxmlformats.org/officeDocument/2006/relationships/hyperlink" Target="https://www.biblegateway.com/passage/?search=Ephesians%201&amp;version=NIV#fen-NIV-29216d" TargetMode="External"/><Relationship Id="rId5" Type="http://schemas.openxmlformats.org/officeDocument/2006/relationships/hyperlink" Target="https://www.biblegateway.com/passage/?search=Ephesians%201&amp;version=NIV#fen-NIV-29212c" TargetMode="External"/><Relationship Id="rId4" Type="http://schemas.openxmlformats.org/officeDocument/2006/relationships/hyperlink" Target="https://www.biblegateway.com/passage/?search=Ephesians%201&amp;version=NIV#fen-NIV-29212b"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F3BC00-994F-A281-6AD0-A46DE0178234}"/>
              </a:ext>
            </a:extLst>
          </p:cNvPr>
          <p:cNvSpPr txBox="1"/>
          <p:nvPr/>
        </p:nvSpPr>
        <p:spPr>
          <a:xfrm>
            <a:off x="6012873" y="3056902"/>
            <a:ext cx="2999509" cy="954107"/>
          </a:xfrm>
          <a:prstGeom prst="rect">
            <a:avLst/>
          </a:prstGeom>
          <a:noFill/>
        </p:spPr>
        <p:txBody>
          <a:bodyPr wrap="square">
            <a:spAutoFit/>
          </a:bodyPr>
          <a:lstStyle/>
          <a:p>
            <a:pPr algn="ctr"/>
            <a:r>
              <a:rPr lang="en-US" sz="2800" dirty="0"/>
              <a:t>Is Jesus Part of Your Story?</a:t>
            </a:r>
          </a:p>
        </p:txBody>
      </p:sp>
      <p:sp>
        <p:nvSpPr>
          <p:cNvPr id="6" name="TextBox 5">
            <a:extLst>
              <a:ext uri="{FF2B5EF4-FFF2-40B4-BE49-F238E27FC236}">
                <a16:creationId xmlns:a16="http://schemas.microsoft.com/office/drawing/2014/main" id="{50544603-C3F1-0283-FE4B-2C5E202F779D}"/>
              </a:ext>
            </a:extLst>
          </p:cNvPr>
          <p:cNvSpPr txBox="1"/>
          <p:nvPr/>
        </p:nvSpPr>
        <p:spPr>
          <a:xfrm>
            <a:off x="5098472" y="4310739"/>
            <a:ext cx="4572000" cy="307777"/>
          </a:xfrm>
          <a:prstGeom prst="rect">
            <a:avLst/>
          </a:prstGeom>
          <a:noFill/>
        </p:spPr>
        <p:txBody>
          <a:bodyPr wrap="square">
            <a:spAutoFit/>
          </a:bodyPr>
          <a:lstStyle/>
          <a:p>
            <a:pPr algn="ctr"/>
            <a:r>
              <a:rPr lang="en-US" sz="1400" dirty="0"/>
              <a:t>Pastor Richard “ Rico” Tubbs</a:t>
            </a:r>
          </a:p>
        </p:txBody>
      </p:sp>
    </p:spTree>
    <p:extLst>
      <p:ext uri="{BB962C8B-B14F-4D97-AF65-F5344CB8AC3E}">
        <p14:creationId xmlns:p14="http://schemas.microsoft.com/office/powerpoint/2010/main" val="181948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4000"/>
                                        <p:tgtEl>
                                          <p:spTgt spid="4"/>
                                        </p:tgtEl>
                                      </p:cBhvr>
                                    </p:animEffect>
                                  </p:childTnLst>
                                </p:cTn>
                              </p:par>
                            </p:childTnLst>
                          </p:cTn>
                        </p:par>
                        <p:par>
                          <p:cTn id="8" fill="hold">
                            <p:stCondLst>
                              <p:cond delay="4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BC698D6-FE63-C263-1835-E70700DA303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A80ED1C-505B-DE36-B240-82697CFEB4D8}"/>
              </a:ext>
            </a:extLst>
          </p:cNvPr>
          <p:cNvSpPr txBox="1"/>
          <p:nvPr/>
        </p:nvSpPr>
        <p:spPr>
          <a:xfrm>
            <a:off x="253388" y="1694587"/>
            <a:ext cx="8295700" cy="1754326"/>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lang="en-US" altLang="en-US" sz="3600" dirty="0"/>
              <a:t>Your story's </a:t>
            </a:r>
            <a:r>
              <a:rPr lang="en-US" altLang="en-US" sz="3600" u="sng" dirty="0"/>
              <a:t>power comes from sharing how God has been faithful in your life</a:t>
            </a:r>
            <a:r>
              <a:rPr lang="en-US" altLang="en-US" sz="3600" dirty="0"/>
              <a:t>, not just from the events themselves. </a:t>
            </a:r>
          </a:p>
        </p:txBody>
      </p:sp>
      <p:sp>
        <p:nvSpPr>
          <p:cNvPr id="6" name="TextBox 5">
            <a:extLst>
              <a:ext uri="{FF2B5EF4-FFF2-40B4-BE49-F238E27FC236}">
                <a16:creationId xmlns:a16="http://schemas.microsoft.com/office/drawing/2014/main" id="{DFE8E7DD-B021-4887-124D-EEA1AA9CF511}"/>
              </a:ext>
            </a:extLst>
          </p:cNvPr>
          <p:cNvSpPr txBox="1"/>
          <p:nvPr/>
        </p:nvSpPr>
        <p:spPr>
          <a:xfrm>
            <a:off x="1196630" y="504929"/>
            <a:ext cx="6929609" cy="707886"/>
          </a:xfrm>
          <a:prstGeom prst="rect">
            <a:avLst/>
          </a:prstGeom>
          <a:noFill/>
        </p:spPr>
        <p:txBody>
          <a:bodyPr wrap="square">
            <a:spAutoFit/>
          </a:bodyPr>
          <a:lstStyle/>
          <a:p>
            <a:r>
              <a:rPr lang="en-US" altLang="en-US" sz="4000" dirty="0"/>
              <a:t>Focus on God's faithfulness </a:t>
            </a:r>
            <a:endParaRPr lang="en-US" sz="4000" dirty="0"/>
          </a:p>
        </p:txBody>
      </p:sp>
    </p:spTree>
    <p:extLst>
      <p:ext uri="{BB962C8B-B14F-4D97-AF65-F5344CB8AC3E}">
        <p14:creationId xmlns:p14="http://schemas.microsoft.com/office/powerpoint/2010/main" val="360511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8739106-722D-28DB-F6FD-57E922D6AAC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B6B33E0-8609-1701-01E2-B4AECE5F2F93}"/>
              </a:ext>
            </a:extLst>
          </p:cNvPr>
          <p:cNvSpPr txBox="1"/>
          <p:nvPr/>
        </p:nvSpPr>
        <p:spPr>
          <a:xfrm>
            <a:off x="517793" y="1602254"/>
            <a:ext cx="7866043" cy="1938992"/>
          </a:xfrm>
          <a:prstGeom prst="rect">
            <a:avLst/>
          </a:prstGeom>
          <a:noFill/>
        </p:spPr>
        <p:txBody>
          <a:bodyPr wrap="square">
            <a:spAutoFit/>
          </a:bodyPr>
          <a:lstStyle/>
          <a:p>
            <a:pPr algn="ctr">
              <a:spcBef>
                <a:spcPts val="1200"/>
              </a:spcBef>
              <a:spcAft>
                <a:spcPts val="1200"/>
              </a:spcAft>
            </a:pPr>
            <a:r>
              <a:rPr lang="en-US" sz="4000" b="0" i="0" dirty="0">
                <a:solidFill>
                  <a:srgbClr val="0A0A0A"/>
                </a:solidFill>
                <a:effectLst/>
                <a:latin typeface="Google Sans"/>
              </a:rPr>
              <a:t>Allow His lessons to change your daily decisions and actions, striving to be more like Him (Christlike).</a:t>
            </a:r>
          </a:p>
        </p:txBody>
      </p:sp>
      <p:sp>
        <p:nvSpPr>
          <p:cNvPr id="5" name="TextBox 4">
            <a:extLst>
              <a:ext uri="{FF2B5EF4-FFF2-40B4-BE49-F238E27FC236}">
                <a16:creationId xmlns:a16="http://schemas.microsoft.com/office/drawing/2014/main" id="{545D3577-4411-1391-14D2-583C6B1237FD}"/>
              </a:ext>
            </a:extLst>
          </p:cNvPr>
          <p:cNvSpPr txBox="1"/>
          <p:nvPr/>
        </p:nvSpPr>
        <p:spPr>
          <a:xfrm>
            <a:off x="2021595" y="270164"/>
            <a:ext cx="4572000" cy="707886"/>
          </a:xfrm>
          <a:prstGeom prst="rect">
            <a:avLst/>
          </a:prstGeom>
          <a:noFill/>
        </p:spPr>
        <p:txBody>
          <a:bodyPr wrap="square">
            <a:spAutoFit/>
          </a:bodyPr>
          <a:lstStyle/>
          <a:p>
            <a:pPr algn="ctr"/>
            <a:r>
              <a:rPr lang="en-US" sz="4000" b="1" i="0" u="sng" dirty="0">
                <a:solidFill>
                  <a:srgbClr val="0A0A0A"/>
                </a:solidFill>
                <a:effectLst/>
                <a:latin typeface="Google Sans"/>
              </a:rPr>
              <a:t>Apply His teachings</a:t>
            </a:r>
            <a:r>
              <a:rPr lang="en-US" sz="4000" b="0" i="0" u="sng" dirty="0">
                <a:solidFill>
                  <a:srgbClr val="0A0A0A"/>
                </a:solidFill>
                <a:effectLst/>
                <a:latin typeface="Google Sans"/>
              </a:rPr>
              <a:t> </a:t>
            </a:r>
            <a:endParaRPr lang="en-US" sz="4000" u="sng" dirty="0"/>
          </a:p>
        </p:txBody>
      </p:sp>
    </p:spTree>
    <p:extLst>
      <p:ext uri="{BB962C8B-B14F-4D97-AF65-F5344CB8AC3E}">
        <p14:creationId xmlns:p14="http://schemas.microsoft.com/office/powerpoint/2010/main" val="2612953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fltVal val="0"/>
                                          </p:val>
                                        </p:tav>
                                        <p:tav tm="100000">
                                          <p:val>
                                            <p:strVal val="#ppt_w"/>
                                          </p:val>
                                        </p:tav>
                                      </p:tavLst>
                                    </p:anim>
                                    <p:anim calcmode="lin" valueType="num">
                                      <p:cBhvr>
                                        <p:cTn id="13" dur="1000" fill="hold"/>
                                        <p:tgtEl>
                                          <p:spTgt spid="3"/>
                                        </p:tgtEl>
                                        <p:attrNameLst>
                                          <p:attrName>ppt_h</p:attrName>
                                        </p:attrNameLst>
                                      </p:cBhvr>
                                      <p:tavLst>
                                        <p:tav tm="0">
                                          <p:val>
                                            <p:fltVal val="0"/>
                                          </p:val>
                                        </p:tav>
                                        <p:tav tm="100000">
                                          <p:val>
                                            <p:strVal val="#ppt_h"/>
                                          </p:val>
                                        </p:tav>
                                      </p:tavLst>
                                    </p:anim>
                                    <p:anim calcmode="lin" valueType="num">
                                      <p:cBhvr>
                                        <p:cTn id="14" dur="1000" fill="hold"/>
                                        <p:tgtEl>
                                          <p:spTgt spid="3"/>
                                        </p:tgtEl>
                                        <p:attrNameLst>
                                          <p:attrName>style.rotation</p:attrName>
                                        </p:attrNameLst>
                                      </p:cBhvr>
                                      <p:tavLst>
                                        <p:tav tm="0">
                                          <p:val>
                                            <p:fltVal val="90"/>
                                          </p:val>
                                        </p:tav>
                                        <p:tav tm="100000">
                                          <p:val>
                                            <p:fltVal val="0"/>
                                          </p:val>
                                        </p:tav>
                                      </p:tavLst>
                                    </p:anim>
                                    <p:animEffect transition="in" filter="fade">
                                      <p:cBhvr>
                                        <p:cTn id="15"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40C9CCE-402F-46D9-0745-1B107D94E0E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B47F9FA-7276-6017-B03B-1EB5FBEAE998}"/>
              </a:ext>
            </a:extLst>
          </p:cNvPr>
          <p:cNvSpPr txBox="1"/>
          <p:nvPr/>
        </p:nvSpPr>
        <p:spPr>
          <a:xfrm>
            <a:off x="727113" y="1777561"/>
            <a:ext cx="7050795" cy="2554545"/>
          </a:xfrm>
          <a:prstGeom prst="rect">
            <a:avLst/>
          </a:prstGeom>
          <a:noFill/>
        </p:spPr>
        <p:txBody>
          <a:bodyPr wrap="square">
            <a:spAutoFit/>
          </a:bodyPr>
          <a:lstStyle/>
          <a:p>
            <a:pPr algn="ctr">
              <a:spcBef>
                <a:spcPts val="1200"/>
              </a:spcBef>
              <a:spcAft>
                <a:spcPts val="1200"/>
              </a:spcAft>
            </a:pPr>
            <a:r>
              <a:rPr lang="en-US" sz="4000" b="0" i="0" dirty="0">
                <a:solidFill>
                  <a:srgbClr val="0A0A0A"/>
                </a:solidFill>
                <a:effectLst/>
                <a:latin typeface="Google Sans"/>
              </a:rPr>
              <a:t>Surround yourself with other believers, attend church services, and grow in your faith together.</a:t>
            </a:r>
          </a:p>
        </p:txBody>
      </p:sp>
      <p:sp>
        <p:nvSpPr>
          <p:cNvPr id="5" name="TextBox 4">
            <a:extLst>
              <a:ext uri="{FF2B5EF4-FFF2-40B4-BE49-F238E27FC236}">
                <a16:creationId xmlns:a16="http://schemas.microsoft.com/office/drawing/2014/main" id="{782CE29C-8F85-E18F-0D67-9DE02E265FEF}"/>
              </a:ext>
            </a:extLst>
          </p:cNvPr>
          <p:cNvSpPr txBox="1"/>
          <p:nvPr/>
        </p:nvSpPr>
        <p:spPr>
          <a:xfrm>
            <a:off x="1355075" y="567717"/>
            <a:ext cx="6323681" cy="707886"/>
          </a:xfrm>
          <a:prstGeom prst="rect">
            <a:avLst/>
          </a:prstGeom>
          <a:noFill/>
        </p:spPr>
        <p:txBody>
          <a:bodyPr wrap="square">
            <a:spAutoFit/>
          </a:bodyPr>
          <a:lstStyle/>
          <a:p>
            <a:r>
              <a:rPr lang="en-US" sz="4000" b="1" i="0" dirty="0">
                <a:solidFill>
                  <a:srgbClr val="0A0A0A"/>
                </a:solidFill>
                <a:effectLst/>
                <a:latin typeface="Google Sans"/>
              </a:rPr>
              <a:t>Be part of a community</a:t>
            </a:r>
            <a:r>
              <a:rPr lang="en-US" sz="4000" b="0" i="0" dirty="0">
                <a:solidFill>
                  <a:srgbClr val="0A0A0A"/>
                </a:solidFill>
                <a:effectLst/>
                <a:latin typeface="Google Sans"/>
              </a:rPr>
              <a:t> </a:t>
            </a:r>
            <a:endParaRPr lang="en-US" sz="4000" dirty="0"/>
          </a:p>
        </p:txBody>
      </p:sp>
    </p:spTree>
    <p:extLst>
      <p:ext uri="{BB962C8B-B14F-4D97-AF65-F5344CB8AC3E}">
        <p14:creationId xmlns:p14="http://schemas.microsoft.com/office/powerpoint/2010/main" val="545171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C026B44-1ABE-ACA7-B1D6-55DC8065220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DF02CCA-4096-36C4-4733-B18768376822}"/>
              </a:ext>
            </a:extLst>
          </p:cNvPr>
          <p:cNvSpPr txBox="1"/>
          <p:nvPr/>
        </p:nvSpPr>
        <p:spPr>
          <a:xfrm>
            <a:off x="1966511" y="392157"/>
            <a:ext cx="4572000" cy="707886"/>
          </a:xfrm>
          <a:prstGeom prst="rect">
            <a:avLst/>
          </a:prstGeom>
          <a:noFill/>
        </p:spPr>
        <p:txBody>
          <a:bodyPr wrap="square">
            <a:spAutoFit/>
          </a:bodyPr>
          <a:lstStyle/>
          <a:p>
            <a:pPr algn="ctr"/>
            <a:r>
              <a:rPr lang="en-US" sz="4000" b="1" i="0" dirty="0">
                <a:solidFill>
                  <a:srgbClr val="0A0A0A"/>
                </a:solidFill>
                <a:effectLst/>
                <a:latin typeface="Google Sans"/>
              </a:rPr>
              <a:t>Serve others</a:t>
            </a:r>
            <a:r>
              <a:rPr lang="en-US" sz="4000" b="0" i="0" dirty="0">
                <a:solidFill>
                  <a:srgbClr val="0A0A0A"/>
                </a:solidFill>
                <a:effectLst/>
                <a:latin typeface="Google Sans"/>
              </a:rPr>
              <a:t> </a:t>
            </a:r>
            <a:endParaRPr lang="en-US" sz="4000" dirty="0"/>
          </a:p>
        </p:txBody>
      </p:sp>
      <p:sp>
        <p:nvSpPr>
          <p:cNvPr id="5" name="TextBox 4">
            <a:extLst>
              <a:ext uri="{FF2B5EF4-FFF2-40B4-BE49-F238E27FC236}">
                <a16:creationId xmlns:a16="http://schemas.microsoft.com/office/drawing/2014/main" id="{EEDA6AC2-2BB0-6575-DB1D-B701761CB2CE}"/>
              </a:ext>
            </a:extLst>
          </p:cNvPr>
          <p:cNvSpPr txBox="1"/>
          <p:nvPr/>
        </p:nvSpPr>
        <p:spPr>
          <a:xfrm>
            <a:off x="424149" y="1509044"/>
            <a:ext cx="8295701" cy="2554545"/>
          </a:xfrm>
          <a:prstGeom prst="rect">
            <a:avLst/>
          </a:prstGeom>
          <a:noFill/>
        </p:spPr>
        <p:txBody>
          <a:bodyPr wrap="square">
            <a:spAutoFit/>
          </a:bodyPr>
          <a:lstStyle/>
          <a:p>
            <a:pPr algn="ctr"/>
            <a:r>
              <a:rPr lang="en-US" sz="4000" b="0" i="0" dirty="0">
                <a:solidFill>
                  <a:srgbClr val="0A0A0A"/>
                </a:solidFill>
                <a:effectLst/>
                <a:latin typeface="Google Sans"/>
              </a:rPr>
              <a:t>Express your love for God by </a:t>
            </a:r>
            <a:r>
              <a:rPr lang="en-US" sz="4000" b="0" i="0" u="sng" dirty="0">
                <a:solidFill>
                  <a:srgbClr val="0A0A0A"/>
                </a:solidFill>
                <a:effectLst/>
                <a:latin typeface="Google Sans"/>
              </a:rPr>
              <a:t>loving and helping others</a:t>
            </a:r>
            <a:r>
              <a:rPr lang="en-US" sz="4000" b="0" i="0" dirty="0">
                <a:solidFill>
                  <a:srgbClr val="0A0A0A"/>
                </a:solidFill>
                <a:effectLst/>
                <a:latin typeface="Google Sans"/>
              </a:rPr>
              <a:t>, especially those in need, </a:t>
            </a:r>
            <a:r>
              <a:rPr lang="en-US" sz="4000" b="0" i="0" u="sng" dirty="0">
                <a:solidFill>
                  <a:srgbClr val="0A0A0A"/>
                </a:solidFill>
                <a:effectLst/>
                <a:latin typeface="Google Sans"/>
              </a:rPr>
              <a:t>reflecting His love and grace to the world</a:t>
            </a:r>
            <a:endParaRPr lang="en-US" sz="4000" u="sng" dirty="0"/>
          </a:p>
        </p:txBody>
      </p:sp>
    </p:spTree>
    <p:extLst>
      <p:ext uri="{BB962C8B-B14F-4D97-AF65-F5344CB8AC3E}">
        <p14:creationId xmlns:p14="http://schemas.microsoft.com/office/powerpoint/2010/main" val="2581873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609B8F6-6C7E-2EC4-B652-1B753294D6C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649595F-CB85-CADD-ABD7-F8D0ADE69611}"/>
              </a:ext>
            </a:extLst>
          </p:cNvPr>
          <p:cNvSpPr txBox="1"/>
          <p:nvPr/>
        </p:nvSpPr>
        <p:spPr>
          <a:xfrm>
            <a:off x="319488" y="1294477"/>
            <a:ext cx="7965195" cy="2554545"/>
          </a:xfrm>
          <a:prstGeom prst="rect">
            <a:avLst/>
          </a:prstGeom>
          <a:noFill/>
        </p:spPr>
        <p:txBody>
          <a:bodyPr wrap="square">
            <a:spAutoFit/>
          </a:bodyPr>
          <a:lstStyle/>
          <a:p>
            <a:pPr algn="ctr"/>
            <a:r>
              <a:rPr lang="en-US" sz="4000" dirty="0"/>
              <a:t>What are some common </a:t>
            </a:r>
            <a:r>
              <a:rPr lang="en-US" sz="4000" dirty="0">
                <a:solidFill>
                  <a:srgbClr val="0A0A0A"/>
                </a:solidFill>
                <a:latin typeface="Google Sans"/>
              </a:rPr>
              <a:t>internal </a:t>
            </a:r>
            <a:r>
              <a:rPr lang="en-US" sz="4000" dirty="0"/>
              <a:t>struggles people face when deepening their relationship with </a:t>
            </a:r>
            <a:r>
              <a:rPr lang="en-US" sz="4000" b="0" i="0" dirty="0">
                <a:solidFill>
                  <a:srgbClr val="0A0A0A"/>
                </a:solidFill>
                <a:effectLst/>
                <a:latin typeface="Google Sans"/>
              </a:rPr>
              <a:t>Christ ? </a:t>
            </a:r>
            <a:endParaRPr lang="en-US" sz="4000" dirty="0"/>
          </a:p>
        </p:txBody>
      </p:sp>
    </p:spTree>
    <p:extLst>
      <p:ext uri="{BB962C8B-B14F-4D97-AF65-F5344CB8AC3E}">
        <p14:creationId xmlns:p14="http://schemas.microsoft.com/office/powerpoint/2010/main" val="3884997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943D770-1067-2BE8-987B-8C8F556D9AE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9897A77-8566-D4B7-B91B-C0EE954F11C5}"/>
              </a:ext>
            </a:extLst>
          </p:cNvPr>
          <p:cNvSpPr txBox="1"/>
          <p:nvPr/>
        </p:nvSpPr>
        <p:spPr>
          <a:xfrm>
            <a:off x="1773938" y="201006"/>
            <a:ext cx="4941065" cy="707886"/>
          </a:xfrm>
          <a:prstGeom prst="rect">
            <a:avLst/>
          </a:prstGeom>
          <a:noFill/>
        </p:spPr>
        <p:txBody>
          <a:bodyPr wrap="square">
            <a:spAutoFit/>
          </a:bodyPr>
          <a:lstStyle/>
          <a:p>
            <a:pPr algn="l">
              <a:spcBef>
                <a:spcPts val="1200"/>
              </a:spcBef>
              <a:spcAft>
                <a:spcPts val="1200"/>
              </a:spcAft>
            </a:pPr>
            <a:r>
              <a:rPr lang="en-US" sz="4000" b="1" i="0" dirty="0">
                <a:solidFill>
                  <a:srgbClr val="0A0A0A"/>
                </a:solidFill>
                <a:effectLst/>
                <a:latin typeface="Google Sans"/>
              </a:rPr>
              <a:t>Doubt and Unbelief:</a:t>
            </a:r>
            <a:r>
              <a:rPr lang="en-US" sz="4000" b="0" i="0" dirty="0">
                <a:solidFill>
                  <a:srgbClr val="0A0A0A"/>
                </a:solidFill>
                <a:effectLst/>
                <a:latin typeface="Google Sans"/>
              </a:rPr>
              <a:t> </a:t>
            </a:r>
          </a:p>
        </p:txBody>
      </p:sp>
      <p:sp>
        <p:nvSpPr>
          <p:cNvPr id="5" name="TextBox 4">
            <a:extLst>
              <a:ext uri="{FF2B5EF4-FFF2-40B4-BE49-F238E27FC236}">
                <a16:creationId xmlns:a16="http://schemas.microsoft.com/office/drawing/2014/main" id="{B789D293-3E22-786F-4433-D6A7019D7446}"/>
              </a:ext>
            </a:extLst>
          </p:cNvPr>
          <p:cNvSpPr txBox="1"/>
          <p:nvPr/>
        </p:nvSpPr>
        <p:spPr>
          <a:xfrm>
            <a:off x="-187286" y="1219349"/>
            <a:ext cx="9254168" cy="3970318"/>
          </a:xfrm>
          <a:prstGeom prst="rect">
            <a:avLst/>
          </a:prstGeom>
          <a:noFill/>
        </p:spPr>
        <p:txBody>
          <a:bodyPr wrap="square">
            <a:spAutoFit/>
          </a:bodyPr>
          <a:lstStyle/>
          <a:p>
            <a:pPr algn="ctr"/>
            <a:r>
              <a:rPr lang="en-US" sz="3600" b="0" i="0" dirty="0">
                <a:solidFill>
                  <a:srgbClr val="0A0A0A"/>
                </a:solidFill>
                <a:effectLst/>
                <a:latin typeface="Google Sans"/>
              </a:rPr>
              <a:t>Questioning God's existence, goodness, plan, or the validity of one's own salvation are common. These doubts can be a natural part of an evolving faith and may serve as a catalyst for deeper understanding, but they can also be unsettling and lead to a "faith crisis" if not addressed.</a:t>
            </a:r>
            <a:endParaRPr lang="en-US" sz="3600" dirty="0"/>
          </a:p>
        </p:txBody>
      </p:sp>
    </p:spTree>
    <p:extLst>
      <p:ext uri="{BB962C8B-B14F-4D97-AF65-F5344CB8AC3E}">
        <p14:creationId xmlns:p14="http://schemas.microsoft.com/office/powerpoint/2010/main" val="414164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DDF5328-83D0-0A2C-36B0-2398F05EA52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611081B-7565-12F2-471E-DD10A145D758}"/>
              </a:ext>
            </a:extLst>
          </p:cNvPr>
          <p:cNvSpPr txBox="1"/>
          <p:nvPr/>
        </p:nvSpPr>
        <p:spPr>
          <a:xfrm>
            <a:off x="1470750" y="485545"/>
            <a:ext cx="5293605" cy="707886"/>
          </a:xfrm>
          <a:prstGeom prst="rect">
            <a:avLst/>
          </a:prstGeom>
          <a:noFill/>
        </p:spPr>
        <p:txBody>
          <a:bodyPr wrap="square">
            <a:spAutoFit/>
          </a:bodyPr>
          <a:lstStyle/>
          <a:p>
            <a:pPr algn="ctr">
              <a:spcBef>
                <a:spcPts val="1200"/>
              </a:spcBef>
              <a:spcAft>
                <a:spcPts val="1200"/>
              </a:spcAft>
            </a:pPr>
            <a:r>
              <a:rPr lang="en-US" sz="4000" b="1" i="0" dirty="0">
                <a:solidFill>
                  <a:srgbClr val="0A0A0A"/>
                </a:solidFill>
                <a:effectLst/>
                <a:latin typeface="Google Sans"/>
              </a:rPr>
              <a:t>The Struggle with Sin:</a:t>
            </a:r>
            <a:r>
              <a:rPr lang="en-US" sz="4000" b="0" i="0" dirty="0">
                <a:solidFill>
                  <a:srgbClr val="0A0A0A"/>
                </a:solidFill>
                <a:effectLst/>
                <a:latin typeface="Google Sans"/>
              </a:rPr>
              <a:t> </a:t>
            </a:r>
          </a:p>
        </p:txBody>
      </p:sp>
      <p:sp>
        <p:nvSpPr>
          <p:cNvPr id="5" name="TextBox 4">
            <a:extLst>
              <a:ext uri="{FF2B5EF4-FFF2-40B4-BE49-F238E27FC236}">
                <a16:creationId xmlns:a16="http://schemas.microsoft.com/office/drawing/2014/main" id="{2F85D518-3084-A550-37D0-2612C041F402}"/>
              </a:ext>
            </a:extLst>
          </p:cNvPr>
          <p:cNvSpPr txBox="1"/>
          <p:nvPr/>
        </p:nvSpPr>
        <p:spPr>
          <a:xfrm>
            <a:off x="264405" y="1335222"/>
            <a:ext cx="8196549" cy="2862322"/>
          </a:xfrm>
          <a:prstGeom prst="rect">
            <a:avLst/>
          </a:prstGeom>
          <a:noFill/>
        </p:spPr>
        <p:txBody>
          <a:bodyPr wrap="square">
            <a:spAutoFit/>
          </a:bodyPr>
          <a:lstStyle/>
          <a:p>
            <a:pPr algn="ctr"/>
            <a:r>
              <a:rPr lang="en-US" sz="3600" b="0" i="0" dirty="0">
                <a:solidFill>
                  <a:srgbClr val="0A0A0A"/>
                </a:solidFill>
                <a:effectLst/>
                <a:latin typeface="Google Sans"/>
              </a:rPr>
              <a:t>The "battle between the spirit and the flesh" is a constant challenge. Believers often struggle with letting go of habitual sins, temptations, and self-centered desires that distance them from God's will.</a:t>
            </a:r>
            <a:endParaRPr lang="en-US" sz="3600" dirty="0"/>
          </a:p>
        </p:txBody>
      </p:sp>
    </p:spTree>
    <p:extLst>
      <p:ext uri="{BB962C8B-B14F-4D97-AF65-F5344CB8AC3E}">
        <p14:creationId xmlns:p14="http://schemas.microsoft.com/office/powerpoint/2010/main" val="3571770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303B06B-E8CA-CD6F-C214-DF8EBC23E81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119F12F-D4C6-7354-BD30-93EBC2844222}"/>
              </a:ext>
            </a:extLst>
          </p:cNvPr>
          <p:cNvSpPr txBox="1"/>
          <p:nvPr/>
        </p:nvSpPr>
        <p:spPr>
          <a:xfrm>
            <a:off x="1735156" y="301822"/>
            <a:ext cx="5502926" cy="584775"/>
          </a:xfrm>
          <a:prstGeom prst="rect">
            <a:avLst/>
          </a:prstGeom>
          <a:noFill/>
        </p:spPr>
        <p:txBody>
          <a:bodyPr wrap="square">
            <a:spAutoFit/>
          </a:bodyPr>
          <a:lstStyle/>
          <a:p>
            <a:pPr algn="l">
              <a:spcBef>
                <a:spcPts val="1200"/>
              </a:spcBef>
              <a:spcAft>
                <a:spcPts val="1200"/>
              </a:spcAft>
            </a:pPr>
            <a:r>
              <a:rPr lang="en-US" sz="3200" b="1" i="0" dirty="0">
                <a:solidFill>
                  <a:srgbClr val="0A0A0A"/>
                </a:solidFill>
                <a:effectLst/>
                <a:latin typeface="Google Sans"/>
              </a:rPr>
              <a:t>Pride and Self-Sufficiency</a:t>
            </a:r>
            <a:r>
              <a:rPr lang="en-US" sz="3200" b="0" i="0" dirty="0">
                <a:solidFill>
                  <a:srgbClr val="0A0A0A"/>
                </a:solidFill>
                <a:effectLst/>
                <a:latin typeface="Google Sans"/>
              </a:rPr>
              <a:t> </a:t>
            </a:r>
          </a:p>
        </p:txBody>
      </p:sp>
      <p:sp>
        <p:nvSpPr>
          <p:cNvPr id="5" name="TextBox 4">
            <a:extLst>
              <a:ext uri="{FF2B5EF4-FFF2-40B4-BE49-F238E27FC236}">
                <a16:creationId xmlns:a16="http://schemas.microsoft.com/office/drawing/2014/main" id="{CD7C2970-B331-1D78-70DE-936D09AA08F5}"/>
              </a:ext>
            </a:extLst>
          </p:cNvPr>
          <p:cNvSpPr txBox="1"/>
          <p:nvPr/>
        </p:nvSpPr>
        <p:spPr>
          <a:xfrm>
            <a:off x="374574" y="1129224"/>
            <a:ext cx="7855026" cy="3416320"/>
          </a:xfrm>
          <a:prstGeom prst="rect">
            <a:avLst/>
          </a:prstGeom>
          <a:noFill/>
        </p:spPr>
        <p:txBody>
          <a:bodyPr wrap="square">
            <a:spAutoFit/>
          </a:bodyPr>
          <a:lstStyle/>
          <a:p>
            <a:pPr algn="ctr"/>
            <a:r>
              <a:rPr lang="en-US" sz="3600" b="0" i="0" dirty="0">
                <a:solidFill>
                  <a:srgbClr val="0A0A0A"/>
                </a:solidFill>
                <a:effectLst/>
                <a:latin typeface="Google Sans"/>
              </a:rPr>
              <a:t>A sense of self-importance or a belief in one's own ability to navigate life without God can hinder growth. True spiritual growth requires radical humility and total dependence on God's strength and guidance.</a:t>
            </a:r>
            <a:endParaRPr lang="en-US" sz="3600" dirty="0"/>
          </a:p>
        </p:txBody>
      </p:sp>
    </p:spTree>
    <p:extLst>
      <p:ext uri="{BB962C8B-B14F-4D97-AF65-F5344CB8AC3E}">
        <p14:creationId xmlns:p14="http://schemas.microsoft.com/office/powerpoint/2010/main" val="1937566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D1D6FC2-CAD4-1CE9-17C2-D7E99E04CC4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D65725B-6B12-277F-4CD6-C28B776658A3}"/>
              </a:ext>
            </a:extLst>
          </p:cNvPr>
          <p:cNvSpPr txBox="1"/>
          <p:nvPr/>
        </p:nvSpPr>
        <p:spPr>
          <a:xfrm>
            <a:off x="2109731" y="499605"/>
            <a:ext cx="4572000" cy="707886"/>
          </a:xfrm>
          <a:prstGeom prst="rect">
            <a:avLst/>
          </a:prstGeom>
          <a:noFill/>
        </p:spPr>
        <p:txBody>
          <a:bodyPr wrap="square">
            <a:spAutoFit/>
          </a:bodyPr>
          <a:lstStyle/>
          <a:p>
            <a:pPr algn="l">
              <a:spcBef>
                <a:spcPts val="1200"/>
              </a:spcBef>
              <a:spcAft>
                <a:spcPts val="1200"/>
              </a:spcAft>
            </a:pPr>
            <a:r>
              <a:rPr lang="en-US" sz="4000" b="1" i="0" dirty="0">
                <a:solidFill>
                  <a:srgbClr val="0A0A0A"/>
                </a:solidFill>
                <a:effectLst/>
                <a:latin typeface="Google Sans"/>
              </a:rPr>
              <a:t>Guilt and Shame</a:t>
            </a:r>
            <a:r>
              <a:rPr lang="en-US" sz="4000" b="0" i="0" dirty="0">
                <a:solidFill>
                  <a:srgbClr val="0A0A0A"/>
                </a:solidFill>
                <a:effectLst/>
                <a:latin typeface="Google Sans"/>
              </a:rPr>
              <a:t> </a:t>
            </a:r>
          </a:p>
        </p:txBody>
      </p:sp>
      <p:sp>
        <p:nvSpPr>
          <p:cNvPr id="5" name="TextBox 4">
            <a:extLst>
              <a:ext uri="{FF2B5EF4-FFF2-40B4-BE49-F238E27FC236}">
                <a16:creationId xmlns:a16="http://schemas.microsoft.com/office/drawing/2014/main" id="{C73BF525-CC06-7385-FD65-12650A5C1FE7}"/>
              </a:ext>
            </a:extLst>
          </p:cNvPr>
          <p:cNvSpPr txBox="1"/>
          <p:nvPr/>
        </p:nvSpPr>
        <p:spPr>
          <a:xfrm>
            <a:off x="451691" y="1564128"/>
            <a:ext cx="7656723" cy="2308324"/>
          </a:xfrm>
          <a:prstGeom prst="rect">
            <a:avLst/>
          </a:prstGeom>
          <a:noFill/>
        </p:spPr>
        <p:txBody>
          <a:bodyPr wrap="square">
            <a:spAutoFit/>
          </a:bodyPr>
          <a:lstStyle/>
          <a:p>
            <a:pPr algn="ctr"/>
            <a:r>
              <a:rPr lang="en-US" sz="3600" b="0" i="0" u="sng" dirty="0">
                <a:solidFill>
                  <a:srgbClr val="0A0A0A"/>
                </a:solidFill>
                <a:effectLst/>
                <a:latin typeface="Google Sans"/>
              </a:rPr>
              <a:t>Unconfessed sin </a:t>
            </a:r>
            <a:r>
              <a:rPr lang="en-US" sz="3600" b="0" i="0" dirty="0">
                <a:solidFill>
                  <a:srgbClr val="0A0A0A"/>
                </a:solidFill>
                <a:effectLst/>
                <a:latin typeface="Google Sans"/>
              </a:rPr>
              <a:t>or </a:t>
            </a:r>
            <a:r>
              <a:rPr lang="en-US" sz="3600" b="0" i="0" u="sng" dirty="0">
                <a:solidFill>
                  <a:srgbClr val="0A0A0A"/>
                </a:solidFill>
                <a:effectLst/>
                <a:latin typeface="Google Sans"/>
              </a:rPr>
              <a:t>past mistakes can lead to feelings of guilt </a:t>
            </a:r>
            <a:r>
              <a:rPr lang="en-US" sz="3600" b="0" i="0" dirty="0">
                <a:solidFill>
                  <a:srgbClr val="0A0A0A"/>
                </a:solidFill>
                <a:effectLst/>
                <a:latin typeface="Google Sans"/>
              </a:rPr>
              <a:t>and </a:t>
            </a:r>
            <a:r>
              <a:rPr lang="en-US" sz="3600" b="0" i="0" u="sng" dirty="0">
                <a:solidFill>
                  <a:srgbClr val="0A0A0A"/>
                </a:solidFill>
                <a:effectLst/>
                <a:latin typeface="Google Sans"/>
              </a:rPr>
              <a:t>unworthiness</a:t>
            </a:r>
            <a:r>
              <a:rPr lang="en-US" sz="3600" b="0" i="0" dirty="0">
                <a:solidFill>
                  <a:srgbClr val="0A0A0A"/>
                </a:solidFill>
                <a:effectLst/>
                <a:latin typeface="Google Sans"/>
              </a:rPr>
              <a:t>, creating emotional barriers to intimacy with God.</a:t>
            </a:r>
            <a:endParaRPr lang="en-US" sz="3600" dirty="0"/>
          </a:p>
        </p:txBody>
      </p:sp>
    </p:spTree>
    <p:extLst>
      <p:ext uri="{BB962C8B-B14F-4D97-AF65-F5344CB8AC3E}">
        <p14:creationId xmlns:p14="http://schemas.microsoft.com/office/powerpoint/2010/main" val="3974065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18D522A-549C-8623-3E91-847AE951F4A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A41828D-AE88-3A8A-CC5E-F7F3C34E6E17}"/>
              </a:ext>
            </a:extLst>
          </p:cNvPr>
          <p:cNvSpPr txBox="1"/>
          <p:nvPr/>
        </p:nvSpPr>
        <p:spPr>
          <a:xfrm>
            <a:off x="1713123" y="367403"/>
            <a:ext cx="4572000" cy="707886"/>
          </a:xfrm>
          <a:prstGeom prst="rect">
            <a:avLst/>
          </a:prstGeom>
          <a:noFill/>
        </p:spPr>
        <p:txBody>
          <a:bodyPr wrap="square">
            <a:spAutoFit/>
          </a:bodyPr>
          <a:lstStyle/>
          <a:p>
            <a:pPr algn="ctr">
              <a:spcBef>
                <a:spcPts val="1200"/>
              </a:spcBef>
              <a:spcAft>
                <a:spcPts val="1200"/>
              </a:spcAft>
            </a:pPr>
            <a:r>
              <a:rPr lang="en-US" sz="4000" b="1" i="0" dirty="0">
                <a:solidFill>
                  <a:srgbClr val="0A0A0A"/>
                </a:solidFill>
                <a:effectLst/>
                <a:latin typeface="Google Sans"/>
              </a:rPr>
              <a:t>Lack of Discipline</a:t>
            </a:r>
            <a:r>
              <a:rPr lang="en-US" sz="4000" b="0" i="0" dirty="0">
                <a:solidFill>
                  <a:srgbClr val="0A0A0A"/>
                </a:solidFill>
                <a:effectLst/>
                <a:latin typeface="Google Sans"/>
              </a:rPr>
              <a:t> </a:t>
            </a:r>
          </a:p>
        </p:txBody>
      </p:sp>
      <p:sp>
        <p:nvSpPr>
          <p:cNvPr id="7" name="TextBox 6">
            <a:extLst>
              <a:ext uri="{FF2B5EF4-FFF2-40B4-BE49-F238E27FC236}">
                <a16:creationId xmlns:a16="http://schemas.microsoft.com/office/drawing/2014/main" id="{0C1DD0D0-123C-1D4E-E890-494A4405F91D}"/>
              </a:ext>
            </a:extLst>
          </p:cNvPr>
          <p:cNvSpPr txBox="1"/>
          <p:nvPr/>
        </p:nvSpPr>
        <p:spPr>
          <a:xfrm>
            <a:off x="363557" y="1652262"/>
            <a:ext cx="7623672" cy="2308324"/>
          </a:xfrm>
          <a:prstGeom prst="rect">
            <a:avLst/>
          </a:prstGeom>
          <a:noFill/>
        </p:spPr>
        <p:txBody>
          <a:bodyPr wrap="square">
            <a:spAutoFit/>
          </a:bodyPr>
          <a:lstStyle/>
          <a:p>
            <a:pPr algn="ctr"/>
            <a:r>
              <a:rPr lang="en-US" sz="3600" b="0" i="0" dirty="0">
                <a:solidFill>
                  <a:srgbClr val="0A0A0A"/>
                </a:solidFill>
                <a:effectLst/>
                <a:latin typeface="Google Sans"/>
              </a:rPr>
              <a:t>Maintaining consistent daily practices like prayer, Bible study, and reflection can be difficult amidst a busy and demanding lifestyle.</a:t>
            </a:r>
            <a:endParaRPr lang="en-US" sz="3600" dirty="0"/>
          </a:p>
        </p:txBody>
      </p:sp>
    </p:spTree>
    <p:extLst>
      <p:ext uri="{BB962C8B-B14F-4D97-AF65-F5344CB8AC3E}">
        <p14:creationId xmlns:p14="http://schemas.microsoft.com/office/powerpoint/2010/main" val="2734379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2D92861-204C-A15D-FD44-DF88BAFF105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FF2578A-CDC5-4533-F7E1-C4E8522B537E}"/>
              </a:ext>
            </a:extLst>
          </p:cNvPr>
          <p:cNvSpPr txBox="1"/>
          <p:nvPr/>
        </p:nvSpPr>
        <p:spPr>
          <a:xfrm>
            <a:off x="0" y="305745"/>
            <a:ext cx="9144000" cy="4532010"/>
          </a:xfrm>
          <a:prstGeom prst="rect">
            <a:avLst/>
          </a:prstGeom>
          <a:noFill/>
        </p:spPr>
        <p:txBody>
          <a:bodyPr wrap="square">
            <a:spAutoFit/>
          </a:bodyPr>
          <a:lstStyle/>
          <a:p>
            <a:pPr algn="ctr">
              <a:buNone/>
            </a:pPr>
            <a:r>
              <a:rPr lang="en-US" sz="1600" b="1" i="0" dirty="0">
                <a:solidFill>
                  <a:srgbClr val="000000"/>
                </a:solidFill>
                <a:effectLst/>
                <a:latin typeface="system-ui"/>
              </a:rPr>
              <a:t>Ephesians 1</a:t>
            </a:r>
          </a:p>
          <a:p>
            <a:pPr algn="ctr">
              <a:buNone/>
            </a:pPr>
            <a:endParaRPr lang="en-US" sz="1100" b="1" dirty="0">
              <a:latin typeface="system-ui"/>
            </a:endParaRPr>
          </a:p>
          <a:p>
            <a:pPr algn="ctr">
              <a:buNone/>
            </a:pPr>
            <a:endParaRPr lang="en-US" sz="1100" b="1" i="0" dirty="0">
              <a:solidFill>
                <a:srgbClr val="000000"/>
              </a:solidFill>
              <a:effectLst/>
              <a:latin typeface="system-ui"/>
            </a:endParaRPr>
          </a:p>
          <a:p>
            <a:pPr algn="ctr">
              <a:buNone/>
            </a:pPr>
            <a:r>
              <a:rPr lang="en-US" sz="1200" b="1" i="0" dirty="0">
                <a:solidFill>
                  <a:srgbClr val="000000"/>
                </a:solidFill>
                <a:effectLst/>
                <a:latin typeface="system-ui"/>
              </a:rPr>
              <a:t>1 </a:t>
            </a:r>
            <a:r>
              <a:rPr lang="en-US" sz="1200" b="0" i="0" dirty="0">
                <a:solidFill>
                  <a:srgbClr val="000000"/>
                </a:solidFill>
                <a:effectLst/>
                <a:latin typeface="system-ui"/>
              </a:rPr>
              <a:t>Paul, an apostle of Christ Jesus by the will of God, To God’s holy people in Ephesus,</a:t>
            </a:r>
            <a:r>
              <a:rPr lang="en-US" sz="1200" b="0" i="0" baseline="30000" dirty="0">
                <a:solidFill>
                  <a:srgbClr val="000000"/>
                </a:solidFill>
                <a:effectLst/>
                <a:latin typeface="system-ui"/>
              </a:rPr>
              <a:t>[</a:t>
            </a:r>
            <a:r>
              <a:rPr lang="en-US" sz="1200" b="0" i="0" baseline="30000" dirty="0">
                <a:solidFill>
                  <a:srgbClr val="4A4A4A"/>
                </a:solidFill>
                <a:effectLst/>
                <a:latin typeface="system-ui"/>
                <a:hlinkClick r:id="rId3" tooltip="See footnote a"/>
              </a:rPr>
              <a:t>a</a:t>
            </a:r>
            <a:r>
              <a:rPr lang="en-US" sz="1200" b="0" i="0" baseline="30000" dirty="0">
                <a:solidFill>
                  <a:srgbClr val="000000"/>
                </a:solidFill>
                <a:effectLst/>
                <a:latin typeface="system-ui"/>
              </a:rPr>
              <a:t>]</a:t>
            </a:r>
            <a:r>
              <a:rPr lang="en-US" sz="1200" b="0" i="0" dirty="0">
                <a:solidFill>
                  <a:srgbClr val="000000"/>
                </a:solidFill>
                <a:effectLst/>
                <a:latin typeface="system-ui"/>
              </a:rPr>
              <a:t> the faithful in Christ Jesus:</a:t>
            </a:r>
            <a:r>
              <a:rPr lang="en-US" sz="1200" b="1" i="0" baseline="30000" dirty="0">
                <a:solidFill>
                  <a:srgbClr val="000000"/>
                </a:solidFill>
                <a:effectLst/>
                <a:latin typeface="system-ui"/>
              </a:rPr>
              <a:t>2 </a:t>
            </a:r>
            <a:r>
              <a:rPr lang="en-US" sz="1200" b="0" i="0" dirty="0">
                <a:solidFill>
                  <a:srgbClr val="000000"/>
                </a:solidFill>
                <a:effectLst/>
                <a:latin typeface="system-ui"/>
              </a:rPr>
              <a:t>Grace and peace to you from God our Father and the Lord Jesus Christ. </a:t>
            </a:r>
            <a:r>
              <a:rPr lang="en-US" sz="1200" b="1" i="0" baseline="30000" dirty="0">
                <a:solidFill>
                  <a:srgbClr val="000000"/>
                </a:solidFill>
                <a:effectLst/>
                <a:latin typeface="system-ui"/>
              </a:rPr>
              <a:t>3 </a:t>
            </a:r>
            <a:r>
              <a:rPr lang="en-US" sz="1200" b="0" i="0" dirty="0">
                <a:solidFill>
                  <a:srgbClr val="000000"/>
                </a:solidFill>
                <a:effectLst/>
                <a:latin typeface="system-ui"/>
              </a:rPr>
              <a:t>Praise be to the God and Father of our Lord Jesus Christ, who has blessed us in the heavenly realms with every spiritual blessing in Christ. </a:t>
            </a:r>
            <a:r>
              <a:rPr lang="en-US" sz="1200" b="1" i="0" baseline="30000" dirty="0">
                <a:solidFill>
                  <a:srgbClr val="000000"/>
                </a:solidFill>
                <a:effectLst/>
                <a:latin typeface="system-ui"/>
              </a:rPr>
              <a:t>4 </a:t>
            </a:r>
            <a:r>
              <a:rPr lang="en-US" sz="1200" b="0" i="0" dirty="0">
                <a:solidFill>
                  <a:srgbClr val="000000"/>
                </a:solidFill>
                <a:effectLst/>
                <a:latin typeface="system-ui"/>
              </a:rPr>
              <a:t>For he chose us in him before the creation of the world to be holy and blameless in his sight. In love </a:t>
            </a:r>
            <a:r>
              <a:rPr lang="en-US" sz="1200" b="1" i="0" baseline="30000" dirty="0">
                <a:solidFill>
                  <a:srgbClr val="000000"/>
                </a:solidFill>
                <a:effectLst/>
                <a:latin typeface="system-ui"/>
              </a:rPr>
              <a:t>5 </a:t>
            </a:r>
            <a:r>
              <a:rPr lang="en-US" sz="1200" b="0" i="0" dirty="0">
                <a:solidFill>
                  <a:srgbClr val="000000"/>
                </a:solidFill>
                <a:effectLst/>
                <a:latin typeface="system-ui"/>
              </a:rPr>
              <a:t>he</a:t>
            </a:r>
            <a:r>
              <a:rPr lang="en-US" sz="1200" b="0" i="0" baseline="30000" dirty="0">
                <a:solidFill>
                  <a:srgbClr val="000000"/>
                </a:solidFill>
                <a:effectLst/>
                <a:latin typeface="system-ui"/>
              </a:rPr>
              <a:t>[</a:t>
            </a:r>
            <a:r>
              <a:rPr lang="en-US" sz="1200" b="0" i="0" baseline="30000" dirty="0">
                <a:solidFill>
                  <a:srgbClr val="4A4A4A"/>
                </a:solidFill>
                <a:effectLst/>
                <a:latin typeface="system-ui"/>
                <a:hlinkClick r:id="rId4" tooltip="See footnote b"/>
              </a:rPr>
              <a:t>b</a:t>
            </a:r>
            <a:r>
              <a:rPr lang="en-US" sz="1200" b="0" i="0" baseline="30000" dirty="0">
                <a:solidFill>
                  <a:srgbClr val="000000"/>
                </a:solidFill>
                <a:effectLst/>
                <a:latin typeface="system-ui"/>
              </a:rPr>
              <a:t>]</a:t>
            </a:r>
            <a:r>
              <a:rPr lang="en-US" sz="1200" b="0" i="0" dirty="0">
                <a:solidFill>
                  <a:srgbClr val="000000"/>
                </a:solidFill>
                <a:effectLst/>
                <a:latin typeface="system-ui"/>
              </a:rPr>
              <a:t> predestined us for adoption to sonship</a:t>
            </a:r>
            <a:r>
              <a:rPr lang="en-US" sz="1200" b="0" i="0" baseline="30000" dirty="0">
                <a:solidFill>
                  <a:srgbClr val="000000"/>
                </a:solidFill>
                <a:effectLst/>
                <a:latin typeface="system-ui"/>
              </a:rPr>
              <a:t>[</a:t>
            </a:r>
            <a:r>
              <a:rPr lang="en-US" sz="1200" b="0" i="0" baseline="30000" dirty="0">
                <a:solidFill>
                  <a:srgbClr val="4A4A4A"/>
                </a:solidFill>
                <a:effectLst/>
                <a:latin typeface="system-ui"/>
                <a:hlinkClick r:id="rId5" tooltip="See footnote c"/>
              </a:rPr>
              <a:t>c</a:t>
            </a:r>
            <a:r>
              <a:rPr lang="en-US" sz="1200" b="0" i="0" baseline="30000" dirty="0">
                <a:solidFill>
                  <a:srgbClr val="000000"/>
                </a:solidFill>
                <a:effectLst/>
                <a:latin typeface="system-ui"/>
              </a:rPr>
              <a:t>]</a:t>
            </a:r>
            <a:r>
              <a:rPr lang="en-US" sz="1200" b="0" i="0" dirty="0">
                <a:solidFill>
                  <a:srgbClr val="000000"/>
                </a:solidFill>
                <a:effectLst/>
                <a:latin typeface="system-ui"/>
              </a:rPr>
              <a:t> through Jesus Christ, in accordance with his pleasure and will— </a:t>
            </a:r>
            <a:r>
              <a:rPr lang="en-US" sz="1200" b="1" i="0" baseline="30000" dirty="0">
                <a:solidFill>
                  <a:srgbClr val="000000"/>
                </a:solidFill>
                <a:effectLst/>
                <a:latin typeface="system-ui"/>
              </a:rPr>
              <a:t>6 </a:t>
            </a:r>
            <a:r>
              <a:rPr lang="en-US" sz="1200" b="0" i="0" dirty="0">
                <a:solidFill>
                  <a:srgbClr val="000000"/>
                </a:solidFill>
                <a:effectLst/>
                <a:latin typeface="system-ui"/>
              </a:rPr>
              <a:t>to the praise of his glorious grace, which he has freely given us in the One he loves. </a:t>
            </a:r>
            <a:r>
              <a:rPr lang="en-US" sz="1200" b="1" i="0" baseline="30000" dirty="0">
                <a:solidFill>
                  <a:srgbClr val="000000"/>
                </a:solidFill>
                <a:effectLst/>
                <a:latin typeface="system-ui"/>
              </a:rPr>
              <a:t>7 </a:t>
            </a:r>
            <a:r>
              <a:rPr lang="en-US" sz="1200" b="0" i="0" dirty="0">
                <a:solidFill>
                  <a:srgbClr val="000000"/>
                </a:solidFill>
                <a:effectLst/>
                <a:latin typeface="system-ui"/>
              </a:rPr>
              <a:t>In him we have redemption through his blood, the forgiveness of sins, in accordance with the riches of God’s grace </a:t>
            </a:r>
            <a:r>
              <a:rPr lang="en-US" sz="1200" b="1" i="0" baseline="30000" dirty="0">
                <a:solidFill>
                  <a:srgbClr val="000000"/>
                </a:solidFill>
                <a:effectLst/>
                <a:latin typeface="system-ui"/>
              </a:rPr>
              <a:t>8 </a:t>
            </a:r>
            <a:r>
              <a:rPr lang="en-US" sz="1200" b="0" i="0" dirty="0">
                <a:solidFill>
                  <a:srgbClr val="000000"/>
                </a:solidFill>
                <a:effectLst/>
                <a:latin typeface="system-ui"/>
              </a:rPr>
              <a:t>that he lavished on us. With all wisdom and understanding, </a:t>
            </a:r>
            <a:r>
              <a:rPr lang="en-US" sz="1200" b="1" i="0" baseline="30000" dirty="0">
                <a:solidFill>
                  <a:srgbClr val="000000"/>
                </a:solidFill>
                <a:effectLst/>
                <a:latin typeface="system-ui"/>
              </a:rPr>
              <a:t>9 </a:t>
            </a:r>
            <a:r>
              <a:rPr lang="en-US" sz="1200" b="0" i="0" dirty="0">
                <a:solidFill>
                  <a:srgbClr val="000000"/>
                </a:solidFill>
                <a:effectLst/>
                <a:latin typeface="system-ui"/>
              </a:rPr>
              <a:t>he</a:t>
            </a:r>
            <a:r>
              <a:rPr lang="en-US" sz="1200" b="0" i="0" baseline="30000" dirty="0">
                <a:solidFill>
                  <a:srgbClr val="000000"/>
                </a:solidFill>
                <a:effectLst/>
                <a:latin typeface="system-ui"/>
              </a:rPr>
              <a:t>[</a:t>
            </a:r>
            <a:r>
              <a:rPr lang="en-US" sz="1200" b="0" i="0" baseline="30000" dirty="0">
                <a:solidFill>
                  <a:srgbClr val="4A4A4A"/>
                </a:solidFill>
                <a:effectLst/>
                <a:latin typeface="system-ui"/>
                <a:hlinkClick r:id="rId6" tooltip="See footnote d"/>
              </a:rPr>
              <a:t>d</a:t>
            </a:r>
            <a:r>
              <a:rPr lang="en-US" sz="1200" b="0" i="0" baseline="30000" dirty="0">
                <a:solidFill>
                  <a:srgbClr val="000000"/>
                </a:solidFill>
                <a:effectLst/>
                <a:latin typeface="system-ui"/>
              </a:rPr>
              <a:t>]</a:t>
            </a:r>
            <a:r>
              <a:rPr lang="en-US" sz="1200" b="0" i="0" dirty="0">
                <a:solidFill>
                  <a:srgbClr val="000000"/>
                </a:solidFill>
                <a:effectLst/>
                <a:latin typeface="system-ui"/>
              </a:rPr>
              <a:t> made known to us the mystery of his will according to his good pleasure, which he purposed in Christ, </a:t>
            </a:r>
            <a:r>
              <a:rPr lang="en-US" sz="1200" b="1" i="0" baseline="30000" dirty="0">
                <a:solidFill>
                  <a:srgbClr val="000000"/>
                </a:solidFill>
                <a:effectLst/>
                <a:latin typeface="system-ui"/>
              </a:rPr>
              <a:t>10 </a:t>
            </a:r>
            <a:r>
              <a:rPr lang="en-US" sz="1200" b="0" i="0" dirty="0">
                <a:solidFill>
                  <a:srgbClr val="000000"/>
                </a:solidFill>
                <a:effectLst/>
                <a:latin typeface="system-ui"/>
              </a:rPr>
              <a:t>to be put into effect when the times reach their fulfillment—to bring unity to all things in heaven and on earth under Christ. </a:t>
            </a:r>
            <a:r>
              <a:rPr lang="en-US" sz="1200" b="1" i="0" baseline="30000" dirty="0">
                <a:solidFill>
                  <a:srgbClr val="000000"/>
                </a:solidFill>
                <a:effectLst/>
                <a:latin typeface="system-ui"/>
              </a:rPr>
              <a:t>11 </a:t>
            </a:r>
            <a:r>
              <a:rPr lang="en-US" sz="1200" b="0" i="0" dirty="0">
                <a:solidFill>
                  <a:srgbClr val="000000"/>
                </a:solidFill>
                <a:effectLst/>
                <a:latin typeface="system-ui"/>
              </a:rPr>
              <a:t>In him we were also chosen,</a:t>
            </a:r>
            <a:r>
              <a:rPr lang="en-US" sz="1200" b="0" i="0" baseline="30000" dirty="0">
                <a:solidFill>
                  <a:srgbClr val="000000"/>
                </a:solidFill>
                <a:effectLst/>
                <a:latin typeface="system-ui"/>
              </a:rPr>
              <a:t>[</a:t>
            </a:r>
            <a:r>
              <a:rPr lang="en-US" sz="1200" b="0" i="0" baseline="30000" dirty="0">
                <a:solidFill>
                  <a:srgbClr val="4A4A4A"/>
                </a:solidFill>
                <a:effectLst/>
                <a:latin typeface="system-ui"/>
                <a:hlinkClick r:id="rId7" tooltip="See footnote e"/>
              </a:rPr>
              <a:t>e</a:t>
            </a:r>
            <a:r>
              <a:rPr lang="en-US" sz="1200" b="0" i="0" baseline="30000" dirty="0">
                <a:solidFill>
                  <a:srgbClr val="000000"/>
                </a:solidFill>
                <a:effectLst/>
                <a:latin typeface="system-ui"/>
              </a:rPr>
              <a:t>]</a:t>
            </a:r>
            <a:r>
              <a:rPr lang="en-US" sz="1200" b="0" i="0" dirty="0">
                <a:solidFill>
                  <a:srgbClr val="000000"/>
                </a:solidFill>
                <a:effectLst/>
                <a:latin typeface="system-ui"/>
              </a:rPr>
              <a:t> having been predestined according to the plan of him who works out everything in conformity with the purpose of his will, </a:t>
            </a:r>
            <a:r>
              <a:rPr lang="en-US" sz="1200" b="1" i="0" baseline="30000" dirty="0">
                <a:solidFill>
                  <a:srgbClr val="000000"/>
                </a:solidFill>
                <a:effectLst/>
                <a:latin typeface="system-ui"/>
              </a:rPr>
              <a:t>12 </a:t>
            </a:r>
            <a:r>
              <a:rPr lang="en-US" sz="1200" b="0" i="0" dirty="0">
                <a:solidFill>
                  <a:srgbClr val="000000"/>
                </a:solidFill>
                <a:effectLst/>
                <a:latin typeface="system-ui"/>
              </a:rPr>
              <a:t>in order that we, who were the first to put our hope in Christ, might be for the praise of his glory. </a:t>
            </a:r>
            <a:r>
              <a:rPr lang="en-US" sz="1200" b="1" i="0" baseline="30000" dirty="0">
                <a:solidFill>
                  <a:srgbClr val="000000"/>
                </a:solidFill>
                <a:effectLst/>
                <a:latin typeface="system-ui"/>
              </a:rPr>
              <a:t>13 </a:t>
            </a:r>
            <a:r>
              <a:rPr lang="en-US" sz="1200" b="0" i="0" dirty="0">
                <a:solidFill>
                  <a:srgbClr val="000000"/>
                </a:solidFill>
                <a:effectLst/>
                <a:latin typeface="system-ui"/>
              </a:rPr>
              <a:t>And you also were included in Christ when you heard the message of truth, the gospel of your salvation. When you believed, you were marked in him with a seal, the promised Holy Spirit, </a:t>
            </a:r>
            <a:r>
              <a:rPr lang="en-US" sz="1200" b="1" i="0" baseline="30000" dirty="0">
                <a:solidFill>
                  <a:srgbClr val="000000"/>
                </a:solidFill>
                <a:effectLst/>
                <a:latin typeface="system-ui"/>
              </a:rPr>
              <a:t>14 </a:t>
            </a:r>
            <a:r>
              <a:rPr lang="en-US" sz="1200" b="0" i="0" dirty="0">
                <a:solidFill>
                  <a:srgbClr val="000000"/>
                </a:solidFill>
                <a:effectLst/>
                <a:latin typeface="system-ui"/>
              </a:rPr>
              <a:t>who is a deposit guaranteeing our inheritance until the redemption of those who are God’s possession—to the praise of his glory.</a:t>
            </a:r>
          </a:p>
          <a:p>
            <a:pPr algn="ctr">
              <a:spcBef>
                <a:spcPts val="1500"/>
              </a:spcBef>
              <a:spcAft>
                <a:spcPts val="750"/>
              </a:spcAft>
              <a:buNone/>
            </a:pPr>
            <a:r>
              <a:rPr lang="en-US" sz="1200" b="1" i="0" baseline="30000" dirty="0">
                <a:solidFill>
                  <a:srgbClr val="000000"/>
                </a:solidFill>
                <a:effectLst/>
                <a:latin typeface="system-ui"/>
              </a:rPr>
              <a:t>5 </a:t>
            </a:r>
            <a:r>
              <a:rPr lang="en-US" sz="1200" b="0" i="0" dirty="0">
                <a:solidFill>
                  <a:srgbClr val="000000"/>
                </a:solidFill>
                <a:effectLst/>
                <a:latin typeface="system-ui"/>
              </a:rPr>
              <a:t>For this reason, ever since I heard about your faith in the Lord Jesus and your love for all God’s people, </a:t>
            </a:r>
            <a:r>
              <a:rPr lang="en-US" sz="1200" b="1" i="0" baseline="30000" dirty="0">
                <a:solidFill>
                  <a:srgbClr val="000000"/>
                </a:solidFill>
                <a:effectLst/>
                <a:latin typeface="system-ui"/>
              </a:rPr>
              <a:t>16 </a:t>
            </a:r>
            <a:r>
              <a:rPr lang="en-US" sz="1200" b="0" i="0" dirty="0">
                <a:solidFill>
                  <a:srgbClr val="000000"/>
                </a:solidFill>
                <a:effectLst/>
                <a:latin typeface="system-ui"/>
              </a:rPr>
              <a:t>I have not stopped giving thanks for you, remembering you in my prayers. </a:t>
            </a:r>
            <a:r>
              <a:rPr lang="en-US" sz="1200" b="1" i="0" baseline="30000" dirty="0">
                <a:solidFill>
                  <a:srgbClr val="000000"/>
                </a:solidFill>
                <a:effectLst/>
                <a:latin typeface="system-ui"/>
              </a:rPr>
              <a:t>17 </a:t>
            </a:r>
            <a:r>
              <a:rPr lang="en-US" sz="1200" b="0" i="0" dirty="0">
                <a:solidFill>
                  <a:srgbClr val="000000"/>
                </a:solidFill>
                <a:effectLst/>
                <a:latin typeface="system-ui"/>
              </a:rPr>
              <a:t>I keep asking that the God of our Lord Jesus Christ, the glorious Father, may give you the Spirit</a:t>
            </a:r>
            <a:r>
              <a:rPr lang="en-US" sz="1200" b="0" i="0" baseline="30000" dirty="0">
                <a:solidFill>
                  <a:srgbClr val="000000"/>
                </a:solidFill>
                <a:effectLst/>
                <a:latin typeface="system-ui"/>
              </a:rPr>
              <a:t>[</a:t>
            </a:r>
            <a:r>
              <a:rPr lang="en-US" sz="1200" b="0" i="0" baseline="30000" dirty="0">
                <a:solidFill>
                  <a:srgbClr val="4A4A4A"/>
                </a:solidFill>
                <a:effectLst/>
                <a:latin typeface="system-ui"/>
                <a:hlinkClick r:id="rId8" tooltip="See footnote f"/>
              </a:rPr>
              <a:t>f</a:t>
            </a:r>
            <a:r>
              <a:rPr lang="en-US" sz="1200" b="0" i="0" baseline="30000" dirty="0">
                <a:solidFill>
                  <a:srgbClr val="000000"/>
                </a:solidFill>
                <a:effectLst/>
                <a:latin typeface="system-ui"/>
              </a:rPr>
              <a:t>]</a:t>
            </a:r>
            <a:r>
              <a:rPr lang="en-US" sz="1200" b="0" i="0" dirty="0">
                <a:solidFill>
                  <a:srgbClr val="000000"/>
                </a:solidFill>
                <a:effectLst/>
                <a:latin typeface="system-ui"/>
              </a:rPr>
              <a:t> of wisdom and revelation, so that you may know him better. </a:t>
            </a:r>
            <a:r>
              <a:rPr lang="en-US" sz="1200" b="1" i="0" baseline="30000" dirty="0">
                <a:solidFill>
                  <a:srgbClr val="000000"/>
                </a:solidFill>
                <a:effectLst/>
                <a:latin typeface="system-ui"/>
              </a:rPr>
              <a:t>18 </a:t>
            </a:r>
            <a:r>
              <a:rPr lang="en-US" sz="1200" b="0" i="0" dirty="0">
                <a:solidFill>
                  <a:srgbClr val="000000"/>
                </a:solidFill>
                <a:effectLst/>
                <a:latin typeface="system-ui"/>
              </a:rPr>
              <a:t>I pray that the eyes of your heart may be enlightened in order that you may know the hope to which he has called you, the riches of his glorious inheritance in his holy people, </a:t>
            </a:r>
            <a:r>
              <a:rPr lang="en-US" sz="1200" b="1" i="0" baseline="30000" dirty="0">
                <a:solidFill>
                  <a:srgbClr val="000000"/>
                </a:solidFill>
                <a:effectLst/>
                <a:latin typeface="system-ui"/>
              </a:rPr>
              <a:t>19 </a:t>
            </a:r>
            <a:r>
              <a:rPr lang="en-US" sz="1200" b="0" i="0" dirty="0">
                <a:solidFill>
                  <a:srgbClr val="000000"/>
                </a:solidFill>
                <a:effectLst/>
                <a:latin typeface="system-ui"/>
              </a:rPr>
              <a:t>and his incomparably great power for us who believe. That power is the same as the mighty strength </a:t>
            </a:r>
            <a:r>
              <a:rPr lang="en-US" sz="1200" b="1" i="0" baseline="30000" dirty="0">
                <a:solidFill>
                  <a:srgbClr val="000000"/>
                </a:solidFill>
                <a:effectLst/>
                <a:latin typeface="system-ui"/>
              </a:rPr>
              <a:t>20 </a:t>
            </a:r>
            <a:r>
              <a:rPr lang="en-US" sz="1200" b="0" i="0" dirty="0">
                <a:solidFill>
                  <a:srgbClr val="000000"/>
                </a:solidFill>
                <a:effectLst/>
                <a:latin typeface="system-ui"/>
              </a:rPr>
              <a:t>he exerted when he raised Christ from the dead and seated him at his right hand in the heavenly realms, </a:t>
            </a:r>
            <a:r>
              <a:rPr lang="en-US" sz="1200" b="1" i="0" baseline="30000" dirty="0">
                <a:solidFill>
                  <a:srgbClr val="000000"/>
                </a:solidFill>
                <a:effectLst/>
                <a:latin typeface="system-ui"/>
              </a:rPr>
              <a:t>21 </a:t>
            </a:r>
            <a:r>
              <a:rPr lang="en-US" sz="1200" b="0" i="0" dirty="0">
                <a:solidFill>
                  <a:srgbClr val="000000"/>
                </a:solidFill>
                <a:effectLst/>
                <a:latin typeface="system-ui"/>
              </a:rPr>
              <a:t>far above all rule and authority, power and dominion, and every name that is invoked, not only in the present age but also in the one to come. </a:t>
            </a:r>
            <a:r>
              <a:rPr lang="en-US" sz="1200" b="1" i="0" baseline="30000" dirty="0">
                <a:solidFill>
                  <a:srgbClr val="000000"/>
                </a:solidFill>
                <a:effectLst/>
                <a:latin typeface="system-ui"/>
              </a:rPr>
              <a:t>22 </a:t>
            </a:r>
            <a:r>
              <a:rPr lang="en-US" sz="1200" b="0" i="0" dirty="0">
                <a:solidFill>
                  <a:srgbClr val="000000"/>
                </a:solidFill>
                <a:effectLst/>
                <a:latin typeface="system-ui"/>
              </a:rPr>
              <a:t>And God placed all things under his feet and appointed him to be head over everything for the church, </a:t>
            </a:r>
            <a:r>
              <a:rPr lang="en-US" sz="1200" b="1" i="0" baseline="30000" dirty="0">
                <a:solidFill>
                  <a:srgbClr val="000000"/>
                </a:solidFill>
                <a:effectLst/>
                <a:latin typeface="system-ui"/>
              </a:rPr>
              <a:t>23 </a:t>
            </a:r>
            <a:r>
              <a:rPr lang="en-US" sz="1200" b="0" i="0" dirty="0">
                <a:solidFill>
                  <a:srgbClr val="000000"/>
                </a:solidFill>
                <a:effectLst/>
                <a:latin typeface="system-ui"/>
              </a:rPr>
              <a:t>which is his body, the fullness of him who fills everything in every way.</a:t>
            </a:r>
          </a:p>
        </p:txBody>
      </p:sp>
    </p:spTree>
    <p:extLst>
      <p:ext uri="{BB962C8B-B14F-4D97-AF65-F5344CB8AC3E}">
        <p14:creationId xmlns:p14="http://schemas.microsoft.com/office/powerpoint/2010/main" val="3273164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1EA0C21-384C-1E17-4B69-9FA55FC0077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198D84B-51D6-A666-5C20-704BB89F3E6A}"/>
              </a:ext>
            </a:extLst>
          </p:cNvPr>
          <p:cNvSpPr txBox="1"/>
          <p:nvPr/>
        </p:nvSpPr>
        <p:spPr>
          <a:xfrm>
            <a:off x="1724947" y="363456"/>
            <a:ext cx="4572000" cy="707886"/>
          </a:xfrm>
          <a:prstGeom prst="rect">
            <a:avLst/>
          </a:prstGeom>
          <a:noFill/>
        </p:spPr>
        <p:txBody>
          <a:bodyPr wrap="square">
            <a:spAutoFit/>
          </a:bodyPr>
          <a:lstStyle/>
          <a:p>
            <a:pPr algn="ctr"/>
            <a:r>
              <a:rPr lang="en-US" sz="4000" b="1" i="0" dirty="0">
                <a:solidFill>
                  <a:srgbClr val="0A0A0A"/>
                </a:solidFill>
                <a:effectLst/>
                <a:latin typeface="Google Sans"/>
              </a:rPr>
              <a:t>Fear and Anxiety</a:t>
            </a:r>
            <a:r>
              <a:rPr lang="en-US" sz="4000" b="0" i="0" dirty="0">
                <a:solidFill>
                  <a:srgbClr val="0A0A0A"/>
                </a:solidFill>
                <a:effectLst/>
                <a:latin typeface="Google Sans"/>
              </a:rPr>
              <a:t> </a:t>
            </a:r>
            <a:endParaRPr lang="en-US" sz="4000" dirty="0"/>
          </a:p>
        </p:txBody>
      </p:sp>
      <p:sp>
        <p:nvSpPr>
          <p:cNvPr id="5" name="TextBox 4">
            <a:extLst>
              <a:ext uri="{FF2B5EF4-FFF2-40B4-BE49-F238E27FC236}">
                <a16:creationId xmlns:a16="http://schemas.microsoft.com/office/drawing/2014/main" id="{CF4A78E5-B7D4-4DE3-26E6-EBB9AE5D52AA}"/>
              </a:ext>
            </a:extLst>
          </p:cNvPr>
          <p:cNvSpPr txBox="1"/>
          <p:nvPr/>
        </p:nvSpPr>
        <p:spPr>
          <a:xfrm>
            <a:off x="176270" y="1517613"/>
            <a:ext cx="8031296" cy="2554545"/>
          </a:xfrm>
          <a:prstGeom prst="rect">
            <a:avLst/>
          </a:prstGeom>
          <a:noFill/>
        </p:spPr>
        <p:txBody>
          <a:bodyPr wrap="square">
            <a:spAutoFit/>
          </a:bodyPr>
          <a:lstStyle/>
          <a:p>
            <a:pPr algn="ctr"/>
            <a:r>
              <a:rPr lang="en-US" sz="4000" b="0" i="0" dirty="0">
                <a:solidFill>
                  <a:srgbClr val="0A0A0A"/>
                </a:solidFill>
                <a:effectLst/>
                <a:latin typeface="Google Sans"/>
              </a:rPr>
              <a:t>Fear of the unknown, failure, rejection, or even fear of fully surrendering control to God can act as significant obstacles.</a:t>
            </a:r>
            <a:endParaRPr lang="en-US" sz="4000" dirty="0"/>
          </a:p>
        </p:txBody>
      </p:sp>
    </p:spTree>
    <p:extLst>
      <p:ext uri="{BB962C8B-B14F-4D97-AF65-F5344CB8AC3E}">
        <p14:creationId xmlns:p14="http://schemas.microsoft.com/office/powerpoint/2010/main" val="166971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44F17B3-E750-2534-92BE-8C142D22654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08FFC35-A0CC-4DC9-BDDE-2B22382171B8}"/>
              </a:ext>
            </a:extLst>
          </p:cNvPr>
          <p:cNvSpPr txBox="1"/>
          <p:nvPr/>
        </p:nvSpPr>
        <p:spPr>
          <a:xfrm>
            <a:off x="484742" y="944736"/>
            <a:ext cx="7579605" cy="2554545"/>
          </a:xfrm>
          <a:prstGeom prst="rect">
            <a:avLst/>
          </a:prstGeom>
          <a:noFill/>
        </p:spPr>
        <p:txBody>
          <a:bodyPr wrap="square">
            <a:spAutoFit/>
          </a:bodyPr>
          <a:lstStyle/>
          <a:p>
            <a:pPr algn="ctr"/>
            <a:r>
              <a:rPr lang="en-US" sz="4000" dirty="0"/>
              <a:t>What are some common external</a:t>
            </a:r>
            <a:r>
              <a:rPr lang="en-US" sz="4000" dirty="0">
                <a:solidFill>
                  <a:srgbClr val="0A0A0A"/>
                </a:solidFill>
                <a:latin typeface="Google Sans"/>
              </a:rPr>
              <a:t> </a:t>
            </a:r>
            <a:r>
              <a:rPr lang="en-US" sz="4000" dirty="0"/>
              <a:t>struggles people face when deepening their relationship with </a:t>
            </a:r>
            <a:r>
              <a:rPr lang="en-US" sz="4000" b="0" i="0" dirty="0">
                <a:solidFill>
                  <a:srgbClr val="0A0A0A"/>
                </a:solidFill>
                <a:effectLst/>
                <a:latin typeface="Google Sans"/>
              </a:rPr>
              <a:t>Christ ? </a:t>
            </a:r>
            <a:endParaRPr lang="en-US" sz="4000" dirty="0"/>
          </a:p>
        </p:txBody>
      </p:sp>
    </p:spTree>
    <p:extLst>
      <p:ext uri="{BB962C8B-B14F-4D97-AF65-F5344CB8AC3E}">
        <p14:creationId xmlns:p14="http://schemas.microsoft.com/office/powerpoint/2010/main" val="206388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A135429-71CE-DB82-2460-6414A4CBA5E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5E72AA9-9E74-400B-3D8B-8C25146C8889}"/>
              </a:ext>
            </a:extLst>
          </p:cNvPr>
          <p:cNvSpPr txBox="1"/>
          <p:nvPr/>
        </p:nvSpPr>
        <p:spPr>
          <a:xfrm>
            <a:off x="661013" y="400453"/>
            <a:ext cx="8108414" cy="707886"/>
          </a:xfrm>
          <a:prstGeom prst="rect">
            <a:avLst/>
          </a:prstGeom>
          <a:noFill/>
        </p:spPr>
        <p:txBody>
          <a:bodyPr wrap="square">
            <a:spAutoFit/>
          </a:bodyPr>
          <a:lstStyle/>
          <a:p>
            <a:pPr algn="l">
              <a:spcBef>
                <a:spcPts val="1200"/>
              </a:spcBef>
              <a:spcAft>
                <a:spcPts val="1200"/>
              </a:spcAft>
            </a:pPr>
            <a:r>
              <a:rPr lang="en-US" sz="4000" b="1" i="0" u="sng" dirty="0">
                <a:solidFill>
                  <a:srgbClr val="0A0A0A"/>
                </a:solidFill>
                <a:effectLst/>
                <a:latin typeface="Google Sans"/>
              </a:rPr>
              <a:t>Worldly Distractions and Pressures</a:t>
            </a:r>
            <a:r>
              <a:rPr lang="en-US" sz="4000" b="0" i="0" u="sng" dirty="0">
                <a:solidFill>
                  <a:srgbClr val="0A0A0A"/>
                </a:solidFill>
                <a:effectLst/>
                <a:latin typeface="Google Sans"/>
              </a:rPr>
              <a:t> </a:t>
            </a:r>
          </a:p>
        </p:txBody>
      </p:sp>
      <p:sp>
        <p:nvSpPr>
          <p:cNvPr id="5" name="TextBox 4">
            <a:extLst>
              <a:ext uri="{FF2B5EF4-FFF2-40B4-BE49-F238E27FC236}">
                <a16:creationId xmlns:a16="http://schemas.microsoft.com/office/drawing/2014/main" id="{BAEAE239-A89E-81D5-8309-27812D7025D1}"/>
              </a:ext>
            </a:extLst>
          </p:cNvPr>
          <p:cNvSpPr txBox="1"/>
          <p:nvPr/>
        </p:nvSpPr>
        <p:spPr>
          <a:xfrm>
            <a:off x="661013" y="1417588"/>
            <a:ext cx="7689773" cy="2308324"/>
          </a:xfrm>
          <a:prstGeom prst="rect">
            <a:avLst/>
          </a:prstGeom>
          <a:noFill/>
        </p:spPr>
        <p:txBody>
          <a:bodyPr wrap="square">
            <a:spAutoFit/>
          </a:bodyPr>
          <a:lstStyle/>
          <a:p>
            <a:pPr algn="ctr"/>
            <a:r>
              <a:rPr lang="en-US" sz="3600" b="0" i="0" dirty="0">
                <a:solidFill>
                  <a:srgbClr val="0A0A0A"/>
                </a:solidFill>
                <a:effectLst/>
                <a:latin typeface="Google Sans"/>
              </a:rPr>
              <a:t>The demands of work, family, social life, and the pursuit of wealth and comfort can easily distract from spiritual priorities.</a:t>
            </a:r>
            <a:endParaRPr lang="en-US" sz="3600" dirty="0"/>
          </a:p>
        </p:txBody>
      </p:sp>
    </p:spTree>
    <p:extLst>
      <p:ext uri="{BB962C8B-B14F-4D97-AF65-F5344CB8AC3E}">
        <p14:creationId xmlns:p14="http://schemas.microsoft.com/office/powerpoint/2010/main" val="322666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B79E386-DC28-BB53-C4EB-541218C481D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264C62A-4371-BCD9-CC42-BD17BED79069}"/>
              </a:ext>
            </a:extLst>
          </p:cNvPr>
          <p:cNvSpPr txBox="1"/>
          <p:nvPr/>
        </p:nvSpPr>
        <p:spPr>
          <a:xfrm>
            <a:off x="925417" y="318086"/>
            <a:ext cx="6973678" cy="1200329"/>
          </a:xfrm>
          <a:prstGeom prst="rect">
            <a:avLst/>
          </a:prstGeom>
          <a:noFill/>
        </p:spPr>
        <p:txBody>
          <a:bodyPr wrap="square">
            <a:spAutoFit/>
          </a:bodyPr>
          <a:lstStyle/>
          <a:p>
            <a:pPr algn="ctr">
              <a:spcBef>
                <a:spcPts val="1200"/>
              </a:spcBef>
              <a:spcAft>
                <a:spcPts val="1200"/>
              </a:spcAft>
            </a:pPr>
            <a:r>
              <a:rPr lang="en-US" sz="3600" b="1" i="0" dirty="0">
                <a:solidFill>
                  <a:srgbClr val="0A0A0A"/>
                </a:solidFill>
                <a:effectLst/>
                <a:latin typeface="Google Sans"/>
              </a:rPr>
              <a:t>Rejection or Misunderstanding from Others:</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53580892-7CEE-B937-BA17-82DE2F5D547F}"/>
              </a:ext>
            </a:extLst>
          </p:cNvPr>
          <p:cNvSpPr txBox="1"/>
          <p:nvPr/>
        </p:nvSpPr>
        <p:spPr>
          <a:xfrm>
            <a:off x="330505" y="2037853"/>
            <a:ext cx="8670275" cy="2308324"/>
          </a:xfrm>
          <a:prstGeom prst="rect">
            <a:avLst/>
          </a:prstGeom>
          <a:noFill/>
        </p:spPr>
        <p:txBody>
          <a:bodyPr wrap="square">
            <a:spAutoFit/>
          </a:bodyPr>
          <a:lstStyle/>
          <a:p>
            <a:pPr algn="ctr"/>
            <a:r>
              <a:rPr lang="en-US" sz="3600" b="0" i="0" dirty="0">
                <a:solidFill>
                  <a:srgbClr val="0A0A0A"/>
                </a:solidFill>
                <a:effectLst/>
                <a:latin typeface="Google Sans"/>
              </a:rPr>
              <a:t>Family or friends who are not believers may not understand the spiritual journey, leading to feelings of isolation or the temptation to conform to societal expectations.</a:t>
            </a:r>
            <a:endParaRPr lang="en-US" sz="3600" dirty="0"/>
          </a:p>
        </p:txBody>
      </p:sp>
    </p:spTree>
    <p:extLst>
      <p:ext uri="{BB962C8B-B14F-4D97-AF65-F5344CB8AC3E}">
        <p14:creationId xmlns:p14="http://schemas.microsoft.com/office/powerpoint/2010/main" val="361641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EA8DCC6-6886-02A4-79C5-F94B84C8798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3F8DB80-9B9D-B58E-7703-744647813E53}"/>
              </a:ext>
            </a:extLst>
          </p:cNvPr>
          <p:cNvSpPr txBox="1"/>
          <p:nvPr/>
        </p:nvSpPr>
        <p:spPr>
          <a:xfrm>
            <a:off x="771181" y="560457"/>
            <a:ext cx="7326217" cy="646331"/>
          </a:xfrm>
          <a:prstGeom prst="rect">
            <a:avLst/>
          </a:prstGeom>
          <a:noFill/>
        </p:spPr>
        <p:txBody>
          <a:bodyPr wrap="square">
            <a:spAutoFit/>
          </a:bodyPr>
          <a:lstStyle/>
          <a:p>
            <a:pPr algn="l">
              <a:spcBef>
                <a:spcPts val="1200"/>
              </a:spcBef>
              <a:spcAft>
                <a:spcPts val="1200"/>
              </a:spcAft>
            </a:pPr>
            <a:r>
              <a:rPr lang="en-US" sz="3600" b="1" i="0" dirty="0">
                <a:solidFill>
                  <a:srgbClr val="0A0A0A"/>
                </a:solidFill>
                <a:effectLst/>
                <a:latin typeface="Google Sans"/>
              </a:rPr>
              <a:t>Suffering and Unanswered Prayers:</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CCE7A254-0A2B-470C-DC86-18A70F1D4C6F}"/>
              </a:ext>
            </a:extLst>
          </p:cNvPr>
          <p:cNvSpPr txBox="1"/>
          <p:nvPr/>
        </p:nvSpPr>
        <p:spPr>
          <a:xfrm>
            <a:off x="594912" y="1630229"/>
            <a:ext cx="7502486" cy="2862322"/>
          </a:xfrm>
          <a:prstGeom prst="rect">
            <a:avLst/>
          </a:prstGeom>
          <a:noFill/>
        </p:spPr>
        <p:txBody>
          <a:bodyPr wrap="square">
            <a:spAutoFit/>
          </a:bodyPr>
          <a:lstStyle/>
          <a:p>
            <a:pPr algn="ctr"/>
            <a:r>
              <a:rPr lang="en-US" sz="3600" b="0" i="0" dirty="0">
                <a:solidFill>
                  <a:srgbClr val="0A0A0A"/>
                </a:solidFill>
                <a:effectLst/>
                <a:latin typeface="Google Sans"/>
              </a:rPr>
              <a:t>When life is difficult, prayers go unanswered, or one experiences pain and loss (such as a loved one's death), it can be challenging to trust in God's goodness and plan.</a:t>
            </a:r>
            <a:endParaRPr lang="en-US" sz="3600" dirty="0"/>
          </a:p>
        </p:txBody>
      </p:sp>
    </p:spTree>
    <p:extLst>
      <p:ext uri="{BB962C8B-B14F-4D97-AF65-F5344CB8AC3E}">
        <p14:creationId xmlns:p14="http://schemas.microsoft.com/office/powerpoint/2010/main" val="4222379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6108BBC-A110-EA58-9A5D-B2903A56204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7DE3E42-F7B1-3F4D-55D7-4C431114EC0E}"/>
              </a:ext>
            </a:extLst>
          </p:cNvPr>
          <p:cNvSpPr txBox="1"/>
          <p:nvPr/>
        </p:nvSpPr>
        <p:spPr>
          <a:xfrm>
            <a:off x="616945" y="406222"/>
            <a:ext cx="7634688" cy="1200329"/>
          </a:xfrm>
          <a:prstGeom prst="rect">
            <a:avLst/>
          </a:prstGeom>
          <a:noFill/>
        </p:spPr>
        <p:txBody>
          <a:bodyPr wrap="square">
            <a:spAutoFit/>
          </a:bodyPr>
          <a:lstStyle/>
          <a:p>
            <a:pPr algn="ctr">
              <a:spcBef>
                <a:spcPts val="1200"/>
              </a:spcBef>
              <a:spcAft>
                <a:spcPts val="1200"/>
              </a:spcAft>
            </a:pPr>
            <a:r>
              <a:rPr lang="en-US" sz="3600" b="1" i="0" dirty="0">
                <a:solidFill>
                  <a:srgbClr val="0A0A0A"/>
                </a:solidFill>
                <a:effectLst/>
                <a:latin typeface="Google Sans"/>
              </a:rPr>
              <a:t>Negative Experiences with Religious Communities:</a:t>
            </a:r>
            <a:r>
              <a:rPr lang="en-US" sz="3600" b="0" i="0" dirty="0">
                <a:solidFill>
                  <a:srgbClr val="0A0A0A"/>
                </a:solidFill>
                <a:effectLst/>
                <a:latin typeface="Google Sans"/>
              </a:rPr>
              <a:t> </a:t>
            </a:r>
          </a:p>
        </p:txBody>
      </p:sp>
      <p:sp>
        <p:nvSpPr>
          <p:cNvPr id="5" name="TextBox 4">
            <a:extLst>
              <a:ext uri="{FF2B5EF4-FFF2-40B4-BE49-F238E27FC236}">
                <a16:creationId xmlns:a16="http://schemas.microsoft.com/office/drawing/2014/main" id="{F4FE6EA8-889F-CD3B-A895-41E30E84F641}"/>
              </a:ext>
            </a:extLst>
          </p:cNvPr>
          <p:cNvSpPr txBox="1"/>
          <p:nvPr/>
        </p:nvSpPr>
        <p:spPr>
          <a:xfrm>
            <a:off x="616945" y="2230651"/>
            <a:ext cx="7227065" cy="2308324"/>
          </a:xfrm>
          <a:prstGeom prst="rect">
            <a:avLst/>
          </a:prstGeom>
          <a:noFill/>
        </p:spPr>
        <p:txBody>
          <a:bodyPr wrap="square">
            <a:spAutoFit/>
          </a:bodyPr>
          <a:lstStyle/>
          <a:p>
            <a:pPr algn="ctr"/>
            <a:r>
              <a:rPr lang="en-US" sz="3600" b="0" i="0" dirty="0">
                <a:solidFill>
                  <a:srgbClr val="0A0A0A"/>
                </a:solidFill>
                <a:effectLst/>
                <a:latin typeface="Google Sans"/>
              </a:rPr>
              <a:t>Experiences of abuse or hypocrisy within a church can create emotional barriers and make it difficult to trust other believers or religious leaders.</a:t>
            </a:r>
            <a:endParaRPr lang="en-US" sz="3600" dirty="0"/>
          </a:p>
        </p:txBody>
      </p:sp>
    </p:spTree>
    <p:extLst>
      <p:ext uri="{BB962C8B-B14F-4D97-AF65-F5344CB8AC3E}">
        <p14:creationId xmlns:p14="http://schemas.microsoft.com/office/powerpoint/2010/main" val="28723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E066E17-1287-F9EE-CE29-49A88748460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E7244F3-0C65-EDA2-FFC4-84E76B8C635E}"/>
              </a:ext>
            </a:extLst>
          </p:cNvPr>
          <p:cNvSpPr txBox="1"/>
          <p:nvPr/>
        </p:nvSpPr>
        <p:spPr>
          <a:xfrm>
            <a:off x="1757191" y="343704"/>
            <a:ext cx="4572000" cy="707886"/>
          </a:xfrm>
          <a:prstGeom prst="rect">
            <a:avLst/>
          </a:prstGeom>
          <a:noFill/>
        </p:spPr>
        <p:txBody>
          <a:bodyPr wrap="square">
            <a:spAutoFit/>
          </a:bodyPr>
          <a:lstStyle/>
          <a:p>
            <a:pPr algn="ctr"/>
            <a:r>
              <a:rPr lang="en-US" sz="4000" b="1" i="0" dirty="0">
                <a:solidFill>
                  <a:srgbClr val="0A0A0A"/>
                </a:solidFill>
                <a:effectLst/>
                <a:latin typeface="Google Sans"/>
              </a:rPr>
              <a:t>Spiritual Warfare</a:t>
            </a:r>
            <a:endParaRPr lang="en-US" sz="4000" dirty="0"/>
          </a:p>
        </p:txBody>
      </p:sp>
      <p:sp>
        <p:nvSpPr>
          <p:cNvPr id="5" name="TextBox 4">
            <a:extLst>
              <a:ext uri="{FF2B5EF4-FFF2-40B4-BE49-F238E27FC236}">
                <a16:creationId xmlns:a16="http://schemas.microsoft.com/office/drawing/2014/main" id="{5FFF5F22-2472-0B8C-B749-AA78096AADD0}"/>
              </a:ext>
            </a:extLst>
          </p:cNvPr>
          <p:cNvSpPr txBox="1"/>
          <p:nvPr/>
        </p:nvSpPr>
        <p:spPr>
          <a:xfrm>
            <a:off x="269913" y="1302170"/>
            <a:ext cx="8604173" cy="3170099"/>
          </a:xfrm>
          <a:prstGeom prst="rect">
            <a:avLst/>
          </a:prstGeom>
          <a:noFill/>
        </p:spPr>
        <p:txBody>
          <a:bodyPr wrap="square">
            <a:spAutoFit/>
          </a:bodyPr>
          <a:lstStyle/>
          <a:p>
            <a:pPr algn="ctr"/>
            <a:r>
              <a:rPr lang="en-US" sz="4000" b="0" i="0" dirty="0">
                <a:solidFill>
                  <a:srgbClr val="0A0A0A"/>
                </a:solidFill>
                <a:effectLst/>
                <a:latin typeface="Google Sans"/>
              </a:rPr>
              <a:t>Many Christians believe in a spiritual battle, where the devil and demonic forces actively seek to undermine faith and test spiritual maturity through various forms of attack or temptation.</a:t>
            </a:r>
            <a:endParaRPr lang="en-US" sz="4000" dirty="0"/>
          </a:p>
        </p:txBody>
      </p:sp>
    </p:spTree>
    <p:extLst>
      <p:ext uri="{BB962C8B-B14F-4D97-AF65-F5344CB8AC3E}">
        <p14:creationId xmlns:p14="http://schemas.microsoft.com/office/powerpoint/2010/main" val="1995364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fade">
                                      <p:cBhvr>
                                        <p:cTn id="15" dur="1000"/>
                                        <p:tgtEl>
                                          <p:spTgt spid="5">
                                            <p:txEl>
                                              <p:pRg st="0" end="0"/>
                                            </p:txEl>
                                          </p:spTgt>
                                        </p:tgtEl>
                                      </p:cBhvr>
                                    </p:animEffect>
                                    <p:anim calcmode="lin" valueType="num">
                                      <p:cBhvr>
                                        <p:cTn id="16"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D101CFF-E00A-F7C6-59B6-DCD9BFB7109F}"/>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8EA3A2B1-9092-950F-D188-D7FA5A42C1BF}"/>
              </a:ext>
            </a:extLst>
          </p:cNvPr>
          <p:cNvSpPr txBox="1"/>
          <p:nvPr/>
        </p:nvSpPr>
        <p:spPr>
          <a:xfrm>
            <a:off x="749146" y="2963560"/>
            <a:ext cx="6973677" cy="1569660"/>
          </a:xfrm>
          <a:prstGeom prst="rect">
            <a:avLst/>
          </a:prstGeom>
          <a:noFill/>
        </p:spPr>
        <p:txBody>
          <a:bodyPr wrap="square">
            <a:spAutoFit/>
          </a:bodyPr>
          <a:lstStyle/>
          <a:p>
            <a:pPr algn="ctr"/>
            <a:r>
              <a:rPr lang="en-US" sz="2400" b="0" i="0" dirty="0">
                <a:solidFill>
                  <a:srgbClr val="0A0A0A"/>
                </a:solidFill>
                <a:effectLst/>
                <a:latin typeface="Google Sans"/>
              </a:rPr>
              <a:t>You can do this by admitting your need for a savior, believing in Jesus, and receiving Him into your heart, then actively living out His teachings and sharing your story of His faithfulness with others. </a:t>
            </a:r>
            <a:endParaRPr lang="en-US" sz="2400" dirty="0"/>
          </a:p>
        </p:txBody>
      </p:sp>
      <p:sp>
        <p:nvSpPr>
          <p:cNvPr id="10" name="TextBox 9">
            <a:extLst>
              <a:ext uri="{FF2B5EF4-FFF2-40B4-BE49-F238E27FC236}">
                <a16:creationId xmlns:a16="http://schemas.microsoft.com/office/drawing/2014/main" id="{F475FFEC-8DD7-F7D0-A4FD-990E3CE048E2}"/>
              </a:ext>
            </a:extLst>
          </p:cNvPr>
          <p:cNvSpPr txBox="1"/>
          <p:nvPr/>
        </p:nvSpPr>
        <p:spPr>
          <a:xfrm>
            <a:off x="1994053" y="198304"/>
            <a:ext cx="4230477" cy="646331"/>
          </a:xfrm>
          <a:prstGeom prst="rect">
            <a:avLst/>
          </a:prstGeom>
          <a:noFill/>
        </p:spPr>
        <p:txBody>
          <a:bodyPr wrap="square" rtlCol="0">
            <a:spAutoFit/>
          </a:bodyPr>
          <a:lstStyle/>
          <a:p>
            <a:pPr algn="ctr"/>
            <a:r>
              <a:rPr lang="en-US" sz="3600" dirty="0"/>
              <a:t>Homework </a:t>
            </a:r>
          </a:p>
        </p:txBody>
      </p:sp>
      <p:sp>
        <p:nvSpPr>
          <p:cNvPr id="11" name="TextBox 10">
            <a:extLst>
              <a:ext uri="{FF2B5EF4-FFF2-40B4-BE49-F238E27FC236}">
                <a16:creationId xmlns:a16="http://schemas.microsoft.com/office/drawing/2014/main" id="{5ABE27D7-E800-1781-83A8-2C5B3064A18D}"/>
              </a:ext>
            </a:extLst>
          </p:cNvPr>
          <p:cNvSpPr txBox="1"/>
          <p:nvPr/>
        </p:nvSpPr>
        <p:spPr>
          <a:xfrm>
            <a:off x="319489" y="1371421"/>
            <a:ext cx="8064347" cy="1200329"/>
          </a:xfrm>
          <a:prstGeom prst="rect">
            <a:avLst/>
          </a:prstGeom>
          <a:noFill/>
        </p:spPr>
        <p:txBody>
          <a:bodyPr wrap="square" rtlCol="0">
            <a:spAutoFit/>
          </a:bodyPr>
          <a:lstStyle/>
          <a:p>
            <a:pPr algn="ctr"/>
            <a:r>
              <a:rPr lang="en-US" sz="2400" dirty="0"/>
              <a:t>This Week Make Jesus part of your life story, commit to a personal relationship through prayer, scripture, and surrendering control of your life to Him.</a:t>
            </a:r>
          </a:p>
        </p:txBody>
      </p:sp>
    </p:spTree>
    <p:extLst>
      <p:ext uri="{BB962C8B-B14F-4D97-AF65-F5344CB8AC3E}">
        <p14:creationId xmlns:p14="http://schemas.microsoft.com/office/powerpoint/2010/main" val="230164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1)">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AEB09A5-4817-9999-1CB5-9E57A8FD9AB0}"/>
            </a:ext>
          </a:extLst>
        </p:cNvPr>
        <p:cNvGrpSpPr/>
        <p:nvPr/>
      </p:nvGrpSpPr>
      <p:grpSpPr>
        <a:xfrm>
          <a:off x="0" y="0"/>
          <a:ext cx="0" cy="0"/>
          <a:chOff x="0" y="0"/>
          <a:chExt cx="0" cy="0"/>
        </a:xfrm>
      </p:grpSpPr>
    </p:spTree>
    <p:extLst>
      <p:ext uri="{BB962C8B-B14F-4D97-AF65-F5344CB8AC3E}">
        <p14:creationId xmlns:p14="http://schemas.microsoft.com/office/powerpoint/2010/main" val="17075317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038213B-C70E-D766-F8C4-E2CE899D166B}"/>
            </a:ext>
          </a:extLst>
        </p:cNvPr>
        <p:cNvGrpSpPr/>
        <p:nvPr/>
      </p:nvGrpSpPr>
      <p:grpSpPr>
        <a:xfrm>
          <a:off x="0" y="0"/>
          <a:ext cx="0" cy="0"/>
          <a:chOff x="0" y="0"/>
          <a:chExt cx="0" cy="0"/>
        </a:xfrm>
      </p:grpSpPr>
    </p:spTree>
    <p:extLst>
      <p:ext uri="{BB962C8B-B14F-4D97-AF65-F5344CB8AC3E}">
        <p14:creationId xmlns:p14="http://schemas.microsoft.com/office/powerpoint/2010/main" val="3498281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E9382F-4A16-8B3E-E17A-E506908036E4}"/>
              </a:ext>
            </a:extLst>
          </p:cNvPr>
          <p:cNvSpPr txBox="1"/>
          <p:nvPr/>
        </p:nvSpPr>
        <p:spPr>
          <a:xfrm>
            <a:off x="491837" y="1002089"/>
            <a:ext cx="7758546" cy="3139321"/>
          </a:xfrm>
          <a:prstGeom prst="rect">
            <a:avLst/>
          </a:prstGeom>
          <a:noFill/>
        </p:spPr>
        <p:txBody>
          <a:bodyPr wrap="square">
            <a:spAutoFit/>
          </a:bodyPr>
          <a:lstStyle/>
          <a:p>
            <a:pPr algn="ctr"/>
            <a:r>
              <a:rPr lang="en-US" sz="6600" b="0" i="0" dirty="0">
                <a:solidFill>
                  <a:schemeClr val="tx1"/>
                </a:solidFill>
                <a:effectLst/>
                <a:latin typeface="Google Sans"/>
              </a:rPr>
              <a:t>Jesus is </a:t>
            </a:r>
            <a:r>
              <a:rPr lang="en-US" sz="6600" b="0" i="0" u="sng" dirty="0">
                <a:solidFill>
                  <a:schemeClr val="tx1"/>
                </a:solidFill>
                <a:effectLst/>
                <a:latin typeface="Google Sans"/>
              </a:rPr>
              <a:t>central</a:t>
            </a:r>
            <a:r>
              <a:rPr lang="en-US" sz="6600" b="0" i="0" dirty="0">
                <a:solidFill>
                  <a:schemeClr val="tx1"/>
                </a:solidFill>
                <a:effectLst/>
                <a:latin typeface="Google Sans"/>
              </a:rPr>
              <a:t> to a </a:t>
            </a:r>
            <a:r>
              <a:rPr lang="en-US" sz="6600" b="0" i="0" u="sng" dirty="0">
                <a:solidFill>
                  <a:schemeClr val="tx1"/>
                </a:solidFill>
                <a:effectLst/>
                <a:latin typeface="Google Sans"/>
              </a:rPr>
              <a:t>person's life story </a:t>
            </a:r>
            <a:r>
              <a:rPr lang="en-US" sz="6600" b="0" i="0" dirty="0">
                <a:solidFill>
                  <a:schemeClr val="tx1"/>
                </a:solidFill>
                <a:effectLst/>
                <a:latin typeface="Google Sans"/>
              </a:rPr>
              <a:t>if they have faith in him</a:t>
            </a:r>
            <a:endParaRPr lang="en-US" sz="6600" dirty="0">
              <a:solidFill>
                <a:schemeClr val="tx1"/>
              </a:solidFill>
            </a:endParaRPr>
          </a:p>
        </p:txBody>
      </p:sp>
    </p:spTree>
    <p:extLst>
      <p:ext uri="{BB962C8B-B14F-4D97-AF65-F5344CB8AC3E}">
        <p14:creationId xmlns:p14="http://schemas.microsoft.com/office/powerpoint/2010/main" val="3395174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10AC5B7-9284-1980-D206-95986ED80577}"/>
            </a:ext>
          </a:extLst>
        </p:cNvPr>
        <p:cNvGrpSpPr/>
        <p:nvPr/>
      </p:nvGrpSpPr>
      <p:grpSpPr>
        <a:xfrm>
          <a:off x="0" y="0"/>
          <a:ext cx="0" cy="0"/>
          <a:chOff x="0" y="0"/>
          <a:chExt cx="0" cy="0"/>
        </a:xfrm>
      </p:grpSpPr>
    </p:spTree>
    <p:extLst>
      <p:ext uri="{BB962C8B-B14F-4D97-AF65-F5344CB8AC3E}">
        <p14:creationId xmlns:p14="http://schemas.microsoft.com/office/powerpoint/2010/main" val="35450771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F4CC409-6CAC-68C4-E57D-2974AEE901AC}"/>
            </a:ext>
          </a:extLst>
        </p:cNvPr>
        <p:cNvGrpSpPr/>
        <p:nvPr/>
      </p:nvGrpSpPr>
      <p:grpSpPr>
        <a:xfrm>
          <a:off x="0" y="0"/>
          <a:ext cx="0" cy="0"/>
          <a:chOff x="0" y="0"/>
          <a:chExt cx="0" cy="0"/>
        </a:xfrm>
      </p:grpSpPr>
    </p:spTree>
    <p:extLst>
      <p:ext uri="{BB962C8B-B14F-4D97-AF65-F5344CB8AC3E}">
        <p14:creationId xmlns:p14="http://schemas.microsoft.com/office/powerpoint/2010/main" val="24617530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6D80FA9-EE84-9898-FF27-7960E1D8E79B}"/>
            </a:ext>
          </a:extLst>
        </p:cNvPr>
        <p:cNvGrpSpPr/>
        <p:nvPr/>
      </p:nvGrpSpPr>
      <p:grpSpPr>
        <a:xfrm>
          <a:off x="0" y="0"/>
          <a:ext cx="0" cy="0"/>
          <a:chOff x="0" y="0"/>
          <a:chExt cx="0" cy="0"/>
        </a:xfrm>
      </p:grpSpPr>
    </p:spTree>
    <p:extLst>
      <p:ext uri="{BB962C8B-B14F-4D97-AF65-F5344CB8AC3E}">
        <p14:creationId xmlns:p14="http://schemas.microsoft.com/office/powerpoint/2010/main" val="2136349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CB65423-1BAC-BA39-DEFC-E3DCD2F5227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5868FA5-EE6A-8D54-2BB4-D5648A3FD603}"/>
              </a:ext>
            </a:extLst>
          </p:cNvPr>
          <p:cNvSpPr txBox="1"/>
          <p:nvPr/>
        </p:nvSpPr>
        <p:spPr>
          <a:xfrm>
            <a:off x="-109877" y="506116"/>
            <a:ext cx="9185564" cy="3785652"/>
          </a:xfrm>
          <a:prstGeom prst="rect">
            <a:avLst/>
          </a:prstGeom>
          <a:noFill/>
        </p:spPr>
        <p:txBody>
          <a:bodyPr wrap="square">
            <a:spAutoFit/>
          </a:bodyPr>
          <a:lstStyle/>
          <a:p>
            <a:pPr algn="ctr"/>
            <a:r>
              <a:rPr lang="en-US" sz="4800" b="0" i="0" dirty="0">
                <a:solidFill>
                  <a:srgbClr val="0A0A0A"/>
                </a:solidFill>
                <a:effectLst/>
                <a:latin typeface="Google Sans"/>
              </a:rPr>
              <a:t>The </a:t>
            </a:r>
            <a:r>
              <a:rPr lang="en-US" sz="4800" b="0" i="0" u="sng" dirty="0">
                <a:solidFill>
                  <a:srgbClr val="0A0A0A"/>
                </a:solidFill>
                <a:effectLst/>
                <a:latin typeface="Google Sans"/>
              </a:rPr>
              <a:t>narrative </a:t>
            </a:r>
            <a:r>
              <a:rPr lang="en-US" sz="4800" b="0" i="0" dirty="0">
                <a:solidFill>
                  <a:srgbClr val="0A0A0A"/>
                </a:solidFill>
                <a:effectLst/>
                <a:latin typeface="Google Sans"/>
              </a:rPr>
              <a:t>of </a:t>
            </a:r>
            <a:r>
              <a:rPr lang="en-US" sz="4800" dirty="0">
                <a:solidFill>
                  <a:srgbClr val="0A0A0A"/>
                </a:solidFill>
                <a:latin typeface="Google Sans"/>
              </a:rPr>
              <a:t>your</a:t>
            </a:r>
            <a:r>
              <a:rPr lang="en-US" sz="4800" b="0" i="0" dirty="0">
                <a:solidFill>
                  <a:srgbClr val="0A0A0A"/>
                </a:solidFill>
                <a:effectLst/>
                <a:latin typeface="Google Sans"/>
              </a:rPr>
              <a:t> life is seen as part of a </a:t>
            </a:r>
            <a:r>
              <a:rPr lang="en-US" sz="4800" b="0" i="0" u="sng" dirty="0">
                <a:solidFill>
                  <a:srgbClr val="0A0A0A"/>
                </a:solidFill>
                <a:effectLst/>
                <a:latin typeface="Google Sans"/>
              </a:rPr>
              <a:t>larger story </a:t>
            </a:r>
            <a:r>
              <a:rPr lang="en-US" sz="4800" b="0" i="0" dirty="0">
                <a:solidFill>
                  <a:srgbClr val="0A0A0A"/>
                </a:solidFill>
                <a:effectLst/>
                <a:latin typeface="Google Sans"/>
              </a:rPr>
              <a:t>that is both </a:t>
            </a:r>
            <a:r>
              <a:rPr lang="en-US" sz="4800" dirty="0">
                <a:solidFill>
                  <a:srgbClr val="0A0A0A"/>
                </a:solidFill>
                <a:latin typeface="Google Sans"/>
              </a:rPr>
              <a:t>your</a:t>
            </a:r>
            <a:r>
              <a:rPr lang="en-US" sz="4800" b="0" i="0" dirty="0">
                <a:solidFill>
                  <a:srgbClr val="0A0A0A"/>
                </a:solidFill>
                <a:effectLst/>
                <a:latin typeface="Google Sans"/>
              </a:rPr>
              <a:t> </a:t>
            </a:r>
            <a:r>
              <a:rPr lang="en-US" sz="4800" b="0" i="0" u="sng" dirty="0">
                <a:solidFill>
                  <a:srgbClr val="0A0A0A"/>
                </a:solidFill>
                <a:effectLst/>
                <a:latin typeface="Google Sans"/>
              </a:rPr>
              <a:t>personal journey </a:t>
            </a:r>
            <a:r>
              <a:rPr lang="en-US" sz="4800" b="0" i="0" dirty="0">
                <a:solidFill>
                  <a:srgbClr val="0A0A0A"/>
                </a:solidFill>
                <a:effectLst/>
                <a:latin typeface="Google Sans"/>
              </a:rPr>
              <a:t>and God's </a:t>
            </a:r>
            <a:r>
              <a:rPr lang="en-US" sz="4800" b="0" i="0" u="sng" dirty="0">
                <a:solidFill>
                  <a:srgbClr val="0A0A0A"/>
                </a:solidFill>
                <a:effectLst/>
                <a:latin typeface="Google Sans"/>
              </a:rPr>
              <a:t>redemptive story</a:t>
            </a:r>
            <a:r>
              <a:rPr lang="en-US" sz="4800" b="0" i="0" dirty="0">
                <a:solidFill>
                  <a:srgbClr val="0A0A0A"/>
                </a:solidFill>
                <a:effectLst/>
                <a:latin typeface="Google Sans"/>
              </a:rPr>
              <a:t>, which </a:t>
            </a:r>
            <a:r>
              <a:rPr lang="en-US" sz="4800" dirty="0">
                <a:solidFill>
                  <a:srgbClr val="0A0A0A"/>
                </a:solidFill>
                <a:latin typeface="Google Sans"/>
              </a:rPr>
              <a:t>you</a:t>
            </a:r>
            <a:r>
              <a:rPr lang="en-US" sz="4800" b="0" i="0" dirty="0">
                <a:solidFill>
                  <a:srgbClr val="0A0A0A"/>
                </a:solidFill>
                <a:effectLst/>
                <a:latin typeface="Google Sans"/>
              </a:rPr>
              <a:t> believe is </a:t>
            </a:r>
            <a:r>
              <a:rPr lang="en-US" sz="4800" b="0" i="0" u="sng" dirty="0">
                <a:solidFill>
                  <a:srgbClr val="0A0A0A"/>
                </a:solidFill>
                <a:effectLst/>
                <a:latin typeface="Google Sans"/>
              </a:rPr>
              <a:t>centered on Jesus Christ</a:t>
            </a:r>
            <a:endParaRPr lang="en-US" sz="4800" u="sng" dirty="0"/>
          </a:p>
        </p:txBody>
      </p:sp>
    </p:spTree>
    <p:extLst>
      <p:ext uri="{BB962C8B-B14F-4D97-AF65-F5344CB8AC3E}">
        <p14:creationId xmlns:p14="http://schemas.microsoft.com/office/powerpoint/2010/main" val="293419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78D8C4B-84D9-4E96-1F1E-0402DA181DA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58EAB16-1E39-C7C8-90B8-C6EE07399050}"/>
              </a:ext>
            </a:extLst>
          </p:cNvPr>
          <p:cNvSpPr txBox="1"/>
          <p:nvPr/>
        </p:nvSpPr>
        <p:spPr>
          <a:xfrm>
            <a:off x="-126609" y="374522"/>
            <a:ext cx="9270609" cy="4154984"/>
          </a:xfrm>
          <a:prstGeom prst="rect">
            <a:avLst/>
          </a:prstGeom>
          <a:noFill/>
        </p:spPr>
        <p:txBody>
          <a:bodyPr wrap="square">
            <a:spAutoFit/>
          </a:bodyPr>
          <a:lstStyle/>
          <a:p>
            <a:pPr algn="ctr"/>
            <a:r>
              <a:rPr lang="en-US" sz="4400" b="0" i="0" dirty="0">
                <a:solidFill>
                  <a:srgbClr val="0A0A0A"/>
                </a:solidFill>
                <a:effectLst/>
                <a:latin typeface="Google Sans"/>
              </a:rPr>
              <a:t>This means Jesus </a:t>
            </a:r>
            <a:r>
              <a:rPr lang="en-US" sz="4400" dirty="0">
                <a:solidFill>
                  <a:srgbClr val="0A0A0A"/>
                </a:solidFill>
                <a:latin typeface="Google Sans"/>
              </a:rPr>
              <a:t>should be</a:t>
            </a:r>
            <a:r>
              <a:rPr lang="en-US" sz="4400" b="0" i="0" dirty="0">
                <a:solidFill>
                  <a:srgbClr val="0A0A0A"/>
                </a:solidFill>
                <a:effectLst/>
                <a:latin typeface="Google Sans"/>
              </a:rPr>
              <a:t> considered the </a:t>
            </a:r>
            <a:r>
              <a:rPr lang="en-US" sz="4400" b="0" i="0" u="sng" dirty="0">
                <a:solidFill>
                  <a:srgbClr val="0A0A0A"/>
                </a:solidFill>
                <a:effectLst/>
                <a:latin typeface="Google Sans"/>
              </a:rPr>
              <a:t>main character who gives </a:t>
            </a:r>
            <a:r>
              <a:rPr lang="en-US" sz="4400" u="sng" dirty="0">
                <a:solidFill>
                  <a:srgbClr val="0A0A0A"/>
                </a:solidFill>
                <a:latin typeface="Google Sans"/>
              </a:rPr>
              <a:t>your</a:t>
            </a:r>
            <a:r>
              <a:rPr lang="en-US" sz="4400" b="0" i="0" u="sng" dirty="0">
                <a:solidFill>
                  <a:srgbClr val="0A0A0A"/>
                </a:solidFill>
                <a:effectLst/>
                <a:latin typeface="Google Sans"/>
              </a:rPr>
              <a:t> individual story its ultimate meaning </a:t>
            </a:r>
            <a:r>
              <a:rPr lang="en-US" sz="4400" b="0" i="0" dirty="0">
                <a:solidFill>
                  <a:srgbClr val="0A0A0A"/>
                </a:solidFill>
                <a:effectLst/>
                <a:latin typeface="Google Sans"/>
              </a:rPr>
              <a:t>and purpose, which is often described in terms of creation, fall, redemption, and restoration. </a:t>
            </a:r>
            <a:endParaRPr lang="en-US" sz="4400" dirty="0"/>
          </a:p>
        </p:txBody>
      </p:sp>
    </p:spTree>
    <p:extLst>
      <p:ext uri="{BB962C8B-B14F-4D97-AF65-F5344CB8AC3E}">
        <p14:creationId xmlns:p14="http://schemas.microsoft.com/office/powerpoint/2010/main" val="2917743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ABF3029-CB68-D68C-EED6-87021AB1629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91E47FD-8A02-2B29-3803-8A8AC931EFD8}"/>
              </a:ext>
            </a:extLst>
          </p:cNvPr>
          <p:cNvSpPr txBox="1"/>
          <p:nvPr/>
        </p:nvSpPr>
        <p:spPr>
          <a:xfrm>
            <a:off x="749147" y="424498"/>
            <a:ext cx="6962660" cy="584775"/>
          </a:xfrm>
          <a:prstGeom prst="rect">
            <a:avLst/>
          </a:prstGeom>
          <a:noFill/>
        </p:spPr>
        <p:txBody>
          <a:bodyPr wrap="square">
            <a:spAutoFit/>
          </a:bodyPr>
          <a:lstStyle/>
          <a:p>
            <a:pPr algn="ctr"/>
            <a:r>
              <a:rPr lang="en-US" sz="3200" b="1" i="0" u="sng" dirty="0">
                <a:solidFill>
                  <a:srgbClr val="0A0A0A"/>
                </a:solidFill>
                <a:effectLst/>
                <a:latin typeface="Google Sans"/>
              </a:rPr>
              <a:t>Integrating</a:t>
            </a:r>
            <a:r>
              <a:rPr lang="en-US" sz="3200" b="1" i="0" dirty="0">
                <a:solidFill>
                  <a:srgbClr val="0A0A0A"/>
                </a:solidFill>
                <a:effectLst/>
                <a:latin typeface="Google Sans"/>
              </a:rPr>
              <a:t> Jesus into </a:t>
            </a:r>
            <a:r>
              <a:rPr lang="en-US" sz="3200" b="1" i="0" u="sng" dirty="0">
                <a:solidFill>
                  <a:srgbClr val="0A0A0A"/>
                </a:solidFill>
                <a:effectLst/>
                <a:latin typeface="Google Sans"/>
              </a:rPr>
              <a:t>your daily life </a:t>
            </a:r>
            <a:endParaRPr lang="en-US" sz="3200" u="sng" dirty="0"/>
          </a:p>
        </p:txBody>
      </p:sp>
      <p:sp>
        <p:nvSpPr>
          <p:cNvPr id="5" name="TextBox 4">
            <a:extLst>
              <a:ext uri="{FF2B5EF4-FFF2-40B4-BE49-F238E27FC236}">
                <a16:creationId xmlns:a16="http://schemas.microsoft.com/office/drawing/2014/main" id="{3F71F848-89E3-98B5-4252-C9A725B1C1BD}"/>
              </a:ext>
            </a:extLst>
          </p:cNvPr>
          <p:cNvSpPr txBox="1"/>
          <p:nvPr/>
        </p:nvSpPr>
        <p:spPr>
          <a:xfrm>
            <a:off x="1377108" y="1317050"/>
            <a:ext cx="5045726" cy="523220"/>
          </a:xfrm>
          <a:prstGeom prst="rect">
            <a:avLst/>
          </a:prstGeom>
          <a:noFill/>
        </p:spPr>
        <p:txBody>
          <a:bodyPr wrap="square">
            <a:spAutoFit/>
          </a:bodyPr>
          <a:lstStyle/>
          <a:p>
            <a:pPr algn="ctr">
              <a:spcBef>
                <a:spcPts val="750"/>
              </a:spcBef>
              <a:spcAft>
                <a:spcPts val="900"/>
              </a:spcAft>
            </a:pPr>
            <a:r>
              <a:rPr lang="en-US" sz="2800" b="1" i="0" dirty="0">
                <a:solidFill>
                  <a:srgbClr val="0A0A0A"/>
                </a:solidFill>
                <a:effectLst/>
                <a:latin typeface="Google Sans"/>
              </a:rPr>
              <a:t>Pray regularly</a:t>
            </a:r>
            <a:r>
              <a:rPr lang="en-US" sz="2800" b="0" i="0" dirty="0">
                <a:solidFill>
                  <a:srgbClr val="0A0A0A"/>
                </a:solidFill>
                <a:effectLst/>
                <a:latin typeface="Google Sans"/>
              </a:rPr>
              <a:t> </a:t>
            </a:r>
          </a:p>
        </p:txBody>
      </p:sp>
      <p:sp>
        <p:nvSpPr>
          <p:cNvPr id="7" name="TextBox 6">
            <a:extLst>
              <a:ext uri="{FF2B5EF4-FFF2-40B4-BE49-F238E27FC236}">
                <a16:creationId xmlns:a16="http://schemas.microsoft.com/office/drawing/2014/main" id="{3800B281-A395-D46C-93F7-88ECBD09D7E2}"/>
              </a:ext>
            </a:extLst>
          </p:cNvPr>
          <p:cNvSpPr txBox="1"/>
          <p:nvPr/>
        </p:nvSpPr>
        <p:spPr>
          <a:xfrm>
            <a:off x="429657" y="1823905"/>
            <a:ext cx="7998246" cy="1077218"/>
          </a:xfrm>
          <a:prstGeom prst="rect">
            <a:avLst/>
          </a:prstGeom>
          <a:noFill/>
        </p:spPr>
        <p:txBody>
          <a:bodyPr wrap="square">
            <a:spAutoFit/>
          </a:bodyPr>
          <a:lstStyle/>
          <a:p>
            <a:pPr algn="ctr"/>
            <a:r>
              <a:rPr lang="en-US" sz="3200" b="0" i="0" dirty="0">
                <a:solidFill>
                  <a:srgbClr val="0A0A0A"/>
                </a:solidFill>
                <a:effectLst/>
                <a:latin typeface="Google Sans"/>
              </a:rPr>
              <a:t>Make prayer a daily habit, communicating with God about your life and asking for His help.</a:t>
            </a:r>
            <a:endParaRPr lang="en-US" sz="3200" dirty="0"/>
          </a:p>
        </p:txBody>
      </p:sp>
      <p:sp>
        <p:nvSpPr>
          <p:cNvPr id="11" name="TextBox 10">
            <a:extLst>
              <a:ext uri="{FF2B5EF4-FFF2-40B4-BE49-F238E27FC236}">
                <a16:creationId xmlns:a16="http://schemas.microsoft.com/office/drawing/2014/main" id="{335595A5-AA24-D2AC-97F1-8F68FE22DB70}"/>
              </a:ext>
            </a:extLst>
          </p:cNvPr>
          <p:cNvSpPr txBox="1"/>
          <p:nvPr/>
        </p:nvSpPr>
        <p:spPr>
          <a:xfrm>
            <a:off x="2459515" y="3146368"/>
            <a:ext cx="3541923" cy="523220"/>
          </a:xfrm>
          <a:prstGeom prst="rect">
            <a:avLst/>
          </a:prstGeom>
          <a:noFill/>
        </p:spPr>
        <p:txBody>
          <a:bodyPr wrap="square">
            <a:spAutoFit/>
          </a:bodyPr>
          <a:lstStyle/>
          <a:p>
            <a:pPr algn="l">
              <a:spcBef>
                <a:spcPts val="750"/>
              </a:spcBef>
              <a:spcAft>
                <a:spcPts val="900"/>
              </a:spcAft>
            </a:pPr>
            <a:r>
              <a:rPr lang="en-US" sz="2800" b="1" i="0" dirty="0">
                <a:solidFill>
                  <a:srgbClr val="0A0A0A"/>
                </a:solidFill>
                <a:effectLst/>
                <a:latin typeface="Google Sans"/>
              </a:rPr>
              <a:t>Study scripture</a:t>
            </a:r>
            <a:r>
              <a:rPr lang="en-US" sz="2800" b="0" i="0" dirty="0">
                <a:solidFill>
                  <a:srgbClr val="0A0A0A"/>
                </a:solidFill>
                <a:effectLst/>
                <a:latin typeface="Google Sans"/>
              </a:rPr>
              <a:t> </a:t>
            </a:r>
          </a:p>
        </p:txBody>
      </p:sp>
      <p:sp>
        <p:nvSpPr>
          <p:cNvPr id="13" name="TextBox 12">
            <a:extLst>
              <a:ext uri="{FF2B5EF4-FFF2-40B4-BE49-F238E27FC236}">
                <a16:creationId xmlns:a16="http://schemas.microsoft.com/office/drawing/2014/main" id="{1A5BFACD-428A-5259-4BE7-1C97C55B7C62}"/>
              </a:ext>
            </a:extLst>
          </p:cNvPr>
          <p:cNvSpPr txBox="1"/>
          <p:nvPr/>
        </p:nvSpPr>
        <p:spPr>
          <a:xfrm>
            <a:off x="170761" y="3659542"/>
            <a:ext cx="7458419" cy="1077218"/>
          </a:xfrm>
          <a:prstGeom prst="rect">
            <a:avLst/>
          </a:prstGeom>
          <a:noFill/>
        </p:spPr>
        <p:txBody>
          <a:bodyPr wrap="square">
            <a:spAutoFit/>
          </a:bodyPr>
          <a:lstStyle/>
          <a:p>
            <a:pPr algn="ctr"/>
            <a:r>
              <a:rPr lang="en-US" sz="3200" b="0" i="0" dirty="0">
                <a:solidFill>
                  <a:srgbClr val="0A0A0A"/>
                </a:solidFill>
                <a:effectLst/>
                <a:latin typeface="Google Sans"/>
              </a:rPr>
              <a:t>Read the Bible to hear God's word and learn His teachings.</a:t>
            </a:r>
            <a:endParaRPr lang="en-US" sz="3200" dirty="0"/>
          </a:p>
        </p:txBody>
      </p:sp>
    </p:spTree>
    <p:extLst>
      <p:ext uri="{BB962C8B-B14F-4D97-AF65-F5344CB8AC3E}">
        <p14:creationId xmlns:p14="http://schemas.microsoft.com/office/powerpoint/2010/main" val="3760760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heel(1)">
                                      <p:cBhvr>
                                        <p:cTn id="20" dur="20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heel(1)">
                                      <p:cBhvr>
                                        <p:cTn id="25" dur="20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13">
                                            <p:txEl>
                                              <p:pRg st="0" end="0"/>
                                            </p:txEl>
                                          </p:spTgt>
                                        </p:tgtEl>
                                        <p:attrNameLst>
                                          <p:attrName>style.visibility</p:attrName>
                                        </p:attrNameLst>
                                      </p:cBhvr>
                                      <p:to>
                                        <p:strVal val="visible"/>
                                      </p:to>
                                    </p:set>
                                    <p:animEffect transition="in" filter="circle(in)">
                                      <p:cBhvr>
                                        <p:cTn id="30"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596BE22-6670-1162-800A-A5780F8410DD}"/>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CB200A16-F205-18EA-851B-D60FFB8BF329}"/>
              </a:ext>
            </a:extLst>
          </p:cNvPr>
          <p:cNvSpPr txBox="1"/>
          <p:nvPr/>
        </p:nvSpPr>
        <p:spPr>
          <a:xfrm>
            <a:off x="2313542" y="2193769"/>
            <a:ext cx="5194452" cy="584775"/>
          </a:xfrm>
          <a:prstGeom prst="rect">
            <a:avLst/>
          </a:prstGeom>
          <a:noFill/>
        </p:spPr>
        <p:txBody>
          <a:bodyPr wrap="square">
            <a:spAutoFit/>
          </a:bodyPr>
          <a:lstStyle/>
          <a:p>
            <a:pPr algn="l">
              <a:spcBef>
                <a:spcPts val="750"/>
              </a:spcBef>
              <a:spcAft>
                <a:spcPts val="900"/>
              </a:spcAft>
            </a:pPr>
            <a:r>
              <a:rPr lang="en-US" sz="3200" b="1" i="0" u="sng" dirty="0">
                <a:solidFill>
                  <a:srgbClr val="0A0A0A"/>
                </a:solidFill>
                <a:effectLst/>
                <a:latin typeface="Google Sans"/>
              </a:rPr>
              <a:t>Live intentionally</a:t>
            </a:r>
            <a:endParaRPr lang="en-US" sz="3200" b="0" i="0" u="sng" dirty="0">
              <a:solidFill>
                <a:srgbClr val="0A0A0A"/>
              </a:solidFill>
              <a:effectLst/>
              <a:latin typeface="Google Sans"/>
            </a:endParaRPr>
          </a:p>
        </p:txBody>
      </p:sp>
      <p:sp>
        <p:nvSpPr>
          <p:cNvPr id="3" name="TextBox 2">
            <a:extLst>
              <a:ext uri="{FF2B5EF4-FFF2-40B4-BE49-F238E27FC236}">
                <a16:creationId xmlns:a16="http://schemas.microsoft.com/office/drawing/2014/main" id="{6293901C-466E-2259-6A4C-388A822DA993}"/>
              </a:ext>
            </a:extLst>
          </p:cNvPr>
          <p:cNvSpPr txBox="1"/>
          <p:nvPr/>
        </p:nvSpPr>
        <p:spPr>
          <a:xfrm>
            <a:off x="2115239" y="254774"/>
            <a:ext cx="4572000" cy="584775"/>
          </a:xfrm>
          <a:prstGeom prst="rect">
            <a:avLst/>
          </a:prstGeom>
          <a:noFill/>
        </p:spPr>
        <p:txBody>
          <a:bodyPr wrap="square">
            <a:spAutoFit/>
          </a:bodyPr>
          <a:lstStyle/>
          <a:p>
            <a:pPr algn="l">
              <a:spcBef>
                <a:spcPts val="750"/>
              </a:spcBef>
              <a:spcAft>
                <a:spcPts val="900"/>
              </a:spcAft>
            </a:pPr>
            <a:r>
              <a:rPr lang="en-US" sz="3200" b="1" i="0" u="sng" dirty="0">
                <a:solidFill>
                  <a:srgbClr val="0A0A0A"/>
                </a:solidFill>
                <a:effectLst/>
                <a:latin typeface="Google Sans"/>
              </a:rPr>
              <a:t>Surrender control</a:t>
            </a:r>
            <a:endParaRPr lang="en-US" sz="3200" b="0" i="0" u="sng" dirty="0">
              <a:solidFill>
                <a:srgbClr val="0A0A0A"/>
              </a:solidFill>
              <a:effectLst/>
              <a:latin typeface="Google Sans"/>
            </a:endParaRPr>
          </a:p>
        </p:txBody>
      </p:sp>
      <p:sp>
        <p:nvSpPr>
          <p:cNvPr id="5" name="TextBox 4">
            <a:extLst>
              <a:ext uri="{FF2B5EF4-FFF2-40B4-BE49-F238E27FC236}">
                <a16:creationId xmlns:a16="http://schemas.microsoft.com/office/drawing/2014/main" id="{FE807AF4-DC48-616B-C4BF-C27A12DC22ED}"/>
              </a:ext>
            </a:extLst>
          </p:cNvPr>
          <p:cNvSpPr txBox="1"/>
          <p:nvPr/>
        </p:nvSpPr>
        <p:spPr>
          <a:xfrm>
            <a:off x="99152" y="978050"/>
            <a:ext cx="8604174" cy="1077218"/>
          </a:xfrm>
          <a:prstGeom prst="rect">
            <a:avLst/>
          </a:prstGeom>
          <a:noFill/>
        </p:spPr>
        <p:txBody>
          <a:bodyPr wrap="square">
            <a:spAutoFit/>
          </a:bodyPr>
          <a:lstStyle/>
          <a:p>
            <a:pPr algn="ctr"/>
            <a:r>
              <a:rPr lang="en-US" sz="3200" b="0" i="0" dirty="0">
                <a:solidFill>
                  <a:srgbClr val="0A0A0A"/>
                </a:solidFill>
                <a:effectLst/>
                <a:latin typeface="Google Sans"/>
              </a:rPr>
              <a:t>Yield your life to Him, taking your hands off the controls and allowing Him to be in charge.</a:t>
            </a:r>
            <a:endParaRPr lang="en-US" sz="3200" dirty="0"/>
          </a:p>
        </p:txBody>
      </p:sp>
      <p:sp>
        <p:nvSpPr>
          <p:cNvPr id="7" name="TextBox 6">
            <a:extLst>
              <a:ext uri="{FF2B5EF4-FFF2-40B4-BE49-F238E27FC236}">
                <a16:creationId xmlns:a16="http://schemas.microsoft.com/office/drawing/2014/main" id="{2B6A210F-8DE7-58CD-8495-BE0B846BF482}"/>
              </a:ext>
            </a:extLst>
          </p:cNvPr>
          <p:cNvSpPr txBox="1"/>
          <p:nvPr/>
        </p:nvSpPr>
        <p:spPr>
          <a:xfrm>
            <a:off x="-231355" y="2917045"/>
            <a:ext cx="8604174" cy="1569660"/>
          </a:xfrm>
          <a:prstGeom prst="rect">
            <a:avLst/>
          </a:prstGeom>
          <a:noFill/>
        </p:spPr>
        <p:txBody>
          <a:bodyPr wrap="square">
            <a:spAutoFit/>
          </a:bodyPr>
          <a:lstStyle/>
          <a:p>
            <a:pPr algn="ctr"/>
            <a:r>
              <a:rPr lang="en-US" sz="3200" b="0" i="0" dirty="0">
                <a:solidFill>
                  <a:srgbClr val="0A0A0A"/>
                </a:solidFill>
                <a:effectLst/>
                <a:latin typeface="Google Sans"/>
              </a:rPr>
              <a:t>Make time for good things like listening to Christian music or reflecting on the day, and identify and eliminate negative habits. </a:t>
            </a:r>
            <a:endParaRPr lang="en-US" sz="3200" dirty="0"/>
          </a:p>
        </p:txBody>
      </p:sp>
    </p:spTree>
    <p:extLst>
      <p:ext uri="{BB962C8B-B14F-4D97-AF65-F5344CB8AC3E}">
        <p14:creationId xmlns:p14="http://schemas.microsoft.com/office/powerpoint/2010/main" val="702572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randombar(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heel(1)">
                                      <p:cBhvr>
                                        <p:cTn id="20" dur="2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8212D93-F920-293F-F141-56B331EA4A6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E9F8FD1-1330-B1D5-3C13-0B6E2E996F5A}"/>
              </a:ext>
            </a:extLst>
          </p:cNvPr>
          <p:cNvSpPr txBox="1"/>
          <p:nvPr/>
        </p:nvSpPr>
        <p:spPr>
          <a:xfrm>
            <a:off x="1878375" y="589750"/>
            <a:ext cx="4572000" cy="584775"/>
          </a:xfrm>
          <a:prstGeom prst="rect">
            <a:avLst/>
          </a:prstGeom>
          <a:noFill/>
        </p:spPr>
        <p:txBody>
          <a:bodyPr wrap="square">
            <a:spAutoFit/>
          </a:bodyPr>
          <a:lstStyle/>
          <a:p>
            <a:pPr algn="ctr"/>
            <a:r>
              <a:rPr lang="en-US" sz="3200" b="1" i="0" dirty="0">
                <a:solidFill>
                  <a:srgbClr val="0A0A0A"/>
                </a:solidFill>
                <a:effectLst/>
                <a:latin typeface="Google Sans"/>
              </a:rPr>
              <a:t>Telling your story</a:t>
            </a:r>
            <a:endParaRPr lang="en-US" sz="3200" dirty="0"/>
          </a:p>
        </p:txBody>
      </p:sp>
      <p:sp>
        <p:nvSpPr>
          <p:cNvPr id="7" name="TextBox 6">
            <a:extLst>
              <a:ext uri="{FF2B5EF4-FFF2-40B4-BE49-F238E27FC236}">
                <a16:creationId xmlns:a16="http://schemas.microsoft.com/office/drawing/2014/main" id="{316817E6-F0E2-8573-BA17-E0ACF24317F8}"/>
              </a:ext>
            </a:extLst>
          </p:cNvPr>
          <p:cNvSpPr txBox="1"/>
          <p:nvPr/>
        </p:nvSpPr>
        <p:spPr>
          <a:xfrm>
            <a:off x="209321" y="1718364"/>
            <a:ext cx="8449937" cy="2062103"/>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lang="en-US" altLang="en-US" sz="3200" u="sng" dirty="0"/>
              <a:t>Reflect on your journey</a:t>
            </a:r>
            <a:r>
              <a:rPr lang="en-US" altLang="en-US" sz="3200" dirty="0"/>
              <a:t>: Think about how God has guided you through different experiences, such as hardships or joys, and </a:t>
            </a:r>
            <a:r>
              <a:rPr lang="en-US" altLang="en-US" sz="3200" u="sng" dirty="0"/>
              <a:t>how His love has helped you.</a:t>
            </a:r>
          </a:p>
        </p:txBody>
      </p:sp>
    </p:spTree>
    <p:extLst>
      <p:ext uri="{BB962C8B-B14F-4D97-AF65-F5344CB8AC3E}">
        <p14:creationId xmlns:p14="http://schemas.microsoft.com/office/powerpoint/2010/main" val="2598112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E4AF0A1-B068-F267-3DE9-CEDC29D8404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E39D548-86FD-B52C-E9FE-E48B1A2FAEBA}"/>
              </a:ext>
            </a:extLst>
          </p:cNvPr>
          <p:cNvSpPr txBox="1"/>
          <p:nvPr/>
        </p:nvSpPr>
        <p:spPr>
          <a:xfrm>
            <a:off x="1503803" y="156416"/>
            <a:ext cx="5414790" cy="70788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4000" u="sng" dirty="0"/>
              <a:t>Share your testimony! </a:t>
            </a:r>
          </a:p>
        </p:txBody>
      </p:sp>
      <p:sp>
        <p:nvSpPr>
          <p:cNvPr id="6" name="TextBox 5">
            <a:extLst>
              <a:ext uri="{FF2B5EF4-FFF2-40B4-BE49-F238E27FC236}">
                <a16:creationId xmlns:a16="http://schemas.microsoft.com/office/drawing/2014/main" id="{4A566E40-1709-5CEC-BE0D-BFA193B6BF0B}"/>
              </a:ext>
            </a:extLst>
          </p:cNvPr>
          <p:cNvSpPr txBox="1"/>
          <p:nvPr/>
        </p:nvSpPr>
        <p:spPr>
          <a:xfrm>
            <a:off x="88135" y="1540698"/>
            <a:ext cx="8571123" cy="2062103"/>
          </a:xfrm>
          <a:prstGeom prst="rect">
            <a:avLst/>
          </a:prstGeom>
          <a:noFill/>
        </p:spPr>
        <p:txBody>
          <a:bodyPr wrap="square">
            <a:spAutoFit/>
          </a:bodyPr>
          <a:lstStyle/>
          <a:p>
            <a:pPr algn="ctr"/>
            <a:r>
              <a:rPr lang="en-US" altLang="en-US" sz="3200" dirty="0"/>
              <a:t>When sharing your story, be authentic and concise. Describe what you were feeling and point to Jesus as the source of your comfort and strength.</a:t>
            </a:r>
            <a:endParaRPr lang="en-US" sz="3200" dirty="0"/>
          </a:p>
        </p:txBody>
      </p:sp>
    </p:spTree>
    <p:extLst>
      <p:ext uri="{BB962C8B-B14F-4D97-AF65-F5344CB8AC3E}">
        <p14:creationId xmlns:p14="http://schemas.microsoft.com/office/powerpoint/2010/main" val="3884312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2000"/>
                                        <p:tgtEl>
                                          <p:spTgt spid="6">
                                            <p:txEl>
                                              <p:pRg st="0" end="0"/>
                                            </p:txEl>
                                          </p:spTgt>
                                        </p:tgtEl>
                                      </p:cBhvr>
                                    </p:animEffect>
                                    <p:anim calcmode="lin" valueType="num">
                                      <p:cBhvr>
                                        <p:cTn id="16" dur="2000" fill="hold"/>
                                        <p:tgtEl>
                                          <p:spTgt spid="6">
                                            <p:txEl>
                                              <p:pRg st="0" end="0"/>
                                            </p:txEl>
                                          </p:spTgt>
                                        </p:tgtEl>
                                        <p:attrNameLst>
                                          <p:attrName>ppt_w</p:attrName>
                                        </p:attrNameLst>
                                      </p:cBhvr>
                                      <p:tavLst>
                                        <p:tav tm="0" fmla="#ppt_w*sin(2.5*pi*$)">
                                          <p:val>
                                            <p:fltVal val="0"/>
                                          </p:val>
                                        </p:tav>
                                        <p:tav tm="100000">
                                          <p:val>
                                            <p:fltVal val="1"/>
                                          </p:val>
                                        </p:tav>
                                      </p:tavLst>
                                    </p:anim>
                                    <p:anim calcmode="lin" valueType="num">
                                      <p:cBhvr>
                                        <p:cTn id="17" dur="2000" fill="hold"/>
                                        <p:tgtEl>
                                          <p:spTgt spid="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1414</Words>
  <Application>Microsoft Office PowerPoint</Application>
  <PresentationFormat>On-screen Show (16:9)</PresentationFormat>
  <Paragraphs>58</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Google Sans</vt:lpstr>
      <vt:lpstr>system-ui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Station1</dc:creator>
  <cp:lastModifiedBy>Richard Tubbs</cp:lastModifiedBy>
  <cp:revision>2</cp:revision>
  <dcterms:modified xsi:type="dcterms:W3CDTF">2025-11-15T18:40:01Z</dcterms:modified>
</cp:coreProperties>
</file>