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5"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4365D-FF3B-5430-E736-37C2941853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9AB5E7-8FE0-811E-51B8-6078ABFEF6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AA3F9E6-2687-DFDF-D4BE-9776FA5B1AB2}"/>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5" name="Footer Placeholder 4">
            <a:extLst>
              <a:ext uri="{FF2B5EF4-FFF2-40B4-BE49-F238E27FC236}">
                <a16:creationId xmlns:a16="http://schemas.microsoft.com/office/drawing/2014/main" id="{730EADE1-2FB2-8499-DD9F-ABA5F9D78D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CFC2BE-B2B4-6533-50CF-637B7276EF01}"/>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50332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58AE2-1917-4E22-8C3A-5D1A1C60F0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A3496B-5E8E-76D6-7F2F-B0188385AB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7FEFD0-9205-8D20-A7F4-3EDDC0047488}"/>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5" name="Footer Placeholder 4">
            <a:extLst>
              <a:ext uri="{FF2B5EF4-FFF2-40B4-BE49-F238E27FC236}">
                <a16:creationId xmlns:a16="http://schemas.microsoft.com/office/drawing/2014/main" id="{35B41FB9-B4DD-8C40-A967-25887D18D3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EC8FB4-261B-6CB6-512D-6CC040C46F42}"/>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688454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C0F564-E219-1ED7-B900-8CE9A9C747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04AA95-53D4-1B84-7C94-0CAA3EE1FA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1AEA93-65B7-7F3F-0CB3-C3F52A77ED3D}"/>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5" name="Footer Placeholder 4">
            <a:extLst>
              <a:ext uri="{FF2B5EF4-FFF2-40B4-BE49-F238E27FC236}">
                <a16:creationId xmlns:a16="http://schemas.microsoft.com/office/drawing/2014/main" id="{54B19636-C719-1001-F386-8ECA8338A0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DE9094-CE37-1BE4-400B-24500C2096D9}"/>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4268235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1C68B-1EED-03D1-57D7-97C9DF833E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24E182-2C32-DFDD-BB22-DDA1C97FC8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02E07-2D18-0900-4AF6-03AEFEFCFADE}"/>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5" name="Footer Placeholder 4">
            <a:extLst>
              <a:ext uri="{FF2B5EF4-FFF2-40B4-BE49-F238E27FC236}">
                <a16:creationId xmlns:a16="http://schemas.microsoft.com/office/drawing/2014/main" id="{BC3336FE-0DAE-740A-23D4-9F7F822E97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3F8750-3ADC-D8CA-2AF2-48F6CF6F969C}"/>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1284077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A763D-E1C2-0B83-C360-C8B8A62CFF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7CABBA-DE4C-AC22-4113-24604A2FB4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EDFBFA-8901-25E1-8A1E-88A87E05027B}"/>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5" name="Footer Placeholder 4">
            <a:extLst>
              <a:ext uri="{FF2B5EF4-FFF2-40B4-BE49-F238E27FC236}">
                <a16:creationId xmlns:a16="http://schemas.microsoft.com/office/drawing/2014/main" id="{2A77610A-452F-70E1-7935-CE95FF5C9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741526-EE5D-DD1A-9AAB-3B3FFA97079C}"/>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408172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5A8B2-2833-2217-B039-31F3C30107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EF0CF5-C8CA-27EA-DC3B-427F295F2C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9D727B-CF0D-3F83-4D84-BF58A2CCD7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4AEB09-E457-F5E0-4B0E-206842981205}"/>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6" name="Footer Placeholder 5">
            <a:extLst>
              <a:ext uri="{FF2B5EF4-FFF2-40B4-BE49-F238E27FC236}">
                <a16:creationId xmlns:a16="http://schemas.microsoft.com/office/drawing/2014/main" id="{3FBA19A7-476C-EF6E-3E7F-B8BDDBC2B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76B065-0223-A80F-0EDB-3C2BB786C4C5}"/>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3018397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CB562-5D99-B1E9-B66D-54DCDB994E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8EC413-000E-09C1-AAF4-6F9E6028AF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F02EBE-F336-878D-2456-5EE8B0B47A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D47208-8411-E6B6-A9C9-5C85A112D0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1632AD-7F3B-8D0B-853D-D4621E547C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5A47F1-16D1-7B81-44AF-14EBFE6BB339}"/>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8" name="Footer Placeholder 7">
            <a:extLst>
              <a:ext uri="{FF2B5EF4-FFF2-40B4-BE49-F238E27FC236}">
                <a16:creationId xmlns:a16="http://schemas.microsoft.com/office/drawing/2014/main" id="{1296659C-96AD-AF31-1B27-CBF6010B4B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21768F-6132-654E-BA83-0A3C51B11CA0}"/>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2896901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2DE4D-C450-8A3A-90A8-B3D0886146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5367FB6-FCD3-DE35-627A-AC07C9FF3FE0}"/>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4" name="Footer Placeholder 3">
            <a:extLst>
              <a:ext uri="{FF2B5EF4-FFF2-40B4-BE49-F238E27FC236}">
                <a16:creationId xmlns:a16="http://schemas.microsoft.com/office/drawing/2014/main" id="{DF5041B3-31C8-A5BA-E537-C568ADF2CBE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D39877-7F27-9ABC-63F8-D682BD660FB5}"/>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2494525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70C5FE-294D-F4FF-6857-1AAB861C986A}"/>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3" name="Footer Placeholder 2">
            <a:extLst>
              <a:ext uri="{FF2B5EF4-FFF2-40B4-BE49-F238E27FC236}">
                <a16:creationId xmlns:a16="http://schemas.microsoft.com/office/drawing/2014/main" id="{AC11A5A6-E4C4-1B02-2F2A-16F996DE90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817EB2-7018-BB8A-8D66-3995AB0C072D}"/>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4266573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3B21A-DBFA-DFD8-B66B-B51BF72ED4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EEE2EE-3009-452C-5165-808A4E268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EEE5DC-3199-6E5A-9654-4FA62E4FB7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1D8463-0CDB-AC9E-CB5D-749E75071EE5}"/>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6" name="Footer Placeholder 5">
            <a:extLst>
              <a:ext uri="{FF2B5EF4-FFF2-40B4-BE49-F238E27FC236}">
                <a16:creationId xmlns:a16="http://schemas.microsoft.com/office/drawing/2014/main" id="{5BA6FB7A-213F-51C8-1056-170E11EE57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1E9ADC-B27B-0014-2C8D-452CD1F7011C}"/>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2498514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A77DB-AB9B-2534-2736-DE8C0C40F4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B34FFB-3065-77E5-97D0-2DA8CCFA4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91ED56-D15D-A31C-9753-E7B6CE7A4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9CF44A-7093-907A-A921-296539BB4D3F}"/>
              </a:ext>
            </a:extLst>
          </p:cNvPr>
          <p:cNvSpPr>
            <a:spLocks noGrp="1"/>
          </p:cNvSpPr>
          <p:nvPr>
            <p:ph type="dt" sz="half" idx="10"/>
          </p:nvPr>
        </p:nvSpPr>
        <p:spPr/>
        <p:txBody>
          <a:bodyPr/>
          <a:lstStyle/>
          <a:p>
            <a:fld id="{5689E50C-E995-468B-B529-9434D8F8D3CF}" type="datetimeFigureOut">
              <a:rPr lang="en-US" smtClean="0"/>
              <a:t>8/28/2025</a:t>
            </a:fld>
            <a:endParaRPr lang="en-US"/>
          </a:p>
        </p:txBody>
      </p:sp>
      <p:sp>
        <p:nvSpPr>
          <p:cNvPr id="6" name="Footer Placeholder 5">
            <a:extLst>
              <a:ext uri="{FF2B5EF4-FFF2-40B4-BE49-F238E27FC236}">
                <a16:creationId xmlns:a16="http://schemas.microsoft.com/office/drawing/2014/main" id="{4A421D95-4DF8-9DD6-F163-A4E3694C3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98D0E3-F14C-2056-E13D-615C19641180}"/>
              </a:ext>
            </a:extLst>
          </p:cNvPr>
          <p:cNvSpPr>
            <a:spLocks noGrp="1"/>
          </p:cNvSpPr>
          <p:nvPr>
            <p:ph type="sldNum" sz="quarter" idx="12"/>
          </p:nvPr>
        </p:nvSpPr>
        <p:spPr/>
        <p:txBody>
          <a:bodyPr/>
          <a:lstStyle/>
          <a:p>
            <a:fld id="{06241E8E-6748-4044-8139-6F0C0BE391E6}" type="slidenum">
              <a:rPr lang="en-US" smtClean="0"/>
              <a:t>‹#›</a:t>
            </a:fld>
            <a:endParaRPr lang="en-US"/>
          </a:p>
        </p:txBody>
      </p:sp>
    </p:spTree>
    <p:extLst>
      <p:ext uri="{BB962C8B-B14F-4D97-AF65-F5344CB8AC3E}">
        <p14:creationId xmlns:p14="http://schemas.microsoft.com/office/powerpoint/2010/main" val="125764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8CFDBB-E93B-7AF3-D9EA-45B18A3DE5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1A0F91-1462-930C-8F7A-70D746DAAE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1166A4-72CC-0182-BCBD-2118FF2492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689E50C-E995-468B-B529-9434D8F8D3CF}" type="datetimeFigureOut">
              <a:rPr lang="en-US" smtClean="0"/>
              <a:t>8/28/2025</a:t>
            </a:fld>
            <a:endParaRPr lang="en-US"/>
          </a:p>
        </p:txBody>
      </p:sp>
      <p:sp>
        <p:nvSpPr>
          <p:cNvPr id="5" name="Footer Placeholder 4">
            <a:extLst>
              <a:ext uri="{FF2B5EF4-FFF2-40B4-BE49-F238E27FC236}">
                <a16:creationId xmlns:a16="http://schemas.microsoft.com/office/drawing/2014/main" id="{9B895C33-30B8-2B09-17E9-E6E9540429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CB43A5F-A510-B156-47E5-46E43D3D4F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241E8E-6748-4044-8139-6F0C0BE391E6}" type="slidenum">
              <a:rPr lang="en-US" smtClean="0"/>
              <a:t>‹#›</a:t>
            </a:fld>
            <a:endParaRPr lang="en-US"/>
          </a:p>
        </p:txBody>
      </p:sp>
    </p:spTree>
    <p:extLst>
      <p:ext uri="{BB962C8B-B14F-4D97-AF65-F5344CB8AC3E}">
        <p14:creationId xmlns:p14="http://schemas.microsoft.com/office/powerpoint/2010/main" val="3434555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46FDF52-F422-DDD1-CB7B-A073111E6B08}"/>
              </a:ext>
            </a:extLst>
          </p:cNvPr>
          <p:cNvSpPr txBox="1"/>
          <p:nvPr/>
        </p:nvSpPr>
        <p:spPr>
          <a:xfrm>
            <a:off x="117987" y="1347019"/>
            <a:ext cx="11484077" cy="1107996"/>
          </a:xfrm>
          <a:prstGeom prst="rect">
            <a:avLst/>
          </a:prstGeom>
          <a:noFill/>
        </p:spPr>
        <p:txBody>
          <a:bodyPr wrap="square" rtlCol="0">
            <a:spAutoFit/>
          </a:bodyPr>
          <a:lstStyle/>
          <a:p>
            <a:pPr algn="ctr"/>
            <a:r>
              <a:rPr lang="en-US" sz="6600" dirty="0">
                <a:solidFill>
                  <a:schemeClr val="bg1"/>
                </a:solidFill>
              </a:rPr>
              <a:t>Don’t give oxygen to the drama</a:t>
            </a:r>
          </a:p>
        </p:txBody>
      </p:sp>
      <p:sp>
        <p:nvSpPr>
          <p:cNvPr id="3" name="TextBox 2">
            <a:extLst>
              <a:ext uri="{FF2B5EF4-FFF2-40B4-BE49-F238E27FC236}">
                <a16:creationId xmlns:a16="http://schemas.microsoft.com/office/drawing/2014/main" id="{9903F2AE-BB62-CF2F-F580-66C50B7F8F2B}"/>
              </a:ext>
            </a:extLst>
          </p:cNvPr>
          <p:cNvSpPr txBox="1"/>
          <p:nvPr/>
        </p:nvSpPr>
        <p:spPr>
          <a:xfrm>
            <a:off x="2487561" y="3075057"/>
            <a:ext cx="7659329" cy="707886"/>
          </a:xfrm>
          <a:prstGeom prst="rect">
            <a:avLst/>
          </a:prstGeom>
          <a:noFill/>
        </p:spPr>
        <p:txBody>
          <a:bodyPr wrap="square" rtlCol="0">
            <a:spAutoFit/>
          </a:bodyPr>
          <a:lstStyle/>
          <a:p>
            <a:pPr algn="ctr"/>
            <a:r>
              <a:rPr lang="en-US" sz="4000" dirty="0">
                <a:solidFill>
                  <a:schemeClr val="bg1"/>
                </a:solidFill>
              </a:rPr>
              <a:t>Pastor Richard “Rico“ Tubbs</a:t>
            </a:r>
          </a:p>
        </p:txBody>
      </p:sp>
      <p:sp>
        <p:nvSpPr>
          <p:cNvPr id="5" name="TextBox 4">
            <a:extLst>
              <a:ext uri="{FF2B5EF4-FFF2-40B4-BE49-F238E27FC236}">
                <a16:creationId xmlns:a16="http://schemas.microsoft.com/office/drawing/2014/main" id="{695E2EF0-405B-D6C5-62AD-D6C28020EDE8}"/>
              </a:ext>
            </a:extLst>
          </p:cNvPr>
          <p:cNvSpPr txBox="1"/>
          <p:nvPr/>
        </p:nvSpPr>
        <p:spPr>
          <a:xfrm>
            <a:off x="1297858" y="4220185"/>
            <a:ext cx="6164826" cy="584775"/>
          </a:xfrm>
          <a:prstGeom prst="rect">
            <a:avLst/>
          </a:prstGeom>
          <a:noFill/>
        </p:spPr>
        <p:txBody>
          <a:bodyPr wrap="square">
            <a:spAutoFit/>
          </a:bodyPr>
          <a:lstStyle/>
          <a:p>
            <a:pPr algn="ctr"/>
            <a:r>
              <a:rPr lang="en-US" sz="3200" b="0" i="0" dirty="0">
                <a:solidFill>
                  <a:schemeClr val="bg1"/>
                </a:solidFill>
                <a:effectLst/>
                <a:latin typeface="Google Sans"/>
              </a:rPr>
              <a:t> Proverbs 10:12 </a:t>
            </a:r>
            <a:endParaRPr lang="en-US" sz="3200" dirty="0">
              <a:solidFill>
                <a:schemeClr val="bg1"/>
              </a:solidFill>
            </a:endParaRPr>
          </a:p>
        </p:txBody>
      </p:sp>
    </p:spTree>
    <p:extLst>
      <p:ext uri="{BB962C8B-B14F-4D97-AF65-F5344CB8AC3E}">
        <p14:creationId xmlns:p14="http://schemas.microsoft.com/office/powerpoint/2010/main" val="1110433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E7FA3-ABB6-C18D-7B99-740A70FE733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91FD8DD-9F5E-0130-ADC0-725D83F1210A}"/>
              </a:ext>
            </a:extLst>
          </p:cNvPr>
          <p:cNvSpPr txBox="1"/>
          <p:nvPr/>
        </p:nvSpPr>
        <p:spPr>
          <a:xfrm>
            <a:off x="285135" y="4951446"/>
            <a:ext cx="11621729" cy="1384995"/>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Walk away from futile arguments: Some disputes are not worth fighting. The Bible advises that it is wise to avoid "foolish and ignorant controversies" that breed quarrels (2 Timothy 2:23). </a:t>
            </a:r>
          </a:p>
        </p:txBody>
      </p:sp>
      <p:sp>
        <p:nvSpPr>
          <p:cNvPr id="5" name="TextBox 4">
            <a:extLst>
              <a:ext uri="{FF2B5EF4-FFF2-40B4-BE49-F238E27FC236}">
                <a16:creationId xmlns:a16="http://schemas.microsoft.com/office/drawing/2014/main" id="{80651869-648A-7661-6B9E-509059F46ECC}"/>
              </a:ext>
            </a:extLst>
          </p:cNvPr>
          <p:cNvSpPr txBox="1"/>
          <p:nvPr/>
        </p:nvSpPr>
        <p:spPr>
          <a:xfrm>
            <a:off x="3048000" y="601914"/>
            <a:ext cx="6096000" cy="584775"/>
          </a:xfrm>
          <a:prstGeom prst="rect">
            <a:avLst/>
          </a:prstGeom>
          <a:noFill/>
        </p:spPr>
        <p:txBody>
          <a:bodyPr wrap="square">
            <a:spAutoFit/>
          </a:bodyPr>
          <a:lstStyle/>
          <a:p>
            <a:pPr algn="ctr">
              <a:spcBef>
                <a:spcPts val="1200"/>
              </a:spcBef>
              <a:spcAft>
                <a:spcPts val="1200"/>
              </a:spcAft>
              <a:buNone/>
            </a:pPr>
            <a:r>
              <a:rPr lang="en-US" sz="3200" b="0" i="0" u="sng" dirty="0">
                <a:solidFill>
                  <a:schemeClr val="bg1"/>
                </a:solidFill>
                <a:effectLst/>
                <a:latin typeface="Google Sans"/>
              </a:rPr>
              <a:t>Address the conflict biblically</a:t>
            </a:r>
          </a:p>
        </p:txBody>
      </p:sp>
      <p:sp>
        <p:nvSpPr>
          <p:cNvPr id="7" name="TextBox 6">
            <a:extLst>
              <a:ext uri="{FF2B5EF4-FFF2-40B4-BE49-F238E27FC236}">
                <a16:creationId xmlns:a16="http://schemas.microsoft.com/office/drawing/2014/main" id="{977EDDAE-F13C-0667-0D2A-1423F3CF210E}"/>
              </a:ext>
            </a:extLst>
          </p:cNvPr>
          <p:cNvSpPr txBox="1"/>
          <p:nvPr/>
        </p:nvSpPr>
        <p:spPr>
          <a:xfrm>
            <a:off x="845573" y="1435960"/>
            <a:ext cx="10628671" cy="1384995"/>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Take it directly to the person: Matthew 18:15 instructs you to speak with the individual privately first if they have wronged you. This prevents gossip and seeks reconciliation directly.</a:t>
            </a:r>
          </a:p>
        </p:txBody>
      </p:sp>
      <p:sp>
        <p:nvSpPr>
          <p:cNvPr id="9" name="TextBox 8">
            <a:extLst>
              <a:ext uri="{FF2B5EF4-FFF2-40B4-BE49-F238E27FC236}">
                <a16:creationId xmlns:a16="http://schemas.microsoft.com/office/drawing/2014/main" id="{DDB0AC9A-0736-8589-1A67-D688ED95D27E}"/>
              </a:ext>
            </a:extLst>
          </p:cNvPr>
          <p:cNvSpPr txBox="1"/>
          <p:nvPr/>
        </p:nvSpPr>
        <p:spPr>
          <a:xfrm>
            <a:off x="285135" y="3237948"/>
            <a:ext cx="11621729" cy="1384995"/>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Seek reconciliation over winning: The ultimate goal is healing, not winning an argument. This requires humility and a desire for peace over personal vindication.</a:t>
            </a:r>
          </a:p>
        </p:txBody>
      </p:sp>
    </p:spTree>
    <p:extLst>
      <p:ext uri="{BB962C8B-B14F-4D97-AF65-F5344CB8AC3E}">
        <p14:creationId xmlns:p14="http://schemas.microsoft.com/office/powerpoint/2010/main" val="1149002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80">
                                          <p:stCondLst>
                                            <p:cond delay="0"/>
                                          </p:stCondLst>
                                        </p:cTn>
                                        <p:tgtEl>
                                          <p:spTgt spid="7"/>
                                        </p:tgtEl>
                                      </p:cBhvr>
                                    </p:animEffect>
                                    <p:anim calcmode="lin" valueType="num">
                                      <p:cBhvr>
                                        <p:cTn id="13"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8" dur="26">
                                          <p:stCondLst>
                                            <p:cond delay="650"/>
                                          </p:stCondLst>
                                        </p:cTn>
                                        <p:tgtEl>
                                          <p:spTgt spid="7"/>
                                        </p:tgtEl>
                                      </p:cBhvr>
                                      <p:to x="100000" y="60000"/>
                                    </p:animScale>
                                    <p:animScale>
                                      <p:cBhvr>
                                        <p:cTn id="19" dur="166" decel="50000">
                                          <p:stCondLst>
                                            <p:cond delay="676"/>
                                          </p:stCondLst>
                                        </p:cTn>
                                        <p:tgtEl>
                                          <p:spTgt spid="7"/>
                                        </p:tgtEl>
                                      </p:cBhvr>
                                      <p:to x="100000" y="100000"/>
                                    </p:animScale>
                                    <p:animScale>
                                      <p:cBhvr>
                                        <p:cTn id="20" dur="26">
                                          <p:stCondLst>
                                            <p:cond delay="1312"/>
                                          </p:stCondLst>
                                        </p:cTn>
                                        <p:tgtEl>
                                          <p:spTgt spid="7"/>
                                        </p:tgtEl>
                                      </p:cBhvr>
                                      <p:to x="100000" y="80000"/>
                                    </p:animScale>
                                    <p:animScale>
                                      <p:cBhvr>
                                        <p:cTn id="21" dur="166" decel="50000">
                                          <p:stCondLst>
                                            <p:cond delay="1338"/>
                                          </p:stCondLst>
                                        </p:cTn>
                                        <p:tgtEl>
                                          <p:spTgt spid="7"/>
                                        </p:tgtEl>
                                      </p:cBhvr>
                                      <p:to x="100000" y="100000"/>
                                    </p:animScale>
                                    <p:animScale>
                                      <p:cBhvr>
                                        <p:cTn id="22" dur="26">
                                          <p:stCondLst>
                                            <p:cond delay="1642"/>
                                          </p:stCondLst>
                                        </p:cTn>
                                        <p:tgtEl>
                                          <p:spTgt spid="7"/>
                                        </p:tgtEl>
                                      </p:cBhvr>
                                      <p:to x="100000" y="90000"/>
                                    </p:animScale>
                                    <p:animScale>
                                      <p:cBhvr>
                                        <p:cTn id="23" dur="166" decel="50000">
                                          <p:stCondLst>
                                            <p:cond delay="1668"/>
                                          </p:stCondLst>
                                        </p:cTn>
                                        <p:tgtEl>
                                          <p:spTgt spid="7"/>
                                        </p:tgtEl>
                                      </p:cBhvr>
                                      <p:to x="100000" y="100000"/>
                                    </p:animScale>
                                    <p:animScale>
                                      <p:cBhvr>
                                        <p:cTn id="24" dur="26">
                                          <p:stCondLst>
                                            <p:cond delay="1808"/>
                                          </p:stCondLst>
                                        </p:cTn>
                                        <p:tgtEl>
                                          <p:spTgt spid="7"/>
                                        </p:tgtEl>
                                      </p:cBhvr>
                                      <p:to x="100000" y="95000"/>
                                    </p:animScale>
                                    <p:animScale>
                                      <p:cBhvr>
                                        <p:cTn id="25" dur="166" decel="50000">
                                          <p:stCondLst>
                                            <p:cond delay="1834"/>
                                          </p:stCondLst>
                                        </p:cTn>
                                        <p:tgtEl>
                                          <p:spTgt spid="7"/>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down)">
                                      <p:cBhvr>
                                        <p:cTn id="30" dur="580">
                                          <p:stCondLst>
                                            <p:cond delay="0"/>
                                          </p:stCondLst>
                                        </p:cTn>
                                        <p:tgtEl>
                                          <p:spTgt spid="9"/>
                                        </p:tgtEl>
                                      </p:cBhvr>
                                    </p:animEffect>
                                    <p:anim calcmode="lin" valueType="num">
                                      <p:cBhvr>
                                        <p:cTn id="31"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6" dur="26">
                                          <p:stCondLst>
                                            <p:cond delay="650"/>
                                          </p:stCondLst>
                                        </p:cTn>
                                        <p:tgtEl>
                                          <p:spTgt spid="9"/>
                                        </p:tgtEl>
                                      </p:cBhvr>
                                      <p:to x="100000" y="60000"/>
                                    </p:animScale>
                                    <p:animScale>
                                      <p:cBhvr>
                                        <p:cTn id="37" dur="166" decel="50000">
                                          <p:stCondLst>
                                            <p:cond delay="676"/>
                                          </p:stCondLst>
                                        </p:cTn>
                                        <p:tgtEl>
                                          <p:spTgt spid="9"/>
                                        </p:tgtEl>
                                      </p:cBhvr>
                                      <p:to x="100000" y="100000"/>
                                    </p:animScale>
                                    <p:animScale>
                                      <p:cBhvr>
                                        <p:cTn id="38" dur="26">
                                          <p:stCondLst>
                                            <p:cond delay="1312"/>
                                          </p:stCondLst>
                                        </p:cTn>
                                        <p:tgtEl>
                                          <p:spTgt spid="9"/>
                                        </p:tgtEl>
                                      </p:cBhvr>
                                      <p:to x="100000" y="80000"/>
                                    </p:animScale>
                                    <p:animScale>
                                      <p:cBhvr>
                                        <p:cTn id="39" dur="166" decel="50000">
                                          <p:stCondLst>
                                            <p:cond delay="1338"/>
                                          </p:stCondLst>
                                        </p:cTn>
                                        <p:tgtEl>
                                          <p:spTgt spid="9"/>
                                        </p:tgtEl>
                                      </p:cBhvr>
                                      <p:to x="100000" y="100000"/>
                                    </p:animScale>
                                    <p:animScale>
                                      <p:cBhvr>
                                        <p:cTn id="40" dur="26">
                                          <p:stCondLst>
                                            <p:cond delay="1642"/>
                                          </p:stCondLst>
                                        </p:cTn>
                                        <p:tgtEl>
                                          <p:spTgt spid="9"/>
                                        </p:tgtEl>
                                      </p:cBhvr>
                                      <p:to x="100000" y="90000"/>
                                    </p:animScale>
                                    <p:animScale>
                                      <p:cBhvr>
                                        <p:cTn id="41" dur="166" decel="50000">
                                          <p:stCondLst>
                                            <p:cond delay="1668"/>
                                          </p:stCondLst>
                                        </p:cTn>
                                        <p:tgtEl>
                                          <p:spTgt spid="9"/>
                                        </p:tgtEl>
                                      </p:cBhvr>
                                      <p:to x="100000" y="100000"/>
                                    </p:animScale>
                                    <p:animScale>
                                      <p:cBhvr>
                                        <p:cTn id="42" dur="26">
                                          <p:stCondLst>
                                            <p:cond delay="1808"/>
                                          </p:stCondLst>
                                        </p:cTn>
                                        <p:tgtEl>
                                          <p:spTgt spid="9"/>
                                        </p:tgtEl>
                                      </p:cBhvr>
                                      <p:to x="100000" y="95000"/>
                                    </p:animScale>
                                    <p:animScale>
                                      <p:cBhvr>
                                        <p:cTn id="43" dur="166" decel="50000">
                                          <p:stCondLst>
                                            <p:cond delay="1834"/>
                                          </p:stCondLst>
                                        </p:cTn>
                                        <p:tgtEl>
                                          <p:spTgt spid="9"/>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wipe(down)">
                                      <p:cBhvr>
                                        <p:cTn id="48" dur="580">
                                          <p:stCondLst>
                                            <p:cond delay="0"/>
                                          </p:stCondLst>
                                        </p:cTn>
                                        <p:tgtEl>
                                          <p:spTgt spid="3"/>
                                        </p:tgtEl>
                                      </p:cBhvr>
                                    </p:animEffect>
                                    <p:anim calcmode="lin" valueType="num">
                                      <p:cBhvr>
                                        <p:cTn id="49"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gtEl>
                                      </p:cBhvr>
                                      <p:to x="100000" y="60000"/>
                                    </p:animScale>
                                    <p:animScale>
                                      <p:cBhvr>
                                        <p:cTn id="55" dur="166" decel="50000">
                                          <p:stCondLst>
                                            <p:cond delay="676"/>
                                          </p:stCondLst>
                                        </p:cTn>
                                        <p:tgtEl>
                                          <p:spTgt spid="3"/>
                                        </p:tgtEl>
                                      </p:cBhvr>
                                      <p:to x="100000" y="100000"/>
                                    </p:animScale>
                                    <p:animScale>
                                      <p:cBhvr>
                                        <p:cTn id="56" dur="26">
                                          <p:stCondLst>
                                            <p:cond delay="1312"/>
                                          </p:stCondLst>
                                        </p:cTn>
                                        <p:tgtEl>
                                          <p:spTgt spid="3"/>
                                        </p:tgtEl>
                                      </p:cBhvr>
                                      <p:to x="100000" y="80000"/>
                                    </p:animScale>
                                    <p:animScale>
                                      <p:cBhvr>
                                        <p:cTn id="57" dur="166" decel="50000">
                                          <p:stCondLst>
                                            <p:cond delay="1338"/>
                                          </p:stCondLst>
                                        </p:cTn>
                                        <p:tgtEl>
                                          <p:spTgt spid="3"/>
                                        </p:tgtEl>
                                      </p:cBhvr>
                                      <p:to x="100000" y="100000"/>
                                    </p:animScale>
                                    <p:animScale>
                                      <p:cBhvr>
                                        <p:cTn id="58" dur="26">
                                          <p:stCondLst>
                                            <p:cond delay="1642"/>
                                          </p:stCondLst>
                                        </p:cTn>
                                        <p:tgtEl>
                                          <p:spTgt spid="3"/>
                                        </p:tgtEl>
                                      </p:cBhvr>
                                      <p:to x="100000" y="90000"/>
                                    </p:animScale>
                                    <p:animScale>
                                      <p:cBhvr>
                                        <p:cTn id="59" dur="166" decel="50000">
                                          <p:stCondLst>
                                            <p:cond delay="1668"/>
                                          </p:stCondLst>
                                        </p:cTn>
                                        <p:tgtEl>
                                          <p:spTgt spid="3"/>
                                        </p:tgtEl>
                                      </p:cBhvr>
                                      <p:to x="100000" y="100000"/>
                                    </p:animScale>
                                    <p:animScale>
                                      <p:cBhvr>
                                        <p:cTn id="60" dur="26">
                                          <p:stCondLst>
                                            <p:cond delay="1808"/>
                                          </p:stCondLst>
                                        </p:cTn>
                                        <p:tgtEl>
                                          <p:spTgt spid="3"/>
                                        </p:tgtEl>
                                      </p:cBhvr>
                                      <p:to x="100000" y="95000"/>
                                    </p:animScale>
                                    <p:animScale>
                                      <p:cBhvr>
                                        <p:cTn id="61"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DFD31-8BF4-9C15-77C2-9AB48AA3819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1CE3616-2FAF-2A6E-0E0E-BFE7FE735F79}"/>
              </a:ext>
            </a:extLst>
          </p:cNvPr>
          <p:cNvSpPr txBox="1"/>
          <p:nvPr/>
        </p:nvSpPr>
        <p:spPr>
          <a:xfrm>
            <a:off x="142567" y="4253391"/>
            <a:ext cx="11906865" cy="1815882"/>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Limit time with dramatic people: The Bible warns against associating with hot-tempered or angry people, lest you learn their ways (Proverbs 22:24–25). Setting firm boundaries with chronically dramatic individuals is often a wise and healthy decision. </a:t>
            </a:r>
          </a:p>
        </p:txBody>
      </p:sp>
      <p:sp>
        <p:nvSpPr>
          <p:cNvPr id="5" name="TextBox 4">
            <a:extLst>
              <a:ext uri="{FF2B5EF4-FFF2-40B4-BE49-F238E27FC236}">
                <a16:creationId xmlns:a16="http://schemas.microsoft.com/office/drawing/2014/main" id="{A0457780-9DFA-2C98-5EEC-B87B8A767A0A}"/>
              </a:ext>
            </a:extLst>
          </p:cNvPr>
          <p:cNvSpPr txBox="1"/>
          <p:nvPr/>
        </p:nvSpPr>
        <p:spPr>
          <a:xfrm>
            <a:off x="2551471" y="788727"/>
            <a:ext cx="6263148" cy="707886"/>
          </a:xfrm>
          <a:prstGeom prst="rect">
            <a:avLst/>
          </a:prstGeom>
          <a:noFill/>
        </p:spPr>
        <p:txBody>
          <a:bodyPr wrap="square">
            <a:spAutoFit/>
          </a:bodyPr>
          <a:lstStyle/>
          <a:p>
            <a:pPr algn="ctr">
              <a:spcBef>
                <a:spcPts val="1200"/>
              </a:spcBef>
              <a:spcAft>
                <a:spcPts val="1200"/>
              </a:spcAft>
            </a:pPr>
            <a:r>
              <a:rPr lang="en-US" sz="4000" b="0" i="0" u="sng" dirty="0">
                <a:solidFill>
                  <a:schemeClr val="bg1"/>
                </a:solidFill>
                <a:effectLst/>
                <a:latin typeface="Google Sans"/>
              </a:rPr>
              <a:t>Set boundaries</a:t>
            </a:r>
          </a:p>
        </p:txBody>
      </p:sp>
      <p:sp>
        <p:nvSpPr>
          <p:cNvPr id="7" name="TextBox 6">
            <a:extLst>
              <a:ext uri="{FF2B5EF4-FFF2-40B4-BE49-F238E27FC236}">
                <a16:creationId xmlns:a16="http://schemas.microsoft.com/office/drawing/2014/main" id="{7C464999-D7C3-7236-F3E8-0FCF74E61941}"/>
              </a:ext>
            </a:extLst>
          </p:cNvPr>
          <p:cNvSpPr txBox="1"/>
          <p:nvPr/>
        </p:nvSpPr>
        <p:spPr>
          <a:xfrm>
            <a:off x="894735" y="1880072"/>
            <a:ext cx="10726993" cy="1815882"/>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Avoid gossip: The proverb states, "For lack of wood the fire goes out, and where there is no whisperer, quarreling ceases" (Proverbs 26:20). Remove yourself from conversations that stray into gossip and refuse to be the carrier of others' strife.</a:t>
            </a:r>
          </a:p>
        </p:txBody>
      </p:sp>
    </p:spTree>
    <p:extLst>
      <p:ext uri="{BB962C8B-B14F-4D97-AF65-F5344CB8AC3E}">
        <p14:creationId xmlns:p14="http://schemas.microsoft.com/office/powerpoint/2010/main" val="3155821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ipe(down)">
                                      <p:cBhvr>
                                        <p:cTn id="17" dur="580">
                                          <p:stCondLst>
                                            <p:cond delay="0"/>
                                          </p:stCondLst>
                                        </p:cTn>
                                        <p:tgtEl>
                                          <p:spTgt spid="3">
                                            <p:txEl>
                                              <p:pRg st="0" end="0"/>
                                            </p:txEl>
                                          </p:spTgt>
                                        </p:tgtEl>
                                      </p:cBhvr>
                                    </p:animEffect>
                                    <p:anim calcmode="lin" valueType="num">
                                      <p:cBhvr>
                                        <p:cTn id="1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3" dur="26">
                                          <p:stCondLst>
                                            <p:cond delay="650"/>
                                          </p:stCondLst>
                                        </p:cTn>
                                        <p:tgtEl>
                                          <p:spTgt spid="3">
                                            <p:txEl>
                                              <p:pRg st="0" end="0"/>
                                            </p:txEl>
                                          </p:spTgt>
                                        </p:tgtEl>
                                      </p:cBhvr>
                                      <p:to x="100000" y="60000"/>
                                    </p:animScale>
                                    <p:animScale>
                                      <p:cBhvr>
                                        <p:cTn id="24" dur="166" decel="50000">
                                          <p:stCondLst>
                                            <p:cond delay="676"/>
                                          </p:stCondLst>
                                        </p:cTn>
                                        <p:tgtEl>
                                          <p:spTgt spid="3">
                                            <p:txEl>
                                              <p:pRg st="0" end="0"/>
                                            </p:txEl>
                                          </p:spTgt>
                                        </p:tgtEl>
                                      </p:cBhvr>
                                      <p:to x="100000" y="100000"/>
                                    </p:animScale>
                                    <p:animScale>
                                      <p:cBhvr>
                                        <p:cTn id="25" dur="26">
                                          <p:stCondLst>
                                            <p:cond delay="1312"/>
                                          </p:stCondLst>
                                        </p:cTn>
                                        <p:tgtEl>
                                          <p:spTgt spid="3">
                                            <p:txEl>
                                              <p:pRg st="0" end="0"/>
                                            </p:txEl>
                                          </p:spTgt>
                                        </p:tgtEl>
                                      </p:cBhvr>
                                      <p:to x="100000" y="80000"/>
                                    </p:animScale>
                                    <p:animScale>
                                      <p:cBhvr>
                                        <p:cTn id="26" dur="166" decel="50000">
                                          <p:stCondLst>
                                            <p:cond delay="1338"/>
                                          </p:stCondLst>
                                        </p:cTn>
                                        <p:tgtEl>
                                          <p:spTgt spid="3">
                                            <p:txEl>
                                              <p:pRg st="0" end="0"/>
                                            </p:txEl>
                                          </p:spTgt>
                                        </p:tgtEl>
                                      </p:cBhvr>
                                      <p:to x="100000" y="100000"/>
                                    </p:animScale>
                                    <p:animScale>
                                      <p:cBhvr>
                                        <p:cTn id="27" dur="26">
                                          <p:stCondLst>
                                            <p:cond delay="1642"/>
                                          </p:stCondLst>
                                        </p:cTn>
                                        <p:tgtEl>
                                          <p:spTgt spid="3">
                                            <p:txEl>
                                              <p:pRg st="0" end="0"/>
                                            </p:txEl>
                                          </p:spTgt>
                                        </p:tgtEl>
                                      </p:cBhvr>
                                      <p:to x="100000" y="90000"/>
                                    </p:animScale>
                                    <p:animScale>
                                      <p:cBhvr>
                                        <p:cTn id="28" dur="166" decel="50000">
                                          <p:stCondLst>
                                            <p:cond delay="1668"/>
                                          </p:stCondLst>
                                        </p:cTn>
                                        <p:tgtEl>
                                          <p:spTgt spid="3">
                                            <p:txEl>
                                              <p:pRg st="0" end="0"/>
                                            </p:txEl>
                                          </p:spTgt>
                                        </p:tgtEl>
                                      </p:cBhvr>
                                      <p:to x="100000" y="100000"/>
                                    </p:animScale>
                                    <p:animScale>
                                      <p:cBhvr>
                                        <p:cTn id="29" dur="26">
                                          <p:stCondLst>
                                            <p:cond delay="1808"/>
                                          </p:stCondLst>
                                        </p:cTn>
                                        <p:tgtEl>
                                          <p:spTgt spid="3">
                                            <p:txEl>
                                              <p:pRg st="0" end="0"/>
                                            </p:txEl>
                                          </p:spTgt>
                                        </p:tgtEl>
                                      </p:cBhvr>
                                      <p:to x="100000" y="95000"/>
                                    </p:animScale>
                                    <p:animScale>
                                      <p:cBhvr>
                                        <p:cTn id="30" dur="166" decel="50000">
                                          <p:stCondLst>
                                            <p:cond delay="1834"/>
                                          </p:stCondLst>
                                        </p:cTn>
                                        <p:tgtEl>
                                          <p:spTgt spid="3">
                                            <p:txEl>
                                              <p:pRg st="0" end="0"/>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Effect transition="in" filter="circle(in)">
                                      <p:cBhvr>
                                        <p:cTn id="35" dur="2000"/>
                                        <p:tgtEl>
                                          <p:spTgt spid="3">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2" presetClass="emph" presetSubtype="0" fill="hold" nodeType="clickEffect">
                                  <p:stCondLst>
                                    <p:cond delay="0"/>
                                  </p:stCondLst>
                                  <p:childTnLst>
                                    <p:animRot by="120000">
                                      <p:cBhvr>
                                        <p:cTn id="39" dur="100" fill="hold">
                                          <p:stCondLst>
                                            <p:cond delay="0"/>
                                          </p:stCondLst>
                                        </p:cTn>
                                        <p:tgtEl>
                                          <p:spTgt spid="3">
                                            <p:txEl>
                                              <p:pRg st="0" end="0"/>
                                            </p:txEl>
                                          </p:spTgt>
                                        </p:tgtEl>
                                        <p:attrNameLst>
                                          <p:attrName>r</p:attrName>
                                        </p:attrNameLst>
                                      </p:cBhvr>
                                    </p:animRot>
                                    <p:animRot by="-240000">
                                      <p:cBhvr>
                                        <p:cTn id="40" dur="200" fill="hold">
                                          <p:stCondLst>
                                            <p:cond delay="200"/>
                                          </p:stCondLst>
                                        </p:cTn>
                                        <p:tgtEl>
                                          <p:spTgt spid="3">
                                            <p:txEl>
                                              <p:pRg st="0" end="0"/>
                                            </p:txEl>
                                          </p:spTgt>
                                        </p:tgtEl>
                                        <p:attrNameLst>
                                          <p:attrName>r</p:attrName>
                                        </p:attrNameLst>
                                      </p:cBhvr>
                                    </p:animRot>
                                    <p:animRot by="240000">
                                      <p:cBhvr>
                                        <p:cTn id="41" dur="200" fill="hold">
                                          <p:stCondLst>
                                            <p:cond delay="400"/>
                                          </p:stCondLst>
                                        </p:cTn>
                                        <p:tgtEl>
                                          <p:spTgt spid="3">
                                            <p:txEl>
                                              <p:pRg st="0" end="0"/>
                                            </p:txEl>
                                          </p:spTgt>
                                        </p:tgtEl>
                                        <p:attrNameLst>
                                          <p:attrName>r</p:attrName>
                                        </p:attrNameLst>
                                      </p:cBhvr>
                                    </p:animRot>
                                    <p:animRot by="-240000">
                                      <p:cBhvr>
                                        <p:cTn id="42" dur="200" fill="hold">
                                          <p:stCondLst>
                                            <p:cond delay="600"/>
                                          </p:stCondLst>
                                        </p:cTn>
                                        <p:tgtEl>
                                          <p:spTgt spid="3">
                                            <p:txEl>
                                              <p:pRg st="0" end="0"/>
                                            </p:txEl>
                                          </p:spTgt>
                                        </p:tgtEl>
                                        <p:attrNameLst>
                                          <p:attrName>r</p:attrName>
                                        </p:attrNameLst>
                                      </p:cBhvr>
                                    </p:animRot>
                                    <p:animRot by="120000">
                                      <p:cBhvr>
                                        <p:cTn id="43"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83218-31E8-CEA3-611A-015C31F0695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732112D-530E-A422-B344-C52EF2D5A8D5}"/>
              </a:ext>
            </a:extLst>
          </p:cNvPr>
          <p:cNvSpPr txBox="1"/>
          <p:nvPr/>
        </p:nvSpPr>
        <p:spPr>
          <a:xfrm>
            <a:off x="304800" y="805000"/>
            <a:ext cx="11582400" cy="4154984"/>
          </a:xfrm>
          <a:prstGeom prst="rect">
            <a:avLst/>
          </a:prstGeom>
          <a:noFill/>
        </p:spPr>
        <p:txBody>
          <a:bodyPr wrap="square">
            <a:spAutoFit/>
          </a:bodyPr>
          <a:lstStyle/>
          <a:p>
            <a:pPr algn="ctr"/>
            <a:r>
              <a:rPr lang="en-US" sz="4400" dirty="0">
                <a:solidFill>
                  <a:schemeClr val="bg1"/>
                </a:solidFill>
              </a:rPr>
              <a:t>Biblical accounts offer examples of conflict resolution that model peacefulness, humility, and faith in God's ultimate plan</a:t>
            </a:r>
            <a:r>
              <a:rPr lang="en-US" sz="4400" b="0" i="0" dirty="0">
                <a:solidFill>
                  <a:schemeClr val="bg1"/>
                </a:solidFill>
                <a:effectLst/>
                <a:latin typeface="Google Sans"/>
              </a:rPr>
              <a:t>. These examples show that addressing conflict well may sometimes mean walking away, and other times, it means facing an issue head-on with truth and grace.</a:t>
            </a:r>
            <a:endParaRPr lang="en-US" sz="4400" dirty="0">
              <a:solidFill>
                <a:schemeClr val="bg1"/>
              </a:solidFill>
            </a:endParaRPr>
          </a:p>
        </p:txBody>
      </p:sp>
    </p:spTree>
    <p:extLst>
      <p:ext uri="{BB962C8B-B14F-4D97-AF65-F5344CB8AC3E}">
        <p14:creationId xmlns:p14="http://schemas.microsoft.com/office/powerpoint/2010/main" val="3018113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9970D-3FE2-C4AA-6ED3-80774D1F171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6E59D2A-EF7C-0D94-0996-957853E73AA6}"/>
              </a:ext>
            </a:extLst>
          </p:cNvPr>
          <p:cNvSpPr txBox="1"/>
          <p:nvPr/>
        </p:nvSpPr>
        <p:spPr>
          <a:xfrm>
            <a:off x="442452" y="536214"/>
            <a:ext cx="10894141" cy="2616101"/>
          </a:xfrm>
          <a:prstGeom prst="rect">
            <a:avLst/>
          </a:prstGeom>
          <a:noFill/>
        </p:spPr>
        <p:txBody>
          <a:bodyPr wrap="square">
            <a:spAutoFit/>
          </a:bodyPr>
          <a:lstStyle/>
          <a:p>
            <a:pPr algn="ctr">
              <a:spcBef>
                <a:spcPts val="2250"/>
              </a:spcBef>
              <a:spcAft>
                <a:spcPts val="1200"/>
              </a:spcAft>
            </a:pPr>
            <a:r>
              <a:rPr lang="en-US" sz="3600" b="0" i="0" dirty="0">
                <a:solidFill>
                  <a:schemeClr val="bg1"/>
                </a:solidFill>
                <a:effectLst/>
                <a:latin typeface="Google Sans"/>
              </a:rPr>
              <a:t>Abraham and Lot</a:t>
            </a:r>
          </a:p>
          <a:p>
            <a:pPr algn="ctr">
              <a:spcBef>
                <a:spcPts val="1200"/>
              </a:spcBef>
              <a:spcAft>
                <a:spcPts val="1200"/>
              </a:spcAft>
            </a:pPr>
            <a:r>
              <a:rPr lang="en-US" sz="3600" b="0" i="0" dirty="0">
                <a:solidFill>
                  <a:schemeClr val="bg1"/>
                </a:solidFill>
                <a:effectLst/>
                <a:latin typeface="Google Sans"/>
              </a:rPr>
              <a:t>In Genesis 13, a dispute arose between the herdsmen of Abram (later Abraham) and his nephew, Lot, over limited land resources.</a:t>
            </a:r>
          </a:p>
        </p:txBody>
      </p:sp>
      <p:sp>
        <p:nvSpPr>
          <p:cNvPr id="5" name="TextBox 4">
            <a:extLst>
              <a:ext uri="{FF2B5EF4-FFF2-40B4-BE49-F238E27FC236}">
                <a16:creationId xmlns:a16="http://schemas.microsoft.com/office/drawing/2014/main" id="{407684AA-A0FA-4640-A25F-A032146DC027}"/>
              </a:ext>
            </a:extLst>
          </p:cNvPr>
          <p:cNvSpPr txBox="1"/>
          <p:nvPr/>
        </p:nvSpPr>
        <p:spPr>
          <a:xfrm>
            <a:off x="663677" y="3705686"/>
            <a:ext cx="10451690" cy="2062103"/>
          </a:xfrm>
          <a:prstGeom prst="rect">
            <a:avLst/>
          </a:prstGeom>
          <a:noFill/>
        </p:spPr>
        <p:txBody>
          <a:bodyPr wrap="square">
            <a:spAutoFit/>
          </a:bodyPr>
          <a:lstStyle/>
          <a:p>
            <a:pPr algn="ctr">
              <a:spcBef>
                <a:spcPts val="1200"/>
              </a:spcBef>
              <a:spcAft>
                <a:spcPts val="1200"/>
              </a:spcAft>
            </a:pPr>
            <a:r>
              <a:rPr lang="en-US" sz="3200" b="0" i="0" dirty="0">
                <a:solidFill>
                  <a:schemeClr val="bg1"/>
                </a:solidFill>
                <a:effectLst/>
                <a:latin typeface="Google Sans"/>
              </a:rPr>
              <a:t>Action: Abram initiated a peaceful separation, even though he was older and entitled to first choice. He told Lot, "Let there be no strife between you and me... Is not the whole land before you? Separate yourself, please, from me".</a:t>
            </a:r>
          </a:p>
        </p:txBody>
      </p:sp>
    </p:spTree>
    <p:extLst>
      <p:ext uri="{BB962C8B-B14F-4D97-AF65-F5344CB8AC3E}">
        <p14:creationId xmlns:p14="http://schemas.microsoft.com/office/powerpoint/2010/main" val="379111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CB27B-CDB2-4FF2-3B10-D5D00D8751F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D3022E0-B037-DAF8-9737-FA9FA15C1D1E}"/>
              </a:ext>
            </a:extLst>
          </p:cNvPr>
          <p:cNvSpPr txBox="1"/>
          <p:nvPr/>
        </p:nvSpPr>
        <p:spPr>
          <a:xfrm>
            <a:off x="717756" y="1001645"/>
            <a:ext cx="10559844" cy="4401205"/>
          </a:xfrm>
          <a:prstGeom prst="rect">
            <a:avLst/>
          </a:prstGeom>
          <a:noFill/>
        </p:spPr>
        <p:txBody>
          <a:bodyPr wrap="square">
            <a:spAutoFit/>
          </a:bodyPr>
          <a:lstStyle/>
          <a:p>
            <a:pPr algn="ctr"/>
            <a:r>
              <a:rPr lang="en-US" sz="4000" b="0" i="0" dirty="0">
                <a:solidFill>
                  <a:schemeClr val="bg1"/>
                </a:solidFill>
                <a:effectLst/>
                <a:latin typeface="Google Sans"/>
              </a:rPr>
              <a:t>Principle: Humility and peacemaking. Abram prioritized family peace over his own advantage. He fully trusted God to provide for him regardless of the land he received. After Lot chose the fertile Jordan Valley, God appeared to Abram and reaffirmed his covenant, promising him all the land he could see.</a:t>
            </a:r>
            <a:endParaRPr lang="en-US" sz="4000" dirty="0">
              <a:solidFill>
                <a:schemeClr val="bg1"/>
              </a:solidFill>
            </a:endParaRPr>
          </a:p>
        </p:txBody>
      </p:sp>
    </p:spTree>
    <p:extLst>
      <p:ext uri="{BB962C8B-B14F-4D97-AF65-F5344CB8AC3E}">
        <p14:creationId xmlns:p14="http://schemas.microsoft.com/office/powerpoint/2010/main" val="337461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6B349-52CC-4766-7F3C-CA756259FA0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F25F8A1-BF0E-981C-8C8C-78B76085B24C}"/>
              </a:ext>
            </a:extLst>
          </p:cNvPr>
          <p:cNvSpPr txBox="1"/>
          <p:nvPr/>
        </p:nvSpPr>
        <p:spPr>
          <a:xfrm>
            <a:off x="648928" y="1214639"/>
            <a:ext cx="9871587" cy="3477875"/>
          </a:xfrm>
          <a:prstGeom prst="rect">
            <a:avLst/>
          </a:prstGeom>
          <a:noFill/>
        </p:spPr>
        <p:txBody>
          <a:bodyPr wrap="square">
            <a:spAutoFit/>
          </a:bodyPr>
          <a:lstStyle/>
          <a:p>
            <a:pPr algn="ctr">
              <a:spcBef>
                <a:spcPts val="2250"/>
              </a:spcBef>
              <a:spcAft>
                <a:spcPts val="1200"/>
              </a:spcAft>
            </a:pPr>
            <a:r>
              <a:rPr lang="en-US" sz="4000" b="0" i="0" dirty="0">
                <a:solidFill>
                  <a:schemeClr val="bg1"/>
                </a:solidFill>
                <a:effectLst/>
                <a:latin typeface="Google Sans"/>
              </a:rPr>
              <a:t>Joseph and his brothers</a:t>
            </a:r>
          </a:p>
          <a:p>
            <a:pPr algn="ctr">
              <a:spcBef>
                <a:spcPts val="1200"/>
              </a:spcBef>
              <a:spcAft>
                <a:spcPts val="1200"/>
              </a:spcAft>
            </a:pPr>
            <a:r>
              <a:rPr lang="en-US" sz="4000" b="0" i="0" dirty="0">
                <a:solidFill>
                  <a:schemeClr val="bg1"/>
                </a:solidFill>
                <a:effectLst/>
                <a:latin typeface="Google Sans"/>
              </a:rPr>
              <a:t>After years of being sold into slavery by his brothers, imprisoned, and then raised to power in Egypt, Joseph was in a position to take revenge on his family during a famine.</a:t>
            </a:r>
          </a:p>
        </p:txBody>
      </p:sp>
    </p:spTree>
    <p:extLst>
      <p:ext uri="{BB962C8B-B14F-4D97-AF65-F5344CB8AC3E}">
        <p14:creationId xmlns:p14="http://schemas.microsoft.com/office/powerpoint/2010/main" val="123357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F1FE4-309B-867F-3495-FB8F3DD0215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E99EEC6-B30C-8D5C-4FEB-48A557A30A23}"/>
              </a:ext>
            </a:extLst>
          </p:cNvPr>
          <p:cNvSpPr txBox="1"/>
          <p:nvPr/>
        </p:nvSpPr>
        <p:spPr>
          <a:xfrm>
            <a:off x="953729" y="1631758"/>
            <a:ext cx="10107561" cy="3170099"/>
          </a:xfrm>
          <a:prstGeom prst="rect">
            <a:avLst/>
          </a:prstGeom>
          <a:noFill/>
        </p:spPr>
        <p:txBody>
          <a:bodyPr wrap="square">
            <a:spAutoFit/>
          </a:bodyPr>
          <a:lstStyle/>
          <a:p>
            <a:pPr algn="ctr"/>
            <a:r>
              <a:rPr lang="en-US" sz="4000" b="0" i="0" dirty="0">
                <a:solidFill>
                  <a:schemeClr val="bg1"/>
                </a:solidFill>
                <a:effectLst/>
                <a:latin typeface="Google Sans"/>
              </a:rPr>
              <a:t>Action: Joseph revealed his identity and forgave his brothers after testing them to see if they had changed. He reassured them, saying, "As for you, you meant evil against me, but God meant it for good" (Genesis 50:20)</a:t>
            </a:r>
            <a:endParaRPr lang="en-US" sz="4000" dirty="0">
              <a:solidFill>
                <a:schemeClr val="bg1"/>
              </a:solidFill>
            </a:endParaRPr>
          </a:p>
        </p:txBody>
      </p:sp>
    </p:spTree>
    <p:extLst>
      <p:ext uri="{BB962C8B-B14F-4D97-AF65-F5344CB8AC3E}">
        <p14:creationId xmlns:p14="http://schemas.microsoft.com/office/powerpoint/2010/main" val="3826622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F8C1D-F30B-B4F4-A1EC-CE681305F2C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670A7BE-2511-EBC9-5BC4-0C2AD1FADB39}"/>
              </a:ext>
            </a:extLst>
          </p:cNvPr>
          <p:cNvSpPr txBox="1"/>
          <p:nvPr/>
        </p:nvSpPr>
        <p:spPr>
          <a:xfrm>
            <a:off x="1258528" y="1454778"/>
            <a:ext cx="9399639" cy="3170099"/>
          </a:xfrm>
          <a:prstGeom prst="rect">
            <a:avLst/>
          </a:prstGeom>
          <a:noFill/>
        </p:spPr>
        <p:txBody>
          <a:bodyPr wrap="square">
            <a:spAutoFit/>
          </a:bodyPr>
          <a:lstStyle/>
          <a:p>
            <a:pPr algn="ctr"/>
            <a:r>
              <a:rPr lang="en-US" sz="4000" b="0" i="0" dirty="0">
                <a:solidFill>
                  <a:schemeClr val="bg1"/>
                </a:solidFill>
                <a:effectLst/>
                <a:latin typeface="Google Sans"/>
              </a:rPr>
              <a:t>Principle: Radical forgiveness and trust in God's sovereignty. Joseph understood that God had a greater purpose behind his suffering. This perspective allowed him to release bitterness and act with mercy.</a:t>
            </a:r>
            <a:endParaRPr lang="en-US" sz="4000" dirty="0">
              <a:solidFill>
                <a:schemeClr val="bg1"/>
              </a:solidFill>
            </a:endParaRPr>
          </a:p>
        </p:txBody>
      </p:sp>
    </p:spTree>
    <p:extLst>
      <p:ext uri="{BB962C8B-B14F-4D97-AF65-F5344CB8AC3E}">
        <p14:creationId xmlns:p14="http://schemas.microsoft.com/office/powerpoint/2010/main" val="2020873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64297-6B28-E231-CD95-CD800ADCBB8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6863CFF-5CCF-052C-3F23-529113AF3091}"/>
              </a:ext>
            </a:extLst>
          </p:cNvPr>
          <p:cNvSpPr txBox="1"/>
          <p:nvPr/>
        </p:nvSpPr>
        <p:spPr>
          <a:xfrm>
            <a:off x="329381" y="1165479"/>
            <a:ext cx="11375922" cy="3477875"/>
          </a:xfrm>
          <a:prstGeom prst="rect">
            <a:avLst/>
          </a:prstGeom>
          <a:noFill/>
        </p:spPr>
        <p:txBody>
          <a:bodyPr wrap="square">
            <a:spAutoFit/>
          </a:bodyPr>
          <a:lstStyle/>
          <a:p>
            <a:pPr algn="ctr">
              <a:spcBef>
                <a:spcPts val="2250"/>
              </a:spcBef>
              <a:spcAft>
                <a:spcPts val="1200"/>
              </a:spcAft>
              <a:buNone/>
            </a:pPr>
            <a:r>
              <a:rPr lang="en-US" sz="4000" b="0" i="0" dirty="0">
                <a:solidFill>
                  <a:schemeClr val="bg1"/>
                </a:solidFill>
                <a:effectLst/>
                <a:latin typeface="Google Sans"/>
              </a:rPr>
              <a:t>Jesus and the Pharisees</a:t>
            </a:r>
          </a:p>
          <a:p>
            <a:pPr algn="ctr">
              <a:spcBef>
                <a:spcPts val="1200"/>
              </a:spcBef>
              <a:spcAft>
                <a:spcPts val="1200"/>
              </a:spcAft>
              <a:buNone/>
            </a:pPr>
            <a:r>
              <a:rPr lang="en-US" sz="4000" b="0" i="0" dirty="0">
                <a:solidFill>
                  <a:schemeClr val="bg1"/>
                </a:solidFill>
                <a:effectLst/>
                <a:latin typeface="Google Sans"/>
              </a:rPr>
              <a:t>Throughout his ministry, Jesus was in constant conflict with religious leaders who sought to trap him with questions or accuse him of breaking their religious laws. </a:t>
            </a:r>
          </a:p>
        </p:txBody>
      </p:sp>
    </p:spTree>
    <p:extLst>
      <p:ext uri="{BB962C8B-B14F-4D97-AF65-F5344CB8AC3E}">
        <p14:creationId xmlns:p14="http://schemas.microsoft.com/office/powerpoint/2010/main" val="2306143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E8B2D-1F55-24F0-3E0C-DD42EA3DCD6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EB1AFC2-A978-5441-5DA5-F638E7736362}"/>
              </a:ext>
            </a:extLst>
          </p:cNvPr>
          <p:cNvSpPr txBox="1"/>
          <p:nvPr/>
        </p:nvSpPr>
        <p:spPr>
          <a:xfrm>
            <a:off x="914399" y="674400"/>
            <a:ext cx="10038735" cy="5509200"/>
          </a:xfrm>
          <a:prstGeom prst="rect">
            <a:avLst/>
          </a:prstGeom>
          <a:noFill/>
        </p:spPr>
        <p:txBody>
          <a:bodyPr wrap="square">
            <a:spAutoFit/>
          </a:bodyPr>
          <a:lstStyle/>
          <a:p>
            <a:pPr algn="ctr">
              <a:spcBef>
                <a:spcPts val="1200"/>
              </a:spcBef>
              <a:spcAft>
                <a:spcPts val="1200"/>
              </a:spcAft>
            </a:pPr>
            <a:r>
              <a:rPr lang="en-US" sz="4400" b="0" i="0" dirty="0">
                <a:solidFill>
                  <a:schemeClr val="bg1"/>
                </a:solidFill>
                <a:effectLst/>
                <a:latin typeface="Google Sans"/>
              </a:rPr>
              <a:t>Action: Instead of reacting in kind or avoiding them entirely, Jesus often confronted their hypocrisy and pride with grace and truth. For example, when they challenged his healing on the Sabbath, he showed compassion by healing a man with a withered hand, thereby exposing their legalism.</a:t>
            </a:r>
          </a:p>
        </p:txBody>
      </p:sp>
    </p:spTree>
    <p:extLst>
      <p:ext uri="{BB962C8B-B14F-4D97-AF65-F5344CB8AC3E}">
        <p14:creationId xmlns:p14="http://schemas.microsoft.com/office/powerpoint/2010/main" val="294512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D88FD-13CA-A82A-E101-26DBE2212AC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3AF4FE2-DD09-1208-DD37-8BE4FF7D13CE}"/>
              </a:ext>
            </a:extLst>
          </p:cNvPr>
          <p:cNvSpPr txBox="1"/>
          <p:nvPr/>
        </p:nvSpPr>
        <p:spPr>
          <a:xfrm>
            <a:off x="993057" y="2321713"/>
            <a:ext cx="9045677" cy="1323439"/>
          </a:xfrm>
          <a:prstGeom prst="rect">
            <a:avLst/>
          </a:prstGeom>
          <a:noFill/>
        </p:spPr>
        <p:txBody>
          <a:bodyPr wrap="square">
            <a:spAutoFit/>
          </a:bodyPr>
          <a:lstStyle/>
          <a:p>
            <a:pPr algn="l">
              <a:buNone/>
            </a:pPr>
            <a:r>
              <a:rPr lang="en-US" sz="4000" b="1" i="0" baseline="30000" dirty="0">
                <a:solidFill>
                  <a:schemeClr val="bg1"/>
                </a:solidFill>
                <a:effectLst/>
                <a:latin typeface="system-ui"/>
              </a:rPr>
              <a:t>12 </a:t>
            </a:r>
            <a:r>
              <a:rPr lang="en-US" sz="4000" b="0" i="0" dirty="0">
                <a:solidFill>
                  <a:schemeClr val="bg1"/>
                </a:solidFill>
                <a:effectLst/>
                <a:latin typeface="system-ui"/>
              </a:rPr>
              <a:t>Hatred stirs up conflict,</a:t>
            </a:r>
            <a:br>
              <a:rPr lang="en-US" sz="4000" b="0" i="0" dirty="0">
                <a:solidFill>
                  <a:schemeClr val="bg1"/>
                </a:solidFill>
                <a:effectLst/>
                <a:latin typeface="system-ui"/>
              </a:rPr>
            </a:br>
            <a:r>
              <a:rPr lang="en-US" sz="4000" b="0" i="0" dirty="0">
                <a:solidFill>
                  <a:schemeClr val="bg1"/>
                </a:solidFill>
                <a:effectLst/>
                <a:latin typeface="Courier New" panose="02070309020205020404" pitchFamily="49" charset="0"/>
              </a:rPr>
              <a:t>    </a:t>
            </a:r>
            <a:r>
              <a:rPr lang="en-US" sz="4000" b="0" i="0" dirty="0">
                <a:solidFill>
                  <a:schemeClr val="bg1"/>
                </a:solidFill>
                <a:effectLst/>
                <a:latin typeface="system-ui"/>
              </a:rPr>
              <a:t>but love covers over all wrongs.</a:t>
            </a:r>
          </a:p>
        </p:txBody>
      </p:sp>
      <p:sp>
        <p:nvSpPr>
          <p:cNvPr id="7" name="TextBox 6">
            <a:extLst>
              <a:ext uri="{FF2B5EF4-FFF2-40B4-BE49-F238E27FC236}">
                <a16:creationId xmlns:a16="http://schemas.microsoft.com/office/drawing/2014/main" id="{84934D8C-6CF4-6A5C-2D1D-94EA1AF44EC1}"/>
              </a:ext>
            </a:extLst>
          </p:cNvPr>
          <p:cNvSpPr txBox="1"/>
          <p:nvPr/>
        </p:nvSpPr>
        <p:spPr>
          <a:xfrm>
            <a:off x="2684205" y="1044366"/>
            <a:ext cx="6096000" cy="646331"/>
          </a:xfrm>
          <a:prstGeom prst="rect">
            <a:avLst/>
          </a:prstGeom>
          <a:noFill/>
        </p:spPr>
        <p:txBody>
          <a:bodyPr wrap="square">
            <a:spAutoFit/>
          </a:bodyPr>
          <a:lstStyle/>
          <a:p>
            <a:r>
              <a:rPr lang="en-US" sz="3600" b="0" i="0" dirty="0">
                <a:solidFill>
                  <a:schemeClr val="bg1"/>
                </a:solidFill>
                <a:effectLst/>
                <a:latin typeface="Google Sans"/>
              </a:rPr>
              <a:t>Proverbs 10:12 </a:t>
            </a:r>
            <a:endParaRPr lang="en-US" sz="3600" dirty="0"/>
          </a:p>
        </p:txBody>
      </p:sp>
    </p:spTree>
    <p:extLst>
      <p:ext uri="{BB962C8B-B14F-4D97-AF65-F5344CB8AC3E}">
        <p14:creationId xmlns:p14="http://schemas.microsoft.com/office/powerpoint/2010/main" val="4135250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71E4B-C697-ACDB-2CE3-790C67A7549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47EF307-BE11-EB96-3FF3-4163878F0C82}"/>
              </a:ext>
            </a:extLst>
          </p:cNvPr>
          <p:cNvSpPr txBox="1"/>
          <p:nvPr/>
        </p:nvSpPr>
        <p:spPr>
          <a:xfrm>
            <a:off x="1022555" y="1690062"/>
            <a:ext cx="9370142" cy="3477875"/>
          </a:xfrm>
          <a:prstGeom prst="rect">
            <a:avLst/>
          </a:prstGeom>
          <a:noFill/>
        </p:spPr>
        <p:txBody>
          <a:bodyPr wrap="square">
            <a:spAutoFit/>
          </a:bodyPr>
          <a:lstStyle/>
          <a:p>
            <a:pPr algn="ctr"/>
            <a:r>
              <a:rPr lang="en-US" sz="4400" b="0" i="0" dirty="0">
                <a:solidFill>
                  <a:schemeClr val="bg1"/>
                </a:solidFill>
                <a:effectLst/>
                <a:latin typeface="Google Sans"/>
              </a:rPr>
              <a:t>Principle: Righteous anger and bold truth-telling. Jesus knew when to </a:t>
            </a:r>
            <a:r>
              <a:rPr lang="en-US" sz="4400" b="0" i="0" u="sng" dirty="0">
                <a:solidFill>
                  <a:schemeClr val="bg1"/>
                </a:solidFill>
                <a:effectLst/>
                <a:latin typeface="Google Sans"/>
              </a:rPr>
              <a:t>avoid conflict</a:t>
            </a:r>
            <a:r>
              <a:rPr lang="en-US" sz="4400" b="0" i="0" dirty="0">
                <a:solidFill>
                  <a:schemeClr val="bg1"/>
                </a:solidFill>
                <a:effectLst/>
                <a:latin typeface="Google Sans"/>
              </a:rPr>
              <a:t> and when to confront it head-on, always motivated by </a:t>
            </a:r>
            <a:r>
              <a:rPr lang="en-US" sz="4400" b="0" i="0" u="sng" dirty="0">
                <a:solidFill>
                  <a:schemeClr val="bg1"/>
                </a:solidFill>
                <a:effectLst/>
                <a:latin typeface="Google Sans"/>
              </a:rPr>
              <a:t>love</a:t>
            </a:r>
            <a:r>
              <a:rPr lang="en-US" sz="4400" b="0" i="0" dirty="0">
                <a:solidFill>
                  <a:schemeClr val="bg1"/>
                </a:solidFill>
                <a:effectLst/>
                <a:latin typeface="Google Sans"/>
              </a:rPr>
              <a:t> for </a:t>
            </a:r>
            <a:r>
              <a:rPr lang="en-US" sz="4400" b="0" i="0" u="sng" dirty="0">
                <a:solidFill>
                  <a:schemeClr val="bg1"/>
                </a:solidFill>
                <a:effectLst/>
                <a:latin typeface="Google Sans"/>
              </a:rPr>
              <a:t>God </a:t>
            </a:r>
            <a:r>
              <a:rPr lang="en-US" sz="4400" b="0" i="0" dirty="0">
                <a:solidFill>
                  <a:schemeClr val="bg1"/>
                </a:solidFill>
                <a:effectLst/>
                <a:latin typeface="Google Sans"/>
              </a:rPr>
              <a:t>and </a:t>
            </a:r>
            <a:r>
              <a:rPr lang="en-US" sz="4400" b="0" i="0" u="sng" dirty="0">
                <a:solidFill>
                  <a:schemeClr val="bg1"/>
                </a:solidFill>
                <a:effectLst/>
                <a:latin typeface="Google Sans"/>
              </a:rPr>
              <a:t>people</a:t>
            </a:r>
            <a:r>
              <a:rPr lang="en-US" sz="4400" b="0" i="0" dirty="0">
                <a:solidFill>
                  <a:schemeClr val="bg1"/>
                </a:solidFill>
                <a:effectLst/>
                <a:latin typeface="Google Sans"/>
              </a:rPr>
              <a:t>, not by personal offense.</a:t>
            </a:r>
            <a:endParaRPr lang="en-US" sz="4400" dirty="0">
              <a:solidFill>
                <a:schemeClr val="bg1"/>
              </a:solidFill>
            </a:endParaRPr>
          </a:p>
        </p:txBody>
      </p:sp>
    </p:spTree>
    <p:extLst>
      <p:ext uri="{BB962C8B-B14F-4D97-AF65-F5344CB8AC3E}">
        <p14:creationId xmlns:p14="http://schemas.microsoft.com/office/powerpoint/2010/main" val="319518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E92D3-FAEC-FF45-3307-A1A2D2D848C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A9CB558-AE45-8C98-17B3-E976D8F2A607}"/>
              </a:ext>
            </a:extLst>
          </p:cNvPr>
          <p:cNvSpPr txBox="1"/>
          <p:nvPr/>
        </p:nvSpPr>
        <p:spPr>
          <a:xfrm>
            <a:off x="845574" y="1123578"/>
            <a:ext cx="9566787" cy="4093428"/>
          </a:xfrm>
          <a:prstGeom prst="rect">
            <a:avLst/>
          </a:prstGeom>
          <a:noFill/>
        </p:spPr>
        <p:txBody>
          <a:bodyPr wrap="square">
            <a:spAutoFit/>
          </a:bodyPr>
          <a:lstStyle/>
          <a:p>
            <a:pPr algn="ctr">
              <a:spcBef>
                <a:spcPts val="2250"/>
              </a:spcBef>
              <a:spcAft>
                <a:spcPts val="1200"/>
              </a:spcAft>
              <a:buNone/>
            </a:pPr>
            <a:r>
              <a:rPr lang="en-US" sz="4800" b="0" i="0" dirty="0">
                <a:solidFill>
                  <a:schemeClr val="bg1"/>
                </a:solidFill>
                <a:effectLst/>
                <a:latin typeface="Google Sans"/>
              </a:rPr>
              <a:t>Jesus and Peter</a:t>
            </a:r>
          </a:p>
          <a:p>
            <a:pPr algn="ctr">
              <a:spcBef>
                <a:spcPts val="1200"/>
              </a:spcBef>
              <a:spcAft>
                <a:spcPts val="1200"/>
              </a:spcAft>
              <a:buNone/>
            </a:pPr>
            <a:r>
              <a:rPr lang="en-US" sz="4800" b="0" i="0" dirty="0">
                <a:solidFill>
                  <a:schemeClr val="bg1"/>
                </a:solidFill>
                <a:effectLst/>
                <a:latin typeface="Google Sans"/>
              </a:rPr>
              <a:t>After his resurrection, Jesus restored his relationship with Peter, who had denied him three times before his crucifixion.</a:t>
            </a:r>
          </a:p>
        </p:txBody>
      </p:sp>
    </p:spTree>
    <p:extLst>
      <p:ext uri="{BB962C8B-B14F-4D97-AF65-F5344CB8AC3E}">
        <p14:creationId xmlns:p14="http://schemas.microsoft.com/office/powerpoint/2010/main" val="2688763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EDB16-3B39-74B2-1662-E36F9339060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AAC8E00-93BB-4F22-E6D0-1EEB76E76BED}"/>
              </a:ext>
            </a:extLst>
          </p:cNvPr>
          <p:cNvSpPr txBox="1"/>
          <p:nvPr/>
        </p:nvSpPr>
        <p:spPr>
          <a:xfrm>
            <a:off x="934065" y="1603108"/>
            <a:ext cx="9910915" cy="3477875"/>
          </a:xfrm>
          <a:prstGeom prst="rect">
            <a:avLst/>
          </a:prstGeom>
          <a:noFill/>
        </p:spPr>
        <p:txBody>
          <a:bodyPr wrap="square">
            <a:spAutoFit/>
          </a:bodyPr>
          <a:lstStyle/>
          <a:p>
            <a:pPr algn="ctr"/>
            <a:r>
              <a:rPr lang="en-US" sz="4400" b="0" i="0" dirty="0">
                <a:solidFill>
                  <a:schemeClr val="bg1"/>
                </a:solidFill>
                <a:effectLst/>
                <a:latin typeface="Google Sans"/>
              </a:rPr>
              <a:t>Action: Instead of shaming or condemning Peter, Jesus directly addressed the betrayal, but in a loving and restorative way. He asked Peter three times, "Do you love me?"</a:t>
            </a:r>
            <a:endParaRPr lang="en-US" sz="4400" dirty="0">
              <a:solidFill>
                <a:schemeClr val="bg1"/>
              </a:solidFill>
            </a:endParaRPr>
          </a:p>
        </p:txBody>
      </p:sp>
    </p:spTree>
    <p:extLst>
      <p:ext uri="{BB962C8B-B14F-4D97-AF65-F5344CB8AC3E}">
        <p14:creationId xmlns:p14="http://schemas.microsoft.com/office/powerpoint/2010/main" val="1842371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59E92-B463-0FFA-B169-CA422A1AB1E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D9C53A3-F761-7F43-7506-648827A3D6A7}"/>
              </a:ext>
            </a:extLst>
          </p:cNvPr>
          <p:cNvSpPr txBox="1"/>
          <p:nvPr/>
        </p:nvSpPr>
        <p:spPr>
          <a:xfrm>
            <a:off x="983226" y="1258132"/>
            <a:ext cx="9920748" cy="4154984"/>
          </a:xfrm>
          <a:prstGeom prst="rect">
            <a:avLst/>
          </a:prstGeom>
          <a:noFill/>
        </p:spPr>
        <p:txBody>
          <a:bodyPr wrap="square">
            <a:spAutoFit/>
          </a:bodyPr>
          <a:lstStyle/>
          <a:p>
            <a:pPr algn="ctr"/>
            <a:r>
              <a:rPr lang="en-US" sz="4400" b="0" i="0" dirty="0">
                <a:solidFill>
                  <a:schemeClr val="bg1"/>
                </a:solidFill>
                <a:effectLst/>
                <a:latin typeface="Google Sans"/>
              </a:rPr>
              <a:t>Principle: </a:t>
            </a:r>
            <a:r>
              <a:rPr lang="en-US" sz="4400" b="0" i="0" u="sng" dirty="0">
                <a:solidFill>
                  <a:schemeClr val="bg1"/>
                </a:solidFill>
                <a:effectLst/>
                <a:latin typeface="Google Sans"/>
              </a:rPr>
              <a:t>Redemptive reconciliation</a:t>
            </a:r>
            <a:r>
              <a:rPr lang="en-US" sz="4400" b="0" i="0" dirty="0">
                <a:solidFill>
                  <a:schemeClr val="bg1"/>
                </a:solidFill>
                <a:effectLst/>
                <a:latin typeface="Google Sans"/>
              </a:rPr>
              <a:t>. Jesus's method wasn't a punishment but a restoration. He gave Peter the chance to reaffirm his love and then recommissioned him for ministry, showing that forgiveness leads to a new future.</a:t>
            </a:r>
            <a:endParaRPr lang="en-US" sz="4400" dirty="0">
              <a:solidFill>
                <a:schemeClr val="bg1"/>
              </a:solidFill>
            </a:endParaRPr>
          </a:p>
        </p:txBody>
      </p:sp>
    </p:spTree>
    <p:extLst>
      <p:ext uri="{BB962C8B-B14F-4D97-AF65-F5344CB8AC3E}">
        <p14:creationId xmlns:p14="http://schemas.microsoft.com/office/powerpoint/2010/main" val="396711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D88FD-13CA-A82A-E101-26DBE2212AC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7653C7C-A3D3-5464-0A35-85DB9E46A2B0}"/>
              </a:ext>
            </a:extLst>
          </p:cNvPr>
          <p:cNvSpPr txBox="1"/>
          <p:nvPr/>
        </p:nvSpPr>
        <p:spPr>
          <a:xfrm>
            <a:off x="216309" y="739566"/>
            <a:ext cx="11434916" cy="769441"/>
          </a:xfrm>
          <a:prstGeom prst="rect">
            <a:avLst/>
          </a:prstGeom>
          <a:noFill/>
        </p:spPr>
        <p:txBody>
          <a:bodyPr wrap="square">
            <a:spAutoFit/>
          </a:bodyPr>
          <a:lstStyle/>
          <a:p>
            <a:pPr algn="ctr"/>
            <a:r>
              <a:rPr lang="en-US" sz="4400" dirty="0">
                <a:solidFill>
                  <a:schemeClr val="bg1"/>
                </a:solidFill>
                <a:latin typeface="Google Sans"/>
              </a:rPr>
              <a:t>Homework </a:t>
            </a:r>
            <a:endParaRPr lang="en-US" sz="4400" dirty="0">
              <a:solidFill>
                <a:schemeClr val="bg1"/>
              </a:solidFill>
            </a:endParaRPr>
          </a:p>
        </p:txBody>
      </p:sp>
      <p:sp>
        <p:nvSpPr>
          <p:cNvPr id="6" name="TextBox 5">
            <a:extLst>
              <a:ext uri="{FF2B5EF4-FFF2-40B4-BE49-F238E27FC236}">
                <a16:creationId xmlns:a16="http://schemas.microsoft.com/office/drawing/2014/main" id="{D84EC58C-D50B-2EF2-18CA-0EBE79E74FE9}"/>
              </a:ext>
            </a:extLst>
          </p:cNvPr>
          <p:cNvSpPr txBox="1"/>
          <p:nvPr/>
        </p:nvSpPr>
        <p:spPr>
          <a:xfrm>
            <a:off x="575186" y="1674674"/>
            <a:ext cx="10717161" cy="1754326"/>
          </a:xfrm>
          <a:prstGeom prst="rect">
            <a:avLst/>
          </a:prstGeom>
          <a:noFill/>
        </p:spPr>
        <p:txBody>
          <a:bodyPr wrap="square">
            <a:spAutoFit/>
          </a:bodyPr>
          <a:lstStyle/>
          <a:p>
            <a:pPr algn="ctr"/>
            <a:r>
              <a:rPr lang="en-US" sz="3600" b="0" i="0" dirty="0">
                <a:solidFill>
                  <a:schemeClr val="bg1"/>
                </a:solidFill>
                <a:effectLst/>
                <a:latin typeface="Google Sans"/>
              </a:rPr>
              <a:t>A </a:t>
            </a:r>
            <a:r>
              <a:rPr lang="en-US" sz="3600" b="0" i="0" u="sng" dirty="0">
                <a:solidFill>
                  <a:schemeClr val="bg1"/>
                </a:solidFill>
                <a:effectLst/>
                <a:latin typeface="Google Sans"/>
              </a:rPr>
              <a:t>humble heart</a:t>
            </a:r>
            <a:r>
              <a:rPr lang="en-US" sz="3600" b="0" i="0" dirty="0">
                <a:solidFill>
                  <a:schemeClr val="bg1"/>
                </a:solidFill>
                <a:effectLst/>
                <a:latin typeface="Google Sans"/>
              </a:rPr>
              <a:t> does not view </a:t>
            </a:r>
            <a:r>
              <a:rPr lang="en-US" sz="3600" b="0" i="0" u="sng" dirty="0">
                <a:solidFill>
                  <a:schemeClr val="bg1"/>
                </a:solidFill>
                <a:effectLst/>
                <a:latin typeface="Google Sans"/>
              </a:rPr>
              <a:t>correction</a:t>
            </a:r>
            <a:r>
              <a:rPr lang="en-US" sz="3600" b="0" i="0" dirty="0">
                <a:solidFill>
                  <a:schemeClr val="bg1"/>
                </a:solidFill>
                <a:effectLst/>
                <a:latin typeface="Google Sans"/>
              </a:rPr>
              <a:t> as an </a:t>
            </a:r>
            <a:r>
              <a:rPr lang="en-US" sz="3600" b="0" i="0" u="sng" dirty="0">
                <a:solidFill>
                  <a:schemeClr val="bg1"/>
                </a:solidFill>
                <a:effectLst/>
                <a:latin typeface="Google Sans"/>
              </a:rPr>
              <a:t>attack</a:t>
            </a:r>
            <a:r>
              <a:rPr lang="en-US" sz="3600" b="0" i="0" dirty="0">
                <a:solidFill>
                  <a:schemeClr val="bg1"/>
                </a:solidFill>
                <a:effectLst/>
                <a:latin typeface="Google Sans"/>
              </a:rPr>
              <a:t>, but rather as an </a:t>
            </a:r>
            <a:r>
              <a:rPr lang="en-US" sz="3600" b="0" i="0" u="sng" dirty="0">
                <a:solidFill>
                  <a:schemeClr val="bg1"/>
                </a:solidFill>
                <a:effectLst/>
                <a:latin typeface="Google Sans"/>
              </a:rPr>
              <a:t>opportunity for growth </a:t>
            </a:r>
            <a:r>
              <a:rPr lang="en-US" sz="3600" b="0" i="0" dirty="0">
                <a:solidFill>
                  <a:schemeClr val="bg1"/>
                </a:solidFill>
                <a:effectLst/>
                <a:latin typeface="Google Sans"/>
              </a:rPr>
              <a:t>and a path toward greater </a:t>
            </a:r>
            <a:r>
              <a:rPr lang="en-US" sz="3600" b="0" i="0" u="sng" dirty="0">
                <a:solidFill>
                  <a:schemeClr val="bg1"/>
                </a:solidFill>
                <a:effectLst/>
                <a:latin typeface="Google Sans"/>
              </a:rPr>
              <a:t>righteousness</a:t>
            </a:r>
            <a:r>
              <a:rPr lang="en-US" sz="3600" b="0" i="0" dirty="0">
                <a:solidFill>
                  <a:schemeClr val="bg1"/>
                </a:solidFill>
                <a:effectLst/>
                <a:latin typeface="Google Sans"/>
              </a:rPr>
              <a:t>. </a:t>
            </a:r>
            <a:endParaRPr lang="en-US" sz="3600" dirty="0">
              <a:solidFill>
                <a:schemeClr val="bg1"/>
              </a:solidFill>
            </a:endParaRPr>
          </a:p>
        </p:txBody>
      </p:sp>
      <p:sp>
        <p:nvSpPr>
          <p:cNvPr id="7" name="TextBox 6">
            <a:extLst>
              <a:ext uri="{FF2B5EF4-FFF2-40B4-BE49-F238E27FC236}">
                <a16:creationId xmlns:a16="http://schemas.microsoft.com/office/drawing/2014/main" id="{8BFA5EB5-9787-76BB-B24F-84D3E9D67269}"/>
              </a:ext>
            </a:extLst>
          </p:cNvPr>
          <p:cNvSpPr txBox="1"/>
          <p:nvPr/>
        </p:nvSpPr>
        <p:spPr>
          <a:xfrm>
            <a:off x="1406013" y="4029164"/>
            <a:ext cx="8672052" cy="2308324"/>
          </a:xfrm>
          <a:prstGeom prst="rect">
            <a:avLst/>
          </a:prstGeom>
          <a:noFill/>
        </p:spPr>
        <p:txBody>
          <a:bodyPr wrap="square" rtlCol="0">
            <a:spAutoFit/>
          </a:bodyPr>
          <a:lstStyle/>
          <a:p>
            <a:pPr algn="ctr"/>
            <a:r>
              <a:rPr lang="en-US" sz="3600" dirty="0">
                <a:solidFill>
                  <a:schemeClr val="bg1"/>
                </a:solidFill>
              </a:rPr>
              <a:t>When drama happens this week , Stop, Pause and reflect how to respond. Will the next thing or thought that is said add oxygen to the Drama? </a:t>
            </a:r>
          </a:p>
        </p:txBody>
      </p:sp>
    </p:spTree>
    <p:extLst>
      <p:ext uri="{BB962C8B-B14F-4D97-AF65-F5344CB8AC3E}">
        <p14:creationId xmlns:p14="http://schemas.microsoft.com/office/powerpoint/2010/main" val="234635455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80">
                                          <p:stCondLst>
                                            <p:cond delay="0"/>
                                          </p:stCondLst>
                                        </p:cTn>
                                        <p:tgtEl>
                                          <p:spTgt spid="7"/>
                                        </p:tgtEl>
                                      </p:cBhvr>
                                    </p:animEffect>
                                    <p:anim calcmode="lin" valueType="num">
                                      <p:cBhvr>
                                        <p:cTn id="1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3" dur="26">
                                          <p:stCondLst>
                                            <p:cond delay="650"/>
                                          </p:stCondLst>
                                        </p:cTn>
                                        <p:tgtEl>
                                          <p:spTgt spid="7"/>
                                        </p:tgtEl>
                                      </p:cBhvr>
                                      <p:to x="100000" y="60000"/>
                                    </p:animScale>
                                    <p:animScale>
                                      <p:cBhvr>
                                        <p:cTn id="24" dur="166" decel="50000">
                                          <p:stCondLst>
                                            <p:cond delay="676"/>
                                          </p:stCondLst>
                                        </p:cTn>
                                        <p:tgtEl>
                                          <p:spTgt spid="7"/>
                                        </p:tgtEl>
                                      </p:cBhvr>
                                      <p:to x="100000" y="100000"/>
                                    </p:animScale>
                                    <p:animScale>
                                      <p:cBhvr>
                                        <p:cTn id="25" dur="26">
                                          <p:stCondLst>
                                            <p:cond delay="1312"/>
                                          </p:stCondLst>
                                        </p:cTn>
                                        <p:tgtEl>
                                          <p:spTgt spid="7"/>
                                        </p:tgtEl>
                                      </p:cBhvr>
                                      <p:to x="100000" y="80000"/>
                                    </p:animScale>
                                    <p:animScale>
                                      <p:cBhvr>
                                        <p:cTn id="26" dur="166" decel="50000">
                                          <p:stCondLst>
                                            <p:cond delay="1338"/>
                                          </p:stCondLst>
                                        </p:cTn>
                                        <p:tgtEl>
                                          <p:spTgt spid="7"/>
                                        </p:tgtEl>
                                      </p:cBhvr>
                                      <p:to x="100000" y="100000"/>
                                    </p:animScale>
                                    <p:animScale>
                                      <p:cBhvr>
                                        <p:cTn id="27" dur="26">
                                          <p:stCondLst>
                                            <p:cond delay="1642"/>
                                          </p:stCondLst>
                                        </p:cTn>
                                        <p:tgtEl>
                                          <p:spTgt spid="7"/>
                                        </p:tgtEl>
                                      </p:cBhvr>
                                      <p:to x="100000" y="90000"/>
                                    </p:animScale>
                                    <p:animScale>
                                      <p:cBhvr>
                                        <p:cTn id="28" dur="166" decel="50000">
                                          <p:stCondLst>
                                            <p:cond delay="1668"/>
                                          </p:stCondLst>
                                        </p:cTn>
                                        <p:tgtEl>
                                          <p:spTgt spid="7"/>
                                        </p:tgtEl>
                                      </p:cBhvr>
                                      <p:to x="100000" y="100000"/>
                                    </p:animScale>
                                    <p:animScale>
                                      <p:cBhvr>
                                        <p:cTn id="29" dur="26">
                                          <p:stCondLst>
                                            <p:cond delay="1808"/>
                                          </p:stCondLst>
                                        </p:cTn>
                                        <p:tgtEl>
                                          <p:spTgt spid="7"/>
                                        </p:tgtEl>
                                      </p:cBhvr>
                                      <p:to x="100000" y="95000"/>
                                    </p:animScale>
                                    <p:animScale>
                                      <p:cBhvr>
                                        <p:cTn id="3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B7B22-C15A-F2F1-E30B-D8AE34F8D9D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3CC3B5F-8F54-BE4F-1A23-30F91EF63FF8}"/>
              </a:ext>
            </a:extLst>
          </p:cNvPr>
          <p:cNvSpPr txBox="1"/>
          <p:nvPr/>
        </p:nvSpPr>
        <p:spPr>
          <a:xfrm>
            <a:off x="1406012" y="1386800"/>
            <a:ext cx="9183329" cy="3046988"/>
          </a:xfrm>
          <a:prstGeom prst="rect">
            <a:avLst/>
          </a:prstGeom>
          <a:noFill/>
        </p:spPr>
        <p:txBody>
          <a:bodyPr wrap="square">
            <a:spAutoFit/>
          </a:bodyPr>
          <a:lstStyle/>
          <a:p>
            <a:pPr algn="ctr"/>
            <a:r>
              <a:rPr lang="en-US" sz="4800" b="0" i="0" dirty="0">
                <a:solidFill>
                  <a:schemeClr val="bg1"/>
                </a:solidFill>
                <a:effectLst/>
                <a:latin typeface="Google Sans"/>
              </a:rPr>
              <a:t>The Bible calls believers to cultivate </a:t>
            </a:r>
            <a:r>
              <a:rPr lang="en-US" sz="4800" b="0" i="0" u="sng" dirty="0">
                <a:solidFill>
                  <a:schemeClr val="bg1"/>
                </a:solidFill>
                <a:effectLst/>
                <a:latin typeface="Google Sans"/>
              </a:rPr>
              <a:t>peace</a:t>
            </a:r>
            <a:r>
              <a:rPr lang="en-US" sz="4800" b="0" i="0" dirty="0">
                <a:solidFill>
                  <a:schemeClr val="bg1"/>
                </a:solidFill>
                <a:effectLst/>
                <a:latin typeface="Google Sans"/>
              </a:rPr>
              <a:t>, </a:t>
            </a:r>
            <a:r>
              <a:rPr lang="en-US" sz="4800" b="0" i="0" u="sng" dirty="0">
                <a:solidFill>
                  <a:schemeClr val="bg1"/>
                </a:solidFill>
                <a:effectLst/>
                <a:latin typeface="Google Sans"/>
              </a:rPr>
              <a:t>humility</a:t>
            </a:r>
            <a:r>
              <a:rPr lang="en-US" sz="4800" b="0" i="0" dirty="0">
                <a:solidFill>
                  <a:schemeClr val="bg1"/>
                </a:solidFill>
                <a:effectLst/>
                <a:latin typeface="Google Sans"/>
              </a:rPr>
              <a:t>, and </a:t>
            </a:r>
            <a:r>
              <a:rPr lang="en-US" sz="4800" b="0" i="0" u="sng" dirty="0">
                <a:solidFill>
                  <a:schemeClr val="bg1"/>
                </a:solidFill>
                <a:effectLst/>
                <a:latin typeface="Google Sans"/>
              </a:rPr>
              <a:t>love</a:t>
            </a:r>
            <a:r>
              <a:rPr lang="en-US" sz="4800" b="0" i="0" dirty="0">
                <a:solidFill>
                  <a:schemeClr val="bg1"/>
                </a:solidFill>
                <a:effectLst/>
                <a:latin typeface="Google Sans"/>
              </a:rPr>
              <a:t>, and to use their words to build others up rather than </a:t>
            </a:r>
            <a:r>
              <a:rPr lang="en-US" sz="4800" b="0" i="0" u="sng" dirty="0">
                <a:solidFill>
                  <a:schemeClr val="bg1"/>
                </a:solidFill>
                <a:effectLst/>
                <a:latin typeface="Google Sans"/>
              </a:rPr>
              <a:t>tear them down</a:t>
            </a:r>
            <a:r>
              <a:rPr lang="en-US" sz="4800" b="0" i="0" dirty="0">
                <a:solidFill>
                  <a:schemeClr val="bg1"/>
                </a:solidFill>
                <a:effectLst/>
                <a:latin typeface="Google Sans"/>
              </a:rPr>
              <a:t>. </a:t>
            </a:r>
            <a:endParaRPr lang="en-US" sz="4800" dirty="0">
              <a:solidFill>
                <a:schemeClr val="bg1"/>
              </a:solidFill>
            </a:endParaRPr>
          </a:p>
        </p:txBody>
      </p:sp>
    </p:spTree>
    <p:extLst>
      <p:ext uri="{BB962C8B-B14F-4D97-AF65-F5344CB8AC3E}">
        <p14:creationId xmlns:p14="http://schemas.microsoft.com/office/powerpoint/2010/main" val="1246630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EA36D-DAAB-67EE-C250-26B7936B452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D5CB9DF-1F43-A76F-D48D-EEC6FD260D81}"/>
              </a:ext>
            </a:extLst>
          </p:cNvPr>
          <p:cNvSpPr txBox="1"/>
          <p:nvPr/>
        </p:nvSpPr>
        <p:spPr>
          <a:xfrm>
            <a:off x="983224" y="274058"/>
            <a:ext cx="11061291" cy="3416320"/>
          </a:xfrm>
          <a:prstGeom prst="rect">
            <a:avLst/>
          </a:prstGeom>
          <a:noFill/>
        </p:spPr>
        <p:txBody>
          <a:bodyPr wrap="square">
            <a:spAutoFit/>
          </a:bodyPr>
          <a:lstStyle/>
          <a:p>
            <a:pPr algn="ctr"/>
            <a:r>
              <a:rPr lang="en-US" sz="5400" dirty="0">
                <a:solidFill>
                  <a:schemeClr val="bg1"/>
                </a:solidFill>
              </a:rPr>
              <a:t>Not giving oxygen to drama involves prioritizing peace, humility, and biblical wisdom over emotional reactions and gossip</a:t>
            </a:r>
            <a:r>
              <a:rPr lang="en-US" sz="5400" b="0" i="0" dirty="0">
                <a:solidFill>
                  <a:schemeClr val="bg1"/>
                </a:solidFill>
                <a:effectLst/>
                <a:latin typeface="Google Sans"/>
              </a:rPr>
              <a:t>. </a:t>
            </a:r>
            <a:endParaRPr lang="en-US" sz="5400" dirty="0">
              <a:solidFill>
                <a:schemeClr val="bg1"/>
              </a:solidFill>
            </a:endParaRPr>
          </a:p>
        </p:txBody>
      </p:sp>
      <p:sp>
        <p:nvSpPr>
          <p:cNvPr id="5" name="TextBox 4">
            <a:extLst>
              <a:ext uri="{FF2B5EF4-FFF2-40B4-BE49-F238E27FC236}">
                <a16:creationId xmlns:a16="http://schemas.microsoft.com/office/drawing/2014/main" id="{01B89C0C-4681-8EE8-BC2C-E43BDDD6ACB1}"/>
              </a:ext>
            </a:extLst>
          </p:cNvPr>
          <p:cNvSpPr txBox="1"/>
          <p:nvPr/>
        </p:nvSpPr>
        <p:spPr>
          <a:xfrm>
            <a:off x="196645" y="3845712"/>
            <a:ext cx="11798709" cy="2585323"/>
          </a:xfrm>
          <a:prstGeom prst="rect">
            <a:avLst/>
          </a:prstGeom>
          <a:noFill/>
        </p:spPr>
        <p:txBody>
          <a:bodyPr wrap="square">
            <a:spAutoFit/>
          </a:bodyPr>
          <a:lstStyle/>
          <a:p>
            <a:pPr algn="ctr"/>
            <a:r>
              <a:rPr lang="en-US" sz="5400" b="0" i="0" dirty="0">
                <a:solidFill>
                  <a:schemeClr val="bg1"/>
                </a:solidFill>
                <a:effectLst/>
                <a:latin typeface="Google Sans"/>
              </a:rPr>
              <a:t>It is rooted in a desire to glorify God, protect relationships, and avoid the selfish ambitions that often fuel conflict. </a:t>
            </a:r>
            <a:endParaRPr lang="en-US" sz="5400" dirty="0"/>
          </a:p>
        </p:txBody>
      </p:sp>
    </p:spTree>
    <p:extLst>
      <p:ext uri="{BB962C8B-B14F-4D97-AF65-F5344CB8AC3E}">
        <p14:creationId xmlns:p14="http://schemas.microsoft.com/office/powerpoint/2010/main" val="3111302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68AD4-08E8-6FA8-B327-A0BD6448D3A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9FEE784-4D3B-94A9-FCF4-3CAB768F6CDD}"/>
              </a:ext>
            </a:extLst>
          </p:cNvPr>
          <p:cNvSpPr txBox="1"/>
          <p:nvPr/>
        </p:nvSpPr>
        <p:spPr>
          <a:xfrm>
            <a:off x="216310" y="2028616"/>
            <a:ext cx="11405419" cy="2800767"/>
          </a:xfrm>
          <a:prstGeom prst="rect">
            <a:avLst/>
          </a:prstGeom>
          <a:noFill/>
        </p:spPr>
        <p:txBody>
          <a:bodyPr wrap="square">
            <a:spAutoFit/>
          </a:bodyPr>
          <a:lstStyle/>
          <a:p>
            <a:pPr algn="ctr">
              <a:spcBef>
                <a:spcPts val="1200"/>
              </a:spcBef>
              <a:spcAft>
                <a:spcPts val="1200"/>
              </a:spcAft>
            </a:pPr>
            <a:r>
              <a:rPr lang="en-US" sz="4400" b="0" i="0" u="sng" dirty="0">
                <a:solidFill>
                  <a:schemeClr val="bg1"/>
                </a:solidFill>
                <a:effectLst/>
                <a:latin typeface="Google Sans"/>
              </a:rPr>
              <a:t>Love covers offenses</a:t>
            </a:r>
            <a:r>
              <a:rPr lang="en-US" sz="4400" b="0" i="0" dirty="0">
                <a:solidFill>
                  <a:schemeClr val="bg1"/>
                </a:solidFill>
                <a:effectLst/>
                <a:latin typeface="Google Sans"/>
              </a:rPr>
              <a:t>: The core motivation for avoiding and resolving drama should be love for God and for others. Proverbs 10:12 says, "Hatred stirs up conflict, but love covers over all wrongs".</a:t>
            </a:r>
          </a:p>
        </p:txBody>
      </p:sp>
      <p:sp>
        <p:nvSpPr>
          <p:cNvPr id="5" name="TextBox 4">
            <a:extLst>
              <a:ext uri="{FF2B5EF4-FFF2-40B4-BE49-F238E27FC236}">
                <a16:creationId xmlns:a16="http://schemas.microsoft.com/office/drawing/2014/main" id="{97B50E9C-7D4D-046B-39C7-536BA6C00972}"/>
              </a:ext>
            </a:extLst>
          </p:cNvPr>
          <p:cNvSpPr txBox="1"/>
          <p:nvPr/>
        </p:nvSpPr>
        <p:spPr>
          <a:xfrm>
            <a:off x="3048000" y="592082"/>
            <a:ext cx="6096000" cy="830997"/>
          </a:xfrm>
          <a:prstGeom prst="rect">
            <a:avLst/>
          </a:prstGeom>
          <a:noFill/>
        </p:spPr>
        <p:txBody>
          <a:bodyPr wrap="square">
            <a:spAutoFit/>
          </a:bodyPr>
          <a:lstStyle/>
          <a:p>
            <a:pPr algn="ctr">
              <a:spcBef>
                <a:spcPts val="2250"/>
              </a:spcBef>
              <a:spcAft>
                <a:spcPts val="1200"/>
              </a:spcAft>
            </a:pPr>
            <a:r>
              <a:rPr lang="en-US" sz="4800" b="0" i="0" dirty="0">
                <a:solidFill>
                  <a:schemeClr val="bg1"/>
                </a:solidFill>
                <a:effectLst/>
                <a:latin typeface="Google Sans"/>
              </a:rPr>
              <a:t>Foundational principles</a:t>
            </a:r>
          </a:p>
        </p:txBody>
      </p:sp>
    </p:spTree>
    <p:extLst>
      <p:ext uri="{BB962C8B-B14F-4D97-AF65-F5344CB8AC3E}">
        <p14:creationId xmlns:p14="http://schemas.microsoft.com/office/powerpoint/2010/main" val="935221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6D07A-F227-5680-AE5C-AFC7220D97E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DC67A89-9332-9CC7-79D6-086DE3FEC9C8}"/>
              </a:ext>
            </a:extLst>
          </p:cNvPr>
          <p:cNvSpPr txBox="1"/>
          <p:nvPr/>
        </p:nvSpPr>
        <p:spPr>
          <a:xfrm>
            <a:off x="0" y="628233"/>
            <a:ext cx="11946193" cy="2800767"/>
          </a:xfrm>
          <a:prstGeom prst="rect">
            <a:avLst/>
          </a:prstGeom>
          <a:noFill/>
        </p:spPr>
        <p:txBody>
          <a:bodyPr wrap="square">
            <a:spAutoFit/>
          </a:bodyPr>
          <a:lstStyle/>
          <a:p>
            <a:pPr algn="ctr">
              <a:spcBef>
                <a:spcPts val="1200"/>
              </a:spcBef>
              <a:spcAft>
                <a:spcPts val="1200"/>
              </a:spcAft>
            </a:pPr>
            <a:r>
              <a:rPr lang="en-US" sz="4400" b="0" i="0" u="sng" dirty="0">
                <a:solidFill>
                  <a:schemeClr val="bg1"/>
                </a:solidFill>
                <a:effectLst/>
                <a:latin typeface="Google Sans"/>
              </a:rPr>
              <a:t>The heart is the source</a:t>
            </a:r>
            <a:r>
              <a:rPr lang="en-US" sz="4400" b="0" i="0" dirty="0">
                <a:solidFill>
                  <a:schemeClr val="bg1"/>
                </a:solidFill>
                <a:effectLst/>
                <a:latin typeface="Google Sans"/>
              </a:rPr>
              <a:t>: What comes out of your mouth reveals what is in your heart. James 4:1 says that quarrels and fights are caused by internal desires and passions at war within you. </a:t>
            </a:r>
          </a:p>
        </p:txBody>
      </p:sp>
      <p:sp>
        <p:nvSpPr>
          <p:cNvPr id="5" name="TextBox 4">
            <a:extLst>
              <a:ext uri="{FF2B5EF4-FFF2-40B4-BE49-F238E27FC236}">
                <a16:creationId xmlns:a16="http://schemas.microsoft.com/office/drawing/2014/main" id="{37ED2CDB-C6E6-CABA-3557-3506F165D24F}"/>
              </a:ext>
            </a:extLst>
          </p:cNvPr>
          <p:cNvSpPr txBox="1"/>
          <p:nvPr/>
        </p:nvSpPr>
        <p:spPr>
          <a:xfrm>
            <a:off x="1071716" y="4106109"/>
            <a:ext cx="10687665" cy="2123658"/>
          </a:xfrm>
          <a:prstGeom prst="rect">
            <a:avLst/>
          </a:prstGeom>
          <a:noFill/>
        </p:spPr>
        <p:txBody>
          <a:bodyPr wrap="square">
            <a:spAutoFit/>
          </a:bodyPr>
          <a:lstStyle/>
          <a:p>
            <a:pPr algn="ctr"/>
            <a:r>
              <a:rPr lang="en-US" sz="4400" b="0" i="0" dirty="0">
                <a:solidFill>
                  <a:schemeClr val="bg1"/>
                </a:solidFill>
                <a:effectLst/>
                <a:latin typeface="Google Sans"/>
              </a:rPr>
              <a:t>To combat drama, a Christian must first focus on their own heart through self-examination and prayer.</a:t>
            </a:r>
            <a:endParaRPr lang="en-US" sz="4400" dirty="0"/>
          </a:p>
        </p:txBody>
      </p:sp>
    </p:spTree>
    <p:extLst>
      <p:ext uri="{BB962C8B-B14F-4D97-AF65-F5344CB8AC3E}">
        <p14:creationId xmlns:p14="http://schemas.microsoft.com/office/powerpoint/2010/main" val="2491346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E58FA-F69D-6F20-F58B-AB9BABD9379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1DD7872-3734-5A2E-8C3F-8F84B433805D}"/>
              </a:ext>
            </a:extLst>
          </p:cNvPr>
          <p:cNvSpPr txBox="1"/>
          <p:nvPr/>
        </p:nvSpPr>
        <p:spPr>
          <a:xfrm>
            <a:off x="265471" y="1021310"/>
            <a:ext cx="11444747" cy="5262979"/>
          </a:xfrm>
          <a:prstGeom prst="rect">
            <a:avLst/>
          </a:prstGeom>
          <a:noFill/>
        </p:spPr>
        <p:txBody>
          <a:bodyPr wrap="square">
            <a:spAutoFit/>
          </a:bodyPr>
          <a:lstStyle/>
          <a:p>
            <a:pPr algn="ctr">
              <a:spcBef>
                <a:spcPts val="1200"/>
              </a:spcBef>
              <a:spcAft>
                <a:spcPts val="1200"/>
              </a:spcAft>
            </a:pPr>
            <a:r>
              <a:rPr lang="en-US" sz="4800" b="0" i="0" u="sng" dirty="0">
                <a:solidFill>
                  <a:schemeClr val="bg1"/>
                </a:solidFill>
                <a:effectLst/>
                <a:latin typeface="Google Sans"/>
              </a:rPr>
              <a:t>Peacemaking over peace-keeping</a:t>
            </a:r>
            <a:r>
              <a:rPr lang="en-US" sz="4800" b="0" i="0" dirty="0">
                <a:solidFill>
                  <a:schemeClr val="bg1"/>
                </a:solidFill>
                <a:effectLst/>
                <a:latin typeface="Google Sans"/>
              </a:rPr>
              <a:t>: A Christian is called to be a proactive peacemaker, not a passive peace-keeper who simply ignores conflict. This means doing the hard work of addressing issues biblically, rather than letting them fester through avoidance or gossip</a:t>
            </a:r>
          </a:p>
        </p:txBody>
      </p:sp>
    </p:spTree>
    <p:extLst>
      <p:ext uri="{BB962C8B-B14F-4D97-AF65-F5344CB8AC3E}">
        <p14:creationId xmlns:p14="http://schemas.microsoft.com/office/powerpoint/2010/main" val="529316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E0B20-4F9C-4D7E-E5F1-126B06C62A8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C228FAD-C499-8324-59F3-5901B4CE0F03}"/>
              </a:ext>
            </a:extLst>
          </p:cNvPr>
          <p:cNvSpPr txBox="1"/>
          <p:nvPr/>
        </p:nvSpPr>
        <p:spPr>
          <a:xfrm>
            <a:off x="1750142" y="759231"/>
            <a:ext cx="8691716" cy="769441"/>
          </a:xfrm>
          <a:prstGeom prst="rect">
            <a:avLst/>
          </a:prstGeom>
          <a:noFill/>
        </p:spPr>
        <p:txBody>
          <a:bodyPr wrap="square">
            <a:spAutoFit/>
          </a:bodyPr>
          <a:lstStyle/>
          <a:p>
            <a:r>
              <a:rPr lang="en-US" sz="4400" b="0" i="0" dirty="0">
                <a:solidFill>
                  <a:schemeClr val="bg1"/>
                </a:solidFill>
                <a:effectLst/>
                <a:latin typeface="Google Sans"/>
              </a:rPr>
              <a:t>Practical steps to stop the drama</a:t>
            </a:r>
            <a:endParaRPr lang="en-US" sz="4400" dirty="0">
              <a:solidFill>
                <a:schemeClr val="bg1"/>
              </a:solidFill>
            </a:endParaRPr>
          </a:p>
        </p:txBody>
      </p:sp>
      <p:sp>
        <p:nvSpPr>
          <p:cNvPr id="5" name="TextBox 4">
            <a:extLst>
              <a:ext uri="{FF2B5EF4-FFF2-40B4-BE49-F238E27FC236}">
                <a16:creationId xmlns:a16="http://schemas.microsoft.com/office/drawing/2014/main" id="{46C6CF55-59A2-6DAD-68F5-D2A538E392CE}"/>
              </a:ext>
            </a:extLst>
          </p:cNvPr>
          <p:cNvSpPr txBox="1"/>
          <p:nvPr/>
        </p:nvSpPr>
        <p:spPr>
          <a:xfrm>
            <a:off x="737421" y="4918950"/>
            <a:ext cx="9891251" cy="1384995"/>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Be slow to speak: In disagreements, prioritize listening over talking, as being "quick to listen, slow to speak and slow to become angry" promotes righteousness (James 1:19–20).</a:t>
            </a:r>
          </a:p>
        </p:txBody>
      </p:sp>
      <p:sp>
        <p:nvSpPr>
          <p:cNvPr id="7" name="TextBox 6">
            <a:extLst>
              <a:ext uri="{FF2B5EF4-FFF2-40B4-BE49-F238E27FC236}">
                <a16:creationId xmlns:a16="http://schemas.microsoft.com/office/drawing/2014/main" id="{CB48032D-5FFD-2C0C-9BE1-DC7C91672980}"/>
              </a:ext>
            </a:extLst>
          </p:cNvPr>
          <p:cNvSpPr txBox="1"/>
          <p:nvPr/>
        </p:nvSpPr>
        <p:spPr>
          <a:xfrm>
            <a:off x="3578942" y="1528672"/>
            <a:ext cx="6096000" cy="646331"/>
          </a:xfrm>
          <a:prstGeom prst="rect">
            <a:avLst/>
          </a:prstGeom>
          <a:noFill/>
        </p:spPr>
        <p:txBody>
          <a:bodyPr wrap="square">
            <a:spAutoFit/>
          </a:bodyPr>
          <a:lstStyle/>
          <a:p>
            <a:pPr algn="l">
              <a:spcBef>
                <a:spcPts val="1200"/>
              </a:spcBef>
              <a:spcAft>
                <a:spcPts val="1200"/>
              </a:spcAft>
            </a:pPr>
            <a:r>
              <a:rPr lang="en-US" sz="3600" b="0" i="0" u="sng" dirty="0">
                <a:solidFill>
                  <a:schemeClr val="bg1"/>
                </a:solidFill>
                <a:effectLst/>
                <a:latin typeface="Google Sans"/>
              </a:rPr>
              <a:t>Control your tongue</a:t>
            </a:r>
          </a:p>
        </p:txBody>
      </p:sp>
      <p:sp>
        <p:nvSpPr>
          <p:cNvPr id="9" name="TextBox 8">
            <a:extLst>
              <a:ext uri="{FF2B5EF4-FFF2-40B4-BE49-F238E27FC236}">
                <a16:creationId xmlns:a16="http://schemas.microsoft.com/office/drawing/2014/main" id="{D436DEC4-2184-6ED5-6ABC-094145647809}"/>
              </a:ext>
            </a:extLst>
          </p:cNvPr>
          <p:cNvSpPr txBox="1"/>
          <p:nvPr/>
        </p:nvSpPr>
        <p:spPr>
          <a:xfrm>
            <a:off x="550607" y="2330134"/>
            <a:ext cx="11405419" cy="954107"/>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Use edifying words: Instead of using "unwholesome talk," choose to speak only what is helpful for building others up (Ephesians 4:29).</a:t>
            </a:r>
          </a:p>
        </p:txBody>
      </p:sp>
      <p:sp>
        <p:nvSpPr>
          <p:cNvPr id="11" name="TextBox 10">
            <a:extLst>
              <a:ext uri="{FF2B5EF4-FFF2-40B4-BE49-F238E27FC236}">
                <a16:creationId xmlns:a16="http://schemas.microsoft.com/office/drawing/2014/main" id="{519593B3-33C2-8267-FBE5-F077D156CE50}"/>
              </a:ext>
            </a:extLst>
          </p:cNvPr>
          <p:cNvSpPr txBox="1"/>
          <p:nvPr/>
        </p:nvSpPr>
        <p:spPr>
          <a:xfrm>
            <a:off x="550608" y="3683536"/>
            <a:ext cx="11405418" cy="954107"/>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Speak gently: A "soft answer turns away wrath, but a harsh word stirs up anger" (Proverbs 15:1).</a:t>
            </a:r>
          </a:p>
        </p:txBody>
      </p:sp>
    </p:spTree>
    <p:extLst>
      <p:ext uri="{BB962C8B-B14F-4D97-AF65-F5344CB8AC3E}">
        <p14:creationId xmlns:p14="http://schemas.microsoft.com/office/powerpoint/2010/main" val="15364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1"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circle(in)">
                                      <p:cBhvr>
                                        <p:cTn id="21" dur="20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9" grpId="1"/>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90690-FB3B-DA08-E8B6-ADA33D88C88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E6FB180-E56B-151E-5178-12547A89BFB1}"/>
              </a:ext>
            </a:extLst>
          </p:cNvPr>
          <p:cNvSpPr txBox="1"/>
          <p:nvPr/>
        </p:nvSpPr>
        <p:spPr>
          <a:xfrm>
            <a:off x="3048000" y="601914"/>
            <a:ext cx="6096000" cy="707886"/>
          </a:xfrm>
          <a:prstGeom prst="rect">
            <a:avLst/>
          </a:prstGeom>
          <a:noFill/>
        </p:spPr>
        <p:txBody>
          <a:bodyPr wrap="square">
            <a:spAutoFit/>
          </a:bodyPr>
          <a:lstStyle/>
          <a:p>
            <a:pPr algn="ctr"/>
            <a:r>
              <a:rPr lang="en-US" sz="4000" b="0" i="0" u="sng" dirty="0">
                <a:solidFill>
                  <a:schemeClr val="bg1"/>
                </a:solidFill>
                <a:effectLst/>
                <a:latin typeface="Google Sans"/>
              </a:rPr>
              <a:t>Manage your emotions</a:t>
            </a:r>
            <a:endParaRPr lang="en-US" sz="4000" u="sng" dirty="0">
              <a:solidFill>
                <a:schemeClr val="bg1"/>
              </a:solidFill>
            </a:endParaRPr>
          </a:p>
        </p:txBody>
      </p:sp>
      <p:sp>
        <p:nvSpPr>
          <p:cNvPr id="5" name="TextBox 4">
            <a:extLst>
              <a:ext uri="{FF2B5EF4-FFF2-40B4-BE49-F238E27FC236}">
                <a16:creationId xmlns:a16="http://schemas.microsoft.com/office/drawing/2014/main" id="{16A02E56-A4E2-ACE6-F56C-90EAB0D37724}"/>
              </a:ext>
            </a:extLst>
          </p:cNvPr>
          <p:cNvSpPr txBox="1"/>
          <p:nvPr/>
        </p:nvSpPr>
        <p:spPr>
          <a:xfrm>
            <a:off x="884903" y="4979246"/>
            <a:ext cx="10815484" cy="1384995"/>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Practice forgiveness: Forgiveness is an intentional act of releasing the other person from debt. This frees you from bitterness and opens the door for reconciliation. </a:t>
            </a:r>
          </a:p>
        </p:txBody>
      </p:sp>
      <p:sp>
        <p:nvSpPr>
          <p:cNvPr id="7" name="TextBox 6">
            <a:extLst>
              <a:ext uri="{FF2B5EF4-FFF2-40B4-BE49-F238E27FC236}">
                <a16:creationId xmlns:a16="http://schemas.microsoft.com/office/drawing/2014/main" id="{889661EB-2F9F-11FD-A97E-7CD1FC4180B4}"/>
              </a:ext>
            </a:extLst>
          </p:cNvPr>
          <p:cNvSpPr txBox="1"/>
          <p:nvPr/>
        </p:nvSpPr>
        <p:spPr>
          <a:xfrm>
            <a:off x="1052050" y="1578461"/>
            <a:ext cx="10466440" cy="1384995"/>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Don't act out of anger: Ephesians 4:26 warns, "In your anger do not sin." Avoid making rash decisions while angry, and do not let resentment linger.</a:t>
            </a:r>
          </a:p>
        </p:txBody>
      </p:sp>
      <p:sp>
        <p:nvSpPr>
          <p:cNvPr id="9" name="TextBox 8">
            <a:extLst>
              <a:ext uri="{FF2B5EF4-FFF2-40B4-BE49-F238E27FC236}">
                <a16:creationId xmlns:a16="http://schemas.microsoft.com/office/drawing/2014/main" id="{601C1801-98F1-8974-E44B-6A6C9A396EF5}"/>
              </a:ext>
            </a:extLst>
          </p:cNvPr>
          <p:cNvSpPr txBox="1"/>
          <p:nvPr/>
        </p:nvSpPr>
        <p:spPr>
          <a:xfrm>
            <a:off x="1066799" y="3325590"/>
            <a:ext cx="10451691" cy="1384995"/>
          </a:xfrm>
          <a:prstGeom prst="rect">
            <a:avLst/>
          </a:prstGeom>
          <a:noFill/>
        </p:spPr>
        <p:txBody>
          <a:bodyPr wrap="square">
            <a:spAutoFit/>
          </a:bodyPr>
          <a:lstStyle/>
          <a:p>
            <a:pPr algn="ctr">
              <a:spcBef>
                <a:spcPts val="1200"/>
              </a:spcBef>
              <a:spcAft>
                <a:spcPts val="1200"/>
              </a:spcAft>
            </a:pPr>
            <a:r>
              <a:rPr lang="en-US" sz="2800" b="0" i="0" dirty="0">
                <a:solidFill>
                  <a:schemeClr val="bg1"/>
                </a:solidFill>
                <a:effectLst/>
                <a:latin typeface="Google Sans"/>
              </a:rPr>
              <a:t>Put on Christ-like virtues: In moments of frustration, clothe yourself with compassion, kindness, humility, gentleness, and patience (Colossians 3:12).</a:t>
            </a:r>
          </a:p>
        </p:txBody>
      </p:sp>
    </p:spTree>
    <p:extLst>
      <p:ext uri="{BB962C8B-B14F-4D97-AF65-F5344CB8AC3E}">
        <p14:creationId xmlns:p14="http://schemas.microsoft.com/office/powerpoint/2010/main" val="2049063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80">
                                          <p:stCondLst>
                                            <p:cond delay="0"/>
                                          </p:stCondLst>
                                        </p:cTn>
                                        <p:tgtEl>
                                          <p:spTgt spid="7"/>
                                        </p:tgtEl>
                                      </p:cBhvr>
                                    </p:animEffect>
                                    <p:anim calcmode="lin" valueType="num">
                                      <p:cBhvr>
                                        <p:cTn id="13"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8" dur="26">
                                          <p:stCondLst>
                                            <p:cond delay="650"/>
                                          </p:stCondLst>
                                        </p:cTn>
                                        <p:tgtEl>
                                          <p:spTgt spid="7"/>
                                        </p:tgtEl>
                                      </p:cBhvr>
                                      <p:to x="100000" y="60000"/>
                                    </p:animScale>
                                    <p:animScale>
                                      <p:cBhvr>
                                        <p:cTn id="19" dur="166" decel="50000">
                                          <p:stCondLst>
                                            <p:cond delay="676"/>
                                          </p:stCondLst>
                                        </p:cTn>
                                        <p:tgtEl>
                                          <p:spTgt spid="7"/>
                                        </p:tgtEl>
                                      </p:cBhvr>
                                      <p:to x="100000" y="100000"/>
                                    </p:animScale>
                                    <p:animScale>
                                      <p:cBhvr>
                                        <p:cTn id="20" dur="26">
                                          <p:stCondLst>
                                            <p:cond delay="1312"/>
                                          </p:stCondLst>
                                        </p:cTn>
                                        <p:tgtEl>
                                          <p:spTgt spid="7"/>
                                        </p:tgtEl>
                                      </p:cBhvr>
                                      <p:to x="100000" y="80000"/>
                                    </p:animScale>
                                    <p:animScale>
                                      <p:cBhvr>
                                        <p:cTn id="21" dur="166" decel="50000">
                                          <p:stCondLst>
                                            <p:cond delay="1338"/>
                                          </p:stCondLst>
                                        </p:cTn>
                                        <p:tgtEl>
                                          <p:spTgt spid="7"/>
                                        </p:tgtEl>
                                      </p:cBhvr>
                                      <p:to x="100000" y="100000"/>
                                    </p:animScale>
                                    <p:animScale>
                                      <p:cBhvr>
                                        <p:cTn id="22" dur="26">
                                          <p:stCondLst>
                                            <p:cond delay="1642"/>
                                          </p:stCondLst>
                                        </p:cTn>
                                        <p:tgtEl>
                                          <p:spTgt spid="7"/>
                                        </p:tgtEl>
                                      </p:cBhvr>
                                      <p:to x="100000" y="90000"/>
                                    </p:animScale>
                                    <p:animScale>
                                      <p:cBhvr>
                                        <p:cTn id="23" dur="166" decel="50000">
                                          <p:stCondLst>
                                            <p:cond delay="1668"/>
                                          </p:stCondLst>
                                        </p:cTn>
                                        <p:tgtEl>
                                          <p:spTgt spid="7"/>
                                        </p:tgtEl>
                                      </p:cBhvr>
                                      <p:to x="100000" y="100000"/>
                                    </p:animScale>
                                    <p:animScale>
                                      <p:cBhvr>
                                        <p:cTn id="24" dur="26">
                                          <p:stCondLst>
                                            <p:cond delay="1808"/>
                                          </p:stCondLst>
                                        </p:cTn>
                                        <p:tgtEl>
                                          <p:spTgt spid="7"/>
                                        </p:tgtEl>
                                      </p:cBhvr>
                                      <p:to x="100000" y="95000"/>
                                    </p:animScale>
                                    <p:animScale>
                                      <p:cBhvr>
                                        <p:cTn id="25" dur="166" decel="50000">
                                          <p:stCondLst>
                                            <p:cond delay="1834"/>
                                          </p:stCondLst>
                                        </p:cTn>
                                        <p:tgtEl>
                                          <p:spTgt spid="7"/>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down)">
                                      <p:cBhvr>
                                        <p:cTn id="30" dur="580">
                                          <p:stCondLst>
                                            <p:cond delay="0"/>
                                          </p:stCondLst>
                                        </p:cTn>
                                        <p:tgtEl>
                                          <p:spTgt spid="9"/>
                                        </p:tgtEl>
                                      </p:cBhvr>
                                    </p:animEffect>
                                    <p:anim calcmode="lin" valueType="num">
                                      <p:cBhvr>
                                        <p:cTn id="31"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6" dur="26">
                                          <p:stCondLst>
                                            <p:cond delay="650"/>
                                          </p:stCondLst>
                                        </p:cTn>
                                        <p:tgtEl>
                                          <p:spTgt spid="9"/>
                                        </p:tgtEl>
                                      </p:cBhvr>
                                      <p:to x="100000" y="60000"/>
                                    </p:animScale>
                                    <p:animScale>
                                      <p:cBhvr>
                                        <p:cTn id="37" dur="166" decel="50000">
                                          <p:stCondLst>
                                            <p:cond delay="676"/>
                                          </p:stCondLst>
                                        </p:cTn>
                                        <p:tgtEl>
                                          <p:spTgt spid="9"/>
                                        </p:tgtEl>
                                      </p:cBhvr>
                                      <p:to x="100000" y="100000"/>
                                    </p:animScale>
                                    <p:animScale>
                                      <p:cBhvr>
                                        <p:cTn id="38" dur="26">
                                          <p:stCondLst>
                                            <p:cond delay="1312"/>
                                          </p:stCondLst>
                                        </p:cTn>
                                        <p:tgtEl>
                                          <p:spTgt spid="9"/>
                                        </p:tgtEl>
                                      </p:cBhvr>
                                      <p:to x="100000" y="80000"/>
                                    </p:animScale>
                                    <p:animScale>
                                      <p:cBhvr>
                                        <p:cTn id="39" dur="166" decel="50000">
                                          <p:stCondLst>
                                            <p:cond delay="1338"/>
                                          </p:stCondLst>
                                        </p:cTn>
                                        <p:tgtEl>
                                          <p:spTgt spid="9"/>
                                        </p:tgtEl>
                                      </p:cBhvr>
                                      <p:to x="100000" y="100000"/>
                                    </p:animScale>
                                    <p:animScale>
                                      <p:cBhvr>
                                        <p:cTn id="40" dur="26">
                                          <p:stCondLst>
                                            <p:cond delay="1642"/>
                                          </p:stCondLst>
                                        </p:cTn>
                                        <p:tgtEl>
                                          <p:spTgt spid="9"/>
                                        </p:tgtEl>
                                      </p:cBhvr>
                                      <p:to x="100000" y="90000"/>
                                    </p:animScale>
                                    <p:animScale>
                                      <p:cBhvr>
                                        <p:cTn id="41" dur="166" decel="50000">
                                          <p:stCondLst>
                                            <p:cond delay="1668"/>
                                          </p:stCondLst>
                                        </p:cTn>
                                        <p:tgtEl>
                                          <p:spTgt spid="9"/>
                                        </p:tgtEl>
                                      </p:cBhvr>
                                      <p:to x="100000" y="100000"/>
                                    </p:animScale>
                                    <p:animScale>
                                      <p:cBhvr>
                                        <p:cTn id="42" dur="26">
                                          <p:stCondLst>
                                            <p:cond delay="1808"/>
                                          </p:stCondLst>
                                        </p:cTn>
                                        <p:tgtEl>
                                          <p:spTgt spid="9"/>
                                        </p:tgtEl>
                                      </p:cBhvr>
                                      <p:to x="100000" y="95000"/>
                                    </p:animScale>
                                    <p:animScale>
                                      <p:cBhvr>
                                        <p:cTn id="43" dur="166" decel="50000">
                                          <p:stCondLst>
                                            <p:cond delay="1834"/>
                                          </p:stCondLst>
                                        </p:cTn>
                                        <p:tgtEl>
                                          <p:spTgt spid="9"/>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5"/>
                                        </p:tgtEl>
                                        <p:attrNameLst>
                                          <p:attrName>style.visibility</p:attrName>
                                        </p:attrNameLst>
                                      </p:cBhvr>
                                      <p:to>
                                        <p:strVal val="visible"/>
                                      </p:to>
                                    </p:set>
                                    <p:animEffect transition="in" filter="wipe(down)">
                                      <p:cBhvr>
                                        <p:cTn id="48" dur="580">
                                          <p:stCondLst>
                                            <p:cond delay="0"/>
                                          </p:stCondLst>
                                        </p:cTn>
                                        <p:tgtEl>
                                          <p:spTgt spid="5"/>
                                        </p:tgtEl>
                                      </p:cBhvr>
                                    </p:animEffect>
                                    <p:anim calcmode="lin" valueType="num">
                                      <p:cBhvr>
                                        <p:cTn id="49"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54" dur="26">
                                          <p:stCondLst>
                                            <p:cond delay="650"/>
                                          </p:stCondLst>
                                        </p:cTn>
                                        <p:tgtEl>
                                          <p:spTgt spid="5"/>
                                        </p:tgtEl>
                                      </p:cBhvr>
                                      <p:to x="100000" y="60000"/>
                                    </p:animScale>
                                    <p:animScale>
                                      <p:cBhvr>
                                        <p:cTn id="55" dur="166" decel="50000">
                                          <p:stCondLst>
                                            <p:cond delay="676"/>
                                          </p:stCondLst>
                                        </p:cTn>
                                        <p:tgtEl>
                                          <p:spTgt spid="5"/>
                                        </p:tgtEl>
                                      </p:cBhvr>
                                      <p:to x="100000" y="100000"/>
                                    </p:animScale>
                                    <p:animScale>
                                      <p:cBhvr>
                                        <p:cTn id="56" dur="26">
                                          <p:stCondLst>
                                            <p:cond delay="1312"/>
                                          </p:stCondLst>
                                        </p:cTn>
                                        <p:tgtEl>
                                          <p:spTgt spid="5"/>
                                        </p:tgtEl>
                                      </p:cBhvr>
                                      <p:to x="100000" y="80000"/>
                                    </p:animScale>
                                    <p:animScale>
                                      <p:cBhvr>
                                        <p:cTn id="57" dur="166" decel="50000">
                                          <p:stCondLst>
                                            <p:cond delay="1338"/>
                                          </p:stCondLst>
                                        </p:cTn>
                                        <p:tgtEl>
                                          <p:spTgt spid="5"/>
                                        </p:tgtEl>
                                      </p:cBhvr>
                                      <p:to x="100000" y="100000"/>
                                    </p:animScale>
                                    <p:animScale>
                                      <p:cBhvr>
                                        <p:cTn id="58" dur="26">
                                          <p:stCondLst>
                                            <p:cond delay="1642"/>
                                          </p:stCondLst>
                                        </p:cTn>
                                        <p:tgtEl>
                                          <p:spTgt spid="5"/>
                                        </p:tgtEl>
                                      </p:cBhvr>
                                      <p:to x="100000" y="90000"/>
                                    </p:animScale>
                                    <p:animScale>
                                      <p:cBhvr>
                                        <p:cTn id="59" dur="166" decel="50000">
                                          <p:stCondLst>
                                            <p:cond delay="1668"/>
                                          </p:stCondLst>
                                        </p:cTn>
                                        <p:tgtEl>
                                          <p:spTgt spid="5"/>
                                        </p:tgtEl>
                                      </p:cBhvr>
                                      <p:to x="100000" y="100000"/>
                                    </p:animScale>
                                    <p:animScale>
                                      <p:cBhvr>
                                        <p:cTn id="60" dur="26">
                                          <p:stCondLst>
                                            <p:cond delay="1808"/>
                                          </p:stCondLst>
                                        </p:cTn>
                                        <p:tgtEl>
                                          <p:spTgt spid="5"/>
                                        </p:tgtEl>
                                      </p:cBhvr>
                                      <p:to x="100000" y="95000"/>
                                    </p:animScale>
                                    <p:animScale>
                                      <p:cBhvr>
                                        <p:cTn id="61"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1529</TotalTime>
  <Words>1198</Words>
  <Application>Microsoft Office PowerPoint</Application>
  <PresentationFormat>Widescreen</PresentationFormat>
  <Paragraphs>49</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Aptos</vt:lpstr>
      <vt:lpstr>Aptos Display</vt:lpstr>
      <vt:lpstr>Arial</vt:lpstr>
      <vt:lpstr>Courier New</vt:lpstr>
      <vt:lpstr>Google Sans</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2</cp:revision>
  <dcterms:created xsi:type="dcterms:W3CDTF">2025-08-28T18:13:55Z</dcterms:created>
  <dcterms:modified xsi:type="dcterms:W3CDTF">2025-08-29T19:43:21Z</dcterms:modified>
</cp:coreProperties>
</file>