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8F2E-4412-A9C2-C38F-5BC94C65F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6E722-242B-C9F6-8E5F-CCE18FEE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3173C-1AE9-803E-B9C5-ED8B8111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751C-CB9F-7DA6-EE59-EAE6BC17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5416-8086-511E-3C4D-589019F8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9BAD-CCE6-7DA2-7F65-7DBCDD19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B41AF-B76B-9820-F80C-C166F093D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D3B3-FAE4-8B22-17AC-4FDC3D6F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475D-B11C-0361-3A02-A118ED1B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C8F35-9B8F-8239-B826-5B1A3EE6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F6975-0F39-955C-59F3-069CC9EC2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BE0E5-CDFB-EE7E-FAF3-13FB7537C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C36D1-C265-1072-6801-ADF3D5B4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D6634-6345-4D56-0E6F-C6AD2EB9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105AC-682D-104A-E72B-38693A2C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1A91-0DD4-9892-F1FB-CCF0081E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1C9F-2151-2680-36A5-4B4083A38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A84F-5A2D-5CFF-7EC1-A2DB1363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8A3C7-4B15-38A6-5544-89D41468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84014-EA56-3C95-7FB8-C7C596EA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8DFF-4A59-6E74-E1DE-FA031D47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1252A-17E0-CDA0-D601-8E1460BDD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F3443-855E-09BF-8F69-A7B92586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346B6-1CAB-70EE-476E-F5AEFC5E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D8EE-6BA5-7DD2-BFF8-1DC3B120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26AC-21D6-7E68-A45B-05993DCC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515C-4739-E7B6-682B-DB1022D4F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2EE30-3C13-B99E-CE11-005642B74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E23FB-63D1-8632-D06A-401F0739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B0AD-4D28-A37C-7CED-6BA17B4D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191F7-1324-D5A7-CA57-C89CF0FF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0330-2544-174D-E6F4-1F8B6A45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95F38-6B73-E9FE-28FA-AFC332EDD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609C2-D145-A02D-1A5A-2BB044C80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EAE5B-AB4E-D1B7-8072-AA9209CDE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40154-ADB5-7B3B-65B8-9ADD361A8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1749A-E2F8-D0B2-22C0-E2E06E1B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562B-A552-1689-3284-A08DEF9F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21E36-AD99-CC43-E738-2801593C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E78A-DDF5-044A-0B75-2CEDCAF2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287F0-77EC-6051-2E3A-68148209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AEE45-597F-2200-E8A3-6E7ED88D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99FF5-51ED-0C4A-AAA6-63D5143A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CCB51-ABB2-3622-5F4A-7ED885FD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11E31-08F0-3258-F42D-BA4CE436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D2BA6-093B-E978-CF96-A69EF8E2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3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23CB-1A30-3E74-772C-3B6FEA10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9569-F0E5-6FCD-90A7-9D622987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F021C-D3DD-724D-8C39-284CD2243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B0ADB-EF93-5FB7-0B45-8386B678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F48BC-73BA-0E85-CBE4-B4C5BD15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44FF8-FA04-6441-A80E-162EE97F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579E-7D5F-A00F-3195-658C41DC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50F19-5ADD-069C-572D-5E40E943F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2B6DC-A594-0BB9-D862-507F35F78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DAF25-DF4A-9556-D6AD-C20555F0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ACE7E-5F39-9117-38DE-0115B02F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A76DF-9236-0C14-5CBC-1E5C3B1D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F267F-D6BF-5CC6-21E2-7E101650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8D4DA-CF0D-1E16-1406-69C1CF26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5D3D8-AE29-3BFD-B2A8-1466F7DAA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A0E61B-4011-4E7C-8807-09BA4039251C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B560-FB63-07EA-37BC-C9CE41D5A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4447-0F34-D1EE-FEC1-BA992886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6761A5-A358-4132-9AC5-8EEC93130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DAFEC-48A3-040B-C7FE-21FAE0F16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8F7F9-632E-59FD-3DC1-ABA969062849}"/>
              </a:ext>
            </a:extLst>
          </p:cNvPr>
          <p:cNvSpPr txBox="1"/>
          <p:nvPr/>
        </p:nvSpPr>
        <p:spPr>
          <a:xfrm>
            <a:off x="162963" y="3720974"/>
            <a:ext cx="2815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Pastor Richard “ Rico” Tubbs</a:t>
            </a:r>
          </a:p>
        </p:txBody>
      </p:sp>
    </p:spTree>
    <p:extLst>
      <p:ext uri="{BB962C8B-B14F-4D97-AF65-F5344CB8AC3E}">
        <p14:creationId xmlns:p14="http://schemas.microsoft.com/office/powerpoint/2010/main" val="35973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62713-3EC9-7CB0-C1C8-DE4C9EC9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FCDEC-03DE-0BC7-B999-59F43965C1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44F80-07B1-E097-AF3C-03D159970529}"/>
              </a:ext>
            </a:extLst>
          </p:cNvPr>
          <p:cNvSpPr txBox="1"/>
          <p:nvPr/>
        </p:nvSpPr>
        <p:spPr>
          <a:xfrm>
            <a:off x="5790152" y="3227493"/>
            <a:ext cx="6202680" cy="330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means: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survived."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endured."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stayed faithful."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learned some things."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F9E78-55B2-79C7-AE51-57B0BD9B32BC}"/>
              </a:ext>
            </a:extLst>
          </p:cNvPr>
          <p:cNvSpPr txBox="1"/>
          <p:nvPr/>
        </p:nvSpPr>
        <p:spPr>
          <a:xfrm>
            <a:off x="685800" y="299772"/>
            <a:ext cx="10500360" cy="82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Wisdom in the Winter Season</a:t>
            </a:r>
            <a:endParaRPr lang="en-US" sz="44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F122D-7884-A9C1-D3C2-D155A454E432}"/>
              </a:ext>
            </a:extLst>
          </p:cNvPr>
          <p:cNvSpPr txBox="1"/>
          <p:nvPr/>
        </p:nvSpPr>
        <p:spPr>
          <a:xfrm>
            <a:off x="952500" y="1355617"/>
            <a:ext cx="10287000" cy="193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Proverbs 16:31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“Gray hair is a crown of splendor; it is attained in the way of righteousness.”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D2700-1C82-A9A5-CCBF-97E7727FF302}"/>
              </a:ext>
            </a:extLst>
          </p:cNvPr>
          <p:cNvSpPr txBox="1"/>
          <p:nvPr/>
        </p:nvSpPr>
        <p:spPr>
          <a:xfrm>
            <a:off x="419100" y="3569547"/>
            <a:ext cx="5958840" cy="2530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Gray hair isn't something to hide.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Scripture, it is a crown.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crown speaks of victory.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6D3A9-029C-1728-EB87-D064C761B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254C3-E9AA-CE37-60D7-C29B8040FE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EE4AA-3B14-744D-5020-FA03B71CE701}"/>
              </a:ext>
            </a:extLst>
          </p:cNvPr>
          <p:cNvSpPr txBox="1"/>
          <p:nvPr/>
        </p:nvSpPr>
        <p:spPr>
          <a:xfrm>
            <a:off x="876300" y="-124730"/>
            <a:ext cx="10675620" cy="2920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Lighthouse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tourist once asked why an old lighthouse was still standing when newer technology existed.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guide replied: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"Because during the storms, ships still trust the lighthouse."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C38DE-99A5-5821-C977-9304B53B5A90}"/>
              </a:ext>
            </a:extLst>
          </p:cNvPr>
          <p:cNvSpPr txBox="1"/>
          <p:nvPr/>
        </p:nvSpPr>
        <p:spPr>
          <a:xfrm>
            <a:off x="876300" y="2752621"/>
            <a:ext cx="10106383" cy="414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Older believers are spiritual lighthouses.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weathered storms.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survived tragedies.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buried loved ones.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endured heartbreak.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because they stayed standing, others can find their way home.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 believers need the wisdom of seasoned saints.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1ADAC-C853-6F6C-FF96-A61805D22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353DD-BB56-A81A-E121-D31A434071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" y="0"/>
            <a:ext cx="121855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90F57-76EC-1EA9-76AB-91E190710693}"/>
              </a:ext>
            </a:extLst>
          </p:cNvPr>
          <p:cNvSpPr txBox="1"/>
          <p:nvPr/>
        </p:nvSpPr>
        <p:spPr>
          <a:xfrm>
            <a:off x="1280160" y="251856"/>
            <a:ext cx="10271760" cy="82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Carries Us Through Every Season</a:t>
            </a:r>
            <a:endParaRPr lang="en-US" sz="44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6DC2E-86A7-824E-05B3-8268E2279A9C}"/>
              </a:ext>
            </a:extLst>
          </p:cNvPr>
          <p:cNvSpPr txBox="1"/>
          <p:nvPr/>
        </p:nvSpPr>
        <p:spPr>
          <a:xfrm>
            <a:off x="990600" y="1330274"/>
            <a:ext cx="10073640" cy="122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46:4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“Even to your old age and gray hairs I am He... I will carry you.”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265ED-C00A-2CCE-F3A4-6D12F7BBE6B2}"/>
              </a:ext>
            </a:extLst>
          </p:cNvPr>
          <p:cNvSpPr txBox="1"/>
          <p:nvPr/>
        </p:nvSpPr>
        <p:spPr>
          <a:xfrm>
            <a:off x="736949" y="3112650"/>
            <a:ext cx="10580942" cy="319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didn't say: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"I'll carry you until you reach retirement."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said: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"I'll carry you through old age."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4B6A2-F619-851C-B5C9-48640E74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65524-D2EB-915B-E0D7-D800F426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D10DF1-0427-4CA9-478A-6F038881353D}"/>
              </a:ext>
            </a:extLst>
          </p:cNvPr>
          <p:cNvSpPr txBox="1"/>
          <p:nvPr/>
        </p:nvSpPr>
        <p:spPr>
          <a:xfrm>
            <a:off x="409066" y="236763"/>
            <a:ext cx="11247120" cy="146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God who held your hand as a child will hold your hand as a senior.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79AD9-2047-CAEA-3A53-7C5C8F96CE7A}"/>
              </a:ext>
            </a:extLst>
          </p:cNvPr>
          <p:cNvSpPr txBox="1"/>
          <p:nvPr/>
        </p:nvSpPr>
        <p:spPr>
          <a:xfrm>
            <a:off x="117696" y="4085060"/>
            <a:ext cx="11896254" cy="76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God who healed yesterday still heals today.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7F30C-852D-75F3-7DFF-2D969F3597F5}"/>
              </a:ext>
            </a:extLst>
          </p:cNvPr>
          <p:cNvSpPr txBox="1"/>
          <p:nvPr/>
        </p:nvSpPr>
        <p:spPr>
          <a:xfrm>
            <a:off x="986828" y="2072585"/>
            <a:ext cx="9515192" cy="146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God who provided in your twenties provides in your eighties.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D7A78-2E8F-EC89-667A-F08DAA80B0F6}"/>
              </a:ext>
            </a:extLst>
          </p:cNvPr>
          <p:cNvSpPr txBox="1"/>
          <p:nvPr/>
        </p:nvSpPr>
        <p:spPr>
          <a:xfrm>
            <a:off x="1140058" y="5292228"/>
            <a:ext cx="9785135" cy="146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God who opened doors then still opens doors now.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777CC-15B6-25FF-5B70-F89FC9BF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6C350-117B-F2D8-2317-137B398427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71F41-BA71-27C1-7C0E-BBEFEFF0ADD8}"/>
              </a:ext>
            </a:extLst>
          </p:cNvPr>
          <p:cNvSpPr txBox="1"/>
          <p:nvPr/>
        </p:nvSpPr>
        <p:spPr>
          <a:xfrm>
            <a:off x="-152400" y="0"/>
            <a:ext cx="12337922" cy="679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Footprints in the Sand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elderly Christian woman nearing the end of her life reflected on all she had endured.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loss of a spouse.</a:t>
            </a:r>
            <a:b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struggles.</a:t>
            </a:r>
            <a:b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battles.</a:t>
            </a:r>
            <a:b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Heartaches.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said: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"When I look back, I realize there were many times I thought I was carrying myself."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she smiled and said: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"But now I know He was carrying me all along."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is grace.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5CFB8-BFD4-7788-142F-629A16556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19417-F87A-B44F-63E2-1E47533484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94AD-1433-C2C4-00DF-BC4003FFF4A8}"/>
              </a:ext>
            </a:extLst>
          </p:cNvPr>
          <p:cNvSpPr txBox="1"/>
          <p:nvPr/>
        </p:nvSpPr>
        <p:spPr>
          <a:xfrm>
            <a:off x="236220" y="2590908"/>
            <a:ext cx="11506200" cy="234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Corinthians 4:16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“Though outwardly we are wasting away, yet inwardly we are being renewed day by day.”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D8F12-114F-D8B7-7AAE-4C7B43AFB7AF}"/>
              </a:ext>
            </a:extLst>
          </p:cNvPr>
          <p:cNvSpPr txBox="1"/>
          <p:nvPr/>
        </p:nvSpPr>
        <p:spPr>
          <a:xfrm>
            <a:off x="883920" y="795836"/>
            <a:ext cx="9921240" cy="82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Growing Older Means Growing Closer</a:t>
            </a:r>
            <a:endParaRPr lang="en-US" sz="24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086848-7995-FCA7-6EAF-953A6D77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DFCC4-43FF-905F-90A3-8E130D1486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26369-B17A-DFD5-B4AC-E6A863449A06}"/>
              </a:ext>
            </a:extLst>
          </p:cNvPr>
          <p:cNvSpPr txBox="1"/>
          <p:nvPr/>
        </p:nvSpPr>
        <p:spPr>
          <a:xfrm>
            <a:off x="1097280" y="297512"/>
            <a:ext cx="10271760" cy="184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body may weaken.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the spirit can grow stronger.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906F4-422D-2AFA-26D7-4F158959A6B5}"/>
              </a:ext>
            </a:extLst>
          </p:cNvPr>
          <p:cNvSpPr txBox="1"/>
          <p:nvPr/>
        </p:nvSpPr>
        <p:spPr>
          <a:xfrm>
            <a:off x="716280" y="2654683"/>
            <a:ext cx="10271760" cy="184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eyesight may dim.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spiritual vision can become clearer.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0AC1F-64E2-7053-DD01-CD8AD424F2EE}"/>
              </a:ext>
            </a:extLst>
          </p:cNvPr>
          <p:cNvSpPr txBox="1"/>
          <p:nvPr/>
        </p:nvSpPr>
        <p:spPr>
          <a:xfrm>
            <a:off x="716280" y="4714343"/>
            <a:ext cx="10500360" cy="184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steps may become slower.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faith can become deeper.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76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1ED8B-BA47-4CE1-4C9F-9FB1E257D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9C7C7-E2A1-940F-9E60-0FE045B068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C004-9DCD-7A4F-47D0-04056F37E93A}"/>
              </a:ext>
            </a:extLst>
          </p:cNvPr>
          <p:cNvSpPr txBox="1"/>
          <p:nvPr/>
        </p:nvSpPr>
        <p:spPr>
          <a:xfrm>
            <a:off x="480060" y="-143837"/>
            <a:ext cx="11231880" cy="281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Eagle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eagle's strongest flights often occur later in life.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years of experience, it learns how to ride winds younger birds fight against.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F820-CD67-C1BF-E2C4-BE1C4B6B5165}"/>
              </a:ext>
            </a:extLst>
          </p:cNvPr>
          <p:cNvSpPr txBox="1"/>
          <p:nvPr/>
        </p:nvSpPr>
        <p:spPr>
          <a:xfrm>
            <a:off x="606582" y="2568492"/>
            <a:ext cx="10674036" cy="4289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Older believers have learned something younger believers are still discovering: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trust God when answers don't come quickly.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praise Him in the storm.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stand when others fall.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wait on the Lord.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5F28F-54CC-937D-B276-39723D9F4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71777-258C-1A24-36B5-558279945A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126296-0DAB-5A59-0E68-98187D100B68}"/>
              </a:ext>
            </a:extLst>
          </p:cNvPr>
          <p:cNvSpPr txBox="1"/>
          <p:nvPr/>
        </p:nvSpPr>
        <p:spPr>
          <a:xfrm>
            <a:off x="1051560" y="3715542"/>
            <a:ext cx="10683240" cy="6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Psalmist understood something powerful.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87F53-759D-71F9-3D20-1034A027129E}"/>
              </a:ext>
            </a:extLst>
          </p:cNvPr>
          <p:cNvSpPr txBox="1"/>
          <p:nvPr/>
        </p:nvSpPr>
        <p:spPr>
          <a:xfrm>
            <a:off x="198120" y="342303"/>
            <a:ext cx="11993880" cy="894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Legacy May Be Your Greatest Ministry</a:t>
            </a:r>
            <a:endParaRPr lang="en-US" sz="4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E1F1C-C027-3078-0876-70E0D0336B4C}"/>
              </a:ext>
            </a:extLst>
          </p:cNvPr>
          <p:cNvSpPr txBox="1"/>
          <p:nvPr/>
        </p:nvSpPr>
        <p:spPr>
          <a:xfrm>
            <a:off x="381000" y="1704554"/>
            <a:ext cx="11155680" cy="172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71:18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“Even when I am old and gray, do not forsake me, my God, till I declare your power to the next generation.”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1DC45-461E-067F-FF62-9E452B8C6D52}"/>
              </a:ext>
            </a:extLst>
          </p:cNvPr>
          <p:cNvSpPr txBox="1"/>
          <p:nvPr/>
        </p:nvSpPr>
        <p:spPr>
          <a:xfrm>
            <a:off x="2209800" y="4916926"/>
            <a:ext cx="8168640" cy="1433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greatest </a:t>
            </a:r>
            <a:r>
              <a:rPr lang="en-US" sz="3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 wasn't behind 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passing </a:t>
            </a:r>
            <a:r>
              <a:rPr lang="en-US" sz="3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truth to the next generation.</a:t>
            </a:r>
            <a:endParaRPr lang="en-US" sz="36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ED0B5-3135-FD38-8ADD-206A5954A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5F050-55B9-8BAC-C556-B82E4410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8667E-FCE6-F2AB-D73D-2139205CD233}"/>
              </a:ext>
            </a:extLst>
          </p:cNvPr>
          <p:cNvSpPr txBox="1"/>
          <p:nvPr/>
        </p:nvSpPr>
        <p:spPr>
          <a:xfrm>
            <a:off x="0" y="172724"/>
            <a:ext cx="11795760" cy="651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Praying Grandmother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History tells of many great preachers and leaders whose ministries were shaped by praying grandmothers.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after their voices became weak, their prayers remained powerful.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of the greatest sermons ever preached were first prayed into existence by elderly saints kneeling beside a bed.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senior saint may never stand behind a pulpit.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their prayers can move heaven.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wisdom can guide families.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testimony can change generations.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96AAD-C153-A1C7-A1B9-8F1B5F0A80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" y="0"/>
            <a:ext cx="121855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37B5F-EF6A-9F32-BD96-83097FBE2672}"/>
              </a:ext>
            </a:extLst>
          </p:cNvPr>
          <p:cNvSpPr txBox="1"/>
          <p:nvPr/>
        </p:nvSpPr>
        <p:spPr>
          <a:xfrm>
            <a:off x="113158" y="1260748"/>
            <a:ext cx="11560682" cy="4115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46:4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“Even to your old age and gray hairs I am He, I am He who will sustain you. I have made you and I will carry you; I will sustain you and I will rescue you.”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8D576-8D03-ECED-D2BB-250706EE0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826C2-827A-A78E-2695-A5B1C495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33A3C-0C5F-9480-1357-97FB37FE6333}"/>
              </a:ext>
            </a:extLst>
          </p:cNvPr>
          <p:cNvSpPr txBox="1"/>
          <p:nvPr/>
        </p:nvSpPr>
        <p:spPr>
          <a:xfrm>
            <a:off x="891540" y="1787945"/>
            <a:ext cx="10408920" cy="1504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1:21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“For to me, to live is Christ and to die is gain.”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F187A-D6B5-0F21-0D9B-A1CAADBDC9B9}"/>
              </a:ext>
            </a:extLst>
          </p:cNvPr>
          <p:cNvSpPr txBox="1"/>
          <p:nvPr/>
        </p:nvSpPr>
        <p:spPr>
          <a:xfrm>
            <a:off x="1242060" y="396849"/>
            <a:ext cx="9707880" cy="99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Heaven Gets Closer Every Day</a:t>
            </a:r>
            <a:endParaRPr lang="en-US" sz="54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D61C2-34C9-740B-32AF-B210EE44E784}"/>
              </a:ext>
            </a:extLst>
          </p:cNvPr>
          <p:cNvSpPr txBox="1"/>
          <p:nvPr/>
        </p:nvSpPr>
        <p:spPr>
          <a:xfrm>
            <a:off x="891540" y="3688924"/>
            <a:ext cx="10786680" cy="2278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believer, growing old </a:t>
            </a:r>
            <a:r>
              <a:rPr lang="en-US" sz="40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isn't moving away from something</a:t>
            </a: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moving toward </a:t>
            </a:r>
            <a:r>
              <a:rPr lang="en-US" sz="40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Someone.</a:t>
            </a:r>
            <a:endParaRPr lang="en-US" sz="40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C8D98-A64F-8F52-8990-60B99866B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E063B-438E-6C93-E057-3C657480E0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66BD8-5348-D477-8E1B-AE4A98B1C951}"/>
              </a:ext>
            </a:extLst>
          </p:cNvPr>
          <p:cNvSpPr txBox="1"/>
          <p:nvPr/>
        </p:nvSpPr>
        <p:spPr>
          <a:xfrm>
            <a:off x="5554979" y="2110676"/>
            <a:ext cx="6202680" cy="1967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joy.</a:t>
            </a:r>
            <a:b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peace.</a:t>
            </a:r>
            <a:b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glory.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933D4-D1CE-F7D0-2699-A05A4B309344}"/>
              </a:ext>
            </a:extLst>
          </p:cNvPr>
          <p:cNvSpPr txBox="1"/>
          <p:nvPr/>
        </p:nvSpPr>
        <p:spPr>
          <a:xfrm>
            <a:off x="815340" y="265257"/>
            <a:ext cx="10561320" cy="1330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3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passing year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brings us </a:t>
            </a:r>
            <a:r>
              <a:rPr lang="en-US" sz="3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step closer 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seeing </a:t>
            </a:r>
            <a:r>
              <a:rPr lang="en-US" sz="36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face to face.</a:t>
            </a:r>
            <a:endParaRPr lang="en-US" sz="36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04863-6A97-C829-24B1-1DEAEF99BF04}"/>
              </a:ext>
            </a:extLst>
          </p:cNvPr>
          <p:cNvSpPr txBox="1"/>
          <p:nvPr/>
        </p:nvSpPr>
        <p:spPr>
          <a:xfrm>
            <a:off x="815339" y="1882472"/>
            <a:ext cx="4308539" cy="439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more pain.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more sickness.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more walkers.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more wheelchairs.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more hospitals.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more funerals.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F2FDC-38DF-EE22-81CC-B7433B7665D7}"/>
              </a:ext>
            </a:extLst>
          </p:cNvPr>
          <p:cNvSpPr txBox="1"/>
          <p:nvPr/>
        </p:nvSpPr>
        <p:spPr>
          <a:xfrm>
            <a:off x="6096000" y="4593192"/>
            <a:ext cx="5280660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child of God </a:t>
            </a:r>
            <a:r>
              <a:rPr lang="en-US" sz="32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fear growing older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because every step </a:t>
            </a:r>
            <a:r>
              <a:rPr lang="en-US" sz="32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brings us closer to home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630F6-D5BE-947B-BDBD-995A85A12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BB956-E7E7-408A-A608-EDA9BC64BB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876D6-D1F5-2FF4-9D84-3B87A4A8830C}"/>
              </a:ext>
            </a:extLst>
          </p:cNvPr>
          <p:cNvSpPr txBox="1"/>
          <p:nvPr/>
        </p:nvSpPr>
        <p:spPr>
          <a:xfrm>
            <a:off x="6995160" y="1492645"/>
            <a:ext cx="4998720" cy="524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devil says: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"Your strength is gone."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says: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"My strength is made perfect in weakness."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devil says: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"You're nearing the end."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says: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"You're nearing Heaven."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4C346-8B3F-0F12-7195-C1FC0A8B97BD}"/>
              </a:ext>
            </a:extLst>
          </p:cNvPr>
          <p:cNvSpPr txBox="1"/>
          <p:nvPr/>
        </p:nvSpPr>
        <p:spPr>
          <a:xfrm>
            <a:off x="1051560" y="123022"/>
            <a:ext cx="10088880" cy="99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Grace in Growing Old</a:t>
            </a:r>
            <a:endParaRPr lang="en-US" sz="32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B8E83-9267-3D1B-07F4-16CB19EB9EC0}"/>
              </a:ext>
            </a:extLst>
          </p:cNvPr>
          <p:cNvSpPr txBox="1"/>
          <p:nvPr/>
        </p:nvSpPr>
        <p:spPr>
          <a:xfrm>
            <a:off x="198120" y="1614228"/>
            <a:ext cx="6202680" cy="4746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devil says: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"You're too old."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says: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"You're still fruitful."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devil says: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"Your usefulness is over."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says: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 still have purpose for you."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82877-3900-AF5D-D0FF-5D12854DB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D7823-D14E-E0FF-8711-7B799067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656AC0-7E2B-5EA1-0644-3F5202DD1C5D}"/>
              </a:ext>
            </a:extLst>
          </p:cNvPr>
          <p:cNvSpPr txBox="1"/>
          <p:nvPr/>
        </p:nvSpPr>
        <p:spPr>
          <a:xfrm>
            <a:off x="1234440" y="491465"/>
            <a:ext cx="9723120" cy="5875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grace in growing old.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to endure.</a:t>
            </a:r>
            <a:b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to teach.</a:t>
            </a:r>
            <a:b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to pray.</a:t>
            </a:r>
            <a:b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to inspire.</a:t>
            </a:r>
            <a:b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Grace to finish well.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E12BB-720C-A494-14F9-C041C7CB8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79206-C472-1A27-46EF-2319FDB72F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43AAD9-A4EB-D664-1640-4AB9FD56BC46}"/>
              </a:ext>
            </a:extLst>
          </p:cNvPr>
          <p:cNvSpPr txBox="1"/>
          <p:nvPr/>
        </p:nvSpPr>
        <p:spPr>
          <a:xfrm>
            <a:off x="-173640" y="474431"/>
            <a:ext cx="12539280" cy="541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elderly violinist stepped onto a stage carrying a worn, scratched violin.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wondered if the instrument had any value.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when he placed the bow upon the strings, beautiful music filled the room.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violin wasn't valuable because it was new.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valuable because it remained in the Master's hands.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955518-8FC9-D7C0-9A05-24C61750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F0E35-D5D6-5C7D-58FC-6FC1F1D3D5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" y="0"/>
            <a:ext cx="1218552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7426D-6FFE-3D9E-2DF1-38F5740771A6}"/>
              </a:ext>
            </a:extLst>
          </p:cNvPr>
          <p:cNvSpPr txBox="1"/>
          <p:nvPr/>
        </p:nvSpPr>
        <p:spPr>
          <a:xfrm>
            <a:off x="777240" y="452735"/>
            <a:ext cx="362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Homework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1B3A4-6AC2-4C1A-3104-8321116B745B}"/>
              </a:ext>
            </a:extLst>
          </p:cNvPr>
          <p:cNvSpPr txBox="1"/>
          <p:nvPr/>
        </p:nvSpPr>
        <p:spPr>
          <a:xfrm>
            <a:off x="5212080" y="123860"/>
            <a:ext cx="6202680" cy="281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may feel worn.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feel weathered.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feel like time has left its mark upon you.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0650A-99AC-0FED-7628-70724B8A45F9}"/>
              </a:ext>
            </a:extLst>
          </p:cNvPr>
          <p:cNvSpPr txBox="1"/>
          <p:nvPr/>
        </p:nvSpPr>
        <p:spPr>
          <a:xfrm>
            <a:off x="587550" y="1487951"/>
            <a:ext cx="4006500" cy="289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when your life remains in the Master's hands, He can still make beautiful music through you.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53F3A-AE1B-A0B9-6B28-587AB2211FB6}"/>
              </a:ext>
            </a:extLst>
          </p:cNvPr>
          <p:cNvSpPr txBox="1"/>
          <p:nvPr/>
        </p:nvSpPr>
        <p:spPr>
          <a:xfrm>
            <a:off x="5212080" y="2933988"/>
            <a:ext cx="6392370" cy="232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grace in growing old because the older we become, the more we discover that God has been faithful every step of the way.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4E0D1-556B-A0F7-54B6-42A7280BD71A}"/>
              </a:ext>
            </a:extLst>
          </p:cNvPr>
          <p:cNvSpPr txBox="1"/>
          <p:nvPr/>
        </p:nvSpPr>
        <p:spPr>
          <a:xfrm>
            <a:off x="387263" y="5554557"/>
            <a:ext cx="5479383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if He has carried us this far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04019-BAF2-709C-6DD3-ABFB01BD73C6}"/>
              </a:ext>
            </a:extLst>
          </p:cNvPr>
          <p:cNvSpPr txBox="1"/>
          <p:nvPr/>
        </p:nvSpPr>
        <p:spPr>
          <a:xfrm>
            <a:off x="5776651" y="5554557"/>
            <a:ext cx="6156356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will carry us all the way home.</a:t>
            </a:r>
            <a:endParaRPr lang="en-US" sz="32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E213B-A6AF-4CF4-97B2-00B09E7C7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8C7AD-1D26-E9EB-238D-10FAC8E9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23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7FA28-EB4D-A7C8-14E3-55E0EE84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C66-7CA7-75B4-E1A1-F9F59D8C4A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7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413D6-E01C-87DE-83C1-D94F6B12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3879B-24D1-7D0D-D067-90888B718D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7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7A467-333E-B2B5-BC64-29EC4B0B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6CCB3-F842-8842-1CA6-62D589BB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9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0D9E4-5AA0-1C82-C944-6BC8A08B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3E85A-8238-2859-D887-1E1AA8BC3E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F53AF-2D4E-C5BD-0496-D17619744F08}"/>
              </a:ext>
            </a:extLst>
          </p:cNvPr>
          <p:cNvSpPr txBox="1"/>
          <p:nvPr/>
        </p:nvSpPr>
        <p:spPr>
          <a:xfrm>
            <a:off x="960120" y="517795"/>
            <a:ext cx="9997440" cy="894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Blessing Many Never Receive</a:t>
            </a:r>
            <a:endParaRPr lang="en-US" sz="2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5788B-6C72-412B-333B-FCCF8D6B2B32}"/>
              </a:ext>
            </a:extLst>
          </p:cNvPr>
          <p:cNvSpPr txBox="1"/>
          <p:nvPr/>
        </p:nvSpPr>
        <p:spPr>
          <a:xfrm>
            <a:off x="960120" y="1731656"/>
            <a:ext cx="9616440" cy="2074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live in a culture that celebrates youth but often overlooks the beauty of growing older.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0ADB0-26CF-9B9E-891B-F4CE51426121}"/>
              </a:ext>
            </a:extLst>
          </p:cNvPr>
          <p:cNvSpPr txBox="1"/>
          <p:nvPr/>
        </p:nvSpPr>
        <p:spPr>
          <a:xfrm>
            <a:off x="3147060" y="3246497"/>
            <a:ext cx="6202680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Television promotes youth.</a:t>
            </a:r>
            <a:b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Advertisements sell youth.</a:t>
            </a:r>
            <a:b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Society chases youth.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31A4A-4317-B14E-D08E-2797ABDCB064}"/>
              </a:ext>
            </a:extLst>
          </p:cNvPr>
          <p:cNvSpPr txBox="1"/>
          <p:nvPr/>
        </p:nvSpPr>
        <p:spPr>
          <a:xfrm>
            <a:off x="3147060" y="5529282"/>
            <a:ext cx="6202680" cy="99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God honors age.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15844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61026-649E-B7C3-07A8-F8B414FFF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D4CB6E-AAA7-49C1-ED5E-409CA5FDB5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1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CD15C-935B-EED4-CD2B-859DD249A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7845C-4855-210A-013C-8304F536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6EB57-3F36-88AB-8FA7-370A953C1C86}"/>
              </a:ext>
            </a:extLst>
          </p:cNvPr>
          <p:cNvSpPr txBox="1"/>
          <p:nvPr/>
        </p:nvSpPr>
        <p:spPr>
          <a:xfrm>
            <a:off x="762000" y="659952"/>
            <a:ext cx="10149840" cy="2905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wrinkle tells a story.</a:t>
            </a:r>
            <a:b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gray hair carries a testimony.</a:t>
            </a:r>
            <a:b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scar reveals a battle survived.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D1618-7456-646F-3B9B-8F21F10E9122}"/>
              </a:ext>
            </a:extLst>
          </p:cNvPr>
          <p:cNvSpPr txBox="1"/>
          <p:nvPr/>
        </p:nvSpPr>
        <p:spPr>
          <a:xfrm>
            <a:off x="762000" y="4477570"/>
            <a:ext cx="10866120" cy="1468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the world may see </a:t>
            </a:r>
            <a:r>
              <a:rPr lang="en-US" sz="40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aging as decline</a:t>
            </a:r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God sees </a:t>
            </a:r>
            <a:r>
              <a:rPr lang="en-US" sz="40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as development.</a:t>
            </a:r>
            <a:endParaRPr lang="en-US" sz="40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ABB9A-8429-4C31-B846-2F2CA54EC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275C8F-D46D-9C0B-CD3C-96D7E89F80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422822-34CA-08BA-7275-21141CEAF106}"/>
              </a:ext>
            </a:extLst>
          </p:cNvPr>
          <p:cNvSpPr txBox="1"/>
          <p:nvPr/>
        </p:nvSpPr>
        <p:spPr>
          <a:xfrm>
            <a:off x="617220" y="382475"/>
            <a:ext cx="4808220" cy="716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Bible never teaches us to fear growing old. Instead, it teaches us that there is grace for every season of life.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b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B55AC-59E6-2F75-CF9E-4B56BE075804}"/>
              </a:ext>
            </a:extLst>
          </p:cNvPr>
          <p:cNvSpPr txBox="1"/>
          <p:nvPr/>
        </p:nvSpPr>
        <p:spPr>
          <a:xfrm>
            <a:off x="6483000" y="885182"/>
            <a:ext cx="5091780" cy="4720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grace for childhood.</a:t>
            </a:r>
            <a:b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grace for adulthood.</a:t>
            </a:r>
            <a:b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there is grace in growing old.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BA9C09-1A69-1441-16A5-9BF487F6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ACD58-8B03-4FCC-BCC6-62015A71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705A66-548B-AAAA-CFAA-31500E560F32}"/>
              </a:ext>
            </a:extLst>
          </p:cNvPr>
          <p:cNvSpPr txBox="1"/>
          <p:nvPr/>
        </p:nvSpPr>
        <p:spPr>
          <a:xfrm>
            <a:off x="1127760" y="2062141"/>
            <a:ext cx="9540240" cy="214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92:14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“They will still bear fruit in old age, they will stay fresh and green.”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174B5-0C7A-5D41-302C-6AF11DB578B9}"/>
              </a:ext>
            </a:extLst>
          </p:cNvPr>
          <p:cNvSpPr txBox="1"/>
          <p:nvPr/>
        </p:nvSpPr>
        <p:spPr>
          <a:xfrm>
            <a:off x="289560" y="554491"/>
            <a:ext cx="11216640" cy="99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Growing Old Is a Gift, Not a Curse</a:t>
            </a:r>
            <a:endParaRPr lang="en-US" sz="32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363B3-81E7-92C6-2F01-247CFCB3A89E}"/>
              </a:ext>
            </a:extLst>
          </p:cNvPr>
          <p:cNvSpPr txBox="1"/>
          <p:nvPr/>
        </p:nvSpPr>
        <p:spPr>
          <a:xfrm>
            <a:off x="449580" y="4551884"/>
            <a:ext cx="10896600" cy="170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en-US" sz="44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measures value 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4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productivity.</a:t>
            </a:r>
            <a:endParaRPr lang="en-US" sz="44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44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measures value by faithfulness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431B-C40A-110C-2A1B-67600B032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75D78-69E2-59DD-2C56-F3A17F7E89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405DA-04C0-74C6-5D80-7875E3615053}"/>
              </a:ext>
            </a:extLst>
          </p:cNvPr>
          <p:cNvSpPr txBox="1"/>
          <p:nvPr/>
        </p:nvSpPr>
        <p:spPr>
          <a:xfrm>
            <a:off x="487680" y="192522"/>
            <a:ext cx="11033760" cy="6615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young man once visited an orchard and saw a giant old apple tree.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 trunk was twisted.</a:t>
            </a:r>
            <a:b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 bark was worn.</a:t>
            </a:r>
            <a:b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 branches looked weathered.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young man thought the tree should be cut down.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farmer smiled and said: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"That old tree produces more fruit than all the younger trees combined."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looked worn out was actually most valuable.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is true with God's people.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devil wants seniors to believe: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"Your best days are behind you."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God says: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"You still have fruit to produce."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866F80-C7A4-4828-02A3-29BB23EC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7EE0C-FB02-0575-2269-52EE5003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3F2358-277B-560D-5716-1D3270C58A7F}"/>
              </a:ext>
            </a:extLst>
          </p:cNvPr>
          <p:cNvSpPr txBox="1"/>
          <p:nvPr/>
        </p:nvSpPr>
        <p:spPr>
          <a:xfrm>
            <a:off x="7086600" y="1550727"/>
            <a:ext cx="4907280" cy="4899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Caleb Was 85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Joshua 14:10-11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am still as strong today as the day Moses sent me out.”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85 years old Caleb was asking for mountains.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people his age were looking for rocking chairs.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Caleb was looking for giants to conquer.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515FC-1CAB-41BA-0BFB-1D7AAA77118E}"/>
              </a:ext>
            </a:extLst>
          </p:cNvPr>
          <p:cNvSpPr txBox="1"/>
          <p:nvPr/>
        </p:nvSpPr>
        <p:spPr>
          <a:xfrm>
            <a:off x="1165860" y="148753"/>
            <a:ext cx="9860280" cy="99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b="1" u="sng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Doesn't Retire His Servants</a:t>
            </a:r>
            <a:endParaRPr lang="en-US" sz="32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C715C-893D-579A-1335-F8ADC72E08B4}"/>
              </a:ext>
            </a:extLst>
          </p:cNvPr>
          <p:cNvSpPr txBox="1"/>
          <p:nvPr/>
        </p:nvSpPr>
        <p:spPr>
          <a:xfrm>
            <a:off x="0" y="1841828"/>
            <a:ext cx="3965640" cy="3947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Moses Was 80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God called Moses at the burning bush, Moses wasn't a young man.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was eighty years old.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people would have considered him finished.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considered him ready.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3C103-22B6-6681-E379-B2B8C418EC3A}"/>
              </a:ext>
            </a:extLst>
          </p:cNvPr>
          <p:cNvSpPr txBox="1"/>
          <p:nvPr/>
        </p:nvSpPr>
        <p:spPr>
          <a:xfrm>
            <a:off x="4076700" y="1854856"/>
            <a:ext cx="3192780" cy="3317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Abraham Was 100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Isaac was born, Abraham was 100 years old.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promise arrived when human strength had faded.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45BE9-6AE9-B0B5-A131-27D62D937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9E473-6B11-9C54-46CC-E70EDA10D7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92BF3-AF12-AF33-AFBE-CBEFB10A8F35}"/>
              </a:ext>
            </a:extLst>
          </p:cNvPr>
          <p:cNvSpPr txBox="1"/>
          <p:nvPr/>
        </p:nvSpPr>
        <p:spPr>
          <a:xfrm>
            <a:off x="-106680" y="441960"/>
            <a:ext cx="11948160" cy="215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kingdom of God </a:t>
            </a:r>
            <a:r>
              <a:rPr lang="en-US" sz="60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no retirement plan.</a:t>
            </a:r>
            <a:endParaRPr lang="en-US" sz="60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B90FF-0FBE-E9D4-16CB-A39421E9968D}"/>
              </a:ext>
            </a:extLst>
          </p:cNvPr>
          <p:cNvSpPr txBox="1"/>
          <p:nvPr/>
        </p:nvSpPr>
        <p:spPr>
          <a:xfrm>
            <a:off x="0" y="3040280"/>
            <a:ext cx="11751397" cy="3320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may change your assignment.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He never stops using willing vessels.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1437</Words>
  <Application>Microsoft Office PowerPoint</Application>
  <PresentationFormat>Widescreen</PresentationFormat>
  <Paragraphs>164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Tubbs</dc:creator>
  <cp:lastModifiedBy>Richard Tubbs</cp:lastModifiedBy>
  <cp:revision>3</cp:revision>
  <dcterms:created xsi:type="dcterms:W3CDTF">2026-05-30T15:27:50Z</dcterms:created>
  <dcterms:modified xsi:type="dcterms:W3CDTF">2026-05-30T16:55:15Z</dcterms:modified>
</cp:coreProperties>
</file>