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77949C-A1B1-4E42-AC98-C3B4153C6002}" v="175" dt="2025-12-06T17:40:12.651"/>
    <p1510:client id="{6F507947-260D-4C50-A794-AB3F0842C6DB}" v="2" dt="2025-12-06T02:02:07.5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F0D07-E8FF-468B-F405-FEA49D5961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15AF19-9943-E0B4-D4A9-07F5FF455B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11DB7D-DD09-0F8B-7407-E6BF0E6C2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CFB48-A5A0-4093-BDAC-E994C58D929C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78657A-8250-F615-32EB-8D0E0FA3D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89B67F-2F4E-4E7D-8D83-DBD8EE34B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EBFCB-50E1-41B8-99A3-48DC3A12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7213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BBF8B-7092-E14D-EDAB-8E6CCE2D1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6F5456-C886-D651-86E0-B16442D15B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C79C15-ED01-9AC2-D154-2F7A59EBB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CFB48-A5A0-4093-BDAC-E994C58D929C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69DC3C-DA55-6EA3-21F5-17912C699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58E8F-E83A-B3B0-69E2-C794E3073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EBFCB-50E1-41B8-99A3-48DC3A12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7763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A59ED5-E080-C745-6846-151ABB103D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07E01D-CB4B-74A3-4F81-A5F7CD19C6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0226F2-D2AA-C360-EBD1-E3A7E11E3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CFB48-A5A0-4093-BDAC-E994C58D929C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C79F1B-0861-E248-5911-6B6DD5139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D4EEA8-835C-09EA-8D28-5C302E074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EBFCB-50E1-41B8-99A3-48DC3A12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5453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9CEE1-F068-4072-7F88-11929FEBD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A5E519-2A5A-EBF0-B31E-2A580E9B05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A732A9-CBB4-51C5-B41F-344579800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CFB48-A5A0-4093-BDAC-E994C58D929C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5B7262-A105-048E-FBDF-E42236278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59157B-A2B2-F61C-74AD-179BF9F91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EBFCB-50E1-41B8-99A3-48DC3A12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6521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AB5EC-1005-A098-5FF7-E00FFB849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305C3D-B097-3589-F418-B2602B8BEA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974E18-6873-AA8F-45FD-BD153B382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CFB48-A5A0-4093-BDAC-E994C58D929C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E87D8C-99A6-7152-9627-B52B1D4FA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58288B-D804-F84D-B9F9-B298386A5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EBFCB-50E1-41B8-99A3-48DC3A12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9600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C5750-A2A0-00F3-C723-98CAC4F50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5238E-9A70-2314-7A8D-FAD8DF54F2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0AC000-F5B8-19B8-4528-C198F661B5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98777B-C1F0-D53F-E9FA-9954AEF1C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CFB48-A5A0-4093-BDAC-E994C58D929C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21C152-0DF4-3798-E8D0-D4A284D01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683521-EB54-36A3-3AB4-9616F56ED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EBFCB-50E1-41B8-99A3-48DC3A12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7887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DFF6A-22F5-805A-BBC4-856A04B2F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0545EF-5725-CE63-392E-9EBFA4075B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8C2F84-DDF6-E4F0-B606-989D2EF61C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CF5796-4F0C-B3C3-B7FE-1A4828007E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CFE591-A29D-8306-833E-4B3E68DB2C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21DACA-CE49-AF4E-D44C-878B318DF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CFB48-A5A0-4093-BDAC-E994C58D929C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795DE4-6707-EB7D-05D7-53E817A7A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4BC52D-0CAF-2043-F5E7-718CB01BD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EBFCB-50E1-41B8-99A3-48DC3A12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309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D7434-631F-891D-29D1-9F0CA12A7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544EB1-73FA-0483-DD69-53ABEC141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CFB48-A5A0-4093-BDAC-E994C58D929C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401CEB-1651-48DE-D183-A2A513B3E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80F7CB-FA7C-E1FF-A6ED-685585F76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EBFCB-50E1-41B8-99A3-48DC3A12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1283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D067F0-22EB-6FE2-FE40-8BACD9F2C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CFB48-A5A0-4093-BDAC-E994C58D929C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5CD0AF-4554-4C99-8B1E-8C29CF121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DE5194-5470-3E0B-9F8B-7696C28B7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EBFCB-50E1-41B8-99A3-48DC3A12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7253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521D9-FDF5-0B38-60BC-4FB78FCEA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61B3E-09FA-62B1-1308-756EE39501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527454-22E9-5F89-E31B-472EB519B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B5D0E3-EDD9-1017-0BF4-DEDE35B56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CFB48-A5A0-4093-BDAC-E994C58D929C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A9BF6C-5731-8163-9908-C8871EE2B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C4E9DE-EA84-7E96-0950-60773110A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EBFCB-50E1-41B8-99A3-48DC3A12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7313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77795-72ED-C523-B75F-0A612A2DB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C5C21F-4B08-550D-A8A5-54675EDF7A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1C1704-58AD-D59E-1998-113C320F60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94F0F4-BCF2-618C-A0B0-54DE492B8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CFB48-A5A0-4093-BDAC-E994C58D929C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D1FCB0-4D40-C770-EA11-740CC1F2F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B01DE3-40AF-3DE3-0C3F-89E18F468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BEBFCB-50E1-41B8-99A3-48DC3A12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5792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842C56-9BCA-4E3D-03AC-74363C1A2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6DDE06-4CC6-301C-31C3-9006F6F2CB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039864-465D-69D8-9D37-57B732C410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ACFB48-A5A0-4093-BDAC-E994C58D929C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DBE5D-EDF2-2F3A-52E9-98C0C6FA52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71B821-70CA-EBA1-9F2A-1FC1658EE1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BEBFCB-50E1-41B8-99A3-48DC3A1262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448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Luke%2023%3A33-49&amp;version=NIV#fen-NIV-25970a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biblegateway.com/passage/?search=Luke%2023%3A33-49&amp;version=NIV#fen-NIV-25982c" TargetMode="External"/><Relationship Id="rId4" Type="http://schemas.openxmlformats.org/officeDocument/2006/relationships/hyperlink" Target="https://www.biblegateway.com/passage/?search=Luke%2023%3A33-49&amp;version=NIV#fen-NIV-25978b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1611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F47B2A-0A06-C1B0-2C2F-47A5CDBAED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0569686-744B-3A9F-8B5F-39FEEF2410F3}"/>
              </a:ext>
            </a:extLst>
          </p:cNvPr>
          <p:cNvSpPr txBox="1"/>
          <p:nvPr/>
        </p:nvSpPr>
        <p:spPr>
          <a:xfrm>
            <a:off x="1173480" y="5379411"/>
            <a:ext cx="10800080" cy="827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 rebellion nailed Him there.</a:t>
            </a:r>
            <a:endParaRPr lang="en-US" sz="4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4A9C87-F951-17D9-B846-DCE7FB054A3A}"/>
              </a:ext>
            </a:extLst>
          </p:cNvPr>
          <p:cNvSpPr txBox="1"/>
          <p:nvPr/>
        </p:nvSpPr>
        <p:spPr>
          <a:xfrm>
            <a:off x="218440" y="579735"/>
            <a:ext cx="11755120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cross reveals something </a:t>
            </a:r>
            <a:r>
              <a:rPr lang="en-US" sz="4400" u="sng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uncomfortable </a:t>
            </a:r>
            <a:r>
              <a:rPr lang="en-US" sz="4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</a:t>
            </a:r>
            <a:r>
              <a:rPr lang="en-US" sz="4400" u="sng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essential</a:t>
            </a:r>
            <a:r>
              <a:rPr lang="en-US" sz="4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sin is not small. Sin destroys. Sin kills.</a:t>
            </a:r>
            <a:br>
              <a:rPr lang="en-US" sz="4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3C2039-2BE8-1FB6-3E74-3B31F453B090}"/>
              </a:ext>
            </a:extLst>
          </p:cNvPr>
          <p:cNvSpPr txBox="1"/>
          <p:nvPr/>
        </p:nvSpPr>
        <p:spPr>
          <a:xfrm>
            <a:off x="340360" y="2076304"/>
            <a:ext cx="11348720" cy="14683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cross reminds us that </a:t>
            </a:r>
            <a:r>
              <a:rPr lang="en-US" sz="4000" u="sng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forgiveness</a:t>
            </a:r>
            <a:r>
              <a:rPr lang="en-US" sz="40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en-US" sz="4000" u="sng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free </a:t>
            </a:r>
            <a:r>
              <a:rPr lang="en-US" sz="4000" i="1" u="sng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us</a:t>
            </a:r>
            <a:r>
              <a:rPr lang="en-US" sz="40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but it </a:t>
            </a:r>
            <a:r>
              <a:rPr lang="en-US" sz="4000" u="sng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was not cheap.</a:t>
            </a:r>
            <a:endParaRPr lang="en-US" sz="4000" u="sng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7D640F6-0E9A-B6D8-E80C-3DFE0D229AC3}"/>
              </a:ext>
            </a:extLst>
          </p:cNvPr>
          <p:cNvSpPr txBox="1"/>
          <p:nvPr/>
        </p:nvSpPr>
        <p:spPr>
          <a:xfrm>
            <a:off x="2087704" y="3646741"/>
            <a:ext cx="8303873" cy="827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 lies nailed Him there.</a:t>
            </a:r>
            <a:endParaRPr lang="en-US" sz="4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241F387-73BF-7574-1371-A0ACEA6FEA23}"/>
              </a:ext>
            </a:extLst>
          </p:cNvPr>
          <p:cNvSpPr txBox="1"/>
          <p:nvPr/>
        </p:nvSpPr>
        <p:spPr>
          <a:xfrm>
            <a:off x="2861967" y="4513076"/>
            <a:ext cx="9330033" cy="827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 pride nailed Him there.</a:t>
            </a:r>
            <a:endParaRPr lang="en-US" sz="4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15680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526678-9A9D-5040-7AB9-3CAC22C30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249A867-E136-395E-87FF-02FCBAD64935}"/>
              </a:ext>
            </a:extLst>
          </p:cNvPr>
          <p:cNvSpPr txBox="1"/>
          <p:nvPr/>
        </p:nvSpPr>
        <p:spPr>
          <a:xfrm>
            <a:off x="660400" y="431630"/>
            <a:ext cx="11074400" cy="14683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cannot look at the battered, bleeding body of Jesus and still say, “</a:t>
            </a:r>
            <a:r>
              <a:rPr lang="en-US" sz="4000" u="sng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 doesn’t matter</a:t>
            </a:r>
            <a:r>
              <a:rPr lang="en-US" sz="40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  <a:endParaRPr lang="en-US" sz="40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C20D95-685B-112C-D43F-C84C41800361}"/>
              </a:ext>
            </a:extLst>
          </p:cNvPr>
          <p:cNvSpPr txBox="1"/>
          <p:nvPr/>
        </p:nvSpPr>
        <p:spPr>
          <a:xfrm>
            <a:off x="660400" y="2636099"/>
            <a:ext cx="10982960" cy="36994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 the cross, we realize:</a:t>
            </a:r>
            <a:br>
              <a:rPr lang="en-US" sz="40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are more sinful than </a:t>
            </a:r>
            <a:r>
              <a:rPr lang="en-US" sz="4000" b="1" u="sng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dared believe </a:t>
            </a:r>
            <a:r>
              <a:rPr lang="en-US" sz="4000" b="1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yet more </a:t>
            </a:r>
            <a:r>
              <a:rPr lang="en-US" sz="4000" b="1" u="sng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loved than we dared hope</a:t>
            </a:r>
            <a:r>
              <a:rPr lang="en-US" sz="4000" b="1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br>
              <a:rPr lang="en-US" sz="40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3067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F4D7669-0702-019A-8B1C-5558D4BC62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937B988-7D0D-3EDC-B84B-3CBCA49B818E}"/>
              </a:ext>
            </a:extLst>
          </p:cNvPr>
          <p:cNvSpPr txBox="1"/>
          <p:nvPr/>
        </p:nvSpPr>
        <p:spPr>
          <a:xfrm>
            <a:off x="111760" y="827870"/>
            <a:ext cx="12080240" cy="16059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b="1" kern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I LOOK AT THE CROSS, I SEE THE </a:t>
            </a:r>
            <a:r>
              <a:rPr lang="en-US" sz="4400" b="1" u="sng" kern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POWER OF FORGIVENESS</a:t>
            </a:r>
            <a:endParaRPr lang="en-US" sz="2400" u="sng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E365AC-BD0D-0B5B-01EA-D9B726DC11DC}"/>
              </a:ext>
            </a:extLst>
          </p:cNvPr>
          <p:cNvSpPr txBox="1"/>
          <p:nvPr/>
        </p:nvSpPr>
        <p:spPr>
          <a:xfrm>
            <a:off x="3048000" y="3029304"/>
            <a:ext cx="6096000" cy="5600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“Father, forgive them…” (Luke 23:34)</a:t>
            </a:r>
            <a:endParaRPr lang="en-US" sz="28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FF9E445-ECA0-79AD-2DBB-A782148D0E4A}"/>
              </a:ext>
            </a:extLst>
          </p:cNvPr>
          <p:cNvSpPr txBox="1"/>
          <p:nvPr/>
        </p:nvSpPr>
        <p:spPr>
          <a:xfrm>
            <a:off x="1082040" y="3940971"/>
            <a:ext cx="1002792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 forgive </a:t>
            </a:r>
            <a:r>
              <a:rPr lang="en-US" sz="4000" i="1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while bleeding</a:t>
            </a:r>
            <a:r>
              <a:rPr lang="en-US" sz="40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…</a:t>
            </a:r>
            <a:br>
              <a:rPr lang="en-US" sz="40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40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 forgive </a:t>
            </a:r>
            <a:r>
              <a:rPr lang="en-US" sz="4000" i="1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while mocked</a:t>
            </a:r>
            <a:r>
              <a:rPr lang="en-US" sz="40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…</a:t>
            </a:r>
            <a:br>
              <a:rPr lang="en-US" sz="40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40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 forgive those </a:t>
            </a:r>
            <a:r>
              <a:rPr lang="en-US" sz="4000" i="1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who caused the pain</a:t>
            </a:r>
            <a:r>
              <a:rPr lang="en-US" sz="40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…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2530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1047E2B-B8EB-A23D-DEAB-F2CEBF3227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FBB8F01-8500-62A0-6BCD-AEB1D80A4C21}"/>
              </a:ext>
            </a:extLst>
          </p:cNvPr>
          <p:cNvSpPr txBox="1"/>
          <p:nvPr/>
        </p:nvSpPr>
        <p:spPr>
          <a:xfrm>
            <a:off x="101600" y="687755"/>
            <a:ext cx="11572240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 the cross, the debt we could never pay was cancelled.</a:t>
            </a:r>
            <a:br>
              <a:rPr lang="en-US" sz="4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89586B-A469-4D9F-F13B-2683F3BF4531}"/>
              </a:ext>
            </a:extLst>
          </p:cNvPr>
          <p:cNvSpPr txBox="1"/>
          <p:nvPr/>
        </p:nvSpPr>
        <p:spPr>
          <a:xfrm>
            <a:off x="3048000" y="2710755"/>
            <a:ext cx="6096000" cy="19678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Your past cannot condemn you.</a:t>
            </a:r>
            <a:br>
              <a:rPr lang="en-US" sz="36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Satan cannot accuse you.</a:t>
            </a:r>
            <a:br>
              <a:rPr lang="en-US" sz="36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Shame cannot define you.</a:t>
            </a:r>
            <a:endParaRPr lang="en-US" sz="36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D36824-BD3C-0CE6-FB98-D034FC39D99B}"/>
              </a:ext>
            </a:extLst>
          </p:cNvPr>
          <p:cNvSpPr txBox="1"/>
          <p:nvPr/>
        </p:nvSpPr>
        <p:spPr>
          <a:xfrm>
            <a:off x="802640" y="5786943"/>
            <a:ext cx="1138936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2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Forgiveness is not a theory; it was signed in blood.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0F73C0E-059E-A112-E3E6-B5AA1B313CB6}"/>
              </a:ext>
            </a:extLst>
          </p:cNvPr>
          <p:cNvSpPr txBox="1"/>
          <p:nvPr/>
        </p:nvSpPr>
        <p:spPr>
          <a:xfrm>
            <a:off x="497840" y="4885946"/>
            <a:ext cx="11023600" cy="693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Because </a:t>
            </a:r>
            <a:r>
              <a:rPr lang="en-US" sz="3600" b="1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cross has the final word.</a:t>
            </a:r>
            <a:endParaRPr lang="en-US" sz="36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2931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AEB28A6-C8EC-83C6-6754-C28D2018AE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30B61E4-D0F7-5B5F-77AE-0929275144CD}"/>
              </a:ext>
            </a:extLst>
          </p:cNvPr>
          <p:cNvSpPr txBox="1"/>
          <p:nvPr/>
        </p:nvSpPr>
        <p:spPr>
          <a:xfrm>
            <a:off x="20320" y="492590"/>
            <a:ext cx="12151360" cy="23846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b="1" kern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I LOOK AT THE CROSS, I SEE </a:t>
            </a:r>
            <a:r>
              <a:rPr lang="en-US" sz="4400" b="1" u="sng" kern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VICTORY WHERE THE WORLD SAW DEFEAT!</a:t>
            </a:r>
            <a:endParaRPr lang="en-US" sz="2400" u="sng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B0A274B-7CAD-BA68-6B17-1B2AB45B31BB}"/>
              </a:ext>
            </a:extLst>
          </p:cNvPr>
          <p:cNvSpPr txBox="1"/>
          <p:nvPr/>
        </p:nvSpPr>
        <p:spPr>
          <a:xfrm>
            <a:off x="182880" y="3429000"/>
            <a:ext cx="12151360" cy="14683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b="1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Colossians 2:15 — “He disarmed the powers and authorities… triumphing over them by the cross.”</a:t>
            </a:r>
            <a:endParaRPr lang="en-US" sz="40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6977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3FE999E-2C8B-871E-1AC2-16991E8B67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BFE4642-3494-55C4-18E5-9C9D3ECE098A}"/>
              </a:ext>
            </a:extLst>
          </p:cNvPr>
          <p:cNvSpPr txBox="1"/>
          <p:nvPr/>
        </p:nvSpPr>
        <p:spPr>
          <a:xfrm>
            <a:off x="1290320" y="3991411"/>
            <a:ext cx="9428480" cy="23846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br>
              <a:rPr lang="en-US" sz="4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Heaven saw </a:t>
            </a:r>
            <a:r>
              <a:rPr lang="en-US" sz="4400" b="1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war</a:t>
            </a:r>
            <a:r>
              <a:rPr lang="en-US" sz="4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and Heaven saw </a:t>
            </a:r>
            <a:r>
              <a:rPr lang="en-US" sz="4400" b="1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victory</a:t>
            </a:r>
            <a:r>
              <a:rPr lang="en-US" sz="4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8F2BE6-01B0-8C60-05C9-384A6C9A5859}"/>
              </a:ext>
            </a:extLst>
          </p:cNvPr>
          <p:cNvSpPr txBox="1"/>
          <p:nvPr/>
        </p:nvSpPr>
        <p:spPr>
          <a:xfrm>
            <a:off x="3281680" y="687755"/>
            <a:ext cx="609600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Rome saw a criminal.</a:t>
            </a:r>
            <a:br>
              <a:rPr lang="en-US" sz="4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84EECD7-8945-3A8C-B6D8-CF4190AA151C}"/>
              </a:ext>
            </a:extLst>
          </p:cNvPr>
          <p:cNvSpPr txBox="1"/>
          <p:nvPr/>
        </p:nvSpPr>
        <p:spPr>
          <a:xfrm>
            <a:off x="3048000" y="1866315"/>
            <a:ext cx="60960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Satan</a:t>
            </a:r>
            <a:r>
              <a:rPr lang="en-US" sz="40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saw an opportunity.</a:t>
            </a:r>
            <a:br>
              <a:rPr lang="en-US" sz="40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1CF4067-E41F-CDA1-41F1-1F30E8065B5B}"/>
              </a:ext>
            </a:extLst>
          </p:cNvPr>
          <p:cNvSpPr txBox="1"/>
          <p:nvPr/>
        </p:nvSpPr>
        <p:spPr>
          <a:xfrm>
            <a:off x="2164080" y="3221970"/>
            <a:ext cx="810768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disciples saw tragedy.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515416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5638C4A-4948-9386-00F1-C67B507B83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C5A37DB-BBB8-BDAE-542D-5601E5138ACB}"/>
              </a:ext>
            </a:extLst>
          </p:cNvPr>
          <p:cNvSpPr txBox="1"/>
          <p:nvPr/>
        </p:nvSpPr>
        <p:spPr>
          <a:xfrm>
            <a:off x="710230" y="5347244"/>
            <a:ext cx="6096000" cy="827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veil was torn</a:t>
            </a:r>
            <a:endParaRPr lang="en-US" sz="4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9E4E55-F69D-5DE1-D2A2-0D70949C95F5}"/>
              </a:ext>
            </a:extLst>
          </p:cNvPr>
          <p:cNvSpPr txBox="1"/>
          <p:nvPr/>
        </p:nvSpPr>
        <p:spPr>
          <a:xfrm rot="20077176">
            <a:off x="-345439" y="706447"/>
            <a:ext cx="6096000" cy="894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8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 the cross:</a:t>
            </a:r>
            <a:endParaRPr lang="en-US" sz="48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A135AC-9C92-112A-FA8D-C6B42E24622F}"/>
              </a:ext>
            </a:extLst>
          </p:cNvPr>
          <p:cNvSpPr txBox="1"/>
          <p:nvPr/>
        </p:nvSpPr>
        <p:spPr>
          <a:xfrm>
            <a:off x="5647990" y="547411"/>
            <a:ext cx="6217920" cy="827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Death was defeated</a:t>
            </a:r>
            <a:endParaRPr lang="en-US" sz="4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EB23EE9-542B-7ADA-5306-96687B121FD7}"/>
              </a:ext>
            </a:extLst>
          </p:cNvPr>
          <p:cNvSpPr txBox="1"/>
          <p:nvPr/>
        </p:nvSpPr>
        <p:spPr>
          <a:xfrm>
            <a:off x="5647990" y="2021458"/>
            <a:ext cx="6217920" cy="894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8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Hell was disarmed</a:t>
            </a:r>
            <a:endParaRPr lang="en-US" sz="48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F382974-2737-9D9F-66AC-B370A167254A}"/>
              </a:ext>
            </a:extLst>
          </p:cNvPr>
          <p:cNvSpPr txBox="1"/>
          <p:nvPr/>
        </p:nvSpPr>
        <p:spPr>
          <a:xfrm>
            <a:off x="243840" y="2863843"/>
            <a:ext cx="6217920" cy="9942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5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Satan was crushed</a:t>
            </a:r>
            <a:endParaRPr lang="en-US" sz="5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78BD034-BABE-FEF9-D84F-00630B8F8582}"/>
              </a:ext>
            </a:extLst>
          </p:cNvPr>
          <p:cNvSpPr txBox="1"/>
          <p:nvPr/>
        </p:nvSpPr>
        <p:spPr>
          <a:xfrm>
            <a:off x="5107940" y="3796292"/>
            <a:ext cx="6477000" cy="827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curse was broken</a:t>
            </a:r>
            <a:endParaRPr lang="en-US" sz="4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903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000"/>
                            </p:stCondLst>
                            <p:childTnLst>
                              <p:par>
                                <p:cTn id="61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8000"/>
                            </p:stCondLst>
                            <p:childTnLst>
                              <p:par>
                                <p:cTn id="7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424DFF5-D7BE-F828-E30C-A5578705F5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FF04963-A7EC-AEC5-AC13-1A4FC980DA36}"/>
              </a:ext>
            </a:extLst>
          </p:cNvPr>
          <p:cNvSpPr txBox="1"/>
          <p:nvPr/>
        </p:nvSpPr>
        <p:spPr>
          <a:xfrm>
            <a:off x="548640" y="370670"/>
            <a:ext cx="11094720" cy="14683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cross is not a monument to death — it is the </a:t>
            </a:r>
            <a:r>
              <a:rPr lang="en-US" sz="4000" b="1" u="sng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doorway to resurrection</a:t>
            </a:r>
            <a:r>
              <a:rPr lang="en-US" sz="4000" u="sng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u="sng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4743E74-17A2-CE34-50AE-C1F08D35F34D}"/>
              </a:ext>
            </a:extLst>
          </p:cNvPr>
          <p:cNvSpPr txBox="1"/>
          <p:nvPr/>
        </p:nvSpPr>
        <p:spPr>
          <a:xfrm>
            <a:off x="548640" y="3083390"/>
            <a:ext cx="11501120" cy="14683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looked like the end was actually the beginning of every new beginning God would ever give you.</a:t>
            </a:r>
            <a:endParaRPr lang="en-US" sz="40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89418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AD2C7BE-AD6B-B23D-3C93-B7882D22C4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D8C4B86-FE1C-C8F9-4846-8A81A9653011}"/>
              </a:ext>
            </a:extLst>
          </p:cNvPr>
          <p:cNvSpPr txBox="1"/>
          <p:nvPr/>
        </p:nvSpPr>
        <p:spPr>
          <a:xfrm>
            <a:off x="1386348" y="503592"/>
            <a:ext cx="9370142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400" b="1" kern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WHEN I LOOK AT THE CROSS, I SEE </a:t>
            </a:r>
            <a:r>
              <a:rPr lang="en-US" sz="4400" b="1" u="sng" kern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MY CALLING</a:t>
            </a:r>
            <a:endParaRPr lang="en-US" sz="4400" u="sng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16CA6D-254C-E672-785C-04F89C4644E9}"/>
              </a:ext>
            </a:extLst>
          </p:cNvPr>
          <p:cNvSpPr txBox="1"/>
          <p:nvPr/>
        </p:nvSpPr>
        <p:spPr>
          <a:xfrm>
            <a:off x="2094271" y="2660775"/>
            <a:ext cx="7295535" cy="26049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b="1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“If anyone wants to follow Me, let him deny himself, take up his cross, and follow Me.”</a:t>
            </a:r>
            <a:br>
              <a:rPr lang="en-US" sz="36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en-US" sz="3600" i="1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Matthew 16:24</a:t>
            </a:r>
            <a:endParaRPr lang="en-US" sz="36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1201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0732E8F-BAB2-D48B-54AA-34167A7D19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2C6A0E4-4B38-6450-011D-F13A743F6559}"/>
              </a:ext>
            </a:extLst>
          </p:cNvPr>
          <p:cNvSpPr txBox="1"/>
          <p:nvPr/>
        </p:nvSpPr>
        <p:spPr>
          <a:xfrm>
            <a:off x="1012724" y="401314"/>
            <a:ext cx="9724102" cy="14683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cross is not only something Jesus carried — it is something we are invited to carry.</a:t>
            </a:r>
            <a:endParaRPr lang="en-US" sz="40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FB9E3F-20CD-D2C3-FAFF-F00229748114}"/>
              </a:ext>
            </a:extLst>
          </p:cNvPr>
          <p:cNvSpPr txBox="1"/>
          <p:nvPr/>
        </p:nvSpPr>
        <p:spPr>
          <a:xfrm>
            <a:off x="1597742" y="5320202"/>
            <a:ext cx="9296400" cy="760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000" kern="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40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ying to self so that Christ may live in us.</a:t>
            </a:r>
            <a:endParaRPr lang="en-US" sz="40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D9A1894-347F-62D6-9C4C-73AE0EA7A271}"/>
              </a:ext>
            </a:extLst>
          </p:cNvPr>
          <p:cNvSpPr txBox="1"/>
          <p:nvPr/>
        </p:nvSpPr>
        <p:spPr>
          <a:xfrm>
            <a:off x="3048000" y="1908672"/>
            <a:ext cx="6096000" cy="626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cross calls us to:</a:t>
            </a:r>
            <a:endParaRPr lang="en-US" sz="32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E7D29F1-3F09-00B6-D998-1616B4576155}"/>
              </a:ext>
            </a:extLst>
          </p:cNvPr>
          <p:cNvSpPr txBox="1"/>
          <p:nvPr/>
        </p:nvSpPr>
        <p:spPr>
          <a:xfrm rot="20269752">
            <a:off x="-324465" y="2981955"/>
            <a:ext cx="6096000" cy="894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800" kern="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48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urrender</a:t>
            </a:r>
            <a:endParaRPr lang="en-US" sz="48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311B86B-8ABE-1986-ED5E-D52901E1EE17}"/>
              </a:ext>
            </a:extLst>
          </p:cNvPr>
          <p:cNvSpPr txBox="1"/>
          <p:nvPr/>
        </p:nvSpPr>
        <p:spPr>
          <a:xfrm>
            <a:off x="5429866" y="2887971"/>
            <a:ext cx="6218902" cy="827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400" kern="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4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bedience</a:t>
            </a:r>
            <a:endParaRPr lang="en-US" sz="4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C602DE4-BB48-DD15-A76E-9A82E6E81608}"/>
              </a:ext>
            </a:extLst>
          </p:cNvPr>
          <p:cNvSpPr txBox="1"/>
          <p:nvPr/>
        </p:nvSpPr>
        <p:spPr>
          <a:xfrm>
            <a:off x="3217607" y="4042237"/>
            <a:ext cx="6218902" cy="827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400" kern="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4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acrificial love!</a:t>
            </a:r>
            <a:endParaRPr lang="en-US" sz="4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0358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000"/>
                            </p:stCondLst>
                            <p:childTnLst>
                              <p:par>
                                <p:cTn id="2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  <p:bldP spid="11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6BAB6E-6B63-6121-0695-67C0958E16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1E2BBC7-6A3B-E8BE-229D-11A0B784017B}"/>
              </a:ext>
            </a:extLst>
          </p:cNvPr>
          <p:cNvSpPr txBox="1"/>
          <p:nvPr/>
        </p:nvSpPr>
        <p:spPr>
          <a:xfrm>
            <a:off x="1940560" y="431630"/>
            <a:ext cx="8981440" cy="2905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5400" b="1" kern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“WHAT DO YOU SEE WHEN YOU LOOK AT THE CROSS?”</a:t>
            </a:r>
            <a:endParaRPr lang="en-US" sz="32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699DD81-6512-ADA8-6357-D910655D53E3}"/>
              </a:ext>
            </a:extLst>
          </p:cNvPr>
          <p:cNvSpPr txBox="1"/>
          <p:nvPr/>
        </p:nvSpPr>
        <p:spPr>
          <a:xfrm>
            <a:off x="3606800" y="4257040"/>
            <a:ext cx="6878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Pastor Richard “</a:t>
            </a:r>
            <a:r>
              <a:rPr lang="en-US" sz="3600" dirty="0" err="1">
                <a:solidFill>
                  <a:schemeClr val="bg1"/>
                </a:solidFill>
              </a:rPr>
              <a:t>Rico”Tubbs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56396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19D9DD-D993-C6D3-748A-8123A18F30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0BD00CB-8313-0A2D-66CA-A2B2674EEA18}"/>
              </a:ext>
            </a:extLst>
          </p:cNvPr>
          <p:cNvSpPr txBox="1"/>
          <p:nvPr/>
        </p:nvSpPr>
        <p:spPr>
          <a:xfrm>
            <a:off x="914400" y="774940"/>
            <a:ext cx="10530349" cy="1330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cross is not where we merely receive salvation — it is </a:t>
            </a:r>
            <a:r>
              <a:rPr lang="en-US" sz="3600" u="sng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where we learn how to live.</a:t>
            </a:r>
            <a:endParaRPr lang="en-US" sz="3600" u="sng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37B120-7D66-16E7-01D7-36B965B3DED7}"/>
              </a:ext>
            </a:extLst>
          </p:cNvPr>
          <p:cNvSpPr txBox="1"/>
          <p:nvPr/>
        </p:nvSpPr>
        <p:spPr>
          <a:xfrm>
            <a:off x="2875935" y="2820050"/>
            <a:ext cx="6607277" cy="25930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8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I look at the cross, I hear Jesus saying:</a:t>
            </a:r>
            <a:br>
              <a:rPr lang="en-US" sz="48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“Follow Me this way.”</a:t>
            </a:r>
            <a:endParaRPr lang="en-US" sz="48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12049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C9DC721-BD28-8185-92BF-E775FC26A8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F16C6D2-6C6B-15AA-09A1-F1A524C712F8}"/>
              </a:ext>
            </a:extLst>
          </p:cNvPr>
          <p:cNvSpPr txBox="1"/>
          <p:nvPr/>
        </p:nvSpPr>
        <p:spPr>
          <a:xfrm>
            <a:off x="1789471" y="804437"/>
            <a:ext cx="8613058" cy="16059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b="1" kern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I LOOK AT THE CROSS, I SEE THE </a:t>
            </a:r>
            <a:r>
              <a:rPr lang="en-US" sz="4400" b="1" u="sng" kern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GREAT EXCHANGE</a:t>
            </a:r>
            <a:endParaRPr lang="en-US" sz="2400" u="sng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4D7E5B-C836-74C7-0FBE-3EA08C7C3950}"/>
              </a:ext>
            </a:extLst>
          </p:cNvPr>
          <p:cNvSpPr txBox="1"/>
          <p:nvPr/>
        </p:nvSpPr>
        <p:spPr>
          <a:xfrm>
            <a:off x="3048000" y="2879043"/>
            <a:ext cx="6096000" cy="21762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b="1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Corinthians 5:21 — “God made Him who knew no sin to be sin for us…”</a:t>
            </a:r>
            <a:endParaRPr lang="en-US" sz="40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03138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660B6D7-0327-9D61-6855-FD0F7D8795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40ECF61-1771-EBCE-6B23-70593C09F6A3}"/>
              </a:ext>
            </a:extLst>
          </p:cNvPr>
          <p:cNvSpPr txBox="1"/>
          <p:nvPr/>
        </p:nvSpPr>
        <p:spPr>
          <a:xfrm>
            <a:off x="1120879" y="511426"/>
            <a:ext cx="10323870" cy="760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cross is the place where </a:t>
            </a:r>
            <a:r>
              <a:rPr lang="en-US" sz="4000" u="sng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everything changes</a:t>
            </a:r>
            <a:r>
              <a:rPr lang="en-US" sz="40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EFAB643-ABC4-C351-9133-BCCF8F1083F2}"/>
              </a:ext>
            </a:extLst>
          </p:cNvPr>
          <p:cNvSpPr txBox="1"/>
          <p:nvPr/>
        </p:nvSpPr>
        <p:spPr>
          <a:xfrm>
            <a:off x="2812025" y="5675381"/>
            <a:ext cx="6096000" cy="626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 was rejected → we are adopted.</a:t>
            </a:r>
            <a:endParaRPr lang="en-US" sz="32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F979469-4FA6-1602-BD29-444E0FCDF4C1}"/>
              </a:ext>
            </a:extLst>
          </p:cNvPr>
          <p:cNvSpPr txBox="1"/>
          <p:nvPr/>
        </p:nvSpPr>
        <p:spPr>
          <a:xfrm>
            <a:off x="3048000" y="1513708"/>
            <a:ext cx="6096000" cy="626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 the cross:</a:t>
            </a:r>
            <a:endParaRPr lang="en-US" sz="32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94A9F84-4547-8D64-CEC5-75F6FA6D5779}"/>
              </a:ext>
            </a:extLst>
          </p:cNvPr>
          <p:cNvSpPr txBox="1"/>
          <p:nvPr/>
        </p:nvSpPr>
        <p:spPr>
          <a:xfrm rot="20705401">
            <a:off x="-1" y="2760140"/>
            <a:ext cx="6096000" cy="11931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 took our sin → we receive His righteousness.</a:t>
            </a:r>
            <a:endParaRPr lang="en-US" sz="32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DBFB298-7596-26A1-8761-EFA226EAE688}"/>
              </a:ext>
            </a:extLst>
          </p:cNvPr>
          <p:cNvSpPr txBox="1"/>
          <p:nvPr/>
        </p:nvSpPr>
        <p:spPr>
          <a:xfrm>
            <a:off x="5501149" y="2622809"/>
            <a:ext cx="6125496" cy="11931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 took our shame → we receive His acceptance.</a:t>
            </a:r>
            <a:endParaRPr lang="en-US" sz="32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83102D5-2ED2-3B40-705B-6D02A34B88E5}"/>
              </a:ext>
            </a:extLst>
          </p:cNvPr>
          <p:cNvSpPr txBox="1"/>
          <p:nvPr/>
        </p:nvSpPr>
        <p:spPr>
          <a:xfrm>
            <a:off x="3441290" y="4298219"/>
            <a:ext cx="6921909" cy="626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 took our death → we receive His life.</a:t>
            </a:r>
            <a:endParaRPr lang="en-US" sz="32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34128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250"/>
                            </p:stCondLst>
                            <p:childTnLst>
                              <p:par>
                                <p:cTn id="2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  <p:bldP spid="11" grpId="0"/>
      <p:bldP spid="1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B1FED7-814D-21A0-D941-840E26B749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B48431C-C35F-26E4-E7D1-597BC58FB26D}"/>
              </a:ext>
            </a:extLst>
          </p:cNvPr>
          <p:cNvSpPr txBox="1"/>
          <p:nvPr/>
        </p:nvSpPr>
        <p:spPr>
          <a:xfrm>
            <a:off x="1258529" y="1008955"/>
            <a:ext cx="9301315" cy="25988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8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 is the </a:t>
            </a:r>
            <a:r>
              <a:rPr lang="en-US" sz="4800" b="1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great exchange</a:t>
            </a:r>
            <a:r>
              <a:rPr lang="en-US" sz="48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48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 is the gospel.</a:t>
            </a:r>
            <a:br>
              <a:rPr lang="en-US" sz="48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8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62EC35-47FD-A45F-DBB3-49D4B9A54A8F}"/>
              </a:ext>
            </a:extLst>
          </p:cNvPr>
          <p:cNvSpPr txBox="1"/>
          <p:nvPr/>
        </p:nvSpPr>
        <p:spPr>
          <a:xfrm>
            <a:off x="1406013" y="3876057"/>
            <a:ext cx="959628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 is why the cross is not just a symbol — it is salvation.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1466932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87C5DF6-62D4-A9E4-5D97-A7FF4C251D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281F3F7-4748-88ED-C523-473CFC8E10AF}"/>
              </a:ext>
            </a:extLst>
          </p:cNvPr>
          <p:cNvSpPr txBox="1"/>
          <p:nvPr/>
        </p:nvSpPr>
        <p:spPr>
          <a:xfrm>
            <a:off x="3146323" y="388203"/>
            <a:ext cx="55945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Homework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8E6DF1-7CF1-7243-6E90-542637E741BC}"/>
              </a:ext>
            </a:extLst>
          </p:cNvPr>
          <p:cNvSpPr txBox="1"/>
          <p:nvPr/>
        </p:nvSpPr>
        <p:spPr>
          <a:xfrm>
            <a:off x="1012724" y="3521920"/>
            <a:ext cx="10353366" cy="24283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 week, look again at the cross — not casually, not distantly — but personally.</a:t>
            </a:r>
            <a:endParaRPr lang="en-US" sz="32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hear the voice of the Savior saying:</a:t>
            </a:r>
            <a:br>
              <a:rPr lang="en-US" sz="32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“This was for you.”</a:t>
            </a:r>
            <a:endParaRPr lang="en-US" sz="32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CC7512A-24F7-072A-C110-A686B3E32633}"/>
              </a:ext>
            </a:extLst>
          </p:cNvPr>
          <p:cNvSpPr txBox="1"/>
          <p:nvPr/>
        </p:nvSpPr>
        <p:spPr>
          <a:xfrm>
            <a:off x="825910" y="1678684"/>
            <a:ext cx="10540180" cy="14683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the most important question is not </a:t>
            </a:r>
            <a:r>
              <a:rPr lang="en-US" sz="4000" i="1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you see</a:t>
            </a:r>
            <a:r>
              <a:rPr lang="en-US" sz="40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it’s </a:t>
            </a:r>
            <a:r>
              <a:rPr lang="en-US" sz="4000" i="1" u="sng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you will do with what you see</a:t>
            </a:r>
            <a:r>
              <a:rPr lang="en-US" sz="4000" u="sng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u="sng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4236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4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D7C6B17-02C2-EAED-A3D1-7F98C64B51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2003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4B5F897-158D-4A22-4E5C-CFEE3F9D77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3713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CD56E00-C908-FD0C-661A-137CB7EBF0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99276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C65C851-1CF9-9E50-ACEA-B2AA6920E4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847D90F-5825-1C9D-9297-1B4D25D7CA17}"/>
              </a:ext>
            </a:extLst>
          </p:cNvPr>
          <p:cNvSpPr txBox="1"/>
          <p:nvPr/>
        </p:nvSpPr>
        <p:spPr>
          <a:xfrm>
            <a:off x="142240" y="947353"/>
            <a:ext cx="11907520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3750"/>
              </a:spcBef>
              <a:buNone/>
            </a:pPr>
            <a:r>
              <a:rPr lang="en-US" sz="2000" b="1" i="0" baseline="30000" dirty="0">
                <a:solidFill>
                  <a:schemeClr val="bg1"/>
                </a:solidFill>
                <a:effectLst/>
                <a:latin typeface="system-ui"/>
              </a:rPr>
              <a:t>33 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system-ui"/>
              </a:rPr>
              <a:t>When they came to the place called the Skull, they crucified him there, along with the criminals—one on his right, the other on his left. </a:t>
            </a:r>
            <a:r>
              <a:rPr lang="en-US" sz="2000" b="1" i="0" baseline="30000" dirty="0">
                <a:solidFill>
                  <a:schemeClr val="bg1"/>
                </a:solidFill>
                <a:effectLst/>
                <a:latin typeface="system-ui"/>
              </a:rPr>
              <a:t>34 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system-ui"/>
              </a:rPr>
              <a:t>Jesus said, “Father, forgive them, for they do not know what they are doing.”</a:t>
            </a:r>
            <a:r>
              <a:rPr lang="en-US" sz="2000" b="0" i="0" baseline="30000" dirty="0">
                <a:solidFill>
                  <a:schemeClr val="bg1"/>
                </a:solidFill>
                <a:effectLst/>
                <a:latin typeface="system-ui"/>
              </a:rPr>
              <a:t>[</a:t>
            </a:r>
            <a:r>
              <a:rPr lang="en-US" sz="2000" b="0" i="0" baseline="30000" dirty="0">
                <a:solidFill>
                  <a:schemeClr val="bg1"/>
                </a:solidFill>
                <a:effectLst/>
                <a:latin typeface="system-ui"/>
                <a:hlinkClick r:id="rId3" tooltip="See footnote 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</a:t>
            </a:r>
            <a:r>
              <a:rPr lang="en-US" sz="2000" b="0" i="0" baseline="30000" dirty="0">
                <a:solidFill>
                  <a:schemeClr val="bg1"/>
                </a:solidFill>
                <a:effectLst/>
                <a:latin typeface="system-ui"/>
              </a:rPr>
              <a:t>]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system-ui"/>
              </a:rPr>
              <a:t> And they divided up his clothes by casting lots. </a:t>
            </a:r>
            <a:r>
              <a:rPr lang="en-US" sz="2000" b="1" i="0" baseline="30000" dirty="0">
                <a:solidFill>
                  <a:schemeClr val="bg1"/>
                </a:solidFill>
                <a:effectLst/>
                <a:latin typeface="system-ui"/>
              </a:rPr>
              <a:t>35 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system-ui"/>
              </a:rPr>
              <a:t>The people stood watching, and the rulers even sneered at him. They said, “He saved others; let him save himself if he is God’s Messiah, the Chosen One.” </a:t>
            </a:r>
            <a:r>
              <a:rPr lang="en-US" sz="2000" b="1" i="0" baseline="30000" dirty="0">
                <a:solidFill>
                  <a:schemeClr val="bg1"/>
                </a:solidFill>
                <a:effectLst/>
                <a:latin typeface="system-ui"/>
              </a:rPr>
              <a:t>36 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system-ui"/>
              </a:rPr>
              <a:t>The soldiers also came up and mocked him. They offered him wine vinegar </a:t>
            </a:r>
            <a:r>
              <a:rPr lang="en-US" sz="2000" b="1" i="0" baseline="30000" dirty="0">
                <a:solidFill>
                  <a:schemeClr val="bg1"/>
                </a:solidFill>
                <a:effectLst/>
                <a:latin typeface="system-ui"/>
              </a:rPr>
              <a:t>37 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system-ui"/>
              </a:rPr>
              <a:t>and said, “If you are the king of the Jews, save yourself.” </a:t>
            </a:r>
            <a:r>
              <a:rPr lang="en-US" sz="2000" b="1" i="0" baseline="30000" dirty="0">
                <a:solidFill>
                  <a:schemeClr val="bg1"/>
                </a:solidFill>
                <a:effectLst/>
                <a:latin typeface="system-ui"/>
              </a:rPr>
              <a:t>38 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system-ui"/>
              </a:rPr>
              <a:t>There was a written notice above him, which read: </a:t>
            </a:r>
            <a:r>
              <a:rPr lang="en-US" sz="2000" b="0" i="0" cap="small" dirty="0">
                <a:solidFill>
                  <a:schemeClr val="bg1"/>
                </a:solidFill>
                <a:effectLst/>
                <a:latin typeface="system-ui"/>
              </a:rPr>
              <a:t>this is the king of the jews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system-ui"/>
              </a:rPr>
              <a:t>. </a:t>
            </a:r>
            <a:r>
              <a:rPr lang="en-US" sz="2000" b="1" i="0" baseline="30000" dirty="0">
                <a:solidFill>
                  <a:schemeClr val="bg1"/>
                </a:solidFill>
                <a:effectLst/>
                <a:latin typeface="system-ui"/>
              </a:rPr>
              <a:t>39 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system-ui"/>
              </a:rPr>
              <a:t>One of the criminals who hung there hurled insults at him: “Aren’t you the Messiah? Save yourself and us!” </a:t>
            </a:r>
            <a:r>
              <a:rPr lang="en-US" sz="2000" b="1" i="0" baseline="30000" dirty="0">
                <a:solidFill>
                  <a:schemeClr val="bg1"/>
                </a:solidFill>
                <a:effectLst/>
                <a:latin typeface="system-ui"/>
              </a:rPr>
              <a:t>40 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system-ui"/>
              </a:rPr>
              <a:t>But </a:t>
            </a:r>
            <a:r>
              <a:rPr lang="en-US" b="0" i="0" dirty="0">
                <a:solidFill>
                  <a:schemeClr val="bg1"/>
                </a:solidFill>
                <a:effectLst/>
                <a:latin typeface="system-ui"/>
              </a:rPr>
              <a:t>the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system-ui"/>
              </a:rPr>
              <a:t> other criminal rebuked him. “Don’t you fear God,” he said, “since you are under the same sentence? </a:t>
            </a:r>
            <a:r>
              <a:rPr lang="en-US" sz="2000" b="1" i="0" baseline="30000" dirty="0">
                <a:solidFill>
                  <a:schemeClr val="bg1"/>
                </a:solidFill>
                <a:effectLst/>
                <a:latin typeface="system-ui"/>
              </a:rPr>
              <a:t>41 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system-ui"/>
              </a:rPr>
              <a:t>We are punished justly, for we are getting what our deeds deserve. But this man has done nothing wrong.” </a:t>
            </a:r>
            <a:r>
              <a:rPr lang="en-US" sz="2000" b="1" i="0" baseline="30000" dirty="0">
                <a:solidFill>
                  <a:schemeClr val="bg1"/>
                </a:solidFill>
                <a:effectLst/>
                <a:latin typeface="system-ui"/>
              </a:rPr>
              <a:t>42 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system-ui"/>
              </a:rPr>
              <a:t>Then he said, “Jesus, remember me when you come into your kingdom.</a:t>
            </a:r>
            <a:r>
              <a:rPr lang="en-US" sz="2000" b="0" i="0" baseline="30000" dirty="0">
                <a:solidFill>
                  <a:schemeClr val="bg1"/>
                </a:solidFill>
                <a:effectLst/>
                <a:latin typeface="system-ui"/>
              </a:rPr>
              <a:t>[</a:t>
            </a:r>
            <a:r>
              <a:rPr lang="en-US" sz="2000" b="0" i="0" baseline="30000" dirty="0">
                <a:solidFill>
                  <a:schemeClr val="bg1"/>
                </a:solidFill>
                <a:effectLst/>
                <a:latin typeface="system-ui"/>
                <a:hlinkClick r:id="rId4" tooltip="See footnote b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</a:t>
            </a:r>
            <a:r>
              <a:rPr lang="en-US" sz="2000" b="0" i="0" baseline="30000" dirty="0">
                <a:solidFill>
                  <a:schemeClr val="bg1"/>
                </a:solidFill>
                <a:effectLst/>
                <a:latin typeface="system-ui"/>
              </a:rPr>
              <a:t>]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system-ui"/>
              </a:rPr>
              <a:t>” </a:t>
            </a:r>
            <a:r>
              <a:rPr lang="en-US" sz="2000" b="1" i="0" baseline="30000" dirty="0">
                <a:solidFill>
                  <a:schemeClr val="bg1"/>
                </a:solidFill>
                <a:effectLst/>
                <a:latin typeface="system-ui"/>
              </a:rPr>
              <a:t>43 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system-ui"/>
              </a:rPr>
              <a:t>Jesus answered him, “Truly I tell you, today you will be with me in paradise.” </a:t>
            </a:r>
            <a:r>
              <a:rPr lang="en-US" sz="2000" b="1" i="0" baseline="30000" dirty="0">
                <a:solidFill>
                  <a:schemeClr val="bg1"/>
                </a:solidFill>
                <a:effectLst/>
                <a:latin typeface="system-ui"/>
              </a:rPr>
              <a:t>44 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system-ui"/>
              </a:rPr>
              <a:t>It was now about noon, and darkness came over the whole land until three in the afternoon, </a:t>
            </a:r>
            <a:r>
              <a:rPr lang="en-US" sz="2000" b="1" i="0" baseline="30000" dirty="0">
                <a:solidFill>
                  <a:schemeClr val="bg1"/>
                </a:solidFill>
                <a:effectLst/>
                <a:latin typeface="system-ui"/>
              </a:rPr>
              <a:t>45 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system-ui"/>
              </a:rPr>
              <a:t>for the sun stopped shining. And the curtain of the temple was torn in two. </a:t>
            </a:r>
            <a:r>
              <a:rPr lang="en-US" sz="2000" b="1" i="0" baseline="30000" dirty="0">
                <a:solidFill>
                  <a:schemeClr val="bg1"/>
                </a:solidFill>
                <a:effectLst/>
                <a:latin typeface="system-ui"/>
              </a:rPr>
              <a:t>46 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system-ui"/>
              </a:rPr>
              <a:t>Jesus called out with a loud voice, “Father, into your hands I commit my spirit.”</a:t>
            </a:r>
            <a:r>
              <a:rPr lang="en-US" sz="2000" b="0" i="0" baseline="30000" dirty="0">
                <a:solidFill>
                  <a:schemeClr val="bg1"/>
                </a:solidFill>
                <a:effectLst/>
                <a:latin typeface="system-ui"/>
              </a:rPr>
              <a:t>[</a:t>
            </a:r>
            <a:r>
              <a:rPr lang="en-US" sz="2000" b="0" i="0" baseline="30000" dirty="0">
                <a:solidFill>
                  <a:schemeClr val="bg1"/>
                </a:solidFill>
                <a:effectLst/>
                <a:latin typeface="system-ui"/>
                <a:hlinkClick r:id="rId5" tooltip="See footnote c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</a:t>
            </a:r>
            <a:r>
              <a:rPr lang="en-US" sz="2000" b="0" i="0" baseline="30000" dirty="0">
                <a:solidFill>
                  <a:schemeClr val="bg1"/>
                </a:solidFill>
                <a:effectLst/>
                <a:latin typeface="system-ui"/>
              </a:rPr>
              <a:t>]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system-ui"/>
              </a:rPr>
              <a:t> When he had said this, he breathed his last. </a:t>
            </a:r>
            <a:r>
              <a:rPr lang="en-US" sz="2000" b="1" i="0" baseline="30000" dirty="0">
                <a:solidFill>
                  <a:schemeClr val="bg1"/>
                </a:solidFill>
                <a:effectLst/>
                <a:latin typeface="system-ui"/>
              </a:rPr>
              <a:t>47 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system-ui"/>
              </a:rPr>
              <a:t>The centurion, seeing what had happened, praised God and said, “Surely this was a righteous man.” </a:t>
            </a:r>
            <a:r>
              <a:rPr lang="en-US" sz="2000" b="1" i="0" baseline="30000" dirty="0">
                <a:solidFill>
                  <a:schemeClr val="bg1"/>
                </a:solidFill>
                <a:effectLst/>
                <a:latin typeface="system-ui"/>
              </a:rPr>
              <a:t>48 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system-ui"/>
              </a:rPr>
              <a:t>When all the people who had gathered to witness this sight saw what took place, they beat their breasts and went away. </a:t>
            </a:r>
            <a:r>
              <a:rPr lang="en-US" sz="2000" b="1" i="0" baseline="30000" dirty="0">
                <a:solidFill>
                  <a:schemeClr val="bg1"/>
                </a:solidFill>
                <a:effectLst/>
                <a:latin typeface="system-ui"/>
              </a:rPr>
              <a:t>49 </a:t>
            </a:r>
            <a:r>
              <a:rPr lang="en-US" sz="2000" b="0" i="0" dirty="0">
                <a:solidFill>
                  <a:schemeClr val="bg1"/>
                </a:solidFill>
                <a:effectLst/>
                <a:latin typeface="system-ui"/>
              </a:rPr>
              <a:t>But all those who knew him, including the women who had followed him from Galilee, stood at a distance, watching these things.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4AA822D-3825-D996-610F-AB3249557D32}"/>
              </a:ext>
            </a:extLst>
          </p:cNvPr>
          <p:cNvSpPr txBox="1"/>
          <p:nvPr/>
        </p:nvSpPr>
        <p:spPr>
          <a:xfrm>
            <a:off x="2905760" y="135374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600" b="0" i="0" dirty="0">
                <a:solidFill>
                  <a:schemeClr val="bg1"/>
                </a:solidFill>
                <a:effectLst/>
                <a:latin typeface="system-ui"/>
              </a:rPr>
              <a:t>Luke 23:33-49</a:t>
            </a:r>
          </a:p>
        </p:txBody>
      </p:sp>
    </p:spTree>
    <p:extLst>
      <p:ext uri="{BB962C8B-B14F-4D97-AF65-F5344CB8AC3E}">
        <p14:creationId xmlns:p14="http://schemas.microsoft.com/office/powerpoint/2010/main" val="14615755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FEAC807-6890-7A7A-6BFC-085C6E7269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5BD0310-416B-AB40-7035-C4E909324D73}"/>
              </a:ext>
            </a:extLst>
          </p:cNvPr>
          <p:cNvSpPr txBox="1"/>
          <p:nvPr/>
        </p:nvSpPr>
        <p:spPr>
          <a:xfrm>
            <a:off x="802640" y="210811"/>
            <a:ext cx="10393680" cy="32181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6000" b="1" kern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I LOOK AT THE CROSS, I SEE THE </a:t>
            </a:r>
            <a:r>
              <a:rPr lang="en-US" sz="6000" b="1" u="sng" kern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DEPTH OF GOD’S LOVE</a:t>
            </a:r>
            <a:endParaRPr lang="en-US" sz="3600" u="sng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534A51C-C4E9-5DAE-1A91-53F260554440}"/>
              </a:ext>
            </a:extLst>
          </p:cNvPr>
          <p:cNvSpPr txBox="1"/>
          <p:nvPr/>
        </p:nvSpPr>
        <p:spPr>
          <a:xfrm>
            <a:off x="294640" y="4038430"/>
            <a:ext cx="11460480" cy="11931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b="1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Romans 5:8 — “God demonstrates His own love for us in this: while we were still sinners, Christ died for us.”</a:t>
            </a:r>
            <a:endParaRPr lang="en-US" sz="32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2361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C0B3D13-5357-E5F7-E2D4-F00D8800DC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1FDDA89-B618-D92D-9AEB-3F0806252CA7}"/>
              </a:ext>
            </a:extLst>
          </p:cNvPr>
          <p:cNvSpPr txBox="1"/>
          <p:nvPr/>
        </p:nvSpPr>
        <p:spPr>
          <a:xfrm>
            <a:off x="132080" y="614510"/>
            <a:ext cx="11531600" cy="1708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cross is not merely proof that Jesus died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u="sng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is proof that </a:t>
            </a:r>
            <a:r>
              <a:rPr lang="en-US" sz="4400" b="1" u="sng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God loves</a:t>
            </a:r>
            <a:r>
              <a:rPr lang="en-US" sz="4400" u="sng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400" u="sng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0718FF-E2AB-FA56-CF7F-15A0B3D486CE}"/>
              </a:ext>
            </a:extLst>
          </p:cNvPr>
          <p:cNvSpPr txBox="1"/>
          <p:nvPr/>
        </p:nvSpPr>
        <p:spPr>
          <a:xfrm>
            <a:off x="284480" y="2415123"/>
            <a:ext cx="12161520" cy="17138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 didn’t wait for us </a:t>
            </a:r>
            <a:r>
              <a:rPr lang="en-US" sz="4400" u="sng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improve.</a:t>
            </a:r>
            <a:endParaRPr lang="en-US" sz="4400" u="sng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n-US" sz="4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8750154-3541-444D-1763-91DEECD230BE}"/>
              </a:ext>
            </a:extLst>
          </p:cNvPr>
          <p:cNvSpPr txBox="1"/>
          <p:nvPr/>
        </p:nvSpPr>
        <p:spPr>
          <a:xfrm>
            <a:off x="284480" y="4887322"/>
            <a:ext cx="11785600" cy="827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 loved </a:t>
            </a:r>
            <a:r>
              <a:rPr lang="en-US" sz="4400" u="sng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</a:t>
            </a:r>
            <a:r>
              <a:rPr lang="en-US" sz="4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He loved </a:t>
            </a:r>
            <a:r>
              <a:rPr lang="en-US" sz="4400" u="sng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fully.</a:t>
            </a:r>
            <a:r>
              <a:rPr lang="en-US" sz="4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He loved </a:t>
            </a:r>
            <a:r>
              <a:rPr lang="en-US" sz="4400" u="sng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freely.</a:t>
            </a:r>
            <a:endParaRPr lang="en-US" sz="4400" u="sng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2A1038A-20C9-0274-2A4B-218767E6BA63}"/>
              </a:ext>
            </a:extLst>
          </p:cNvPr>
          <p:cNvSpPr txBox="1"/>
          <p:nvPr/>
        </p:nvSpPr>
        <p:spPr>
          <a:xfrm>
            <a:off x="284480" y="3542234"/>
            <a:ext cx="10922000" cy="827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 didn’t demand that </a:t>
            </a:r>
            <a:r>
              <a:rPr lang="en-US" sz="4400" u="sng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fix ourselves.</a:t>
            </a:r>
            <a:endParaRPr lang="en-US" sz="4400" u="sng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82163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058B47F-7131-3E0B-787F-6E2E769ECA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4D33C48-0D68-993A-BE66-05ED331949B9}"/>
              </a:ext>
            </a:extLst>
          </p:cNvPr>
          <p:cNvSpPr txBox="1"/>
          <p:nvPr/>
        </p:nvSpPr>
        <p:spPr>
          <a:xfrm>
            <a:off x="1036320" y="835982"/>
            <a:ext cx="9946640" cy="42601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80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 the cross, love is not a feeling — it is a </a:t>
            </a:r>
            <a:r>
              <a:rPr lang="en-US" sz="8000" b="1" u="sng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sacrifice</a:t>
            </a:r>
            <a:r>
              <a:rPr lang="en-US" sz="8000" u="sng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8000" u="sng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1973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0EC7C75-D6B2-2B38-0ECB-05C2CA1508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AEE7A62-7DED-902B-E4B4-70BB1EC3244A}"/>
              </a:ext>
            </a:extLst>
          </p:cNvPr>
          <p:cNvSpPr txBox="1"/>
          <p:nvPr/>
        </p:nvSpPr>
        <p:spPr>
          <a:xfrm>
            <a:off x="172720" y="599440"/>
            <a:ext cx="1201928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parent who jumps in front of danger to save their child doesn’t stop to calculate the cost. Love </a:t>
            </a:r>
            <a:r>
              <a:rPr lang="en-US" sz="4000" i="1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moves</a:t>
            </a:r>
            <a:r>
              <a:rPr lang="en-US" sz="40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Love </a:t>
            </a:r>
            <a:r>
              <a:rPr lang="en-US" sz="4000" i="1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acts</a:t>
            </a:r>
            <a:r>
              <a:rPr lang="en-US" sz="40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40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D9E671-E4AE-D5DB-2EDF-3DA202922CE8}"/>
              </a:ext>
            </a:extLst>
          </p:cNvPr>
          <p:cNvSpPr txBox="1"/>
          <p:nvPr/>
        </p:nvSpPr>
        <p:spPr>
          <a:xfrm>
            <a:off x="568960" y="2870030"/>
            <a:ext cx="11186160" cy="23846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is the cross. The Son of God stepped between humanity and judgment — willingly, knowingly.</a:t>
            </a:r>
            <a:endParaRPr lang="en-US" sz="44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70082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E39691D-E848-DB3A-F830-D3EE21ACF1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5ACD3FE-3A09-0156-B574-4372267E0F4E}"/>
              </a:ext>
            </a:extLst>
          </p:cNvPr>
          <p:cNvSpPr txBox="1"/>
          <p:nvPr/>
        </p:nvSpPr>
        <p:spPr>
          <a:xfrm>
            <a:off x="731520" y="1600030"/>
            <a:ext cx="11003280" cy="2905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5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you look at the cross, you should hear God saying:</a:t>
            </a:r>
            <a:br>
              <a:rPr lang="en-US" sz="5400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b="1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“This is </a:t>
            </a:r>
            <a:r>
              <a:rPr lang="en-US" sz="5400" b="1" u="sng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much I love you.”</a:t>
            </a:r>
            <a:endParaRPr lang="en-US" sz="5400" u="sng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5885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4A77469-0E76-81EF-1D27-F3E22BB1F3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61B966A-41A0-20E6-2E51-8C328375DBC0}"/>
              </a:ext>
            </a:extLst>
          </p:cNvPr>
          <p:cNvSpPr txBox="1"/>
          <p:nvPr/>
        </p:nvSpPr>
        <p:spPr>
          <a:xfrm>
            <a:off x="416560" y="563710"/>
            <a:ext cx="11165840" cy="1743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800" b="1" kern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I LOOK AT THE CROSS, I SEE </a:t>
            </a:r>
            <a:r>
              <a:rPr lang="en-US" sz="4800" b="1" u="sng" kern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COST OF MY SIN</a:t>
            </a:r>
            <a:endParaRPr lang="en-US" sz="2800" u="sng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4DB5B16-14CB-10EA-22C7-684DF177DB3C}"/>
              </a:ext>
            </a:extLst>
          </p:cNvPr>
          <p:cNvSpPr txBox="1"/>
          <p:nvPr/>
        </p:nvSpPr>
        <p:spPr>
          <a:xfrm>
            <a:off x="497840" y="3306910"/>
            <a:ext cx="11694160" cy="1330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b="1" kern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Isaiah 53:5 — “He was pierced for our transgressions… crushed for our iniquities.”</a:t>
            </a:r>
            <a:endParaRPr lang="en-US" sz="36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4043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525</TotalTime>
  <Words>1219</Words>
  <Application>Microsoft Office PowerPoint</Application>
  <PresentationFormat>Widescreen</PresentationFormat>
  <Paragraphs>70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Aptos</vt:lpstr>
      <vt:lpstr>Aptos Display</vt:lpstr>
      <vt:lpstr>Arial</vt:lpstr>
      <vt:lpstr>system-ui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Richard Tubbs</dc:creator>
  <cp:lastModifiedBy>Richard Tubbs</cp:lastModifiedBy>
  <cp:revision>2</cp:revision>
  <dcterms:created xsi:type="dcterms:W3CDTF">2025-12-05T20:43:01Z</dcterms:created>
  <dcterms:modified xsi:type="dcterms:W3CDTF">2025-12-06T17:46:26Z</dcterms:modified>
</cp:coreProperties>
</file>