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24F72F-C78B-4799-B3AF-C5C847FC340A}" v="4" dt="2026-07-04T20:00:07.4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42"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ubbs" userId="b0993f8c11731488" providerId="LiveId" clId="{10EC4FEB-F800-4AB0-9DCE-578348C83409}"/>
    <pc:docChg chg="modSld">
      <pc:chgData name="Richard Tubbs" userId="b0993f8c11731488" providerId="LiveId" clId="{10EC4FEB-F800-4AB0-9DCE-578348C83409}" dt="2026-07-04T20:00:07.469" v="3" actId="115"/>
      <pc:docMkLst>
        <pc:docMk/>
      </pc:docMkLst>
      <pc:sldChg chg="modSp">
        <pc:chgData name="Richard Tubbs" userId="b0993f8c11731488" providerId="LiveId" clId="{10EC4FEB-F800-4AB0-9DCE-578348C83409}" dt="2026-07-04T20:00:07.469" v="3" actId="115"/>
        <pc:sldMkLst>
          <pc:docMk/>
          <pc:sldMk cId="3878836438" sldId="281"/>
        </pc:sldMkLst>
        <pc:spChg chg="mod">
          <ac:chgData name="Richard Tubbs" userId="b0993f8c11731488" providerId="LiveId" clId="{10EC4FEB-F800-4AB0-9DCE-578348C83409}" dt="2026-07-04T20:00:02.061" v="1" actId="115"/>
          <ac:spMkLst>
            <pc:docMk/>
            <pc:sldMk cId="3878836438" sldId="281"/>
            <ac:spMk id="11" creationId="{8D93F279-2C24-09AA-487D-D34F3E110A04}"/>
          </ac:spMkLst>
        </pc:spChg>
        <pc:spChg chg="mod">
          <ac:chgData name="Richard Tubbs" userId="b0993f8c11731488" providerId="LiveId" clId="{10EC4FEB-F800-4AB0-9DCE-578348C83409}" dt="2026-07-04T20:00:07.469" v="3" actId="115"/>
          <ac:spMkLst>
            <pc:docMk/>
            <pc:sldMk cId="3878836438" sldId="281"/>
            <ac:spMk id="13" creationId="{22CE0A79-9D1E-DAB2-F66F-F6A386F1823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AA696-1CB5-5D3D-A425-9FB0C9500E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F62B13-69C1-F4B6-5E89-9C5A20357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25F6A2-0F80-F936-0A9D-B68E02EAB21A}"/>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4AD321AC-7D53-E788-91A0-329C03F5B4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810B4-1574-480F-48BC-EACC42A47FC5}"/>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324863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58CE0-546E-4E50-7622-8A2724B5AA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A32950-5692-06C9-8246-B9E0C937E6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FA0351-5344-8DD0-D7E6-03896EC7B47A}"/>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48747C54-E2EB-6FBD-7C77-0074817483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0A481-942D-6A72-605F-D1D484857D8D}"/>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307138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CF2512-4274-C051-2696-B16863CCCA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DC10C4-2ADE-2A80-6F98-BCF683CA42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D59649-6F82-4B2B-E62E-D67E67E12365}"/>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DEDAD1D6-6D1A-BFD2-3094-A9DE0E982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164469-B01C-E093-A3CB-4F7B06FDBBBD}"/>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3026396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48AD9-8926-3140-22AD-D453B855B2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5A8604-6107-8440-AF8D-B8E839BC51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C17DA-E713-08E0-0216-696AB64559BC}"/>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15A0E39D-0D79-D5B8-369D-011F51E73A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C1FE18-1231-0587-5A8C-F551BAB9B016}"/>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762369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E5E-4930-E5B3-F06F-A548EAD3F4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D768E7-DAFC-D608-1858-2CFD1C2C2E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289A6B-9A11-3D5B-4C39-5CD9BFFD1158}"/>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E1DF5388-A067-2265-072C-DF2A053385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F1728F-D5EB-E1E3-29DC-968CCE047A34}"/>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1152103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B1631-5471-A42D-AB5D-9E4FFBD1E4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67B2EB-8C49-3D52-4D6A-962433017A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04E0D6-E43E-032B-98B7-6FECE53D37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B20300-9C0F-A17B-5D48-28142AADACCB}"/>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6" name="Footer Placeholder 5">
            <a:extLst>
              <a:ext uri="{FF2B5EF4-FFF2-40B4-BE49-F238E27FC236}">
                <a16:creationId xmlns:a16="http://schemas.microsoft.com/office/drawing/2014/main" id="{53A7C5D1-E4D3-0460-6442-2715640E13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5FFCA0-A399-91E0-7321-11BED6312744}"/>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40743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1EFB2-ECC7-302C-D758-21FBC10B36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82E0C7-F616-58CA-FFCF-5E6D288F75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6A213F-BEB3-2276-A2D2-0F15F4CA6D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21503C-4C61-8198-4393-87FD4FCA30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84B646-9455-34A6-9CB3-3512AA1BE1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0E16CA-FCE8-858C-C60F-891B47BE2D42}"/>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8" name="Footer Placeholder 7">
            <a:extLst>
              <a:ext uri="{FF2B5EF4-FFF2-40B4-BE49-F238E27FC236}">
                <a16:creationId xmlns:a16="http://schemas.microsoft.com/office/drawing/2014/main" id="{04F6151D-3479-AE83-C2E0-5372E2741A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0A1F1B-3434-0E45-59B1-6B80C6BEAF4D}"/>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239398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31A55-B34F-2EE5-E465-4D3EFC195B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C05801-CD3D-7603-665E-BAA94A027F20}"/>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4" name="Footer Placeholder 3">
            <a:extLst>
              <a:ext uri="{FF2B5EF4-FFF2-40B4-BE49-F238E27FC236}">
                <a16:creationId xmlns:a16="http://schemas.microsoft.com/office/drawing/2014/main" id="{8DDFA20E-6AB3-CCFD-DDC9-71D6B63040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3B1A6-6B2B-2F49-66B6-E11A215ABA20}"/>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876228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A328DD-F007-8FA3-184C-FF94EB5E61F8}"/>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3" name="Footer Placeholder 2">
            <a:extLst>
              <a:ext uri="{FF2B5EF4-FFF2-40B4-BE49-F238E27FC236}">
                <a16:creationId xmlns:a16="http://schemas.microsoft.com/office/drawing/2014/main" id="{6F8BE00F-A641-7AF6-5059-33EC033E8B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A87870-C7C6-CC9D-3C20-B809DC82D79D}"/>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1802275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23CC-9AE6-48EF-34BE-116420AE57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3FDC62-5B73-0177-0401-45027DDBB8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C85755-8E48-7B07-641D-DDB39E6AE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51D976-D86B-04AE-9E7C-DD53BB9BDA45}"/>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6" name="Footer Placeholder 5">
            <a:extLst>
              <a:ext uri="{FF2B5EF4-FFF2-40B4-BE49-F238E27FC236}">
                <a16:creationId xmlns:a16="http://schemas.microsoft.com/office/drawing/2014/main" id="{71789001-8503-1D53-82D6-6F31DE7D96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BACBAE-FF48-8560-A522-FD257EEADB50}"/>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421323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A6500-4A24-F94D-9A6D-5A5793705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B9CC42-C158-8041-B777-76C5EF0B55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062F9-E9E9-4056-C4C3-4515427BA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8D274D-85D7-EF7B-40B3-F1582764FC09}"/>
              </a:ext>
            </a:extLst>
          </p:cNvPr>
          <p:cNvSpPr>
            <a:spLocks noGrp="1"/>
          </p:cNvSpPr>
          <p:nvPr>
            <p:ph type="dt" sz="half" idx="10"/>
          </p:nvPr>
        </p:nvSpPr>
        <p:spPr/>
        <p:txBody>
          <a:bodyPr/>
          <a:lstStyle/>
          <a:p>
            <a:fld id="{14C770DC-2206-463C-A268-9FACDEB0C940}" type="datetimeFigureOut">
              <a:rPr lang="en-US" smtClean="0"/>
              <a:t>7/4/2026</a:t>
            </a:fld>
            <a:endParaRPr lang="en-US"/>
          </a:p>
        </p:txBody>
      </p:sp>
      <p:sp>
        <p:nvSpPr>
          <p:cNvPr id="6" name="Footer Placeholder 5">
            <a:extLst>
              <a:ext uri="{FF2B5EF4-FFF2-40B4-BE49-F238E27FC236}">
                <a16:creationId xmlns:a16="http://schemas.microsoft.com/office/drawing/2014/main" id="{93CA603F-2BDD-4E22-5D61-0D34BC3EE2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D0E5D2-B725-ADD4-C12E-F662D44ED732}"/>
              </a:ext>
            </a:extLst>
          </p:cNvPr>
          <p:cNvSpPr>
            <a:spLocks noGrp="1"/>
          </p:cNvSpPr>
          <p:nvPr>
            <p:ph type="sldNum" sz="quarter" idx="12"/>
          </p:nvPr>
        </p:nvSpPr>
        <p:spPr/>
        <p:txBody>
          <a:bodyPr/>
          <a:lstStyle/>
          <a:p>
            <a:fld id="{C66F789A-7413-4138-98D0-BD36B950A319}" type="slidenum">
              <a:rPr lang="en-US" smtClean="0"/>
              <a:t>‹#›</a:t>
            </a:fld>
            <a:endParaRPr lang="en-US"/>
          </a:p>
        </p:txBody>
      </p:sp>
    </p:spTree>
    <p:extLst>
      <p:ext uri="{BB962C8B-B14F-4D97-AF65-F5344CB8AC3E}">
        <p14:creationId xmlns:p14="http://schemas.microsoft.com/office/powerpoint/2010/main" val="3834175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15659F-F099-BC8E-F64C-DEE1033163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169649-71A5-119B-C9E6-1348BC258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69AEDA-8E5F-A04B-AF34-036368D140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C770DC-2206-463C-A268-9FACDEB0C940}" type="datetimeFigureOut">
              <a:rPr lang="en-US" smtClean="0"/>
              <a:t>7/4/2026</a:t>
            </a:fld>
            <a:endParaRPr lang="en-US"/>
          </a:p>
        </p:txBody>
      </p:sp>
      <p:sp>
        <p:nvSpPr>
          <p:cNvPr id="5" name="Footer Placeholder 4">
            <a:extLst>
              <a:ext uri="{FF2B5EF4-FFF2-40B4-BE49-F238E27FC236}">
                <a16:creationId xmlns:a16="http://schemas.microsoft.com/office/drawing/2014/main" id="{6284CE82-DCFB-F523-1630-02B4DF4AB3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DE72429-68EB-E858-271D-3844F700F2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6F789A-7413-4138-98D0-BD36B950A319}" type="slidenum">
              <a:rPr lang="en-US" smtClean="0"/>
              <a:t>‹#›</a:t>
            </a:fld>
            <a:endParaRPr lang="en-US"/>
          </a:p>
        </p:txBody>
      </p:sp>
    </p:spTree>
    <p:extLst>
      <p:ext uri="{BB962C8B-B14F-4D97-AF65-F5344CB8AC3E}">
        <p14:creationId xmlns:p14="http://schemas.microsoft.com/office/powerpoint/2010/main" val="3733287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biblegateway.com/passage/?search=Philippians%202&amp;version=NIV#fen-NIV-29398a"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s://www.biblegateway.com/passage/?search=Philippians%202&amp;version=NIV#fen-NIV-29399b"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17041DB-4193-2889-7D41-F94815F59D54}"/>
              </a:ext>
            </a:extLst>
          </p:cNvPr>
          <p:cNvPicPr>
            <a:picLocks noChangeAspect="1"/>
          </p:cNvPicPr>
          <p:nvPr/>
        </p:nvPicPr>
        <p:blipFill>
          <a:blip r:embed="rId2">
            <a:extLst>
              <a:ext uri="{28A0092B-C50C-407E-A947-70E740481C1C}">
                <a14:useLocalDpi xmlns:a14="http://schemas.microsoft.com/office/drawing/2010/main" val="0"/>
              </a:ext>
            </a:extLst>
          </a:blip>
          <a:srcRect b="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60759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94F406D4-038F-E9C6-1D12-E60AE43C09C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17DAFE4-EADD-0EDD-9EB5-631FC639B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8FAC605-9765-F8C8-A319-28746AF9042E}"/>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1F4379B-21B7-16BD-D5C5-85CE80F89B7B}"/>
              </a:ext>
            </a:extLst>
          </p:cNvPr>
          <p:cNvSpPr txBox="1"/>
          <p:nvPr/>
        </p:nvSpPr>
        <p:spPr>
          <a:xfrm>
            <a:off x="90535" y="212335"/>
            <a:ext cx="11778558" cy="827278"/>
          </a:xfrm>
          <a:prstGeom prst="rect">
            <a:avLst/>
          </a:prstGeom>
          <a:noFill/>
        </p:spPr>
        <p:txBody>
          <a:bodyPr wrap="square">
            <a:spAutoFit/>
          </a:bodyPr>
          <a:lstStyle/>
          <a:p>
            <a:pPr marL="0" marR="0" algn="ctr">
              <a:lnSpc>
                <a:spcPct val="115000"/>
              </a:lnSpc>
              <a:spcAft>
                <a:spcPts val="800"/>
              </a:spcAft>
              <a:buNone/>
            </a:pPr>
            <a:r>
              <a:rPr lang="en-US" sz="4400" b="1" u="sng" kern="1800" dirty="0">
                <a:effectLst/>
                <a:latin typeface="Times New Roman" panose="02020603050405020304" pitchFamily="18" charset="0"/>
                <a:ea typeface="Times New Roman" panose="02020603050405020304" pitchFamily="18" charset="0"/>
                <a:cs typeface="Times New Roman" panose="02020603050405020304" pitchFamily="18" charset="0"/>
              </a:rPr>
              <a:t>Jesus Became the Greatest Example of Humility</a:t>
            </a:r>
            <a:endParaRPr lang="en-US" sz="2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6961938-5640-3D0D-A4D1-D833083508E1}"/>
              </a:ext>
            </a:extLst>
          </p:cNvPr>
          <p:cNvSpPr txBox="1"/>
          <p:nvPr/>
        </p:nvSpPr>
        <p:spPr>
          <a:xfrm>
            <a:off x="742384" y="2121350"/>
            <a:ext cx="10219099" cy="4524315"/>
          </a:xfrm>
          <a:prstGeom prst="rect">
            <a:avLst/>
          </a:prstGeom>
          <a:noFill/>
        </p:spPr>
        <p:txBody>
          <a:bodyPr wrap="square">
            <a:spAutoFit/>
          </a:bodyPr>
          <a:lstStyle/>
          <a:p>
            <a:pPr indent="0" algn="ctr">
              <a:buNone/>
            </a:pPr>
            <a:r>
              <a:rPr lang="en-US" b="1" i="0" dirty="0">
                <a:solidFill>
                  <a:srgbClr val="000000"/>
                </a:solidFill>
                <a:effectLst/>
                <a:latin typeface="system-ui"/>
              </a:rPr>
              <a:t>2 </a:t>
            </a:r>
            <a:r>
              <a:rPr lang="en-US" b="0" i="0" dirty="0">
                <a:solidFill>
                  <a:srgbClr val="000000"/>
                </a:solidFill>
                <a:effectLst/>
                <a:latin typeface="system-ui"/>
              </a:rPr>
              <a:t>Therefore if you have any encouragement from being united with Christ, if any comfort from his love, if any common sharing in the Spirit, if any tenderness and compassion, </a:t>
            </a:r>
            <a:r>
              <a:rPr lang="en-US" b="1" i="0" baseline="30000" dirty="0">
                <a:solidFill>
                  <a:srgbClr val="000000"/>
                </a:solidFill>
                <a:effectLst/>
                <a:latin typeface="system-ui"/>
              </a:rPr>
              <a:t>2 </a:t>
            </a:r>
            <a:r>
              <a:rPr lang="en-US" b="0" i="0" dirty="0">
                <a:solidFill>
                  <a:srgbClr val="000000"/>
                </a:solidFill>
                <a:effectLst/>
                <a:latin typeface="system-ui"/>
              </a:rPr>
              <a:t>then make my joy complete by being like-minded, having the same love, being one in spirit and of one mind. </a:t>
            </a:r>
            <a:r>
              <a:rPr lang="en-US" b="1" i="0" baseline="30000" dirty="0">
                <a:solidFill>
                  <a:srgbClr val="000000"/>
                </a:solidFill>
                <a:effectLst/>
                <a:latin typeface="system-ui"/>
              </a:rPr>
              <a:t>3 </a:t>
            </a:r>
            <a:r>
              <a:rPr lang="en-US" b="0" i="0" dirty="0">
                <a:solidFill>
                  <a:srgbClr val="000000"/>
                </a:solidFill>
                <a:effectLst/>
                <a:latin typeface="system-ui"/>
              </a:rPr>
              <a:t>Do nothing out of selfish ambition or vain conceit. Rather, in humility value others above yourselves, </a:t>
            </a:r>
            <a:r>
              <a:rPr lang="en-US" b="1" i="0" baseline="30000" dirty="0">
                <a:solidFill>
                  <a:srgbClr val="000000"/>
                </a:solidFill>
                <a:effectLst/>
                <a:latin typeface="system-ui"/>
              </a:rPr>
              <a:t>4 </a:t>
            </a:r>
            <a:r>
              <a:rPr lang="en-US" b="0" i="0" dirty="0">
                <a:solidFill>
                  <a:srgbClr val="000000"/>
                </a:solidFill>
                <a:effectLst/>
                <a:latin typeface="system-ui"/>
              </a:rPr>
              <a:t>not looking to your own interests but each of you to the interests of the others.</a:t>
            </a:r>
          </a:p>
          <a:p>
            <a:pPr indent="0" algn="ctr">
              <a:buNone/>
            </a:pPr>
            <a:r>
              <a:rPr lang="en-US" b="1" i="0" baseline="30000" dirty="0">
                <a:solidFill>
                  <a:srgbClr val="000000"/>
                </a:solidFill>
                <a:effectLst/>
                <a:latin typeface="system-ui"/>
              </a:rPr>
              <a:t>5 </a:t>
            </a:r>
            <a:r>
              <a:rPr lang="en-US" b="0" i="0" dirty="0">
                <a:solidFill>
                  <a:srgbClr val="000000"/>
                </a:solidFill>
                <a:effectLst/>
                <a:latin typeface="system-ui"/>
              </a:rPr>
              <a:t>In your relationships with one another, have the same mindset as Christ Jesus:</a:t>
            </a:r>
          </a:p>
          <a:p>
            <a:pPr marL="0" indent="0" algn="ctr">
              <a:buNone/>
            </a:pPr>
            <a:r>
              <a:rPr lang="en-US" b="1" i="0" baseline="30000" dirty="0">
                <a:solidFill>
                  <a:srgbClr val="000000"/>
                </a:solidFill>
                <a:effectLst/>
                <a:latin typeface="system-ui"/>
              </a:rPr>
              <a:t>6 </a:t>
            </a:r>
            <a:r>
              <a:rPr lang="en-US" b="0" i="0" dirty="0">
                <a:solidFill>
                  <a:srgbClr val="000000"/>
                </a:solidFill>
                <a:effectLst/>
                <a:latin typeface="system-ui"/>
              </a:rPr>
              <a:t>Who, being in very nature</a:t>
            </a:r>
            <a:r>
              <a:rPr lang="en-US" b="0" i="0" baseline="30000" dirty="0">
                <a:solidFill>
                  <a:srgbClr val="000000"/>
                </a:solidFill>
                <a:effectLst/>
                <a:latin typeface="system-ui"/>
              </a:rPr>
              <a:t>[</a:t>
            </a:r>
            <a:r>
              <a:rPr lang="en-US" b="0" i="0" baseline="30000" dirty="0">
                <a:solidFill>
                  <a:srgbClr val="4A4A4A"/>
                </a:solidFill>
                <a:effectLst/>
                <a:latin typeface="system-ui"/>
                <a:hlinkClick r:id="rId3" tooltip="See footnote a"/>
              </a:rPr>
              <a:t>a</a:t>
            </a:r>
            <a:r>
              <a:rPr lang="en-US" b="0" i="0" baseline="30000" dirty="0">
                <a:solidFill>
                  <a:srgbClr val="000000"/>
                </a:solidFill>
                <a:effectLst/>
                <a:latin typeface="system-ui"/>
              </a:rPr>
              <a:t>]</a:t>
            </a:r>
            <a:r>
              <a:rPr lang="en-US" b="0" i="0" dirty="0">
                <a:solidFill>
                  <a:srgbClr val="000000"/>
                </a:solidFill>
                <a:effectLst/>
                <a:latin typeface="system-ui"/>
              </a:rPr>
              <a:t> God, did not consider equality with God something to be used to his own advantage;</a:t>
            </a:r>
            <a:br>
              <a:rPr lang="en-US" b="0" i="0" dirty="0">
                <a:solidFill>
                  <a:srgbClr val="000000"/>
                </a:solidFill>
                <a:effectLst/>
                <a:latin typeface="system-ui"/>
              </a:rPr>
            </a:br>
            <a:r>
              <a:rPr lang="en-US" b="1" i="0" baseline="30000" dirty="0">
                <a:solidFill>
                  <a:srgbClr val="000000"/>
                </a:solidFill>
                <a:effectLst/>
                <a:latin typeface="system-ui"/>
              </a:rPr>
              <a:t>7 </a:t>
            </a:r>
            <a:r>
              <a:rPr lang="en-US" b="0" i="0" dirty="0">
                <a:solidFill>
                  <a:srgbClr val="000000"/>
                </a:solidFill>
                <a:effectLst/>
                <a:latin typeface="system-ui"/>
              </a:rPr>
              <a:t>rather, he made himself nothing</a:t>
            </a: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by taking the very nature</a:t>
            </a:r>
            <a:r>
              <a:rPr lang="en-US" b="0" i="0" baseline="30000" dirty="0">
                <a:solidFill>
                  <a:srgbClr val="000000"/>
                </a:solidFill>
                <a:effectLst/>
                <a:latin typeface="system-ui"/>
              </a:rPr>
              <a:t>[</a:t>
            </a:r>
            <a:r>
              <a:rPr lang="en-US" b="0" i="0" baseline="30000" dirty="0">
                <a:solidFill>
                  <a:srgbClr val="4A4A4A"/>
                </a:solidFill>
                <a:effectLst/>
                <a:latin typeface="system-ui"/>
                <a:hlinkClick r:id="rId4" tooltip="See footnote b"/>
              </a:rPr>
              <a:t>b</a:t>
            </a:r>
            <a:r>
              <a:rPr lang="en-US" b="0" i="0" baseline="30000" dirty="0">
                <a:solidFill>
                  <a:srgbClr val="000000"/>
                </a:solidFill>
                <a:effectLst/>
                <a:latin typeface="system-ui"/>
              </a:rPr>
              <a:t>]</a:t>
            </a:r>
            <a:r>
              <a:rPr lang="en-US" b="0" i="0" dirty="0">
                <a:solidFill>
                  <a:srgbClr val="000000"/>
                </a:solidFill>
                <a:effectLst/>
                <a:latin typeface="system-ui"/>
              </a:rPr>
              <a:t> of a servant,</a:t>
            </a:r>
            <a:br>
              <a:rPr lang="en-US" b="0" i="0" dirty="0">
                <a:solidFill>
                  <a:srgbClr val="000000"/>
                </a:solidFill>
                <a:effectLst/>
                <a:latin typeface="system-ui"/>
              </a:rPr>
            </a:b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being made in human likeness.</a:t>
            </a:r>
            <a:r>
              <a:rPr lang="en-US" b="1" i="0" baseline="30000" dirty="0">
                <a:solidFill>
                  <a:srgbClr val="000000"/>
                </a:solidFill>
                <a:effectLst/>
                <a:latin typeface="system-ui"/>
              </a:rPr>
              <a:t>8 </a:t>
            </a:r>
            <a:r>
              <a:rPr lang="en-US" b="0" i="0" dirty="0">
                <a:solidFill>
                  <a:srgbClr val="000000"/>
                </a:solidFill>
                <a:effectLst/>
                <a:latin typeface="system-ui"/>
              </a:rPr>
              <a:t>And being found in appearance as a man,</a:t>
            </a:r>
            <a:br>
              <a:rPr lang="en-US" b="0" i="0" dirty="0">
                <a:solidFill>
                  <a:srgbClr val="000000"/>
                </a:solidFill>
                <a:effectLst/>
                <a:latin typeface="system-ui"/>
              </a:rPr>
            </a:b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he humbled himself</a:t>
            </a: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by becoming obedient to death—</a:t>
            </a:r>
            <a:br>
              <a:rPr lang="en-US" b="0" i="0" dirty="0">
                <a:solidFill>
                  <a:srgbClr val="000000"/>
                </a:solidFill>
                <a:effectLst/>
                <a:latin typeface="system-ui"/>
              </a:rPr>
            </a:br>
            <a:r>
              <a:rPr lang="en-US" b="0" i="0" dirty="0">
                <a:solidFill>
                  <a:srgbClr val="000000"/>
                </a:solidFill>
                <a:effectLst/>
                <a:latin typeface="system-ui"/>
              </a:rPr>
              <a:t>        even death on a cross!</a:t>
            </a:r>
            <a:r>
              <a:rPr lang="en-US" b="1" i="0" baseline="30000" dirty="0">
                <a:solidFill>
                  <a:srgbClr val="000000"/>
                </a:solidFill>
                <a:effectLst/>
                <a:latin typeface="system-ui"/>
              </a:rPr>
              <a:t>9 </a:t>
            </a:r>
            <a:r>
              <a:rPr lang="en-US" b="0" i="0" dirty="0">
                <a:solidFill>
                  <a:srgbClr val="000000"/>
                </a:solidFill>
                <a:effectLst/>
                <a:latin typeface="system-ui"/>
              </a:rPr>
              <a:t>Therefore God exalted him to the highest place</a:t>
            </a:r>
            <a:br>
              <a:rPr lang="en-US" b="0" i="0" dirty="0">
                <a:solidFill>
                  <a:srgbClr val="000000"/>
                </a:solidFill>
                <a:effectLst/>
                <a:latin typeface="system-ui"/>
              </a:rPr>
            </a:b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and gave him the name that is above every name,</a:t>
            </a:r>
            <a:br>
              <a:rPr lang="en-US" b="0" i="0" dirty="0">
                <a:solidFill>
                  <a:srgbClr val="000000"/>
                </a:solidFill>
                <a:effectLst/>
                <a:latin typeface="system-ui"/>
              </a:rPr>
            </a:br>
            <a:r>
              <a:rPr lang="en-US" b="1" i="0" baseline="30000" dirty="0">
                <a:solidFill>
                  <a:srgbClr val="000000"/>
                </a:solidFill>
                <a:effectLst/>
                <a:latin typeface="system-ui"/>
              </a:rPr>
              <a:t>10 </a:t>
            </a:r>
            <a:r>
              <a:rPr lang="en-US" b="0" i="0" dirty="0">
                <a:solidFill>
                  <a:srgbClr val="000000"/>
                </a:solidFill>
                <a:effectLst/>
                <a:latin typeface="system-ui"/>
              </a:rPr>
              <a:t>that at the name of Jesus every knee should bow,</a:t>
            </a:r>
            <a:br>
              <a:rPr lang="en-US" b="0" i="0" dirty="0">
                <a:solidFill>
                  <a:srgbClr val="000000"/>
                </a:solidFill>
                <a:effectLst/>
                <a:latin typeface="system-ui"/>
              </a:rPr>
            </a:b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in heaven and on earth and under the earth,</a:t>
            </a:r>
            <a:br>
              <a:rPr lang="en-US" b="0" i="0" dirty="0">
                <a:solidFill>
                  <a:srgbClr val="000000"/>
                </a:solidFill>
                <a:effectLst/>
                <a:latin typeface="system-ui"/>
              </a:rPr>
            </a:br>
            <a:r>
              <a:rPr lang="en-US" b="1" i="0" baseline="30000" dirty="0">
                <a:solidFill>
                  <a:srgbClr val="000000"/>
                </a:solidFill>
                <a:effectLst/>
                <a:latin typeface="system-ui"/>
              </a:rPr>
              <a:t>11 </a:t>
            </a:r>
            <a:r>
              <a:rPr lang="en-US" b="0" i="0" dirty="0">
                <a:solidFill>
                  <a:srgbClr val="000000"/>
                </a:solidFill>
                <a:effectLst/>
                <a:latin typeface="system-ui"/>
              </a:rPr>
              <a:t>and every tongue acknowledge that Jesus Christ is Lord,</a:t>
            </a:r>
            <a:r>
              <a:rPr lang="en-US" b="0" i="0" dirty="0">
                <a:solidFill>
                  <a:srgbClr val="000000"/>
                </a:solidFill>
                <a:effectLst/>
                <a:latin typeface="Courier New" panose="02070309020205020404" pitchFamily="49" charset="0"/>
              </a:rPr>
              <a:t> </a:t>
            </a:r>
            <a:r>
              <a:rPr lang="en-US" b="0" i="0" dirty="0">
                <a:solidFill>
                  <a:srgbClr val="000000"/>
                </a:solidFill>
                <a:effectLst/>
                <a:latin typeface="system-ui"/>
              </a:rPr>
              <a:t>to the glory of God the Father.</a:t>
            </a:r>
          </a:p>
        </p:txBody>
      </p:sp>
      <p:sp>
        <p:nvSpPr>
          <p:cNvPr id="9" name="TextBox 8">
            <a:extLst>
              <a:ext uri="{FF2B5EF4-FFF2-40B4-BE49-F238E27FC236}">
                <a16:creationId xmlns:a16="http://schemas.microsoft.com/office/drawing/2014/main" id="{E78B9105-6B14-AB22-F14D-C5778DA9CA9A}"/>
              </a:ext>
            </a:extLst>
          </p:cNvPr>
          <p:cNvSpPr txBox="1"/>
          <p:nvPr/>
        </p:nvSpPr>
        <p:spPr>
          <a:xfrm>
            <a:off x="2654928" y="1356536"/>
            <a:ext cx="6178990" cy="626838"/>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Philippians 2:1-11</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397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 calcmode="lin" valueType="num">
                                      <p:cBhvr>
                                        <p:cTn id="14" dur="1000" fill="hold"/>
                                        <p:tgtEl>
                                          <p:spTgt spid="9"/>
                                        </p:tgtEl>
                                        <p:attrNameLst>
                                          <p:attrName>style.rotation</p:attrName>
                                        </p:attrNameLst>
                                      </p:cBhvr>
                                      <p:tavLst>
                                        <p:tav tm="0">
                                          <p:val>
                                            <p:fltVal val="90"/>
                                          </p:val>
                                        </p:tav>
                                        <p:tav tm="100000">
                                          <p:val>
                                            <p:fltVal val="0"/>
                                          </p:val>
                                        </p:tav>
                                      </p:tavLst>
                                    </p:anim>
                                    <p:animEffect transition="in" filter="fade">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 calcmode="lin" valueType="num">
                                      <p:cBhvr>
                                        <p:cTn id="22" dur="1000" fill="hold"/>
                                        <p:tgtEl>
                                          <p:spTgt spid="6"/>
                                        </p:tgtEl>
                                        <p:attrNameLst>
                                          <p:attrName>style.rotation</p:attrName>
                                        </p:attrNameLst>
                                      </p:cBhvr>
                                      <p:tavLst>
                                        <p:tav tm="0">
                                          <p:val>
                                            <p:fltVal val="90"/>
                                          </p:val>
                                        </p:tav>
                                        <p:tav tm="100000">
                                          <p:val>
                                            <p:fltVal val="0"/>
                                          </p:val>
                                        </p:tav>
                                      </p:tavLst>
                                    </p:anim>
                                    <p:animEffect transition="in" filter="fade">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E38D1695-0F40-9D19-3C2D-B146C3D3EB0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DBDD268-C4D0-B7F1-671A-4B8CBD5D3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AC922D5-AE6C-FA83-5D6B-BE462C909A0B}"/>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A869B37-7C31-B5E2-9F71-5489D19B7653}"/>
              </a:ext>
            </a:extLst>
          </p:cNvPr>
          <p:cNvSpPr txBox="1"/>
          <p:nvPr/>
        </p:nvSpPr>
        <p:spPr>
          <a:xfrm>
            <a:off x="561474" y="105526"/>
            <a:ext cx="10347157" cy="6646948"/>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Jesus left Heaven...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wrapped Himself in flesh...</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washed dirty feet...</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allowed Himself to be mocked...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spit upon...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beaten...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crucified.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Creator washed the feet of fishermen.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King wore a servant's towel.</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Lord carried a cross.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8034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21262596-6962-4387-EA4F-A857DAB8876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D5838FB-1601-F8B2-6B18-34B975F9F5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6A63F76-5D1F-53EB-548A-E3B9A2DCF292}"/>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C109CA89-F5F1-D183-389E-C0A306AE7165}"/>
              </a:ext>
            </a:extLst>
          </p:cNvPr>
          <p:cNvSpPr txBox="1"/>
          <p:nvPr/>
        </p:nvSpPr>
        <p:spPr>
          <a:xfrm>
            <a:off x="304800" y="304783"/>
            <a:ext cx="11245515" cy="5547031"/>
          </a:xfrm>
          <a:prstGeom prst="rect">
            <a:avLst/>
          </a:prstGeom>
          <a:noFill/>
        </p:spPr>
        <p:txBody>
          <a:bodyPr wrap="square">
            <a:spAutoFit/>
          </a:bodyPr>
          <a:lstStyle/>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The One who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deserved the highest </a:t>
            </a: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place chose the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lowest place.</a:t>
            </a:r>
            <a:endParaRPr lang="en-US" sz="60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Because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humility</a:t>
            </a: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 isn't thinking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less of yourself.</a:t>
            </a:r>
            <a:endParaRPr lang="en-US" sz="60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It's thinking of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yourself less.</a:t>
            </a:r>
            <a:endParaRPr lang="en-US" sz="6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2089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886DCAE6-3CC3-A7F3-AA77-63E63659124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5036CF9-8531-EB54-BD8D-22DEBC11B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90E4E92-BC6A-BF0D-24E1-A4E1BBCAD8B9}"/>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6296B616-EE21-5C8A-B967-A25710AEF526}"/>
              </a:ext>
            </a:extLst>
          </p:cNvPr>
          <p:cNvSpPr txBox="1"/>
          <p:nvPr/>
        </p:nvSpPr>
        <p:spPr>
          <a:xfrm>
            <a:off x="1363579" y="773174"/>
            <a:ext cx="9144000" cy="1743554"/>
          </a:xfrm>
          <a:prstGeom prst="rect">
            <a:avLst/>
          </a:prstGeom>
          <a:noFill/>
        </p:spPr>
        <p:txBody>
          <a:bodyPr wrap="square">
            <a:spAutoFit/>
          </a:bodyPr>
          <a:lstStyle/>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The tallest trees withstand storms because their roots go deeper.</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383C7274-8335-7AE1-90E4-3F80EB784D8E}"/>
              </a:ext>
            </a:extLst>
          </p:cNvPr>
          <p:cNvSpPr txBox="1"/>
          <p:nvPr/>
        </p:nvSpPr>
        <p:spPr>
          <a:xfrm>
            <a:off x="882316" y="3319967"/>
            <a:ext cx="10700083" cy="2593018"/>
          </a:xfrm>
          <a:prstGeom prst="rect">
            <a:avLst/>
          </a:prstGeom>
          <a:noFill/>
        </p:spPr>
        <p:txBody>
          <a:bodyPr wrap="square">
            <a:spAutoFit/>
          </a:bodyPr>
          <a:lstStyle/>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People who </a:t>
            </a:r>
            <a:r>
              <a:rPr lang="en-US" sz="4800" u="sng" kern="0" dirty="0">
                <a:effectLst/>
                <a:latin typeface="Times New Roman" panose="02020603050405020304" pitchFamily="18" charset="0"/>
                <a:ea typeface="Times New Roman" panose="02020603050405020304" pitchFamily="18" charset="0"/>
                <a:cs typeface="Times New Roman" panose="02020603050405020304" pitchFamily="18" charset="0"/>
              </a:rPr>
              <a:t>appear strong </a:t>
            </a: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on the outside often </a:t>
            </a:r>
            <a:r>
              <a:rPr lang="en-US" sz="4800" u="sng" kern="0" dirty="0">
                <a:effectLst/>
                <a:latin typeface="Times New Roman" panose="02020603050405020304" pitchFamily="18" charset="0"/>
                <a:ea typeface="Times New Roman" panose="02020603050405020304" pitchFamily="18" charset="0"/>
                <a:cs typeface="Times New Roman" panose="02020603050405020304" pitchFamily="18" charset="0"/>
              </a:rPr>
              <a:t>collapse </a:t>
            </a: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because they never </a:t>
            </a:r>
            <a:r>
              <a:rPr lang="en-US" sz="4800" u="sng" kern="0" dirty="0">
                <a:effectLst/>
                <a:latin typeface="Times New Roman" panose="02020603050405020304" pitchFamily="18" charset="0"/>
                <a:ea typeface="Times New Roman" panose="02020603050405020304" pitchFamily="18" charset="0"/>
                <a:cs typeface="Times New Roman" panose="02020603050405020304" pitchFamily="18" charset="0"/>
              </a:rPr>
              <a:t>developed humility</a:t>
            </a: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 beneath the </a:t>
            </a:r>
            <a:r>
              <a:rPr lang="en-US" sz="4800" u="sng" kern="0" dirty="0">
                <a:effectLst/>
                <a:latin typeface="Times New Roman" panose="02020603050405020304" pitchFamily="18" charset="0"/>
                <a:ea typeface="Times New Roman" panose="02020603050405020304" pitchFamily="18" charset="0"/>
                <a:cs typeface="Times New Roman" panose="02020603050405020304" pitchFamily="18" charset="0"/>
              </a:rPr>
              <a:t>surface</a:t>
            </a: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0129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0F611E86-9137-78B4-95C1-E1019B189D6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600CBC8-868D-3C2C-3A34-E6304D8BE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0D3A729-0541-6DBA-D626-1339C117128D}"/>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00D8532-688F-2195-4AE0-F65CD5D2F44F}"/>
              </a:ext>
            </a:extLst>
          </p:cNvPr>
          <p:cNvSpPr txBox="1"/>
          <p:nvPr/>
        </p:nvSpPr>
        <p:spPr>
          <a:xfrm>
            <a:off x="657726" y="148409"/>
            <a:ext cx="11133221" cy="1194751"/>
          </a:xfrm>
          <a:prstGeom prst="rect">
            <a:avLst/>
          </a:prstGeom>
          <a:noFill/>
        </p:spPr>
        <p:txBody>
          <a:bodyPr wrap="square">
            <a:spAutoFit/>
          </a:bodyPr>
          <a:lstStyle/>
          <a:p>
            <a:pPr marL="0" marR="0" algn="ctr">
              <a:lnSpc>
                <a:spcPct val="115000"/>
              </a:lnSpc>
              <a:spcAft>
                <a:spcPts val="800"/>
              </a:spcAft>
              <a:buNone/>
            </a:pPr>
            <a:r>
              <a:rPr lang="en-US" sz="6600" b="1" u="sng" kern="1800" dirty="0">
                <a:effectLst/>
                <a:latin typeface="Times New Roman" panose="02020603050405020304" pitchFamily="18" charset="0"/>
                <a:ea typeface="Times New Roman" panose="02020603050405020304" pitchFamily="18" charset="0"/>
                <a:cs typeface="Times New Roman" panose="02020603050405020304" pitchFamily="18" charset="0"/>
              </a:rPr>
              <a:t>Pride Makes You Heavy</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D04B3E8-E9A7-A9C0-1096-F481A9A47A72}"/>
              </a:ext>
            </a:extLst>
          </p:cNvPr>
          <p:cNvSpPr txBox="1"/>
          <p:nvPr/>
        </p:nvSpPr>
        <p:spPr>
          <a:xfrm>
            <a:off x="465221" y="1848978"/>
            <a:ext cx="5630779" cy="3447995"/>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Lucifer fell because of pride.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Adam fell because of pride.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Nebuchadnezzar fell because of pride.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Herod fell because of pride.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Pride has destroyed more destinies than poverty ever has.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6F4BF45-99C2-0A45-A20A-195F0CEEE52B}"/>
              </a:ext>
            </a:extLst>
          </p:cNvPr>
          <p:cNvSpPr txBox="1"/>
          <p:nvPr/>
        </p:nvSpPr>
        <p:spPr>
          <a:xfrm>
            <a:off x="6516143" y="1848978"/>
            <a:ext cx="5210636" cy="3549818"/>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Pride whispers...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"I don't need God."</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whispers...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"I can't make it without Him."</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8469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heel(1)">
                                      <p:cBhvr>
                                        <p:cTn id="17" dur="2000"/>
                                        <p:tgtEl>
                                          <p:spTgt spid="9">
                                            <p:txEl>
                                              <p:pRg st="0" end="0"/>
                                            </p:txEl>
                                          </p:spTgt>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wheel(1)">
                                      <p:cBhvr>
                                        <p:cTn id="20" dur="2000"/>
                                        <p:tgtEl>
                                          <p:spTgt spid="9">
                                            <p:txEl>
                                              <p:pRg st="1" end="1"/>
                                            </p:txEl>
                                          </p:spTgt>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heel(1)">
                                      <p:cBhvr>
                                        <p:cTn id="23" dur="2000"/>
                                        <p:tgtEl>
                                          <p:spTgt spid="9">
                                            <p:txEl>
                                              <p:pRg st="2" end="2"/>
                                            </p:txEl>
                                          </p:spTgt>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wheel(1)">
                                      <p:cBhvr>
                                        <p:cTn id="26" dur="20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E4BF02B3-08FF-E32A-DF74-3A0973507BA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B70B60F-5F4E-29AD-781B-734E4146A8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06AC4CA-1815-A744-191F-A5D34B22FA71}"/>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7F01979-1F6D-158E-BC9A-106E638AA4E3}"/>
              </a:ext>
            </a:extLst>
          </p:cNvPr>
          <p:cNvSpPr txBox="1"/>
          <p:nvPr/>
        </p:nvSpPr>
        <p:spPr>
          <a:xfrm>
            <a:off x="1231231" y="422856"/>
            <a:ext cx="9729538" cy="6012287"/>
          </a:xfrm>
          <a:prstGeom prst="rect">
            <a:avLst/>
          </a:prstGeom>
          <a:noFill/>
        </p:spPr>
        <p:txBody>
          <a:bodyPr wrap="square">
            <a:spAutoFit/>
          </a:bodyPr>
          <a:lstStyle/>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A pastor once asked an elderly saint,</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"After serving God seventy years, what's the greatest lesson you've learned?"</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The old woman smiled and said,</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"The closer I got to Jesus...</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the less impressive I became to myself...</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and the more amazing He became."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5371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5746152F-4710-3C9A-1D1C-0E2BE6ACF9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4B1A412-C4ED-A8C8-3F9D-0A7255AC6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4CA687D-CBE4-FA8E-BCCE-7335E88538E0}"/>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532D8D2-1131-2B2F-E544-061648469B48}"/>
              </a:ext>
            </a:extLst>
          </p:cNvPr>
          <p:cNvSpPr txBox="1"/>
          <p:nvPr/>
        </p:nvSpPr>
        <p:spPr>
          <a:xfrm>
            <a:off x="1010652" y="529207"/>
            <a:ext cx="10170695" cy="830997"/>
          </a:xfrm>
          <a:prstGeom prst="rect">
            <a:avLst/>
          </a:prstGeom>
          <a:noFill/>
        </p:spPr>
        <p:txBody>
          <a:bodyPr wrap="square">
            <a:spAutoFit/>
          </a:bodyPr>
          <a:lstStyle/>
          <a:p>
            <a:pPr algn="ctr"/>
            <a:r>
              <a:rPr lang="en-US" sz="4800" b="1" u="sng" kern="1800" dirty="0">
                <a:effectLst/>
                <a:latin typeface="Times New Roman" panose="02020603050405020304" pitchFamily="18" charset="0"/>
                <a:ea typeface="Times New Roman" panose="02020603050405020304" pitchFamily="18" charset="0"/>
              </a:rPr>
              <a:t>Humbleness Changes Relationships</a:t>
            </a:r>
            <a:endParaRPr lang="en-US" sz="4800" u="sng" dirty="0"/>
          </a:p>
        </p:txBody>
      </p:sp>
      <p:sp>
        <p:nvSpPr>
          <p:cNvPr id="6" name="TextBox 5">
            <a:extLst>
              <a:ext uri="{FF2B5EF4-FFF2-40B4-BE49-F238E27FC236}">
                <a16:creationId xmlns:a16="http://schemas.microsoft.com/office/drawing/2014/main" id="{4278E9E4-629E-1D61-B325-5337AC036960}"/>
              </a:ext>
            </a:extLst>
          </p:cNvPr>
          <p:cNvSpPr txBox="1"/>
          <p:nvPr/>
        </p:nvSpPr>
        <p:spPr>
          <a:xfrm>
            <a:off x="-112295" y="1888129"/>
            <a:ext cx="6208294" cy="3550587"/>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Pride always asks...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"What about me?"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asks...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"What can I do for you?"</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Pride divides marriages.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restores marriages.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1991071-B3C6-3837-C7F6-A26A4FB44591}"/>
              </a:ext>
            </a:extLst>
          </p:cNvPr>
          <p:cNvSpPr txBox="1"/>
          <p:nvPr/>
        </p:nvSpPr>
        <p:spPr>
          <a:xfrm>
            <a:off x="5558589" y="2346651"/>
            <a:ext cx="5751095" cy="2633541"/>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Pride destroys churches.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builds churches.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Pride creates competition.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creates cooperation.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1587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ircle(in)">
                                      <p:cBhvr>
                                        <p:cTn id="15" dur="2000"/>
                                        <p:tgtEl>
                                          <p:spTgt spid="6">
                                            <p:txEl>
                                              <p:pRg st="1" end="1"/>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circle(in)">
                                      <p:cBhvr>
                                        <p:cTn id="18" dur="2000"/>
                                        <p:tgtEl>
                                          <p:spTgt spid="6">
                                            <p:txEl>
                                              <p:pRg st="2" end="2"/>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circle(in)">
                                      <p:cBhvr>
                                        <p:cTn id="21" dur="2000"/>
                                        <p:tgtEl>
                                          <p:spTgt spid="6">
                                            <p:txEl>
                                              <p:pRg st="3" end="3"/>
                                            </p:txEl>
                                          </p:spTgt>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circle(in)">
                                      <p:cBhvr>
                                        <p:cTn id="24" dur="2000"/>
                                        <p:tgtEl>
                                          <p:spTgt spid="6">
                                            <p:txEl>
                                              <p:pRg st="4" end="4"/>
                                            </p:txEl>
                                          </p:spTgt>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circle(in)">
                                      <p:cBhvr>
                                        <p:cTn id="27" dur="20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allAtOnce"/>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55947B7E-5185-98FF-E824-01CBCFD4A29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FD13E01-6F2A-B8C2-42B9-8CAA8C07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AD9EF78-74AF-15A0-005E-8B66CFE6A04F}"/>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23B18E3-0FF8-5F6A-BC5D-4CD067DF791F}"/>
              </a:ext>
            </a:extLst>
          </p:cNvPr>
          <p:cNvSpPr txBox="1"/>
          <p:nvPr/>
        </p:nvSpPr>
        <p:spPr>
          <a:xfrm>
            <a:off x="192504" y="263890"/>
            <a:ext cx="11646569" cy="6555641"/>
          </a:xfrm>
          <a:prstGeom prst="rect">
            <a:avLst/>
          </a:prstGeom>
          <a:noFill/>
        </p:spPr>
        <p:txBody>
          <a:bodyPr wrap="square">
            <a:spAutoFit/>
          </a:bodyPr>
          <a:lstStyle/>
          <a:p>
            <a:pPr indent="0" algn="ctr">
              <a:buNone/>
            </a:pPr>
            <a:r>
              <a:rPr lang="en-US" sz="2000" b="1" i="0" dirty="0">
                <a:solidFill>
                  <a:srgbClr val="000000"/>
                </a:solidFill>
                <a:effectLst/>
                <a:latin typeface="system-ui"/>
              </a:rPr>
              <a:t>13 </a:t>
            </a:r>
            <a:r>
              <a:rPr lang="en-US" sz="2000" b="0" i="0" dirty="0">
                <a:solidFill>
                  <a:srgbClr val="000000"/>
                </a:solidFill>
                <a:effectLst/>
                <a:latin typeface="system-ui"/>
              </a:rPr>
              <a:t>It was just before the Passover Festival. Jesus knew that the hour had come for him to leave this world and go to the Father. Having loved his own who were in the world, he loved them to the end.</a:t>
            </a:r>
          </a:p>
          <a:p>
            <a:pPr indent="0" algn="ctr">
              <a:buNone/>
            </a:pPr>
            <a:r>
              <a:rPr lang="en-US" sz="2000" b="1" i="0" baseline="30000" dirty="0">
                <a:solidFill>
                  <a:srgbClr val="000000"/>
                </a:solidFill>
                <a:effectLst/>
                <a:latin typeface="system-ui"/>
              </a:rPr>
              <a:t>2 </a:t>
            </a:r>
            <a:r>
              <a:rPr lang="en-US" sz="2000" b="0" i="0" dirty="0">
                <a:solidFill>
                  <a:srgbClr val="000000"/>
                </a:solidFill>
                <a:effectLst/>
                <a:latin typeface="system-ui"/>
              </a:rPr>
              <a:t>The evening meal was in progress, and the devil had already prompted Judas, the son of Simon Iscariot, to betray Jesus. </a:t>
            </a:r>
            <a:r>
              <a:rPr lang="en-US" sz="2000" b="1" i="0" baseline="30000" dirty="0">
                <a:solidFill>
                  <a:srgbClr val="000000"/>
                </a:solidFill>
                <a:effectLst/>
                <a:latin typeface="system-ui"/>
              </a:rPr>
              <a:t>3 </a:t>
            </a:r>
            <a:r>
              <a:rPr lang="en-US" sz="2000" b="0" i="0" dirty="0">
                <a:solidFill>
                  <a:srgbClr val="000000"/>
                </a:solidFill>
                <a:effectLst/>
                <a:latin typeface="system-ui"/>
              </a:rPr>
              <a:t>Jesus knew that the Father had put all things under his power, and that he had come from God and was returning to God; </a:t>
            </a:r>
            <a:r>
              <a:rPr lang="en-US" sz="2000" b="1" i="0" baseline="30000" dirty="0">
                <a:solidFill>
                  <a:srgbClr val="000000"/>
                </a:solidFill>
                <a:effectLst/>
                <a:latin typeface="system-ui"/>
              </a:rPr>
              <a:t>4 </a:t>
            </a:r>
            <a:r>
              <a:rPr lang="en-US" sz="2000" b="0" i="0" dirty="0">
                <a:solidFill>
                  <a:srgbClr val="000000"/>
                </a:solidFill>
                <a:effectLst/>
                <a:latin typeface="system-ui"/>
              </a:rPr>
              <a:t>so he got up from the meal, took off his outer clothing, and wrapped a towel around his waist. </a:t>
            </a:r>
            <a:r>
              <a:rPr lang="en-US" sz="2000" b="1" i="0" baseline="30000" dirty="0">
                <a:solidFill>
                  <a:srgbClr val="000000"/>
                </a:solidFill>
                <a:effectLst/>
                <a:latin typeface="system-ui"/>
              </a:rPr>
              <a:t>5 </a:t>
            </a:r>
            <a:r>
              <a:rPr lang="en-US" sz="2000" b="0" i="0" dirty="0">
                <a:solidFill>
                  <a:srgbClr val="000000"/>
                </a:solidFill>
                <a:effectLst/>
                <a:latin typeface="system-ui"/>
              </a:rPr>
              <a:t>After that, he poured water into a basin and began to wash his disciples’ feet, drying them with the towel that was wrapped around him.</a:t>
            </a:r>
          </a:p>
          <a:p>
            <a:pPr indent="0" algn="ctr">
              <a:buNone/>
            </a:pPr>
            <a:r>
              <a:rPr lang="en-US" sz="2000" b="1" i="0" baseline="30000" dirty="0">
                <a:solidFill>
                  <a:srgbClr val="000000"/>
                </a:solidFill>
                <a:effectLst/>
                <a:latin typeface="system-ui"/>
              </a:rPr>
              <a:t>6 </a:t>
            </a:r>
            <a:r>
              <a:rPr lang="en-US" sz="2000" b="0" i="0" dirty="0">
                <a:solidFill>
                  <a:srgbClr val="000000"/>
                </a:solidFill>
                <a:effectLst/>
                <a:latin typeface="system-ui"/>
              </a:rPr>
              <a:t>He came to Simon Peter, who said to him, “Lord, are you going to wash my feet?”</a:t>
            </a:r>
          </a:p>
          <a:p>
            <a:pPr indent="0" algn="ctr">
              <a:buNone/>
            </a:pPr>
            <a:r>
              <a:rPr lang="en-US" sz="2000" b="1" i="0" baseline="30000" dirty="0">
                <a:solidFill>
                  <a:srgbClr val="000000"/>
                </a:solidFill>
                <a:effectLst/>
                <a:latin typeface="system-ui"/>
              </a:rPr>
              <a:t>7 </a:t>
            </a:r>
            <a:r>
              <a:rPr lang="en-US" sz="2000" b="0" i="0" dirty="0">
                <a:solidFill>
                  <a:srgbClr val="000000"/>
                </a:solidFill>
                <a:effectLst/>
                <a:latin typeface="system-ui"/>
              </a:rPr>
              <a:t>Jesus replied, “You do not realize now what I am doing, but later you will understand.”</a:t>
            </a:r>
          </a:p>
          <a:p>
            <a:pPr indent="0" algn="ctr">
              <a:buNone/>
            </a:pPr>
            <a:r>
              <a:rPr lang="en-US" sz="2000" b="1" i="0" baseline="30000" dirty="0">
                <a:solidFill>
                  <a:srgbClr val="000000"/>
                </a:solidFill>
                <a:effectLst/>
                <a:latin typeface="system-ui"/>
              </a:rPr>
              <a:t>8 </a:t>
            </a:r>
            <a:r>
              <a:rPr lang="en-US" sz="2000" b="0" i="0" dirty="0">
                <a:solidFill>
                  <a:srgbClr val="000000"/>
                </a:solidFill>
                <a:effectLst/>
                <a:latin typeface="system-ui"/>
              </a:rPr>
              <a:t>“No,” said Peter, “you shall never wash my feet.”</a:t>
            </a:r>
          </a:p>
          <a:p>
            <a:pPr indent="0" algn="ctr">
              <a:buNone/>
            </a:pPr>
            <a:r>
              <a:rPr lang="en-US" sz="2000" b="0" i="0" dirty="0">
                <a:solidFill>
                  <a:srgbClr val="000000"/>
                </a:solidFill>
                <a:effectLst/>
                <a:latin typeface="system-ui"/>
              </a:rPr>
              <a:t>Jesus answered, “Unless I wash you, you have no part with me.”</a:t>
            </a:r>
          </a:p>
          <a:p>
            <a:pPr indent="0" algn="ctr">
              <a:buNone/>
            </a:pPr>
            <a:r>
              <a:rPr lang="en-US" sz="2000" b="1" i="0" baseline="30000" dirty="0">
                <a:solidFill>
                  <a:srgbClr val="000000"/>
                </a:solidFill>
                <a:effectLst/>
                <a:latin typeface="system-ui"/>
              </a:rPr>
              <a:t>9 </a:t>
            </a:r>
            <a:r>
              <a:rPr lang="en-US" sz="2000" b="0" i="0" dirty="0">
                <a:solidFill>
                  <a:srgbClr val="000000"/>
                </a:solidFill>
                <a:effectLst/>
                <a:latin typeface="system-ui"/>
              </a:rPr>
              <a:t>“Then, Lord,” Simon Peter replied, “not just my feet but my hands and my head as well!”</a:t>
            </a:r>
          </a:p>
          <a:p>
            <a:pPr indent="0" algn="ctr">
              <a:buNone/>
            </a:pPr>
            <a:r>
              <a:rPr lang="en-US" sz="2000" b="1" i="0" baseline="30000" dirty="0">
                <a:solidFill>
                  <a:srgbClr val="000000"/>
                </a:solidFill>
                <a:effectLst/>
                <a:latin typeface="system-ui"/>
              </a:rPr>
              <a:t>10 </a:t>
            </a:r>
            <a:r>
              <a:rPr lang="en-US" sz="2000" b="0" i="0" dirty="0">
                <a:solidFill>
                  <a:srgbClr val="000000"/>
                </a:solidFill>
                <a:effectLst/>
                <a:latin typeface="system-ui"/>
              </a:rPr>
              <a:t>Jesus answered, “Those who have had a bath need only to wash their feet; their whole body is clean. And you are clean, though not every one of you.” </a:t>
            </a:r>
            <a:r>
              <a:rPr lang="en-US" sz="2000" b="1" i="0" baseline="30000" dirty="0">
                <a:solidFill>
                  <a:srgbClr val="000000"/>
                </a:solidFill>
                <a:effectLst/>
                <a:latin typeface="system-ui"/>
              </a:rPr>
              <a:t>11 </a:t>
            </a:r>
            <a:r>
              <a:rPr lang="en-US" sz="2000" b="0" i="0" dirty="0">
                <a:solidFill>
                  <a:srgbClr val="000000"/>
                </a:solidFill>
                <a:effectLst/>
                <a:latin typeface="system-ui"/>
              </a:rPr>
              <a:t>For he knew who was going to betray him, and that was why he said not every one was clean.</a:t>
            </a:r>
          </a:p>
          <a:p>
            <a:pPr indent="0" algn="ctr">
              <a:buNone/>
            </a:pPr>
            <a:r>
              <a:rPr lang="en-US" sz="2000" b="1" i="0" baseline="30000" dirty="0">
                <a:solidFill>
                  <a:srgbClr val="000000"/>
                </a:solidFill>
                <a:effectLst/>
                <a:latin typeface="system-ui"/>
              </a:rPr>
              <a:t>12 </a:t>
            </a:r>
            <a:r>
              <a:rPr lang="en-US" sz="2000" b="0" i="0" dirty="0">
                <a:solidFill>
                  <a:srgbClr val="000000"/>
                </a:solidFill>
                <a:effectLst/>
                <a:latin typeface="system-ui"/>
              </a:rPr>
              <a:t>When he had finished washing their feet, he put on his clothes and returned to his place. “Do you understand what I have done for you?” he asked them. </a:t>
            </a:r>
            <a:r>
              <a:rPr lang="en-US" sz="2000" b="1" i="0" baseline="30000" dirty="0">
                <a:solidFill>
                  <a:srgbClr val="000000"/>
                </a:solidFill>
                <a:effectLst/>
                <a:latin typeface="system-ui"/>
              </a:rPr>
              <a:t>13 </a:t>
            </a:r>
            <a:r>
              <a:rPr lang="en-US" sz="2000" b="0" i="0" dirty="0">
                <a:solidFill>
                  <a:srgbClr val="000000"/>
                </a:solidFill>
                <a:effectLst/>
                <a:latin typeface="system-ui"/>
              </a:rPr>
              <a:t>“You call me ‘Teacher’ and ‘Lord,’ and rightly so, for that is what I am. </a:t>
            </a:r>
            <a:r>
              <a:rPr lang="en-US" sz="2000" b="1" i="0" baseline="30000" dirty="0">
                <a:solidFill>
                  <a:srgbClr val="000000"/>
                </a:solidFill>
                <a:effectLst/>
                <a:latin typeface="system-ui"/>
              </a:rPr>
              <a:t>14 </a:t>
            </a:r>
            <a:r>
              <a:rPr lang="en-US" sz="2000" b="0" i="0" dirty="0">
                <a:solidFill>
                  <a:srgbClr val="000000"/>
                </a:solidFill>
                <a:effectLst/>
                <a:latin typeface="system-ui"/>
              </a:rPr>
              <a:t>Now that I, your Lord and Teacher, have washed your feet, you also should wash one another’s feet. </a:t>
            </a:r>
            <a:r>
              <a:rPr lang="en-US" sz="2000" b="1" i="0" baseline="30000" dirty="0">
                <a:solidFill>
                  <a:srgbClr val="000000"/>
                </a:solidFill>
                <a:effectLst/>
                <a:latin typeface="system-ui"/>
              </a:rPr>
              <a:t>15 </a:t>
            </a:r>
            <a:r>
              <a:rPr lang="en-US" sz="2000" b="0" i="0" dirty="0">
                <a:solidFill>
                  <a:srgbClr val="000000"/>
                </a:solidFill>
                <a:effectLst/>
                <a:latin typeface="system-ui"/>
              </a:rPr>
              <a:t>I have set you an example that you should do as I have done for you. </a:t>
            </a:r>
            <a:r>
              <a:rPr lang="en-US" sz="2000" b="1" i="0" baseline="30000" dirty="0">
                <a:solidFill>
                  <a:srgbClr val="000000"/>
                </a:solidFill>
                <a:effectLst/>
                <a:latin typeface="system-ui"/>
              </a:rPr>
              <a:t>16 </a:t>
            </a:r>
            <a:r>
              <a:rPr lang="en-US" sz="2000" b="0" i="0" dirty="0">
                <a:solidFill>
                  <a:srgbClr val="000000"/>
                </a:solidFill>
                <a:effectLst/>
                <a:latin typeface="system-ui"/>
              </a:rPr>
              <a:t>Very truly I tell you, no servant is greater than his master, nor is a messenger greater than the one who sent him. </a:t>
            </a:r>
            <a:r>
              <a:rPr lang="en-US" sz="2000" b="1" i="0" baseline="30000" dirty="0">
                <a:solidFill>
                  <a:srgbClr val="000000"/>
                </a:solidFill>
                <a:effectLst/>
                <a:latin typeface="system-ui"/>
              </a:rPr>
              <a:t>17 </a:t>
            </a:r>
            <a:r>
              <a:rPr lang="en-US" sz="2000" b="0" i="0" dirty="0">
                <a:solidFill>
                  <a:srgbClr val="000000"/>
                </a:solidFill>
                <a:effectLst/>
                <a:latin typeface="system-ui"/>
              </a:rPr>
              <a:t>Now that you know these things, you will be blessed if you do them.</a:t>
            </a:r>
          </a:p>
        </p:txBody>
      </p:sp>
    </p:spTree>
    <p:extLst>
      <p:ext uri="{BB962C8B-B14F-4D97-AF65-F5344CB8AC3E}">
        <p14:creationId xmlns:p14="http://schemas.microsoft.com/office/powerpoint/2010/main" val="54209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2AD37057-B078-4B86-9941-F6E556E650C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F3274C6-C93A-84C6-0F3F-6C084E254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22879C9-3FC7-51CF-9412-57B9EBBB5DA1}"/>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FF23769-C8FC-043B-BC52-326B65626F89}"/>
              </a:ext>
            </a:extLst>
          </p:cNvPr>
          <p:cNvSpPr txBox="1"/>
          <p:nvPr/>
        </p:nvSpPr>
        <p:spPr>
          <a:xfrm>
            <a:off x="-145902" y="371560"/>
            <a:ext cx="12336378" cy="5233612"/>
          </a:xfrm>
          <a:prstGeom prst="rect">
            <a:avLst/>
          </a:prstGeom>
          <a:noFill/>
        </p:spPr>
        <p:txBody>
          <a:bodyPr wrap="square">
            <a:spAutoFit/>
          </a:bodyPr>
          <a:lstStyle/>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The disciples argued about who would be greatest.</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Jesus picked up a towel.</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didn't lecture them.</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demonstrated greatness.</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The greatest hands in history washed the dirtiest feet.</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That's leadership.</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3631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B0657757-B5B0-9F72-B663-B1A41598E6B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A74F1F6-BAFC-D473-2494-99389F422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58BFAB0-F808-B5CD-C206-C9032436A4A7}"/>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8371C9E-638E-1385-C37B-A0F732471578}"/>
              </a:ext>
            </a:extLst>
          </p:cNvPr>
          <p:cNvSpPr txBox="1"/>
          <p:nvPr/>
        </p:nvSpPr>
        <p:spPr>
          <a:xfrm>
            <a:off x="-192505" y="719912"/>
            <a:ext cx="12577010" cy="4485202"/>
          </a:xfrm>
          <a:prstGeom prst="rect">
            <a:avLst/>
          </a:prstGeom>
          <a:noFill/>
        </p:spPr>
        <p:txBody>
          <a:bodyPr wrap="square">
            <a:spAutoFit/>
          </a:bodyPr>
          <a:lstStyle/>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Water always flows to the lowest place.</a:t>
            </a:r>
            <a:endParaRPr lang="en-US" sz="6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Grace works the same way.</a:t>
            </a:r>
            <a:endParaRPr lang="en-US" sz="6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God pours His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greatest grace </a:t>
            </a: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into </a:t>
            </a:r>
            <a:r>
              <a:rPr lang="en-US" sz="6000" u="sng" kern="0" dirty="0">
                <a:effectLst/>
                <a:latin typeface="Times New Roman" panose="02020603050405020304" pitchFamily="18" charset="0"/>
                <a:ea typeface="Times New Roman" panose="02020603050405020304" pitchFamily="18" charset="0"/>
                <a:cs typeface="Times New Roman" panose="02020603050405020304" pitchFamily="18" charset="0"/>
              </a:rPr>
              <a:t>humble hearts</a:t>
            </a:r>
            <a: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6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5941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C219A16-2F68-ECCF-9F89-C33F5F57FA57}"/>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FB24B3AE-8A2C-9C0D-CF25-DEF002011930}"/>
              </a:ext>
            </a:extLst>
          </p:cNvPr>
          <p:cNvSpPr txBox="1"/>
          <p:nvPr/>
        </p:nvSpPr>
        <p:spPr>
          <a:xfrm>
            <a:off x="561316" y="1648186"/>
            <a:ext cx="10520126" cy="3447226"/>
          </a:xfrm>
          <a:prstGeom prst="rect">
            <a:avLst/>
          </a:prstGeom>
          <a:noFill/>
        </p:spPr>
        <p:txBody>
          <a:bodyPr wrap="square">
            <a:spAutoFit/>
          </a:bodyPr>
          <a:lstStyle/>
          <a:p>
            <a:pPr marL="0" marR="0" algn="ctr">
              <a:lnSpc>
                <a:spcPct val="115000"/>
              </a:lnSpc>
              <a:spcAft>
                <a:spcPts val="800"/>
              </a:spcAft>
              <a:buNone/>
            </a:pP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Philippians 2:3–11</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i="1" kern="0" dirty="0">
                <a:effectLst/>
                <a:latin typeface="Times New Roman" panose="02020603050405020304" pitchFamily="18" charset="0"/>
                <a:ea typeface="Times New Roman" panose="02020603050405020304" pitchFamily="18" charset="0"/>
                <a:cs typeface="Times New Roman" panose="02020603050405020304" pitchFamily="18" charset="0"/>
              </a:rPr>
              <a:t>"Do nothing out of selfish ambition or vain conceit. Rather, in humility value others above yourselves... Let this mind be in you which was also in Christ Jesus."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88FFB0E8-DE6C-2084-7737-9BC3DE441354}"/>
              </a:ext>
            </a:extLst>
          </p:cNvPr>
          <p:cNvSpPr txBox="1"/>
          <p:nvPr/>
        </p:nvSpPr>
        <p:spPr>
          <a:xfrm>
            <a:off x="2037030" y="363069"/>
            <a:ext cx="7847091" cy="923330"/>
          </a:xfrm>
          <a:prstGeom prst="rect">
            <a:avLst/>
          </a:prstGeom>
          <a:noFill/>
        </p:spPr>
        <p:txBody>
          <a:bodyPr wrap="square">
            <a:spAutoFit/>
          </a:bodyPr>
          <a:lstStyle/>
          <a:p>
            <a:pPr algn="ctr"/>
            <a:r>
              <a:rPr lang="en-US" sz="5400" b="1" i="1" kern="0" dirty="0">
                <a:effectLst/>
                <a:latin typeface="Times New Roman" panose="02020603050405020304" pitchFamily="18" charset="0"/>
                <a:ea typeface="Times New Roman" panose="02020603050405020304" pitchFamily="18" charset="0"/>
                <a:cs typeface="Times New Roman" panose="02020603050405020304" pitchFamily="18" charset="0"/>
              </a:rPr>
              <a:t>"The Way Up Is Down"</a:t>
            </a:r>
            <a:endParaRPr lang="en-US" sz="5400" dirty="0"/>
          </a:p>
        </p:txBody>
      </p:sp>
    </p:spTree>
    <p:extLst>
      <p:ext uri="{BB962C8B-B14F-4D97-AF65-F5344CB8AC3E}">
        <p14:creationId xmlns:p14="http://schemas.microsoft.com/office/powerpoint/2010/main" val="143684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AF82AF03-8D34-9917-B32A-16421E32A56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679FB8B-E758-A634-AC68-2BFE9B557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720602D-6B12-EBAC-2AE3-65A688A700C9}"/>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2B0BE77-D472-53EA-309C-89A490EAB274}"/>
              </a:ext>
            </a:extLst>
          </p:cNvPr>
          <p:cNvSpPr txBox="1"/>
          <p:nvPr/>
        </p:nvSpPr>
        <p:spPr>
          <a:xfrm>
            <a:off x="449179" y="336702"/>
            <a:ext cx="11053011" cy="2123658"/>
          </a:xfrm>
          <a:prstGeom prst="rect">
            <a:avLst/>
          </a:prstGeom>
          <a:noFill/>
        </p:spPr>
        <p:txBody>
          <a:bodyPr wrap="square">
            <a:spAutoFit/>
          </a:bodyPr>
          <a:lstStyle/>
          <a:p>
            <a:pPr algn="ctr"/>
            <a:r>
              <a:rPr lang="en-US" sz="6600" b="1" u="sng" kern="1800" dirty="0">
                <a:effectLst/>
                <a:latin typeface="Times New Roman" panose="02020603050405020304" pitchFamily="18" charset="0"/>
                <a:ea typeface="Times New Roman" panose="02020603050405020304" pitchFamily="18" charset="0"/>
              </a:rPr>
              <a:t>Happiness Is the Fruit of Humility</a:t>
            </a:r>
            <a:endParaRPr lang="en-US" sz="6600" u="sng" dirty="0"/>
          </a:p>
        </p:txBody>
      </p:sp>
      <p:sp>
        <p:nvSpPr>
          <p:cNvPr id="6" name="TextBox 5">
            <a:extLst>
              <a:ext uri="{FF2B5EF4-FFF2-40B4-BE49-F238E27FC236}">
                <a16:creationId xmlns:a16="http://schemas.microsoft.com/office/drawing/2014/main" id="{F10D2C2C-39A3-BF22-E885-C3DB357F539A}"/>
              </a:ext>
            </a:extLst>
          </p:cNvPr>
          <p:cNvSpPr txBox="1"/>
          <p:nvPr/>
        </p:nvSpPr>
        <p:spPr>
          <a:xfrm>
            <a:off x="850232" y="3222832"/>
            <a:ext cx="10860505" cy="2349618"/>
          </a:xfrm>
          <a:prstGeom prst="rect">
            <a:avLst/>
          </a:prstGeom>
          <a:noFill/>
        </p:spPr>
        <p:txBody>
          <a:bodyPr wrap="square">
            <a:spAutoFit/>
          </a:bodyPr>
          <a:lstStyle/>
          <a:p>
            <a:pPr marL="0" marR="0" algn="ctr">
              <a:lnSpc>
                <a:spcPct val="115000"/>
              </a:lnSpc>
              <a:spcAft>
                <a:spcPts val="800"/>
              </a:spcAft>
              <a:buNone/>
            </a:pPr>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Proverbs 22:4</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is the fear of the Lord; its wages are riches and honor and life."</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1001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FA78AD6B-6B78-8FA2-1152-5B459FD6305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C9C5340-7B19-BE34-B698-A19F965F32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5B8D521-91CC-047B-2EE0-3AA06F584F1B}"/>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9C9FAB9-1E0D-58E1-B0D9-7224CBBBE41C}"/>
              </a:ext>
            </a:extLst>
          </p:cNvPr>
          <p:cNvSpPr txBox="1"/>
          <p:nvPr/>
        </p:nvSpPr>
        <p:spPr>
          <a:xfrm>
            <a:off x="737936" y="234547"/>
            <a:ext cx="9865895" cy="3971344"/>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Many people think happiness comes from...</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More money.</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More possessions.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More recognition.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But some of the richest people are miserable.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Some of the poorest believers smile every day.</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96598FE-E8CE-D629-4069-171050901D95}"/>
              </a:ext>
            </a:extLst>
          </p:cNvPr>
          <p:cNvSpPr txBox="1"/>
          <p:nvPr/>
        </p:nvSpPr>
        <p:spPr>
          <a:xfrm>
            <a:off x="240631" y="4746474"/>
            <a:ext cx="10555705" cy="1570943"/>
          </a:xfrm>
          <a:prstGeom prst="rect">
            <a:avLst/>
          </a:prstGeom>
          <a:noFill/>
        </p:spPr>
        <p:txBody>
          <a:bodyPr wrap="square">
            <a:spAutoFit/>
          </a:bodyPr>
          <a:lstStyle/>
          <a:p>
            <a:pPr marL="0" marR="0" algn="ctr">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Because </a:t>
            </a:r>
            <a:r>
              <a:rPr lang="en-US" sz="4000" u="sng" kern="0" dirty="0">
                <a:effectLst/>
                <a:latin typeface="Times New Roman" panose="02020603050405020304" pitchFamily="18" charset="0"/>
                <a:ea typeface="Times New Roman" panose="02020603050405020304" pitchFamily="18" charset="0"/>
                <a:cs typeface="Times New Roman" panose="02020603050405020304" pitchFamily="18" charset="0"/>
              </a:rPr>
              <a:t>happiness isn't found </a:t>
            </a: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in </a:t>
            </a:r>
            <a:r>
              <a:rPr lang="en-US" sz="4000" u="sng" kern="0" dirty="0">
                <a:effectLst/>
                <a:latin typeface="Times New Roman" panose="02020603050405020304" pitchFamily="18" charset="0"/>
                <a:ea typeface="Times New Roman" panose="02020603050405020304" pitchFamily="18" charset="0"/>
                <a:cs typeface="Times New Roman" panose="02020603050405020304" pitchFamily="18" charset="0"/>
              </a:rPr>
              <a:t>possessions.</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It's found in </a:t>
            </a:r>
            <a:r>
              <a:rPr lang="en-US" sz="4000" u="sng" kern="0" dirty="0">
                <a:effectLst/>
                <a:latin typeface="Times New Roman" panose="02020603050405020304" pitchFamily="18" charset="0"/>
                <a:ea typeface="Times New Roman" panose="02020603050405020304" pitchFamily="18" charset="0"/>
                <a:cs typeface="Times New Roman" panose="02020603050405020304" pitchFamily="18" charset="0"/>
              </a:rPr>
              <a:t>God's presence.</a:t>
            </a:r>
            <a:endParaRPr lang="en-US" sz="40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5586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ircle(in)">
                                      <p:cBhvr>
                                        <p:cTn id="15"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47CEF466-D8F9-C303-AC69-D95983AD123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CFA76BB-3486-BCF9-10B7-1C7BBC270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D490BD0-6C98-2192-743D-B76E01B704A0}"/>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9C49628-48BB-10AA-1B53-BFCE62947223}"/>
              </a:ext>
            </a:extLst>
          </p:cNvPr>
          <p:cNvSpPr txBox="1"/>
          <p:nvPr/>
        </p:nvSpPr>
        <p:spPr>
          <a:xfrm>
            <a:off x="641684" y="215235"/>
            <a:ext cx="10908631" cy="6427529"/>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There are countless believers who have testified that the greatest peace in their lives did not come after receiving a promotion, buying a home, or reaching a financial goal. It came after surrendering their pride to God. When they stopped insisting on having the last word, stopped carrying offenses, and began forgiving others, they discovered a joy they had never experienced before. Their circumstances did not change overnight—but their hearts did. That is the happiness Christ gives, a happiness rooted not in comfort but in His presence.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42437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BD01E0F2-EC34-6433-B6A2-604028A2CF0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1B0CA8E-53D5-2EF2-C75B-AA2FA9AC0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E7FFFBB-0AAF-37BF-9108-A2AA0523ED56}"/>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060A445-F860-943C-36A4-053A00B37D94}"/>
              </a:ext>
            </a:extLst>
          </p:cNvPr>
          <p:cNvSpPr txBox="1"/>
          <p:nvPr/>
        </p:nvSpPr>
        <p:spPr>
          <a:xfrm>
            <a:off x="2021305" y="1465192"/>
            <a:ext cx="7908758" cy="5879366"/>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proud Pharisee prayed...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"God, look how good I am."</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The tax collector prayed...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"God, be merciful to me."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Only one went home justified.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Why?</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God resists the proud...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but gives grace to the humble.</a:t>
            </a:r>
            <a:b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95CEA52-07B7-2327-689D-EA2BCC42A0F1}"/>
              </a:ext>
            </a:extLst>
          </p:cNvPr>
          <p:cNvSpPr txBox="1"/>
          <p:nvPr/>
        </p:nvSpPr>
        <p:spPr>
          <a:xfrm>
            <a:off x="786063" y="208114"/>
            <a:ext cx="10619873" cy="894091"/>
          </a:xfrm>
          <a:prstGeom prst="rect">
            <a:avLst/>
          </a:prstGeom>
          <a:noFill/>
        </p:spPr>
        <p:txBody>
          <a:bodyPr wrap="square">
            <a:spAutoFit/>
          </a:bodyPr>
          <a:lstStyle/>
          <a:p>
            <a:pPr marL="0" marR="0" algn="ctr">
              <a:lnSpc>
                <a:spcPct val="115000"/>
              </a:lnSpc>
              <a:spcAft>
                <a:spcPts val="800"/>
              </a:spcAft>
              <a:buNone/>
            </a:pPr>
            <a:r>
              <a:rPr lang="en-US" sz="4800" b="1" u="sng" kern="1800" dirty="0">
                <a:effectLst/>
                <a:latin typeface="Times New Roman" panose="02020603050405020304" pitchFamily="18" charset="0"/>
                <a:ea typeface="Times New Roman" panose="02020603050405020304" pitchFamily="18" charset="0"/>
                <a:cs typeface="Times New Roman" panose="02020603050405020304" pitchFamily="18" charset="0"/>
              </a:rPr>
              <a:t>Humility Makes Room for Miracles</a:t>
            </a:r>
            <a:endParaRPr lang="en-US" sz="28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2024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A047F8A5-34CE-9EE5-23C9-5EF66D2AC1A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13AA3BD-2506-8868-DEEA-703B6AC3E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DC6CB2C-5345-4A36-DACA-DBE64C079918}"/>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6E088B9-F3D0-E706-2AED-9A4B9A870BF9}"/>
              </a:ext>
            </a:extLst>
          </p:cNvPr>
          <p:cNvSpPr txBox="1"/>
          <p:nvPr/>
        </p:nvSpPr>
        <p:spPr>
          <a:xfrm>
            <a:off x="128336" y="990605"/>
            <a:ext cx="12237079" cy="4599721"/>
          </a:xfrm>
          <a:prstGeom prst="rect">
            <a:avLst/>
          </a:prstGeom>
          <a:noFill/>
        </p:spPr>
        <p:txBody>
          <a:bodyPr wrap="square">
            <a:spAutoFit/>
          </a:bodyPr>
          <a:lstStyle/>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A cup already full cannot receive fresh water.</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Until it empties itself...</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nothing new can enter.</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God cannot fill people who are already full of themselves.</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2137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7A8210EF-5B59-DE7B-BA6C-062E23483A5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532FB61-F983-5640-2F19-98C9F16D1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C923333-473E-06F3-B3F6-46CEB96FF2C0}"/>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22B58E7-F245-8908-39AC-FA52E0704DAC}"/>
              </a:ext>
            </a:extLst>
          </p:cNvPr>
          <p:cNvSpPr txBox="1"/>
          <p:nvPr/>
        </p:nvSpPr>
        <p:spPr>
          <a:xfrm>
            <a:off x="561474" y="128155"/>
            <a:ext cx="10635916" cy="1015663"/>
          </a:xfrm>
          <a:prstGeom prst="rect">
            <a:avLst/>
          </a:prstGeom>
          <a:noFill/>
        </p:spPr>
        <p:txBody>
          <a:bodyPr wrap="square">
            <a:spAutoFit/>
          </a:bodyPr>
          <a:lstStyle/>
          <a:p>
            <a:pPr algn="ctr"/>
            <a:r>
              <a:rPr lang="en-US" sz="6000" b="1" u="sng" kern="1800" dirty="0">
                <a:effectLst/>
                <a:latin typeface="Times New Roman" panose="02020603050405020304" pitchFamily="18" charset="0"/>
                <a:ea typeface="Times New Roman" panose="02020603050405020304" pitchFamily="18" charset="0"/>
              </a:rPr>
              <a:t>Heaven Rewards Humility</a:t>
            </a:r>
            <a:endParaRPr lang="en-US" sz="6000" u="sng" dirty="0"/>
          </a:p>
        </p:txBody>
      </p:sp>
      <p:sp>
        <p:nvSpPr>
          <p:cNvPr id="6" name="TextBox 5">
            <a:extLst>
              <a:ext uri="{FF2B5EF4-FFF2-40B4-BE49-F238E27FC236}">
                <a16:creationId xmlns:a16="http://schemas.microsoft.com/office/drawing/2014/main" id="{8F073215-984A-F649-F52D-460C204491C6}"/>
              </a:ext>
            </a:extLst>
          </p:cNvPr>
          <p:cNvSpPr txBox="1"/>
          <p:nvPr/>
        </p:nvSpPr>
        <p:spPr>
          <a:xfrm>
            <a:off x="0" y="1623617"/>
            <a:ext cx="6336631" cy="2912720"/>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One day crowns will be given.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Rewards will be handed out.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Many who were unnoticed here...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will be honored there.</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F14DBDC8-8D90-3538-5B37-32DC4B4FD04C}"/>
              </a:ext>
            </a:extLst>
          </p:cNvPr>
          <p:cNvSpPr txBox="1"/>
          <p:nvPr/>
        </p:nvSpPr>
        <p:spPr>
          <a:xfrm>
            <a:off x="6532004" y="1143818"/>
            <a:ext cx="5463099" cy="4186915"/>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humble Sunday School teacher.</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praying grandmother.</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faithful </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usher</a:t>
            </a: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servant who never stood behind a pulpit.</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D93F279-2C24-09AA-487D-D34F3E110A04}"/>
              </a:ext>
            </a:extLst>
          </p:cNvPr>
          <p:cNvSpPr txBox="1"/>
          <p:nvPr/>
        </p:nvSpPr>
        <p:spPr>
          <a:xfrm>
            <a:off x="729917" y="5616221"/>
            <a:ext cx="6240378" cy="626838"/>
          </a:xfrm>
          <a:prstGeom prst="rect">
            <a:avLst/>
          </a:prstGeom>
          <a:noFill/>
        </p:spPr>
        <p:txBody>
          <a:bodyPr wrap="square">
            <a:spAutoFit/>
          </a:bodyPr>
          <a:lstStyle/>
          <a:p>
            <a:pPr marL="0" marR="0">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Heaven keeps perfect records.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2CE0A79-9D1E-DAB2-F66F-F6A386F1823B}"/>
              </a:ext>
            </a:extLst>
          </p:cNvPr>
          <p:cNvSpPr txBox="1"/>
          <p:nvPr/>
        </p:nvSpPr>
        <p:spPr>
          <a:xfrm>
            <a:off x="5903495" y="5628118"/>
            <a:ext cx="6797080" cy="626838"/>
          </a:xfrm>
          <a:prstGeom prst="rect">
            <a:avLst/>
          </a:prstGeom>
          <a:noFill/>
        </p:spPr>
        <p:txBody>
          <a:bodyPr wrap="square">
            <a:spAutoFit/>
          </a:bodyPr>
          <a:lstStyle/>
          <a:p>
            <a:pPr marL="0" marR="0">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God never overlooks humble service.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7883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1000"/>
                                        <p:tgtEl>
                                          <p:spTgt spid="6">
                                            <p:txEl>
                                              <p:pRg st="2" end="2"/>
                                            </p:txEl>
                                          </p:spTgt>
                                        </p:tgtEl>
                                      </p:cBhvr>
                                    </p:animEffect>
                                    <p:anim calcmode="lin" valueType="num">
                                      <p:cBhvr>
                                        <p:cTn id="2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1000"/>
                                        <p:tgtEl>
                                          <p:spTgt spid="6">
                                            <p:txEl>
                                              <p:pRg st="3" end="3"/>
                                            </p:txEl>
                                          </p:spTgt>
                                        </p:tgtEl>
                                      </p:cBhvr>
                                    </p:animEffect>
                                    <p:anim calcmode="lin" valueType="num">
                                      <p:cBhvr>
                                        <p:cTn id="2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heel(1)">
                                      <p:cBhvr>
                                        <p:cTn id="34" dur="2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ircle(in)">
                                      <p:cBhvr>
                                        <p:cTn id="39" dur="2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circle(in)">
                                      <p:cBhvr>
                                        <p:cTn id="44"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allAtOnce"/>
      <p:bldP spid="9"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F6FF95ED-D92D-9B4B-ACFD-CC4B58B2E49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DD2BEFC-7C63-3727-B3D8-E69A9BEBF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E957859-BE40-8490-8B24-F104DB8D27C4}"/>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BAE98AD6-591C-20B9-09EF-DA286744AE74}"/>
              </a:ext>
            </a:extLst>
          </p:cNvPr>
          <p:cNvSpPr txBox="1"/>
          <p:nvPr/>
        </p:nvSpPr>
        <p:spPr>
          <a:xfrm>
            <a:off x="-160422" y="1039619"/>
            <a:ext cx="8470232" cy="5344925"/>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The cross itself is the greatest testimony of humility.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Jesus could have called twelve legions of angels.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Instead...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He stretched out His hands.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He took our punishment.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He wore our shame.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He carried our cross.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The King became a servant...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so servants could become sons and daughters.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F511864-BAC1-F7E1-B295-C353122C97E1}"/>
              </a:ext>
            </a:extLst>
          </p:cNvPr>
          <p:cNvSpPr txBox="1"/>
          <p:nvPr/>
        </p:nvSpPr>
        <p:spPr>
          <a:xfrm>
            <a:off x="2991853" y="279154"/>
            <a:ext cx="6208294" cy="760465"/>
          </a:xfrm>
          <a:prstGeom prst="rect">
            <a:avLst/>
          </a:prstGeom>
          <a:noFill/>
        </p:spPr>
        <p:txBody>
          <a:bodyPr wrap="square">
            <a:spAutoFit/>
          </a:bodyPr>
          <a:lstStyle/>
          <a:p>
            <a:pPr marL="0" marR="0" algn="ctr">
              <a:lnSpc>
                <a:spcPct val="115000"/>
              </a:lnSpc>
              <a:spcAft>
                <a:spcPts val="800"/>
              </a:spcAft>
              <a:buNone/>
            </a:pPr>
            <a:r>
              <a:rPr lang="en-US" sz="4000" b="1" kern="1800" dirty="0">
                <a:effectLst/>
                <a:latin typeface="Times New Roman" panose="02020603050405020304" pitchFamily="18" charset="0"/>
                <a:ea typeface="Times New Roman" panose="02020603050405020304" pitchFamily="18" charset="0"/>
                <a:cs typeface="Times New Roman" panose="02020603050405020304" pitchFamily="18" charset="0"/>
              </a:rPr>
              <a:t>The Greatest Testimony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EAD3AFF-0D54-A593-CA89-F6752C5FE051}"/>
              </a:ext>
            </a:extLst>
          </p:cNvPr>
          <p:cNvSpPr txBox="1"/>
          <p:nvPr/>
        </p:nvSpPr>
        <p:spPr>
          <a:xfrm>
            <a:off x="7106652" y="2417175"/>
            <a:ext cx="4932947" cy="2589812"/>
          </a:xfrm>
          <a:prstGeom prst="rect">
            <a:avLst/>
          </a:prstGeom>
          <a:noFill/>
        </p:spPr>
        <p:txBody>
          <a:bodyPr wrap="square">
            <a:spAutoFit/>
          </a:bodyPr>
          <a:lstStyle/>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That is humility.</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That is love.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That is the Gospel.</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450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E8829477-DC2B-C99E-EDB5-DCE5D09CFA3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3793C93-FEC9-D24F-69D2-D2CF2C6051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63A2469-D36E-14A3-422B-9CB54D7EAA06}"/>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BCF060A-87C1-1032-17B5-0071FAA6C6DF}"/>
              </a:ext>
            </a:extLst>
          </p:cNvPr>
          <p:cNvSpPr txBox="1"/>
          <p:nvPr/>
        </p:nvSpPr>
        <p:spPr>
          <a:xfrm>
            <a:off x="-40104" y="545350"/>
            <a:ext cx="12376484" cy="6130781"/>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A violin once sold for only a few dollars because it looked old and worn.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Before the auction ended, an elderly musician walked forward, picked it up, tightened the strings, and began to play. The room fell silent as beautiful music filled the air.</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When the bidding resumed, the same violin sold for thousands of dollars.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What changed?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Not the violin.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The Master's touch.</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Some people feel overlooked, broken, and insignificant. But when the Master places His hands on your life, your value is revealed. Humility allows us to stay in His hands, trusting Him to make beautiful music from every part of our story.</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4512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D8F27215-B245-1CF1-E287-96BBC88B2B9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2177CB-20AF-EA01-5E0E-D1F15A9ACE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0CBE8EC-0019-0263-62BA-378CE7383CEA}"/>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EDC90859-0DF3-B9A1-6123-44ECD081C633}"/>
              </a:ext>
            </a:extLst>
          </p:cNvPr>
          <p:cNvSpPr txBox="1"/>
          <p:nvPr/>
        </p:nvSpPr>
        <p:spPr>
          <a:xfrm>
            <a:off x="-192503" y="94923"/>
            <a:ext cx="5775158" cy="1107996"/>
          </a:xfrm>
          <a:prstGeom prst="rect">
            <a:avLst/>
          </a:prstGeom>
          <a:noFill/>
        </p:spPr>
        <p:txBody>
          <a:bodyPr wrap="square" rtlCol="0">
            <a:spAutoFit/>
          </a:bodyPr>
          <a:lstStyle/>
          <a:p>
            <a:pPr algn="ctr"/>
            <a:r>
              <a:rPr lang="en-US" sz="6600" dirty="0"/>
              <a:t>Homework</a:t>
            </a:r>
          </a:p>
        </p:txBody>
      </p:sp>
      <p:sp>
        <p:nvSpPr>
          <p:cNvPr id="5" name="TextBox 4">
            <a:extLst>
              <a:ext uri="{FF2B5EF4-FFF2-40B4-BE49-F238E27FC236}">
                <a16:creationId xmlns:a16="http://schemas.microsoft.com/office/drawing/2014/main" id="{720CC51A-5F5A-8CDB-BA85-B310B7DAC440}"/>
              </a:ext>
            </a:extLst>
          </p:cNvPr>
          <p:cNvSpPr txBox="1"/>
          <p:nvPr/>
        </p:nvSpPr>
        <p:spPr>
          <a:xfrm>
            <a:off x="4957011" y="306200"/>
            <a:ext cx="7202923" cy="3840923"/>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Maybe pride has robbed you of your peace.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Maybe you've been trying to prove yourself instead of trusting God.</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Maybe you've been carrying offenses instead of extending forgiveness.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Today Jesus invites you to lay down your pride and pick up His grace.</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C7F0FCC-9868-D2FC-3D23-1353370EE75A}"/>
              </a:ext>
            </a:extLst>
          </p:cNvPr>
          <p:cNvSpPr txBox="1"/>
          <p:nvPr/>
        </p:nvSpPr>
        <p:spPr>
          <a:xfrm>
            <a:off x="-30522" y="1202919"/>
            <a:ext cx="4986009" cy="4404026"/>
          </a:xfrm>
          <a:prstGeom prst="rect">
            <a:avLst/>
          </a:prstGeom>
          <a:noFill/>
        </p:spPr>
        <p:txBody>
          <a:bodyPr wrap="square">
            <a:spAutoFit/>
          </a:bodyPr>
          <a:lstStyle/>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way to true happiness is not found in standing above everyone else.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It is found kneeling before the Savior.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ground is level at the foot of the cross.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Come with a humble heart.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Come with open hands.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Come expecting God to lift you in His perfect time.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C03703D9-AD92-EDE0-E4A5-9F3DEF1F7F48}"/>
              </a:ext>
            </a:extLst>
          </p:cNvPr>
          <p:cNvSpPr txBox="1"/>
          <p:nvPr/>
        </p:nvSpPr>
        <p:spPr>
          <a:xfrm>
            <a:off x="5434272" y="4727217"/>
            <a:ext cx="6248400" cy="1759456"/>
          </a:xfrm>
          <a:prstGeom prst="rect">
            <a:avLst/>
          </a:prstGeom>
          <a:noFill/>
        </p:spPr>
        <p:txBody>
          <a:bodyPr wrap="square">
            <a:spAutoFit/>
          </a:bodyPr>
          <a:lstStyle/>
          <a:p>
            <a:pPr marL="0" marR="0" algn="ctr">
              <a:lnSpc>
                <a:spcPct val="115000"/>
              </a:lnSpc>
              <a:spcAft>
                <a:spcPts val="800"/>
              </a:spcAft>
              <a:buNone/>
            </a:pPr>
            <a:r>
              <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rPr>
              <a:t>"Humble yourselves before the Lord, and He will lift you up."</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kern="0" dirty="0">
                <a:effectLst/>
                <a:latin typeface="Times New Roman" panose="02020603050405020304" pitchFamily="18" charset="0"/>
                <a:ea typeface="Times New Roman" panose="02020603050405020304" pitchFamily="18" charset="0"/>
                <a:cs typeface="Times New Roman" panose="02020603050405020304" pitchFamily="18" charset="0"/>
              </a:rPr>
              <a:t>(James 4:10)</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7876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2500" fill="hold"/>
                                        <p:tgtEl>
                                          <p:spTgt spid="10"/>
                                        </p:tgtEl>
                                        <p:attrNameLst>
                                          <p:attrName>ppt_w</p:attrName>
                                        </p:attrNameLst>
                                      </p:cBhvr>
                                      <p:tavLst>
                                        <p:tav tm="0">
                                          <p:val>
                                            <p:fltVal val="0"/>
                                          </p:val>
                                        </p:tav>
                                        <p:tav tm="100000">
                                          <p:val>
                                            <p:strVal val="#ppt_w"/>
                                          </p:val>
                                        </p:tav>
                                      </p:tavLst>
                                    </p:anim>
                                    <p:anim calcmode="lin" valueType="num">
                                      <p:cBhvr>
                                        <p:cTn id="25" dur="2500" fill="hold"/>
                                        <p:tgtEl>
                                          <p:spTgt spid="10"/>
                                        </p:tgtEl>
                                        <p:attrNameLst>
                                          <p:attrName>ppt_h</p:attrName>
                                        </p:attrNameLst>
                                      </p:cBhvr>
                                      <p:tavLst>
                                        <p:tav tm="0">
                                          <p:val>
                                            <p:fltVal val="0"/>
                                          </p:val>
                                        </p:tav>
                                        <p:tav tm="100000">
                                          <p:val>
                                            <p:strVal val="#ppt_h"/>
                                          </p:val>
                                        </p:tav>
                                      </p:tavLst>
                                    </p:anim>
                                    <p:anim calcmode="lin" valueType="num">
                                      <p:cBhvr>
                                        <p:cTn id="26" dur="2500" fill="hold"/>
                                        <p:tgtEl>
                                          <p:spTgt spid="10"/>
                                        </p:tgtEl>
                                        <p:attrNameLst>
                                          <p:attrName>style.rotation</p:attrName>
                                        </p:attrNameLst>
                                      </p:cBhvr>
                                      <p:tavLst>
                                        <p:tav tm="0">
                                          <p:val>
                                            <p:fltVal val="90"/>
                                          </p:val>
                                        </p:tav>
                                        <p:tav tm="100000">
                                          <p:val>
                                            <p:fltVal val="0"/>
                                          </p:val>
                                        </p:tav>
                                      </p:tavLst>
                                    </p:anim>
                                    <p:animEffect transition="in" filter="fade">
                                      <p:cBhvr>
                                        <p:cTn id="27" dur="2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DAE67349-1C06-7CD2-9800-9C73DB85E51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73A5A6C-FBB2-C5B2-6DAF-EA80CAA03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B54A336-9F53-84C5-7A7B-083952216F9E}"/>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B306B4F9-6F33-D6D9-1579-50D71B883FE3}"/>
              </a:ext>
            </a:extLst>
          </p:cNvPr>
          <p:cNvSpPr txBox="1"/>
          <p:nvPr/>
        </p:nvSpPr>
        <p:spPr>
          <a:xfrm>
            <a:off x="401052" y="236414"/>
            <a:ext cx="11069053" cy="693651"/>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This week, ask yourself three questions each morning:</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8CCCF0D-D19C-970D-7710-EF49CE7C01DA}"/>
              </a:ext>
            </a:extLst>
          </p:cNvPr>
          <p:cNvSpPr txBox="1"/>
          <p:nvPr/>
        </p:nvSpPr>
        <p:spPr>
          <a:xfrm>
            <a:off x="176461" y="5490505"/>
            <a:ext cx="12095747" cy="1193147"/>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May we decrease so that Christ may increase (John 3:30), and may our lives reflect the humble heart of our Savior. Amen.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851C288-3B68-C5F8-AC4C-7A525F559B8C}"/>
              </a:ext>
            </a:extLst>
          </p:cNvPr>
          <p:cNvSpPr txBox="1"/>
          <p:nvPr/>
        </p:nvSpPr>
        <p:spPr>
          <a:xfrm>
            <a:off x="938463" y="1057472"/>
            <a:ext cx="10956758" cy="693651"/>
          </a:xfrm>
          <a:prstGeom prst="rect">
            <a:avLst/>
          </a:prstGeom>
          <a:noFill/>
        </p:spPr>
        <p:txBody>
          <a:bodyPr wrap="square">
            <a:spAutoFit/>
          </a:bodyPr>
          <a:lstStyle/>
          <a:p>
            <a:pPr marL="342900" marR="0" lvl="0" indent="-342900">
              <a:lnSpc>
                <a:spcPct val="115000"/>
              </a:lnSpc>
              <a:spcAft>
                <a:spcPts val="800"/>
              </a:spcAft>
              <a:buFont typeface="+mj-lt"/>
              <a:buAutoNum type="arabicPeriod"/>
              <a:tabLst>
                <a:tab pos="457200" algn="l"/>
              </a:tabLst>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  How can I honor God before I honor myself?</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0C54608C-6072-FDDF-E5F8-0438E0620AC7}"/>
              </a:ext>
            </a:extLst>
          </p:cNvPr>
          <p:cNvSpPr txBox="1"/>
          <p:nvPr/>
        </p:nvSpPr>
        <p:spPr>
          <a:xfrm>
            <a:off x="834189" y="1897004"/>
            <a:ext cx="11093116" cy="693651"/>
          </a:xfrm>
          <a:prstGeom prst="rect">
            <a:avLst/>
          </a:prstGeom>
          <a:noFill/>
        </p:spPr>
        <p:txBody>
          <a:bodyPr wrap="square">
            <a:spAutoFit/>
          </a:bodyPr>
          <a:lstStyle/>
          <a:p>
            <a:pPr marR="0" lvl="0">
              <a:lnSpc>
                <a:spcPct val="115000"/>
              </a:lnSpc>
              <a:spcAft>
                <a:spcPts val="800"/>
              </a:spcAft>
              <a:tabLst>
                <a:tab pos="457200" algn="l"/>
              </a:tabLst>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2.  Who can I serve instead of expecting to be served?</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9660757-2D92-5EAA-44BB-2C49ECFB08CE}"/>
              </a:ext>
            </a:extLst>
          </p:cNvPr>
          <p:cNvSpPr txBox="1"/>
          <p:nvPr/>
        </p:nvSpPr>
        <p:spPr>
          <a:xfrm>
            <a:off x="-234121" y="2709047"/>
            <a:ext cx="12779049" cy="693651"/>
          </a:xfrm>
          <a:prstGeom prst="rect">
            <a:avLst/>
          </a:prstGeom>
          <a:noFill/>
        </p:spPr>
        <p:txBody>
          <a:bodyPr wrap="square">
            <a:spAutoFit/>
          </a:bodyPr>
          <a:lstStyle/>
          <a:p>
            <a:pPr marR="0" lvl="0" algn="ctr">
              <a:lnSpc>
                <a:spcPct val="115000"/>
              </a:lnSpc>
              <a:spcAft>
                <a:spcPts val="800"/>
              </a:spcAft>
              <a:tabLst>
                <a:tab pos="457200" algn="l"/>
              </a:tabLst>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3. Am I chasing applause from people, or approval from God?</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18931C1-1943-91F7-8A37-5EC835B1D5D6}"/>
              </a:ext>
            </a:extLst>
          </p:cNvPr>
          <p:cNvSpPr txBox="1"/>
          <p:nvPr/>
        </p:nvSpPr>
        <p:spPr>
          <a:xfrm>
            <a:off x="368968" y="3732585"/>
            <a:ext cx="11607980" cy="1193147"/>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When humility </a:t>
            </a:r>
            <a:r>
              <a:rPr lang="en-US" sz="3200" u="sng" kern="0" dirty="0">
                <a:effectLst/>
                <a:latin typeface="Times New Roman" panose="02020603050405020304" pitchFamily="18" charset="0"/>
                <a:ea typeface="Times New Roman" panose="02020603050405020304" pitchFamily="18" charset="0"/>
                <a:cs typeface="Times New Roman" panose="02020603050405020304" pitchFamily="18" charset="0"/>
              </a:rPr>
              <a:t>becomes your lifestyle</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humbleness </a:t>
            </a:r>
            <a:r>
              <a:rPr lang="en-US" sz="3200" u="sng" kern="0" dirty="0">
                <a:effectLst/>
                <a:latin typeface="Times New Roman" panose="02020603050405020304" pitchFamily="18" charset="0"/>
                <a:ea typeface="Times New Roman" panose="02020603050405020304" pitchFamily="18" charset="0"/>
                <a:cs typeface="Times New Roman" panose="02020603050405020304" pitchFamily="18" charset="0"/>
              </a:rPr>
              <a:t>becomes your character</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and happiness </a:t>
            </a:r>
            <a:r>
              <a:rPr lang="en-US" sz="3200" u="sng" kern="0" dirty="0">
                <a:effectLst/>
                <a:latin typeface="Times New Roman" panose="02020603050405020304" pitchFamily="18" charset="0"/>
                <a:ea typeface="Times New Roman" panose="02020603050405020304" pitchFamily="18" charset="0"/>
                <a:cs typeface="Times New Roman" panose="02020603050405020304" pitchFamily="18" charset="0"/>
              </a:rPr>
              <a:t>becomes your reward.</a:t>
            </a:r>
            <a:endParaRPr lang="en-US" sz="32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4772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80">
                                          <p:stCondLst>
                                            <p:cond delay="0"/>
                                          </p:stCondLst>
                                        </p:cTn>
                                        <p:tgtEl>
                                          <p:spTgt spid="13"/>
                                        </p:tgtEl>
                                      </p:cBhvr>
                                    </p:animEffect>
                                    <p:anim calcmode="lin" valueType="num">
                                      <p:cBhvr>
                                        <p:cTn id="3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6" dur="26">
                                          <p:stCondLst>
                                            <p:cond delay="650"/>
                                          </p:stCondLst>
                                        </p:cTn>
                                        <p:tgtEl>
                                          <p:spTgt spid="13"/>
                                        </p:tgtEl>
                                      </p:cBhvr>
                                      <p:to x="100000" y="60000"/>
                                    </p:animScale>
                                    <p:animScale>
                                      <p:cBhvr>
                                        <p:cTn id="37" dur="166" decel="50000">
                                          <p:stCondLst>
                                            <p:cond delay="676"/>
                                          </p:stCondLst>
                                        </p:cTn>
                                        <p:tgtEl>
                                          <p:spTgt spid="13"/>
                                        </p:tgtEl>
                                      </p:cBhvr>
                                      <p:to x="100000" y="100000"/>
                                    </p:animScale>
                                    <p:animScale>
                                      <p:cBhvr>
                                        <p:cTn id="38" dur="26">
                                          <p:stCondLst>
                                            <p:cond delay="1312"/>
                                          </p:stCondLst>
                                        </p:cTn>
                                        <p:tgtEl>
                                          <p:spTgt spid="13"/>
                                        </p:tgtEl>
                                      </p:cBhvr>
                                      <p:to x="100000" y="80000"/>
                                    </p:animScale>
                                    <p:animScale>
                                      <p:cBhvr>
                                        <p:cTn id="39" dur="166" decel="50000">
                                          <p:stCondLst>
                                            <p:cond delay="1338"/>
                                          </p:stCondLst>
                                        </p:cTn>
                                        <p:tgtEl>
                                          <p:spTgt spid="13"/>
                                        </p:tgtEl>
                                      </p:cBhvr>
                                      <p:to x="100000" y="100000"/>
                                    </p:animScale>
                                    <p:animScale>
                                      <p:cBhvr>
                                        <p:cTn id="40" dur="26">
                                          <p:stCondLst>
                                            <p:cond delay="1642"/>
                                          </p:stCondLst>
                                        </p:cTn>
                                        <p:tgtEl>
                                          <p:spTgt spid="13"/>
                                        </p:tgtEl>
                                      </p:cBhvr>
                                      <p:to x="100000" y="90000"/>
                                    </p:animScale>
                                    <p:animScale>
                                      <p:cBhvr>
                                        <p:cTn id="41" dur="166" decel="50000">
                                          <p:stCondLst>
                                            <p:cond delay="1668"/>
                                          </p:stCondLst>
                                        </p:cTn>
                                        <p:tgtEl>
                                          <p:spTgt spid="13"/>
                                        </p:tgtEl>
                                      </p:cBhvr>
                                      <p:to x="100000" y="100000"/>
                                    </p:animScale>
                                    <p:animScale>
                                      <p:cBhvr>
                                        <p:cTn id="42" dur="26">
                                          <p:stCondLst>
                                            <p:cond delay="1808"/>
                                          </p:stCondLst>
                                        </p:cTn>
                                        <p:tgtEl>
                                          <p:spTgt spid="13"/>
                                        </p:tgtEl>
                                      </p:cBhvr>
                                      <p:to x="100000" y="95000"/>
                                    </p:animScale>
                                    <p:animScale>
                                      <p:cBhvr>
                                        <p:cTn id="43" dur="166" decel="50000">
                                          <p:stCondLst>
                                            <p:cond delay="1834"/>
                                          </p:stCondLst>
                                        </p:cTn>
                                        <p:tgtEl>
                                          <p:spTgt spid="13"/>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Effect transition="in" filter="wipe(down)">
                                      <p:cBhvr>
                                        <p:cTn id="48" dur="580">
                                          <p:stCondLst>
                                            <p:cond delay="0"/>
                                          </p:stCondLst>
                                        </p:cTn>
                                        <p:tgtEl>
                                          <p:spTgt spid="15">
                                            <p:txEl>
                                              <p:pRg st="0" end="0"/>
                                            </p:txEl>
                                          </p:spTgt>
                                        </p:tgtEl>
                                      </p:cBhvr>
                                    </p:animEffect>
                                    <p:anim calcmode="lin" valueType="num">
                                      <p:cBhvr>
                                        <p:cTn id="49" dur="1822" tmFilter="0,0; 0.14,0.36; 0.43,0.73; 0.71,0.91; 1.0,1.0">
                                          <p:stCondLst>
                                            <p:cond delay="0"/>
                                          </p:stCondLst>
                                        </p:cTn>
                                        <p:tgtEl>
                                          <p:spTgt spid="15">
                                            <p:txEl>
                                              <p:pRg st="0" end="0"/>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5">
                                            <p:txEl>
                                              <p:pRg st="0" end="0"/>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5">
                                            <p:txEl>
                                              <p:pRg st="0" end="0"/>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5">
                                            <p:txEl>
                                              <p:pRg st="0" end="0"/>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5">
                                            <p:txEl>
                                              <p:pRg st="0" end="0"/>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15">
                                            <p:txEl>
                                              <p:pRg st="0" end="0"/>
                                            </p:txEl>
                                          </p:spTgt>
                                        </p:tgtEl>
                                      </p:cBhvr>
                                      <p:to x="100000" y="60000"/>
                                    </p:animScale>
                                    <p:animScale>
                                      <p:cBhvr>
                                        <p:cTn id="55" dur="166" decel="50000">
                                          <p:stCondLst>
                                            <p:cond delay="676"/>
                                          </p:stCondLst>
                                        </p:cTn>
                                        <p:tgtEl>
                                          <p:spTgt spid="15">
                                            <p:txEl>
                                              <p:pRg st="0" end="0"/>
                                            </p:txEl>
                                          </p:spTgt>
                                        </p:tgtEl>
                                      </p:cBhvr>
                                      <p:to x="100000" y="100000"/>
                                    </p:animScale>
                                    <p:animScale>
                                      <p:cBhvr>
                                        <p:cTn id="56" dur="26">
                                          <p:stCondLst>
                                            <p:cond delay="1312"/>
                                          </p:stCondLst>
                                        </p:cTn>
                                        <p:tgtEl>
                                          <p:spTgt spid="15">
                                            <p:txEl>
                                              <p:pRg st="0" end="0"/>
                                            </p:txEl>
                                          </p:spTgt>
                                        </p:tgtEl>
                                      </p:cBhvr>
                                      <p:to x="100000" y="80000"/>
                                    </p:animScale>
                                    <p:animScale>
                                      <p:cBhvr>
                                        <p:cTn id="57" dur="166" decel="50000">
                                          <p:stCondLst>
                                            <p:cond delay="1338"/>
                                          </p:stCondLst>
                                        </p:cTn>
                                        <p:tgtEl>
                                          <p:spTgt spid="15">
                                            <p:txEl>
                                              <p:pRg st="0" end="0"/>
                                            </p:txEl>
                                          </p:spTgt>
                                        </p:tgtEl>
                                      </p:cBhvr>
                                      <p:to x="100000" y="100000"/>
                                    </p:animScale>
                                    <p:animScale>
                                      <p:cBhvr>
                                        <p:cTn id="58" dur="26">
                                          <p:stCondLst>
                                            <p:cond delay="1642"/>
                                          </p:stCondLst>
                                        </p:cTn>
                                        <p:tgtEl>
                                          <p:spTgt spid="15">
                                            <p:txEl>
                                              <p:pRg st="0" end="0"/>
                                            </p:txEl>
                                          </p:spTgt>
                                        </p:tgtEl>
                                      </p:cBhvr>
                                      <p:to x="100000" y="90000"/>
                                    </p:animScale>
                                    <p:animScale>
                                      <p:cBhvr>
                                        <p:cTn id="59" dur="166" decel="50000">
                                          <p:stCondLst>
                                            <p:cond delay="1668"/>
                                          </p:stCondLst>
                                        </p:cTn>
                                        <p:tgtEl>
                                          <p:spTgt spid="15">
                                            <p:txEl>
                                              <p:pRg st="0" end="0"/>
                                            </p:txEl>
                                          </p:spTgt>
                                        </p:tgtEl>
                                      </p:cBhvr>
                                      <p:to x="100000" y="100000"/>
                                    </p:animScale>
                                    <p:animScale>
                                      <p:cBhvr>
                                        <p:cTn id="60" dur="26">
                                          <p:stCondLst>
                                            <p:cond delay="1808"/>
                                          </p:stCondLst>
                                        </p:cTn>
                                        <p:tgtEl>
                                          <p:spTgt spid="15">
                                            <p:txEl>
                                              <p:pRg st="0" end="0"/>
                                            </p:txEl>
                                          </p:spTgt>
                                        </p:tgtEl>
                                      </p:cBhvr>
                                      <p:to x="100000" y="95000"/>
                                    </p:animScale>
                                    <p:animScale>
                                      <p:cBhvr>
                                        <p:cTn id="61" dur="166" decel="50000">
                                          <p:stCondLst>
                                            <p:cond delay="1834"/>
                                          </p:stCondLst>
                                        </p:cTn>
                                        <p:tgtEl>
                                          <p:spTgt spid="15">
                                            <p:txEl>
                                              <p:pRg st="0" end="0"/>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nodeType="click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 calcmode="lin" valueType="num">
                                      <p:cBhvr>
                                        <p:cTn id="66" dur="10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67" dur="1000" fill="hold"/>
                                        <p:tgtEl>
                                          <p:spTgt spid="17">
                                            <p:txEl>
                                              <p:pRg st="0" end="0"/>
                                            </p:txEl>
                                          </p:spTgt>
                                        </p:tgtEl>
                                        <p:attrNameLst>
                                          <p:attrName>ppt_h</p:attrName>
                                        </p:attrNameLst>
                                      </p:cBhvr>
                                      <p:tavLst>
                                        <p:tav tm="0">
                                          <p:val>
                                            <p:fltVal val="0"/>
                                          </p:val>
                                        </p:tav>
                                        <p:tav tm="100000">
                                          <p:val>
                                            <p:strVal val="#ppt_h"/>
                                          </p:val>
                                        </p:tav>
                                      </p:tavLst>
                                    </p:anim>
                                    <p:anim calcmode="lin" valueType="num">
                                      <p:cBhvr>
                                        <p:cTn id="68" dur="1000" fill="hold"/>
                                        <p:tgtEl>
                                          <p:spTgt spid="17">
                                            <p:txEl>
                                              <p:pRg st="0" end="0"/>
                                            </p:txEl>
                                          </p:spTgt>
                                        </p:tgtEl>
                                        <p:attrNameLst>
                                          <p:attrName>style.rotation</p:attrName>
                                        </p:attrNameLst>
                                      </p:cBhvr>
                                      <p:tavLst>
                                        <p:tav tm="0">
                                          <p:val>
                                            <p:fltVal val="90"/>
                                          </p:val>
                                        </p:tav>
                                        <p:tav tm="100000">
                                          <p:val>
                                            <p:fltVal val="0"/>
                                          </p:val>
                                        </p:tav>
                                      </p:tavLst>
                                    </p:anim>
                                    <p:animEffect transition="in" filter="fade">
                                      <p:cBhvr>
                                        <p:cTn id="69" dur="1000"/>
                                        <p:tgtEl>
                                          <p:spTgt spid="17">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9"/>
                                        </p:tgtEl>
                                        <p:attrNameLst>
                                          <p:attrName>style.visibility</p:attrName>
                                        </p:attrNameLst>
                                      </p:cBhvr>
                                      <p:to>
                                        <p:strVal val="visible"/>
                                      </p:to>
                                    </p:set>
                                    <p:anim calcmode="lin" valueType="num">
                                      <p:cBhvr>
                                        <p:cTn id="74" dur="1000" fill="hold"/>
                                        <p:tgtEl>
                                          <p:spTgt spid="9"/>
                                        </p:tgtEl>
                                        <p:attrNameLst>
                                          <p:attrName>ppt_w</p:attrName>
                                        </p:attrNameLst>
                                      </p:cBhvr>
                                      <p:tavLst>
                                        <p:tav tm="0">
                                          <p:val>
                                            <p:fltVal val="0"/>
                                          </p:val>
                                        </p:tav>
                                        <p:tav tm="100000">
                                          <p:val>
                                            <p:strVal val="#ppt_w"/>
                                          </p:val>
                                        </p:tav>
                                      </p:tavLst>
                                    </p:anim>
                                    <p:anim calcmode="lin" valueType="num">
                                      <p:cBhvr>
                                        <p:cTn id="75" dur="1000" fill="hold"/>
                                        <p:tgtEl>
                                          <p:spTgt spid="9"/>
                                        </p:tgtEl>
                                        <p:attrNameLst>
                                          <p:attrName>ppt_h</p:attrName>
                                        </p:attrNameLst>
                                      </p:cBhvr>
                                      <p:tavLst>
                                        <p:tav tm="0">
                                          <p:val>
                                            <p:fltVal val="0"/>
                                          </p:val>
                                        </p:tav>
                                        <p:tav tm="100000">
                                          <p:val>
                                            <p:strVal val="#ppt_h"/>
                                          </p:val>
                                        </p:tav>
                                      </p:tavLst>
                                    </p:anim>
                                    <p:anim calcmode="lin" valueType="num">
                                      <p:cBhvr>
                                        <p:cTn id="76" dur="1000" fill="hold"/>
                                        <p:tgtEl>
                                          <p:spTgt spid="9"/>
                                        </p:tgtEl>
                                        <p:attrNameLst>
                                          <p:attrName>style.rotation</p:attrName>
                                        </p:attrNameLst>
                                      </p:cBhvr>
                                      <p:tavLst>
                                        <p:tav tm="0">
                                          <p:val>
                                            <p:fltVal val="90"/>
                                          </p:val>
                                        </p:tav>
                                        <p:tav tm="100000">
                                          <p:val>
                                            <p:fltVal val="0"/>
                                          </p:val>
                                        </p:tav>
                                      </p:tavLst>
                                    </p:anim>
                                    <p:animEffect transition="in" filter="fade">
                                      <p:cBhvr>
                                        <p:cTn id="7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4CBB989A-0944-D05B-7949-86AC4605C06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E763BF6-A5F8-8AF3-4EFA-2C69FEA8E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B5ABD62-5A02-E87D-1AFE-FBBE1498050A}"/>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50DBBC06-3193-93A3-A184-955F0DFF4373}"/>
              </a:ext>
            </a:extLst>
          </p:cNvPr>
          <p:cNvSpPr txBox="1"/>
          <p:nvPr/>
        </p:nvSpPr>
        <p:spPr>
          <a:xfrm>
            <a:off x="1288420" y="1479781"/>
            <a:ext cx="8888239" cy="2593018"/>
          </a:xfrm>
          <a:prstGeom prst="rect">
            <a:avLst/>
          </a:prstGeom>
          <a:noFill/>
        </p:spPr>
        <p:txBody>
          <a:bodyPr wrap="square">
            <a:spAutoFit/>
          </a:bodyPr>
          <a:lstStyle/>
          <a:p>
            <a:pPr marL="0" marR="0" algn="ctr">
              <a:lnSpc>
                <a:spcPct val="115000"/>
              </a:lnSpc>
              <a:spcAft>
                <a:spcPts val="800"/>
              </a:spcAft>
              <a:buNone/>
            </a:pP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Everyone wants followers.</a:t>
            </a:r>
            <a:b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Everyone wants recognition.</a:t>
            </a:r>
            <a:b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4800" kern="0" dirty="0">
                <a:effectLst/>
                <a:latin typeface="Times New Roman" panose="02020603050405020304" pitchFamily="18" charset="0"/>
                <a:ea typeface="Times New Roman" panose="02020603050405020304" pitchFamily="18" charset="0"/>
                <a:cs typeface="Times New Roman" panose="02020603050405020304" pitchFamily="18" charset="0"/>
              </a:rPr>
              <a:t>Everyone wants applause.</a:t>
            </a:r>
            <a:endParaRPr lang="en-US" sz="4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DBBA00D-D74B-BB8F-016B-7A455394E82B}"/>
              </a:ext>
            </a:extLst>
          </p:cNvPr>
          <p:cNvSpPr txBox="1"/>
          <p:nvPr/>
        </p:nvSpPr>
        <p:spPr>
          <a:xfrm>
            <a:off x="371380" y="359658"/>
            <a:ext cx="10722320" cy="760465"/>
          </a:xfrm>
          <a:prstGeom prst="rect">
            <a:avLst/>
          </a:prstGeom>
          <a:noFill/>
        </p:spPr>
        <p:txBody>
          <a:bodyPr wrap="square">
            <a:spAutoFit/>
          </a:bodyPr>
          <a:lstStyle/>
          <a:p>
            <a:pPr marL="0" marR="0" algn="ctr">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We live in a culture that celebrates self-promotion.</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DF5A271-09DE-5393-D6BB-7C2460F3232A}"/>
              </a:ext>
            </a:extLst>
          </p:cNvPr>
          <p:cNvSpPr txBox="1"/>
          <p:nvPr/>
        </p:nvSpPr>
        <p:spPr>
          <a:xfrm>
            <a:off x="591868" y="5084526"/>
            <a:ext cx="11295330" cy="760465"/>
          </a:xfrm>
          <a:prstGeom prst="rect">
            <a:avLst/>
          </a:prstGeom>
          <a:noFill/>
        </p:spPr>
        <p:txBody>
          <a:bodyPr wrap="square">
            <a:spAutoFit/>
          </a:bodyPr>
          <a:lstStyle/>
          <a:p>
            <a:pPr marL="0" marR="0" algn="ctr">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Social media teaches us to make ourselves bigger.</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9798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circle(in)">
                                      <p:cBhvr>
                                        <p:cTn id="1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04742D3D-50D1-4F52-6A1A-3D253DC707A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9EEC267-4A02-C6E5-53D6-049032203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8594147-CA39-7D2E-D309-7924D96ABA00}"/>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2016534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B5539856-E12B-AB9D-E428-445229813B0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B458A38-5628-8854-ADC7-CCA521AE3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488D31B-6BEC-5411-C490-CEDA0F8B05F9}"/>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359731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9709C732-C6D5-DA0E-DC86-005A6FF1640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CD60CF5-3E29-7C04-E55E-E62DBC35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C3BE969-A1D1-BD08-7989-E8F66804EB0E}"/>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0B28BC7-681D-4729-341D-8F40045416E4}"/>
              </a:ext>
            </a:extLst>
          </p:cNvPr>
          <p:cNvSpPr txBox="1"/>
          <p:nvPr/>
        </p:nvSpPr>
        <p:spPr>
          <a:xfrm>
            <a:off x="310082" y="121043"/>
            <a:ext cx="6160882" cy="5345694"/>
          </a:xfrm>
          <a:prstGeom prst="rect">
            <a:avLst/>
          </a:prstGeom>
          <a:noFill/>
        </p:spPr>
        <p:txBody>
          <a:bodyPr wrap="square">
            <a:spAutoFit/>
          </a:bodyPr>
          <a:lstStyle/>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But Jesus teaches us to become smaller.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world says...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i="1" kern="0" dirty="0">
                <a:effectLst/>
                <a:latin typeface="Times New Roman" panose="02020603050405020304" pitchFamily="18" charset="0"/>
                <a:ea typeface="Times New Roman" panose="02020603050405020304" pitchFamily="18" charset="0"/>
                <a:cs typeface="Times New Roman" panose="02020603050405020304" pitchFamily="18" charset="0"/>
              </a:rPr>
              <a:t>"Climb over people."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Jesus says...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i="1" kern="0" dirty="0">
                <a:effectLst/>
                <a:latin typeface="Times New Roman" panose="02020603050405020304" pitchFamily="18" charset="0"/>
                <a:ea typeface="Times New Roman" panose="02020603050405020304" pitchFamily="18" charset="0"/>
                <a:cs typeface="Times New Roman" panose="02020603050405020304" pitchFamily="18" charset="0"/>
              </a:rPr>
              <a:t>"Lift people."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world says...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i="1" kern="0" dirty="0">
                <a:effectLst/>
                <a:latin typeface="Times New Roman" panose="02020603050405020304" pitchFamily="18" charset="0"/>
                <a:ea typeface="Times New Roman" panose="02020603050405020304" pitchFamily="18" charset="0"/>
                <a:cs typeface="Times New Roman" panose="02020603050405020304" pitchFamily="18" charset="0"/>
              </a:rPr>
              <a:t>"Promote yourself."</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Jesus says...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i="1" kern="0" dirty="0">
                <a:effectLst/>
                <a:latin typeface="Times New Roman" panose="02020603050405020304" pitchFamily="18" charset="0"/>
                <a:ea typeface="Times New Roman" panose="02020603050405020304" pitchFamily="18" charset="0"/>
                <a:cs typeface="Times New Roman" panose="02020603050405020304" pitchFamily="18" charset="0"/>
              </a:rPr>
              <a:t>"Humble yourself."</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 world says happiness comes from having more.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Jesus says happiness comes from becoming more like Him.</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38EAE79-8995-4F72-72E8-357E08884C88}"/>
              </a:ext>
            </a:extLst>
          </p:cNvPr>
          <p:cNvSpPr txBox="1"/>
          <p:nvPr/>
        </p:nvSpPr>
        <p:spPr>
          <a:xfrm>
            <a:off x="1312753" y="5586498"/>
            <a:ext cx="8806757" cy="1055545"/>
          </a:xfrm>
          <a:prstGeom prst="rect">
            <a:avLst/>
          </a:prstGeom>
          <a:noFill/>
        </p:spPr>
        <p:txBody>
          <a:bodyPr wrap="square">
            <a:spAutoFit/>
          </a:bodyPr>
          <a:lstStyle/>
          <a:p>
            <a:pPr marL="0" marR="0" algn="ctr">
              <a:lnSpc>
                <a:spcPct val="115000"/>
              </a:lnSpc>
              <a:spcAft>
                <a:spcPts val="800"/>
              </a:spcAft>
              <a:buNone/>
            </a:pPr>
            <a:r>
              <a:rPr lang="en-US" sz="2800" kern="0" dirty="0">
                <a:effectLst/>
                <a:latin typeface="Times New Roman" panose="02020603050405020304" pitchFamily="18" charset="0"/>
                <a:ea typeface="Times New Roman" panose="02020603050405020304" pitchFamily="18" charset="0"/>
                <a:cs typeface="Times New Roman" panose="02020603050405020304" pitchFamily="18" charset="0"/>
              </a:rPr>
              <a:t>Many people spend their entire lives chasing success only to discover they </a:t>
            </a:r>
            <a:r>
              <a:rPr lang="en-US" sz="2800" u="sng" kern="0" dirty="0">
                <a:effectLst/>
                <a:latin typeface="Times New Roman" panose="02020603050405020304" pitchFamily="18" charset="0"/>
                <a:ea typeface="Times New Roman" panose="02020603050405020304" pitchFamily="18" charset="0"/>
                <a:cs typeface="Times New Roman" panose="02020603050405020304" pitchFamily="18" charset="0"/>
              </a:rPr>
              <a:t>lost their joy along the journey.</a:t>
            </a:r>
            <a:endParaRPr lang="en-US" sz="28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B88D8A47-00B5-2237-EAAE-D73DFDF70DE5}"/>
              </a:ext>
            </a:extLst>
          </p:cNvPr>
          <p:cNvSpPr txBox="1"/>
          <p:nvPr/>
        </p:nvSpPr>
        <p:spPr>
          <a:xfrm>
            <a:off x="5808909" y="780484"/>
            <a:ext cx="6160882" cy="3554563"/>
          </a:xfrm>
          <a:prstGeom prst="rect">
            <a:avLst/>
          </a:prstGeom>
          <a:noFill/>
        </p:spPr>
        <p:txBody>
          <a:bodyPr wrap="square">
            <a:spAutoFit/>
          </a:bodyPr>
          <a:lstStyle/>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greatest people in God's Kingdom are not the loudest.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They're the lowest.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Not weak...</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but surrendered.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Not timid...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but teachable.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47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DC51410F-0488-1803-5788-EDF5D5EA860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2FAB734-7DD9-231A-AE81-177150C2E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D68C1F4-B5A3-81D5-583E-F9321A042348}"/>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1504" y="1282"/>
            <a:ext cx="12191980" cy="6856718"/>
          </a:xfrm>
          <a:prstGeom prst="rect">
            <a:avLst/>
          </a:prstGeom>
        </p:spPr>
      </p:pic>
      <p:sp>
        <p:nvSpPr>
          <p:cNvPr id="4" name="TextBox 3">
            <a:extLst>
              <a:ext uri="{FF2B5EF4-FFF2-40B4-BE49-F238E27FC236}">
                <a16:creationId xmlns:a16="http://schemas.microsoft.com/office/drawing/2014/main" id="{A658D745-DB35-F4B3-EFEF-6F86F7C19152}"/>
              </a:ext>
            </a:extLst>
          </p:cNvPr>
          <p:cNvSpPr txBox="1"/>
          <p:nvPr/>
        </p:nvSpPr>
        <p:spPr>
          <a:xfrm>
            <a:off x="1231271" y="287534"/>
            <a:ext cx="10085561" cy="1605952"/>
          </a:xfrm>
          <a:prstGeom prst="rect">
            <a:avLst/>
          </a:prstGeom>
          <a:noFill/>
        </p:spPr>
        <p:txBody>
          <a:bodyPr wrap="square">
            <a:spAutoFit/>
          </a:bodyPr>
          <a:lstStyle/>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This morning I want to preach about three words that can completely change your life.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944F0AF-39C4-5AF4-35D9-6A367DE87000}"/>
              </a:ext>
            </a:extLst>
          </p:cNvPr>
          <p:cNvSpPr txBox="1"/>
          <p:nvPr/>
        </p:nvSpPr>
        <p:spPr>
          <a:xfrm>
            <a:off x="5542985" y="2379729"/>
            <a:ext cx="6160882" cy="3225498"/>
          </a:xfrm>
          <a:prstGeom prst="rect">
            <a:avLst/>
          </a:prstGeom>
          <a:noFill/>
        </p:spPr>
        <p:txBody>
          <a:bodyPr wrap="square">
            <a:spAutoFit/>
          </a:bodyPr>
          <a:lstStyle/>
          <a:p>
            <a:pPr marL="0" marR="0" algn="ctr">
              <a:lnSpc>
                <a:spcPct val="115000"/>
              </a:lnSpc>
              <a:spcAft>
                <a:spcPts val="800"/>
              </a:spcAft>
              <a:buNone/>
            </a:pPr>
            <a:b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6000" b="1" kern="0" dirty="0">
                <a:effectLst/>
                <a:latin typeface="Times New Roman" panose="02020603050405020304" pitchFamily="18" charset="0"/>
                <a:ea typeface="Times New Roman" panose="02020603050405020304" pitchFamily="18" charset="0"/>
                <a:cs typeface="Times New Roman" panose="02020603050405020304" pitchFamily="18" charset="0"/>
              </a:rPr>
              <a:t>Humbleness!</a:t>
            </a:r>
            <a:br>
              <a:rPr lang="en-US" sz="6000"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6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61231585-37C1-8141-61D4-EB8C42A73360}"/>
              </a:ext>
            </a:extLst>
          </p:cNvPr>
          <p:cNvSpPr txBox="1"/>
          <p:nvPr/>
        </p:nvSpPr>
        <p:spPr>
          <a:xfrm>
            <a:off x="142594" y="2305439"/>
            <a:ext cx="6160882" cy="1015663"/>
          </a:xfrm>
          <a:prstGeom prst="rect">
            <a:avLst/>
          </a:prstGeom>
          <a:noFill/>
        </p:spPr>
        <p:txBody>
          <a:bodyPr wrap="square">
            <a:spAutoFit/>
          </a:bodyPr>
          <a:lstStyle/>
          <a:p>
            <a:pPr algn="ctr"/>
            <a:r>
              <a:rPr lang="en-US" sz="6000" b="1" kern="0" dirty="0">
                <a:effectLst/>
                <a:latin typeface="Times New Roman" panose="02020603050405020304" pitchFamily="18" charset="0"/>
                <a:ea typeface="Times New Roman" panose="02020603050405020304" pitchFamily="18" charset="0"/>
                <a:cs typeface="Times New Roman" panose="02020603050405020304" pitchFamily="18" charset="0"/>
              </a:rPr>
              <a:t>Humility!</a:t>
            </a:r>
            <a:endParaRPr lang="en-US" sz="6000" dirty="0"/>
          </a:p>
        </p:txBody>
      </p:sp>
      <p:sp>
        <p:nvSpPr>
          <p:cNvPr id="11" name="TextBox 10">
            <a:extLst>
              <a:ext uri="{FF2B5EF4-FFF2-40B4-BE49-F238E27FC236}">
                <a16:creationId xmlns:a16="http://schemas.microsoft.com/office/drawing/2014/main" id="{0D09B828-7796-1351-CB79-4C675996E8F0}"/>
              </a:ext>
            </a:extLst>
          </p:cNvPr>
          <p:cNvSpPr txBox="1"/>
          <p:nvPr/>
        </p:nvSpPr>
        <p:spPr>
          <a:xfrm>
            <a:off x="1745805" y="4787279"/>
            <a:ext cx="6160882" cy="1015663"/>
          </a:xfrm>
          <a:prstGeom prst="rect">
            <a:avLst/>
          </a:prstGeom>
          <a:noFill/>
        </p:spPr>
        <p:txBody>
          <a:bodyPr wrap="square">
            <a:spAutoFit/>
          </a:bodyPr>
          <a:lstStyle/>
          <a:p>
            <a:pPr algn="ctr"/>
            <a:r>
              <a:rPr lang="en-US" sz="6000" b="1" kern="0" dirty="0">
                <a:effectLst/>
                <a:latin typeface="Times New Roman" panose="02020603050405020304" pitchFamily="18" charset="0"/>
                <a:ea typeface="Times New Roman" panose="02020603050405020304" pitchFamily="18" charset="0"/>
                <a:cs typeface="Times New Roman" panose="02020603050405020304" pitchFamily="18" charset="0"/>
              </a:rPr>
              <a:t>Happiness!</a:t>
            </a:r>
            <a:endParaRPr lang="en-US" sz="6000" dirty="0"/>
          </a:p>
        </p:txBody>
      </p:sp>
    </p:spTree>
    <p:extLst>
      <p:ext uri="{BB962C8B-B14F-4D97-AF65-F5344CB8AC3E}">
        <p14:creationId xmlns:p14="http://schemas.microsoft.com/office/powerpoint/2010/main" val="386015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B2F2924F-5685-2EDA-DB33-369A1D032FE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2D3390E-93A6-CCAF-8967-9A83AC952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414BEA5-CEA5-DBFF-8173-E69F7BB30C0F}"/>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F0F8030-6B11-52FF-D852-07CFC8DF5D49}"/>
              </a:ext>
            </a:extLst>
          </p:cNvPr>
          <p:cNvSpPr txBox="1"/>
          <p:nvPr/>
        </p:nvSpPr>
        <p:spPr>
          <a:xfrm>
            <a:off x="692589" y="2141564"/>
            <a:ext cx="10601608" cy="1366528"/>
          </a:xfrm>
          <a:prstGeom prst="rect">
            <a:avLst/>
          </a:prstGeom>
          <a:noFill/>
        </p:spPr>
        <p:txBody>
          <a:bodyPr wrap="square">
            <a:spAutoFit/>
          </a:bodyPr>
          <a:lstStyle/>
          <a:p>
            <a:pPr marL="0" marR="0" algn="ctr">
              <a:lnSpc>
                <a:spcPct val="115000"/>
              </a:lnSpc>
              <a:spcAft>
                <a:spcPts val="800"/>
              </a:spcAft>
              <a:buNone/>
            </a:pPr>
            <a:r>
              <a:rPr lang="en-US" sz="3600" b="1" kern="0" dirty="0">
                <a:effectLst/>
                <a:latin typeface="Times New Roman" panose="02020603050405020304" pitchFamily="18" charset="0"/>
                <a:ea typeface="Times New Roman" panose="02020603050405020304" pitchFamily="18" charset="0"/>
                <a:cs typeface="Times New Roman" panose="02020603050405020304" pitchFamily="18" charset="0"/>
              </a:rPr>
              <a:t>James 4:10</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"Humble yourselves before the Lord, and He will lift you up."</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867FFB41-619F-19E9-A055-99F8FD1B8890}"/>
              </a:ext>
            </a:extLst>
          </p:cNvPr>
          <p:cNvSpPr txBox="1"/>
          <p:nvPr/>
        </p:nvSpPr>
        <p:spPr>
          <a:xfrm>
            <a:off x="506993" y="458467"/>
            <a:ext cx="10972800" cy="994247"/>
          </a:xfrm>
          <a:prstGeom prst="rect">
            <a:avLst/>
          </a:prstGeom>
          <a:noFill/>
        </p:spPr>
        <p:txBody>
          <a:bodyPr wrap="square">
            <a:spAutoFit/>
          </a:bodyPr>
          <a:lstStyle/>
          <a:p>
            <a:pPr marL="0" marR="0" algn="ctr">
              <a:lnSpc>
                <a:spcPct val="115000"/>
              </a:lnSpc>
              <a:spcAft>
                <a:spcPts val="800"/>
              </a:spcAft>
              <a:buNone/>
            </a:pPr>
            <a:r>
              <a:rPr lang="en-US" sz="5400" b="1" kern="1800" dirty="0">
                <a:effectLst/>
                <a:latin typeface="Times New Roman" panose="02020603050405020304" pitchFamily="18" charset="0"/>
                <a:ea typeface="Times New Roman" panose="02020603050405020304" pitchFamily="18" charset="0"/>
                <a:cs typeface="Times New Roman" panose="02020603050405020304" pitchFamily="18" charset="0"/>
              </a:rPr>
              <a:t>Humility Opens Doors </a:t>
            </a:r>
            <a:r>
              <a:rPr lang="en-US" sz="5400" b="1" u="sng" kern="1800" dirty="0">
                <a:effectLst/>
                <a:latin typeface="Times New Roman" panose="02020603050405020304" pitchFamily="18" charset="0"/>
                <a:ea typeface="Times New Roman" panose="02020603050405020304" pitchFamily="18" charset="0"/>
                <a:cs typeface="Times New Roman" panose="02020603050405020304" pitchFamily="18" charset="0"/>
              </a:rPr>
              <a:t>Pride Cannot</a:t>
            </a:r>
            <a:endParaRPr lang="en-US" sz="5400" u="sng"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ED0B4A68-DCE7-AB1E-5D61-04E112078F6E}"/>
              </a:ext>
            </a:extLst>
          </p:cNvPr>
          <p:cNvSpPr txBox="1"/>
          <p:nvPr/>
        </p:nvSpPr>
        <p:spPr>
          <a:xfrm>
            <a:off x="325924" y="4368912"/>
            <a:ext cx="11864551" cy="760465"/>
          </a:xfrm>
          <a:prstGeom prst="rect">
            <a:avLst/>
          </a:prstGeom>
          <a:noFill/>
        </p:spPr>
        <p:txBody>
          <a:bodyPr wrap="square">
            <a:spAutoFit/>
          </a:bodyPr>
          <a:lstStyle/>
          <a:p>
            <a:pPr marL="0" marR="0">
              <a:lnSpc>
                <a:spcPct val="115000"/>
              </a:lnSpc>
              <a:spcAft>
                <a:spcPts val="800"/>
              </a:spcAft>
              <a:buNone/>
            </a:pP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Notice something... </a:t>
            </a:r>
            <a:endParaRPr lang="en-US"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F734F03-C20E-47AB-6BB6-2421D9FE430E}"/>
              </a:ext>
            </a:extLst>
          </p:cNvPr>
          <p:cNvSpPr txBox="1"/>
          <p:nvPr/>
        </p:nvSpPr>
        <p:spPr>
          <a:xfrm>
            <a:off x="4747032" y="4368912"/>
            <a:ext cx="6732761" cy="1323439"/>
          </a:xfrm>
          <a:prstGeom prst="rect">
            <a:avLst/>
          </a:prstGeom>
          <a:noFill/>
        </p:spPr>
        <p:txBody>
          <a:bodyPr wrap="square">
            <a:spAutoFit/>
          </a:bodyPr>
          <a:lstStyle/>
          <a:p>
            <a:pPr algn="ctr"/>
            <a:r>
              <a:rPr lang="en-US" sz="4000" kern="0" dirty="0">
                <a:effectLst/>
                <a:latin typeface="Times New Roman" panose="02020603050405020304" pitchFamily="18" charset="0"/>
                <a:ea typeface="Times New Roman" panose="02020603050405020304" pitchFamily="18" charset="0"/>
                <a:cs typeface="Times New Roman" panose="02020603050405020304" pitchFamily="18" charset="0"/>
              </a:rPr>
              <a:t>God never asked us to lift ourselves.</a:t>
            </a:r>
            <a:endParaRPr lang="en-US" sz="4000" dirty="0"/>
          </a:p>
        </p:txBody>
      </p:sp>
    </p:spTree>
    <p:extLst>
      <p:ext uri="{BB962C8B-B14F-4D97-AF65-F5344CB8AC3E}">
        <p14:creationId xmlns:p14="http://schemas.microsoft.com/office/powerpoint/2010/main" val="225701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250"/>
                                        <p:tgtEl>
                                          <p:spTgt spid="11"/>
                                        </p:tgtEl>
                                      </p:cBhvr>
                                    </p:animEffect>
                                    <p:anim calcmode="lin" valueType="num">
                                      <p:cBhvr>
                                        <p:cTn id="23" dur="2250" fill="hold"/>
                                        <p:tgtEl>
                                          <p:spTgt spid="11"/>
                                        </p:tgtEl>
                                        <p:attrNameLst>
                                          <p:attrName>ppt_x</p:attrName>
                                        </p:attrNameLst>
                                      </p:cBhvr>
                                      <p:tavLst>
                                        <p:tav tm="0">
                                          <p:val>
                                            <p:strVal val="#ppt_x"/>
                                          </p:val>
                                        </p:tav>
                                        <p:tav tm="100000">
                                          <p:val>
                                            <p:strVal val="#ppt_x"/>
                                          </p:val>
                                        </p:tav>
                                      </p:tavLst>
                                    </p:anim>
                                    <p:anim calcmode="lin" valueType="num">
                                      <p:cBhvr>
                                        <p:cTn id="24" dur="22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4BA08EB2-6B03-A2FA-EE84-83355413C32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E7259E6-7D3C-C09F-2783-82154E245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96967E5-D4D7-0B1D-61F3-15E425E7DBBF}"/>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3CB39E-D4EC-C688-23B4-27047D05DB0B}"/>
              </a:ext>
            </a:extLst>
          </p:cNvPr>
          <p:cNvSpPr txBox="1"/>
          <p:nvPr/>
        </p:nvSpPr>
        <p:spPr>
          <a:xfrm>
            <a:off x="66392" y="244319"/>
            <a:ext cx="11805719" cy="4640245"/>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Our responsibility is humility.</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His responsibility is promotion.</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Some people are exhausted trying to prove themselves.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Trying to impress everyone.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Trying to compete.</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Trying to be noticed.</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God says...</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C14F3CD-978E-3AB6-320D-A0BC6B2D08A2}"/>
              </a:ext>
            </a:extLst>
          </p:cNvPr>
          <p:cNvSpPr txBox="1"/>
          <p:nvPr/>
        </p:nvSpPr>
        <p:spPr>
          <a:xfrm>
            <a:off x="614127" y="5623143"/>
            <a:ext cx="10963746" cy="626838"/>
          </a:xfrm>
          <a:prstGeom prst="rect">
            <a:avLst/>
          </a:prstGeom>
          <a:noFill/>
        </p:spPr>
        <p:txBody>
          <a:bodyPr wrap="square">
            <a:spAutoFit/>
          </a:bodyPr>
          <a:lstStyle/>
          <a:p>
            <a:pPr marL="0" marR="0" algn="ctr">
              <a:lnSpc>
                <a:spcPct val="115000"/>
              </a:lnSpc>
              <a:spcAft>
                <a:spcPts val="800"/>
              </a:spcAft>
              <a:buNone/>
            </a:pP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"You don't have to </a:t>
            </a:r>
            <a:r>
              <a:rPr lang="en-US" sz="3200" u="sng" kern="0" dirty="0">
                <a:effectLst/>
                <a:latin typeface="Times New Roman" panose="02020603050405020304" pitchFamily="18" charset="0"/>
                <a:ea typeface="Times New Roman" panose="02020603050405020304" pitchFamily="18" charset="0"/>
                <a:cs typeface="Times New Roman" panose="02020603050405020304" pitchFamily="18" charset="0"/>
              </a:rPr>
              <a:t>advertise</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 what I </a:t>
            </a:r>
            <a:r>
              <a:rPr lang="en-US" sz="3200" u="sng" kern="0" dirty="0">
                <a:effectLst/>
                <a:latin typeface="Times New Roman" panose="02020603050405020304" pitchFamily="18" charset="0"/>
                <a:ea typeface="Times New Roman" panose="02020603050405020304" pitchFamily="18" charset="0"/>
                <a:cs typeface="Times New Roman" panose="02020603050405020304" pitchFamily="18" charset="0"/>
              </a:rPr>
              <a:t>intend to promote</a:t>
            </a:r>
            <a:r>
              <a:rPr lang="en-US" sz="32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1627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3424B1F7-DDC5-D413-9659-D7B9FEC069C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FE97AED-91D1-2A8D-1F3E-E5D8E04CD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41BD073-E48A-402C-4A36-666D6D755A24}"/>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0"/>
            <a:ext cx="12191980" cy="6856718"/>
          </a:xfrm>
          <a:prstGeom prst="rect">
            <a:avLst/>
          </a:prstGeom>
        </p:spPr>
      </p:pic>
      <p:sp>
        <p:nvSpPr>
          <p:cNvPr id="4" name="TextBox 3">
            <a:extLst>
              <a:ext uri="{FF2B5EF4-FFF2-40B4-BE49-F238E27FC236}">
                <a16:creationId xmlns:a16="http://schemas.microsoft.com/office/drawing/2014/main" id="{1F5EC2E9-C523-9540-898D-2862041BEFA8}"/>
              </a:ext>
            </a:extLst>
          </p:cNvPr>
          <p:cNvSpPr txBox="1"/>
          <p:nvPr/>
        </p:nvSpPr>
        <p:spPr>
          <a:xfrm>
            <a:off x="1013988" y="269598"/>
            <a:ext cx="9478977" cy="5768887"/>
          </a:xfrm>
          <a:prstGeom prst="rect">
            <a:avLst/>
          </a:prstGeom>
          <a:noFill/>
        </p:spPr>
        <p:txBody>
          <a:bodyPr wrap="square">
            <a:spAutoFit/>
          </a:bodyPr>
          <a:lstStyle/>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Imagine two elevators.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One only goes up.</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other only goes down.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Everyone crowds into the elevator going up.</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Nobody wants the one going down.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But in God's Kingdom...</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3600" kern="0" dirty="0">
                <a:effectLst/>
                <a:latin typeface="Times New Roman" panose="02020603050405020304" pitchFamily="18" charset="0"/>
                <a:ea typeface="Times New Roman" panose="02020603050405020304" pitchFamily="18" charset="0"/>
                <a:cs typeface="Times New Roman" panose="02020603050405020304" pitchFamily="18" charset="0"/>
              </a:rPr>
              <a:t>The elevator going down is the only one that reaches Heaven.</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0549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a:extLst>
            <a:ext uri="{FF2B5EF4-FFF2-40B4-BE49-F238E27FC236}">
              <a16:creationId xmlns:a16="http://schemas.microsoft.com/office/drawing/2014/main" id="{3DEF74C3-0FC4-7EB9-D620-E1874226E29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3A40C20-8C83-9B9C-5241-0B1D8BC64C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079CF611-0083-1E55-585E-6A87F3277181}"/>
              </a:ext>
            </a:extLst>
          </p:cNvPr>
          <p:cNvPicPr>
            <a:picLocks noChangeAspect="1"/>
          </p:cNvPicPr>
          <p:nvPr/>
        </p:nvPicPr>
        <p:blipFill>
          <a:blip r:embed="rId2">
            <a:alphaModFix amt="46000"/>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9E7B203-C935-41E6-F2C9-931659F1552F}"/>
              </a:ext>
            </a:extLst>
          </p:cNvPr>
          <p:cNvSpPr txBox="1"/>
          <p:nvPr/>
        </p:nvSpPr>
        <p:spPr>
          <a:xfrm>
            <a:off x="660903" y="325925"/>
            <a:ext cx="9596673" cy="6114879"/>
          </a:xfrm>
          <a:prstGeom prst="rect">
            <a:avLst/>
          </a:prstGeom>
          <a:noFill/>
        </p:spPr>
        <p:txBody>
          <a:bodyPr wrap="square">
            <a:spAutoFit/>
          </a:bodyPr>
          <a:lstStyle/>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Joseph never promoted himself.</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served.</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obeyed.</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forgave.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He remained humble in prison.</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And God promoted him to the palace.</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4400" kern="0" dirty="0">
                <a:effectLst/>
                <a:latin typeface="Times New Roman" panose="02020603050405020304" pitchFamily="18" charset="0"/>
                <a:ea typeface="Times New Roman" panose="02020603050405020304" pitchFamily="18" charset="0"/>
                <a:cs typeface="Times New Roman" panose="02020603050405020304" pitchFamily="18" charset="0"/>
              </a:rPr>
              <a:t>Humility positioned him for destiny.</a:t>
            </a:r>
            <a:endParaRPr lang="en-US" sz="4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3271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462</TotalTime>
  <Words>2131</Words>
  <Application>Microsoft Office PowerPoint</Application>
  <PresentationFormat>Widescreen</PresentationFormat>
  <Paragraphs>195</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Aptos Display</vt:lpstr>
      <vt:lpstr>Arial</vt:lpstr>
      <vt:lpstr>Courier New</vt:lpstr>
      <vt:lpstr>system-ui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Tubbs</dc:creator>
  <cp:lastModifiedBy>Richard Tubbs</cp:lastModifiedBy>
  <cp:revision>2</cp:revision>
  <dcterms:created xsi:type="dcterms:W3CDTF">2026-07-03T18:52:22Z</dcterms:created>
  <dcterms:modified xsi:type="dcterms:W3CDTF">2026-07-04T20:00:09Z</dcterms:modified>
</cp:coreProperties>
</file>