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91"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525" autoAdjust="0"/>
  </p:normalViewPr>
  <p:slideViewPr>
    <p:cSldViewPr snapToGrid="0">
      <p:cViewPr varScale="1">
        <p:scale>
          <a:sx n="104" d="100"/>
          <a:sy n="104" d="100"/>
        </p:scale>
        <p:origin x="87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92E61-2A9B-34D3-FF34-B8EEA09E3A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AAD7AFF-89B6-59B0-F030-6F2CE21E8D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6801E35-7E62-4C46-8ED8-ADC0024125E5}"/>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525229EC-78B8-B1FA-6222-A98BC435B5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C6B34B-6228-A868-1465-F04DA5AF984C}"/>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660092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B21F4-DA46-6F83-1B85-7C3F70880B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CADB34-9768-F095-B4B6-C23834EE1B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2FE2BC-D757-E6F2-73FA-2EDF8B2A4635}"/>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7C1B8E53-0F25-4AE4-6462-012DA93B98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5AD254-95CD-F641-3DFE-07450294BF39}"/>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096729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A762-C46B-DD34-B827-FF0A38893F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20CD0A8-11E3-811E-32BC-B30B4BB7CD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A9C18D-3318-2A18-49C3-1FD2B2022832}"/>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556D4F82-5509-A91D-BF36-82B8F3D759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BAD418-4125-434B-1224-93631D6684AC}"/>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5996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3AE6C-BF6F-DAAC-3DD8-BDAD3B53A85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6062129-811E-87E3-FBBB-953C752431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912B7DD-A7F4-8D65-3EDB-0D79C767F69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D6381EA-1141-25D5-A5C5-8372B498F76F}"/>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6" name="Footer Placeholder 5">
            <a:extLst>
              <a:ext uri="{FF2B5EF4-FFF2-40B4-BE49-F238E27FC236}">
                <a16:creationId xmlns:a16="http://schemas.microsoft.com/office/drawing/2014/main" id="{1E029B4F-A694-5E11-0595-D806ECD87F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CEBE95-01EB-6EF3-F50F-DF56E16FD2F1}"/>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463128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278E3-30F5-2100-3946-101EE593933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E377D45-7FC2-612C-A935-E58CDEBB10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C61EDF-60C0-D612-AF5F-B1B64F53D1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F11FACA-1263-1E67-522F-C4023FD50C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C1F1D5-337C-2CB8-7E89-4227F384EB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691EF0-D759-E739-24EA-9AAC8AA4F141}"/>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8" name="Footer Placeholder 7">
            <a:extLst>
              <a:ext uri="{FF2B5EF4-FFF2-40B4-BE49-F238E27FC236}">
                <a16:creationId xmlns:a16="http://schemas.microsoft.com/office/drawing/2014/main" id="{12DE657A-3AAE-9D5D-2588-7858619B454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0610724-26D1-DCF1-80B0-C842ACD5330A}"/>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138810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8A098-6DC8-3A79-A77F-715244A0672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545597F-14B4-A01D-6966-943C362D6842}"/>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4" name="Footer Placeholder 3">
            <a:extLst>
              <a:ext uri="{FF2B5EF4-FFF2-40B4-BE49-F238E27FC236}">
                <a16:creationId xmlns:a16="http://schemas.microsoft.com/office/drawing/2014/main" id="{0E3CA9B8-C543-DA1F-39C7-34FA3E97AB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109189F-3AA1-378C-2C84-4997266E44EC}"/>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2324351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4FBA42-1043-9E97-19EE-19E170AAAB7F}"/>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3" name="Footer Placeholder 2">
            <a:extLst>
              <a:ext uri="{FF2B5EF4-FFF2-40B4-BE49-F238E27FC236}">
                <a16:creationId xmlns:a16="http://schemas.microsoft.com/office/drawing/2014/main" id="{EFAAB1ED-1990-8932-EECF-59A3FC5E54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A2A3889-15CF-7C76-A0F7-28D8A29951AB}"/>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261112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038B2-4AE2-7B53-D56B-28212FC689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B22C6EB-E719-DC17-1DC0-0085C76702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6B7E5BE-0EF0-011B-425B-E97342E1FC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1F2EC-6363-196E-3DA3-B6635352A608}"/>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6" name="Footer Placeholder 5">
            <a:extLst>
              <a:ext uri="{FF2B5EF4-FFF2-40B4-BE49-F238E27FC236}">
                <a16:creationId xmlns:a16="http://schemas.microsoft.com/office/drawing/2014/main" id="{7557E6E9-7042-6651-AC18-AE98E02875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80A8E9-F36F-6DBE-A17B-B86BBCFF963E}"/>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79609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157CB-76F2-E3DF-1F4C-4EFD472084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84D98E9-0BC4-D8EB-E389-BC7709410625}"/>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F9A302E-D3C1-3A92-4E1F-FCEC0FACCA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3FAB31-B657-578A-585B-A03176D2CD85}"/>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6" name="Footer Placeholder 5">
            <a:extLst>
              <a:ext uri="{FF2B5EF4-FFF2-40B4-BE49-F238E27FC236}">
                <a16:creationId xmlns:a16="http://schemas.microsoft.com/office/drawing/2014/main" id="{A19273CE-AD9B-EA34-5952-C22F66DB7A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ACE4C4C-F3F1-42EB-2C46-E92BD7296D4A}"/>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525696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1A182-ECC3-5078-C31F-C6EF159028C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4FB957-C44F-E467-5AA9-1693511CC7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E4A624-3830-90B6-8A6B-7F86B05EA268}"/>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ECC4AC4F-3F7C-26B2-1F37-289115EE72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2476E7-B6FD-7F34-00CD-CB9FDB50DC4D}"/>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1630007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A52A9-E5AC-0FF7-E67C-CB02C2DA7E2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0D2BBBA-1E46-F2C8-1B07-58108152A6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535752-69F5-83C0-9144-3ACB5E443A72}"/>
              </a:ext>
            </a:extLst>
          </p:cNvPr>
          <p:cNvSpPr>
            <a:spLocks noGrp="1"/>
          </p:cNvSpPr>
          <p:nvPr>
            <p:ph type="dt" sz="half" idx="10"/>
          </p:nvPr>
        </p:nvSpPr>
        <p:spPr/>
        <p:txBody>
          <a:body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BAD661E2-E30D-9097-85C3-E2750BDCB4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3E9727-E06E-1D43-34E2-4262AAF4E500}"/>
              </a:ext>
            </a:extLst>
          </p:cNvPr>
          <p:cNvSpPr>
            <a:spLocks noGrp="1"/>
          </p:cNvSpPr>
          <p:nvPr>
            <p:ph type="sldNum" sz="quarter" idx="12"/>
          </p:nvPr>
        </p:nvSpPr>
        <p:spPr/>
        <p:txBody>
          <a:bodyPr/>
          <a:lstStyle/>
          <a:p>
            <a:fld id="{134C763D-16DC-4231-9CAA-5DF45D9B15FB}" type="slidenum">
              <a:rPr lang="en-US" smtClean="0"/>
              <a:t>‹#›</a:t>
            </a:fld>
            <a:endParaRPr lang="en-US"/>
          </a:p>
        </p:txBody>
      </p:sp>
    </p:spTree>
    <p:extLst>
      <p:ext uri="{BB962C8B-B14F-4D97-AF65-F5344CB8AC3E}">
        <p14:creationId xmlns:p14="http://schemas.microsoft.com/office/powerpoint/2010/main" val="241557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75D141-1E9E-4FE7-D4D6-6F16BDB673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A390362-0AD0-B46B-FF1F-82F93CAC0A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EF8FD7-70AA-1620-AE20-38558AAEE5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3408615-F21A-4E0F-93AB-E62E759A26F9}" type="datetimeFigureOut">
              <a:rPr lang="en-US" smtClean="0"/>
              <a:t>10/10/2026</a:t>
            </a:fld>
            <a:endParaRPr lang="en-US"/>
          </a:p>
        </p:txBody>
      </p:sp>
      <p:sp>
        <p:nvSpPr>
          <p:cNvPr id="5" name="Footer Placeholder 4">
            <a:extLst>
              <a:ext uri="{FF2B5EF4-FFF2-40B4-BE49-F238E27FC236}">
                <a16:creationId xmlns:a16="http://schemas.microsoft.com/office/drawing/2014/main" id="{97FB3D4D-EA01-7B34-8DDA-C063686251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296E3EA-AA5B-684C-C01E-0951D05F5D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34C763D-16DC-4231-9CAA-5DF45D9B15FB}" type="slidenum">
              <a:rPr lang="en-US" smtClean="0"/>
              <a:t>‹#›</a:t>
            </a:fld>
            <a:endParaRPr lang="en-US"/>
          </a:p>
        </p:txBody>
      </p:sp>
    </p:spTree>
    <p:extLst>
      <p:ext uri="{BB962C8B-B14F-4D97-AF65-F5344CB8AC3E}">
        <p14:creationId xmlns:p14="http://schemas.microsoft.com/office/powerpoint/2010/main" val="923460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biblegateway.com/passage/?search=Ephesians%201%3A3-14&amp;version=NIV#fen-NIV-29212a" TargetMode="Externa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hyperlink" Target="https://www.biblegateway.com/passage/?search=Ephesians%201%3A3-14&amp;version=NIV#fen-NIV-29218d" TargetMode="External"/><Relationship Id="rId5" Type="http://schemas.openxmlformats.org/officeDocument/2006/relationships/hyperlink" Target="https://www.biblegateway.com/passage/?search=Ephesians%201%3A3-14&amp;version=NIV#fen-NIV-29216c" TargetMode="External"/><Relationship Id="rId4" Type="http://schemas.openxmlformats.org/officeDocument/2006/relationships/hyperlink" Target="https://www.biblegateway.com/passage/?search=Ephesians%201%3A3-14&amp;version=NIV#fen-NIV-29212b"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2856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2BDCAF66-15DF-D5CF-45CC-8C5228E2ECB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8CECE1-CA99-C108-7F39-613AABBF4492}"/>
              </a:ext>
            </a:extLst>
          </p:cNvPr>
          <p:cNvSpPr txBox="1"/>
          <p:nvPr/>
        </p:nvSpPr>
        <p:spPr>
          <a:xfrm>
            <a:off x="350981" y="0"/>
            <a:ext cx="11490037" cy="6740307"/>
          </a:xfrm>
          <a:prstGeom prst="rect">
            <a:avLst/>
          </a:prstGeom>
          <a:noFill/>
        </p:spPr>
        <p:txBody>
          <a:bodyPr wrap="square">
            <a:spAutoFit/>
          </a:bodyPr>
          <a:lstStyle/>
          <a:p>
            <a:pPr marL="0" marR="0" indent="0" algn="ctr">
              <a:buNone/>
            </a:pPr>
            <a:r>
              <a:rPr lang="en-US" sz="2400" b="1" i="0" dirty="0">
                <a:solidFill>
                  <a:schemeClr val="tx1"/>
                </a:solidFill>
                <a:effectLst/>
                <a:latin typeface="+mn-lt"/>
              </a:rPr>
              <a:t>Ephesians 1:3-14 </a:t>
            </a:r>
          </a:p>
          <a:p>
            <a:pPr marL="0" marR="0" indent="0" algn="ctr">
              <a:buNone/>
            </a:pPr>
            <a:r>
              <a:rPr lang="en-US" sz="2400" b="1" i="0" baseline="30000" dirty="0">
                <a:solidFill>
                  <a:schemeClr val="tx1"/>
                </a:solidFill>
                <a:effectLst/>
                <a:latin typeface="+mn-lt"/>
              </a:rPr>
              <a:t>3 </a:t>
            </a:r>
            <a:r>
              <a:rPr lang="en-US" sz="2400" b="0" i="0" dirty="0">
                <a:solidFill>
                  <a:schemeClr val="tx1"/>
                </a:solidFill>
                <a:effectLst/>
                <a:latin typeface="+mn-lt"/>
              </a:rPr>
              <a:t>Praise be to the God and Father of our Lord Jesus Christ, who has blessed us in the heavenly realms with every spiritual blessing in Christ. </a:t>
            </a:r>
            <a:r>
              <a:rPr lang="en-US" sz="2400" b="1" i="0" baseline="30000" dirty="0">
                <a:solidFill>
                  <a:schemeClr val="tx1"/>
                </a:solidFill>
                <a:effectLst/>
                <a:latin typeface="+mn-lt"/>
              </a:rPr>
              <a:t>4 </a:t>
            </a:r>
            <a:r>
              <a:rPr lang="en-US" sz="2400" b="0" i="0" dirty="0">
                <a:solidFill>
                  <a:schemeClr val="tx1"/>
                </a:solidFill>
                <a:effectLst/>
                <a:latin typeface="+mn-lt"/>
              </a:rPr>
              <a:t>For he chose us in him before the creation of the world to be holy and blameless in his sight. In love </a:t>
            </a:r>
            <a:r>
              <a:rPr lang="en-US" sz="2400" b="1" i="0" baseline="30000" dirty="0">
                <a:solidFill>
                  <a:schemeClr val="tx1"/>
                </a:solidFill>
                <a:effectLst/>
                <a:latin typeface="+mn-lt"/>
              </a:rPr>
              <a:t>5 </a:t>
            </a:r>
            <a:r>
              <a:rPr lang="en-US" sz="2400" b="0" i="0" dirty="0">
                <a:solidFill>
                  <a:schemeClr val="tx1"/>
                </a:solidFill>
                <a:effectLst/>
                <a:latin typeface="+mn-lt"/>
              </a:rPr>
              <a:t>he</a:t>
            </a:r>
            <a:r>
              <a:rPr lang="en-US" sz="2400" b="0" i="0" baseline="30000" dirty="0">
                <a:solidFill>
                  <a:schemeClr val="tx1"/>
                </a:solidFill>
                <a:effectLst/>
                <a:latin typeface="+mn-lt"/>
              </a:rPr>
              <a:t>[</a:t>
            </a:r>
            <a:r>
              <a:rPr lang="en-US" sz="2400" b="0" i="0" u="none" strike="noStrike" baseline="30000" dirty="0">
                <a:solidFill>
                  <a:schemeClr val="tx1"/>
                </a:solidFill>
                <a:effectLst/>
                <a:latin typeface="+mn-lt"/>
                <a:hlinkClick r:id="rId3" tooltip="See footnote a"/>
              </a:rPr>
              <a:t>a</a:t>
            </a:r>
            <a:r>
              <a:rPr lang="en-US" sz="2400" b="0" i="0" baseline="30000" dirty="0">
                <a:solidFill>
                  <a:schemeClr val="tx1"/>
                </a:solidFill>
                <a:effectLst/>
                <a:latin typeface="+mn-lt"/>
              </a:rPr>
              <a:t>]</a:t>
            </a:r>
            <a:r>
              <a:rPr lang="en-US" sz="2400" b="0" i="0" dirty="0">
                <a:solidFill>
                  <a:schemeClr val="tx1"/>
                </a:solidFill>
                <a:effectLst/>
                <a:latin typeface="+mn-lt"/>
              </a:rPr>
              <a:t> predestined us for adoption to sonship</a:t>
            </a:r>
            <a:r>
              <a:rPr lang="en-US" sz="2400" b="0" i="0" baseline="30000" dirty="0">
                <a:solidFill>
                  <a:schemeClr val="tx1"/>
                </a:solidFill>
                <a:effectLst/>
                <a:latin typeface="+mn-lt"/>
              </a:rPr>
              <a:t>[</a:t>
            </a:r>
            <a:r>
              <a:rPr lang="en-US" sz="2400" b="0" i="0" u="none" strike="noStrike" baseline="30000" dirty="0">
                <a:solidFill>
                  <a:schemeClr val="tx1"/>
                </a:solidFill>
                <a:effectLst/>
                <a:latin typeface="+mn-lt"/>
                <a:hlinkClick r:id="rId4" tooltip="See footnote b"/>
              </a:rPr>
              <a:t>b</a:t>
            </a:r>
            <a:r>
              <a:rPr lang="en-US" sz="2400" b="0" i="0" baseline="30000" dirty="0">
                <a:solidFill>
                  <a:schemeClr val="tx1"/>
                </a:solidFill>
                <a:effectLst/>
                <a:latin typeface="+mn-lt"/>
              </a:rPr>
              <a:t>]</a:t>
            </a:r>
            <a:r>
              <a:rPr lang="en-US" sz="2400" b="0" i="0" dirty="0">
                <a:solidFill>
                  <a:schemeClr val="tx1"/>
                </a:solidFill>
                <a:effectLst/>
                <a:latin typeface="+mn-lt"/>
              </a:rPr>
              <a:t> through Jesus Christ, in accordance with his pleasure and will— </a:t>
            </a:r>
            <a:r>
              <a:rPr lang="en-US" sz="2400" b="1" i="0" baseline="30000" dirty="0">
                <a:solidFill>
                  <a:schemeClr val="tx1"/>
                </a:solidFill>
                <a:effectLst/>
                <a:latin typeface="+mn-lt"/>
              </a:rPr>
              <a:t>6 </a:t>
            </a:r>
            <a:r>
              <a:rPr lang="en-US" sz="2400" b="0" i="0" dirty="0">
                <a:solidFill>
                  <a:schemeClr val="tx1"/>
                </a:solidFill>
                <a:effectLst/>
                <a:latin typeface="+mn-lt"/>
              </a:rPr>
              <a:t>to the praise of his glorious grace, which he has freely given us in the One he loves. </a:t>
            </a:r>
            <a:r>
              <a:rPr lang="en-US" sz="2400" b="1" i="0" baseline="30000" dirty="0">
                <a:solidFill>
                  <a:schemeClr val="tx1"/>
                </a:solidFill>
                <a:effectLst/>
                <a:latin typeface="+mn-lt"/>
              </a:rPr>
              <a:t>7 </a:t>
            </a:r>
            <a:r>
              <a:rPr lang="en-US" sz="2400" b="0" i="0" dirty="0">
                <a:solidFill>
                  <a:schemeClr val="tx1"/>
                </a:solidFill>
                <a:effectLst/>
                <a:latin typeface="+mn-lt"/>
              </a:rPr>
              <a:t>In him we have redemption through his blood, the forgiveness of sins, in accordance with the riches of God’s grace </a:t>
            </a:r>
            <a:r>
              <a:rPr lang="en-US" sz="2400" b="1" i="0" baseline="30000" dirty="0">
                <a:solidFill>
                  <a:schemeClr val="tx1"/>
                </a:solidFill>
                <a:effectLst/>
                <a:latin typeface="+mn-lt"/>
              </a:rPr>
              <a:t>8 </a:t>
            </a:r>
            <a:r>
              <a:rPr lang="en-US" sz="2400" b="0" i="0" dirty="0">
                <a:solidFill>
                  <a:schemeClr val="tx1"/>
                </a:solidFill>
                <a:effectLst/>
                <a:latin typeface="+mn-lt"/>
              </a:rPr>
              <a:t>that he lavished on us. With all wisdom and understanding, </a:t>
            </a:r>
            <a:r>
              <a:rPr lang="en-US" sz="2400" b="1" i="0" baseline="30000" dirty="0">
                <a:solidFill>
                  <a:schemeClr val="tx1"/>
                </a:solidFill>
                <a:effectLst/>
                <a:latin typeface="+mn-lt"/>
              </a:rPr>
              <a:t>9 </a:t>
            </a:r>
            <a:r>
              <a:rPr lang="en-US" sz="2400" b="0" i="0" dirty="0">
                <a:solidFill>
                  <a:schemeClr val="tx1"/>
                </a:solidFill>
                <a:effectLst/>
                <a:latin typeface="+mn-lt"/>
              </a:rPr>
              <a:t>he</a:t>
            </a:r>
            <a:r>
              <a:rPr lang="en-US" sz="2400" b="0" i="0" baseline="30000" dirty="0">
                <a:solidFill>
                  <a:schemeClr val="tx1"/>
                </a:solidFill>
                <a:effectLst/>
                <a:latin typeface="+mn-lt"/>
              </a:rPr>
              <a:t>[</a:t>
            </a:r>
            <a:r>
              <a:rPr lang="en-US" sz="2400" b="0" i="0" u="none" strike="noStrike" baseline="30000" dirty="0">
                <a:solidFill>
                  <a:schemeClr val="tx1"/>
                </a:solidFill>
                <a:effectLst/>
                <a:latin typeface="+mn-lt"/>
                <a:hlinkClick r:id="rId5" tooltip="See footnote c"/>
              </a:rPr>
              <a:t>c</a:t>
            </a:r>
            <a:r>
              <a:rPr lang="en-US" sz="2400" b="0" i="0" baseline="30000" dirty="0">
                <a:solidFill>
                  <a:schemeClr val="tx1"/>
                </a:solidFill>
                <a:effectLst/>
                <a:latin typeface="+mn-lt"/>
              </a:rPr>
              <a:t>]</a:t>
            </a:r>
            <a:r>
              <a:rPr lang="en-US" sz="2400" b="0" i="0" dirty="0">
                <a:solidFill>
                  <a:schemeClr val="tx1"/>
                </a:solidFill>
                <a:effectLst/>
                <a:latin typeface="+mn-lt"/>
              </a:rPr>
              <a:t> made known to us the mystery of his will according to his good pleasure, which he purposed in Christ, </a:t>
            </a:r>
            <a:r>
              <a:rPr lang="en-US" sz="2400" b="1" i="0" baseline="30000" dirty="0">
                <a:solidFill>
                  <a:schemeClr val="tx1"/>
                </a:solidFill>
                <a:effectLst/>
                <a:latin typeface="+mn-lt"/>
              </a:rPr>
              <a:t>10 </a:t>
            </a:r>
            <a:r>
              <a:rPr lang="en-US" sz="2400" b="0" i="0" dirty="0">
                <a:solidFill>
                  <a:schemeClr val="tx1"/>
                </a:solidFill>
                <a:effectLst/>
                <a:latin typeface="+mn-lt"/>
              </a:rPr>
              <a:t>to be put into effect when the times reach their fulfillment—to bring unity to all things in heaven and on earth under Christ.</a:t>
            </a:r>
            <a:r>
              <a:rPr lang="en-US" sz="2400" b="1" i="0" baseline="30000" dirty="0">
                <a:solidFill>
                  <a:schemeClr val="tx1"/>
                </a:solidFill>
                <a:effectLst/>
                <a:latin typeface="+mn-lt"/>
              </a:rPr>
              <a:t>11 </a:t>
            </a:r>
            <a:r>
              <a:rPr lang="en-US" sz="2400" b="0" i="0" dirty="0">
                <a:solidFill>
                  <a:schemeClr val="tx1"/>
                </a:solidFill>
                <a:effectLst/>
                <a:latin typeface="+mn-lt"/>
              </a:rPr>
              <a:t>In him we were also chosen,</a:t>
            </a:r>
            <a:r>
              <a:rPr lang="en-US" sz="2400" b="0" i="0" baseline="30000" dirty="0">
                <a:solidFill>
                  <a:schemeClr val="tx1"/>
                </a:solidFill>
                <a:effectLst/>
                <a:latin typeface="+mn-lt"/>
              </a:rPr>
              <a:t>[</a:t>
            </a:r>
            <a:r>
              <a:rPr lang="en-US" sz="2400" b="0" i="0" u="none" strike="noStrike" baseline="30000" dirty="0">
                <a:solidFill>
                  <a:schemeClr val="tx1"/>
                </a:solidFill>
                <a:effectLst/>
                <a:latin typeface="+mn-lt"/>
                <a:hlinkClick r:id="rId6" tooltip="See footnote d"/>
              </a:rPr>
              <a:t>d</a:t>
            </a:r>
            <a:r>
              <a:rPr lang="en-US" sz="2400" b="0" i="0" baseline="30000" dirty="0">
                <a:solidFill>
                  <a:schemeClr val="tx1"/>
                </a:solidFill>
                <a:effectLst/>
                <a:latin typeface="+mn-lt"/>
              </a:rPr>
              <a:t>]</a:t>
            </a:r>
            <a:r>
              <a:rPr lang="en-US" sz="2400" b="0" i="0" dirty="0">
                <a:solidFill>
                  <a:schemeClr val="tx1"/>
                </a:solidFill>
                <a:effectLst/>
                <a:latin typeface="+mn-lt"/>
              </a:rPr>
              <a:t> having been predestined according to the plan of him who works out everything in conformity with the purpose of his will, </a:t>
            </a:r>
            <a:r>
              <a:rPr lang="en-US" sz="2400" b="1" i="0" baseline="30000" dirty="0">
                <a:solidFill>
                  <a:schemeClr val="tx1"/>
                </a:solidFill>
                <a:effectLst/>
                <a:latin typeface="+mn-lt"/>
              </a:rPr>
              <a:t>12 </a:t>
            </a:r>
            <a:r>
              <a:rPr lang="en-US" sz="2400" b="0" i="0" dirty="0">
                <a:solidFill>
                  <a:schemeClr val="tx1"/>
                </a:solidFill>
                <a:effectLst/>
                <a:latin typeface="+mn-lt"/>
              </a:rPr>
              <a:t>in order that we, who were the first to put our hope in Christ, might be for the praise of his glory. </a:t>
            </a:r>
            <a:r>
              <a:rPr lang="en-US" sz="2400" b="1" i="0" baseline="30000" dirty="0">
                <a:solidFill>
                  <a:schemeClr val="tx1"/>
                </a:solidFill>
                <a:effectLst/>
                <a:latin typeface="+mn-lt"/>
              </a:rPr>
              <a:t>13 </a:t>
            </a:r>
            <a:r>
              <a:rPr lang="en-US" sz="2400" b="0" i="0" dirty="0">
                <a:solidFill>
                  <a:schemeClr val="tx1"/>
                </a:solidFill>
                <a:effectLst/>
                <a:latin typeface="+mn-lt"/>
              </a:rPr>
              <a:t>And you also were included in Christ when you heard the message of truth, the gospel of your salvation. When you believed, you were marked in him with a seal, the promised Holy Spirit, </a:t>
            </a:r>
            <a:r>
              <a:rPr lang="en-US" sz="2400" b="1" i="0" baseline="30000" dirty="0">
                <a:solidFill>
                  <a:schemeClr val="tx1"/>
                </a:solidFill>
                <a:effectLst/>
                <a:latin typeface="+mn-lt"/>
              </a:rPr>
              <a:t>14 </a:t>
            </a:r>
            <a:r>
              <a:rPr lang="en-US" sz="2400" b="0" i="0" dirty="0">
                <a:solidFill>
                  <a:schemeClr val="tx1"/>
                </a:solidFill>
                <a:effectLst/>
                <a:latin typeface="+mn-lt"/>
              </a:rPr>
              <a:t>who is a deposit guaranteeing our inheritance until the redemption of those who are God’s possession—to the praise of his glory.</a:t>
            </a:r>
            <a:endParaRPr lang="en-US" sz="1600" b="0" i="0" dirty="0">
              <a:solidFill>
                <a:srgbClr val="000000"/>
              </a:solidFill>
              <a:effectLst/>
              <a:latin typeface="system-ui"/>
            </a:endParaRPr>
          </a:p>
        </p:txBody>
      </p:sp>
    </p:spTree>
    <p:extLst>
      <p:ext uri="{BB962C8B-B14F-4D97-AF65-F5344CB8AC3E}">
        <p14:creationId xmlns:p14="http://schemas.microsoft.com/office/powerpoint/2010/main" val="357481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7EA0FD-4895-A2CE-92BE-EE241510E92F}"/>
              </a:ext>
            </a:extLst>
          </p:cNvPr>
          <p:cNvSpPr txBox="1"/>
          <p:nvPr/>
        </p:nvSpPr>
        <p:spPr>
          <a:xfrm>
            <a:off x="785091" y="384737"/>
            <a:ext cx="9933709" cy="1323439"/>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When </a:t>
            </a:r>
            <a:r>
              <a:rPr lang="en-US" sz="4000" b="1" u="sng" kern="0" dirty="0">
                <a:effectLst/>
                <a:latin typeface="+mn-lt"/>
                <a:ea typeface="Times New Roman" panose="02020603050405020304" pitchFamily="18" charset="0"/>
                <a:cs typeface="Times New Roman" panose="02020603050405020304" pitchFamily="18" charset="0"/>
              </a:rPr>
              <a:t>everything around </a:t>
            </a:r>
            <a:r>
              <a:rPr lang="en-US" sz="4000" kern="0" dirty="0">
                <a:effectLst/>
                <a:latin typeface="+mn-lt"/>
                <a:ea typeface="Times New Roman" panose="02020603050405020304" pitchFamily="18" charset="0"/>
                <a:cs typeface="Times New Roman" panose="02020603050405020304" pitchFamily="18" charset="0"/>
              </a:rPr>
              <a:t>me is </a:t>
            </a:r>
            <a:r>
              <a:rPr lang="en-US" sz="4000" b="1" u="sng" kern="0" dirty="0">
                <a:effectLst/>
                <a:latin typeface="+mn-lt"/>
                <a:ea typeface="Times New Roman" panose="02020603050405020304" pitchFamily="18" charset="0"/>
                <a:cs typeface="Times New Roman" panose="02020603050405020304" pitchFamily="18" charset="0"/>
              </a:rPr>
              <a:t>uncertain</a:t>
            </a:r>
            <a:r>
              <a:rPr lang="en-US" sz="4000" kern="0" dirty="0">
                <a:effectLst/>
                <a:latin typeface="+mn-lt"/>
                <a:ea typeface="Times New Roman" panose="02020603050405020304" pitchFamily="18" charset="0"/>
                <a:cs typeface="Times New Roman" panose="02020603050405020304" pitchFamily="18" charset="0"/>
              </a:rPr>
              <a:t>, Jesus gives me a sure foundation.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2E89CEC-CA93-2D1D-892E-626A8F1842D6}"/>
              </a:ext>
            </a:extLst>
          </p:cNvPr>
          <p:cNvSpPr txBox="1"/>
          <p:nvPr/>
        </p:nvSpPr>
        <p:spPr>
          <a:xfrm>
            <a:off x="1103745" y="1899014"/>
            <a:ext cx="9855200" cy="1323439"/>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“I may not know what </a:t>
            </a:r>
            <a:r>
              <a:rPr lang="en-US" sz="4000" b="1" u="sng" kern="0" dirty="0">
                <a:effectLst/>
                <a:latin typeface="+mn-lt"/>
                <a:ea typeface="Times New Roman" panose="02020603050405020304" pitchFamily="18" charset="0"/>
                <a:cs typeface="Times New Roman" panose="02020603050405020304" pitchFamily="18" charset="0"/>
              </a:rPr>
              <a:t>tomorrow holds</a:t>
            </a:r>
            <a:r>
              <a:rPr lang="en-US" sz="4000" kern="0" dirty="0">
                <a:effectLst/>
                <a:latin typeface="+mn-lt"/>
                <a:ea typeface="Times New Roman" panose="02020603050405020304" pitchFamily="18" charset="0"/>
                <a:cs typeface="Times New Roman" panose="02020603050405020304" pitchFamily="18" charset="0"/>
              </a:rPr>
              <a:t>, but I know </a:t>
            </a:r>
            <a:r>
              <a:rPr lang="en-US" sz="4000" b="1" u="sng" kern="0" dirty="0">
                <a:effectLst/>
                <a:latin typeface="+mn-lt"/>
                <a:ea typeface="Times New Roman" panose="02020603050405020304" pitchFamily="18" charset="0"/>
                <a:cs typeface="Times New Roman" panose="02020603050405020304" pitchFamily="18" charset="0"/>
              </a:rPr>
              <a:t>Who holds me</a:t>
            </a:r>
            <a:r>
              <a:rPr lang="en-US" sz="4000" kern="0" dirty="0">
                <a:effectLst/>
                <a:latin typeface="+mn-lt"/>
                <a:ea typeface="Times New Roman" panose="02020603050405020304" pitchFamily="18" charset="0"/>
                <a:cs typeface="Times New Roman" panose="02020603050405020304" pitchFamily="18" charset="0"/>
              </a:rPr>
              <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B8D3EB3-B43B-76C3-C584-AC94F3D103C1}"/>
              </a:ext>
            </a:extLst>
          </p:cNvPr>
          <p:cNvSpPr txBox="1"/>
          <p:nvPr/>
        </p:nvSpPr>
        <p:spPr>
          <a:xfrm>
            <a:off x="267853" y="3718674"/>
            <a:ext cx="11185237" cy="2657138"/>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Blessed assurance is more than a beautiful song we sing when everything is going well. It is a confession we can carry into the hospital room, into the funeral service, into the financial struggle, and into the season we never expected.</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b="1" kern="0" dirty="0">
                <a:effectLst/>
                <a:latin typeface="+mn-lt"/>
                <a:ea typeface="Times New Roman" panose="02020603050405020304" pitchFamily="18" charset="0"/>
                <a:cs typeface="Times New Roman" panose="02020603050405020304" pitchFamily="18" charset="0"/>
              </a:rPr>
              <a:t>“Blessed assurance, Jesus is mine!”</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22693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360CA48E-DE86-E4BF-1131-0CEAE3B4E16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E127405-31F0-8BAE-5EAE-D7CCED6657B7}"/>
              </a:ext>
            </a:extLst>
          </p:cNvPr>
          <p:cNvSpPr txBox="1"/>
          <p:nvPr/>
        </p:nvSpPr>
        <p:spPr>
          <a:xfrm>
            <a:off x="350982" y="4845510"/>
            <a:ext cx="10935854" cy="1200329"/>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 My circumstances may be unsettled, but my foundation can still be secure.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D3D67B50-6ACE-F3A4-3567-38B40AEBEBD1}"/>
              </a:ext>
            </a:extLst>
          </p:cNvPr>
          <p:cNvSpPr txBox="1"/>
          <p:nvPr/>
        </p:nvSpPr>
        <p:spPr>
          <a:xfrm>
            <a:off x="711200" y="566678"/>
            <a:ext cx="10667999" cy="1754326"/>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We need to understand that biblical hope is stronger than wishful thinking. It is a confident expectation rooted in God’s character.</a:t>
            </a:r>
          </a:p>
        </p:txBody>
      </p:sp>
      <p:sp>
        <p:nvSpPr>
          <p:cNvPr id="7" name="TextBox 6">
            <a:extLst>
              <a:ext uri="{FF2B5EF4-FFF2-40B4-BE49-F238E27FC236}">
                <a16:creationId xmlns:a16="http://schemas.microsoft.com/office/drawing/2014/main" id="{E5C69F8E-4016-6DF4-53EF-C23B9CAF7E0F}"/>
              </a:ext>
            </a:extLst>
          </p:cNvPr>
          <p:cNvSpPr txBox="1"/>
          <p:nvPr/>
        </p:nvSpPr>
        <p:spPr>
          <a:xfrm>
            <a:off x="600363" y="2828835"/>
            <a:ext cx="10437091" cy="1200329"/>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Assurance is the settled confidence that His promises are trustworthy.</a:t>
            </a:r>
          </a:p>
        </p:txBody>
      </p:sp>
    </p:spTree>
    <p:extLst>
      <p:ext uri="{BB962C8B-B14F-4D97-AF65-F5344CB8AC3E}">
        <p14:creationId xmlns:p14="http://schemas.microsoft.com/office/powerpoint/2010/main" val="236338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circle(in)">
                                      <p:cBhvr>
                                        <p:cTn id="12" dur="20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0BAA3242-1400-BD5F-6CB5-900C8FC7ABC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15B7DFD-299E-1D67-A094-8B19C986A902}"/>
              </a:ext>
            </a:extLst>
          </p:cNvPr>
          <p:cNvSpPr txBox="1"/>
          <p:nvPr/>
        </p:nvSpPr>
        <p:spPr>
          <a:xfrm>
            <a:off x="0" y="1178283"/>
            <a:ext cx="11951854" cy="3252172"/>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Ephesians 1 tells us what we have in Christ: adoption, redemption, forgiveness, an inheritance, and the promised Holy Spirit.</a:t>
            </a:r>
          </a:p>
          <a:p>
            <a:pPr marL="0" marR="0" algn="ctr">
              <a:lnSpc>
                <a:spcPct val="100000"/>
              </a:lnSpc>
              <a:spcAft>
                <a:spcPts val="800"/>
              </a:spcAft>
              <a:buNone/>
            </a:pP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Paul does not begin by telling believers to prove they are impressive. He begins by showing them the grace God has given them in Jesus.</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003B21D-441C-4F56-7E5B-A0F6431A38B6}"/>
              </a:ext>
            </a:extLst>
          </p:cNvPr>
          <p:cNvSpPr txBox="1"/>
          <p:nvPr/>
        </p:nvSpPr>
        <p:spPr>
          <a:xfrm>
            <a:off x="540326" y="350269"/>
            <a:ext cx="11111346" cy="584775"/>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 YOUR ASSURANCE BEGINS WITH WHAT JESUS HAS DONE</a:t>
            </a:r>
            <a:endParaRPr lang="en-US" sz="32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C6FFC41-E2D0-266B-CB03-CE2849D5B62B}"/>
              </a:ext>
            </a:extLst>
          </p:cNvPr>
          <p:cNvSpPr txBox="1"/>
          <p:nvPr/>
        </p:nvSpPr>
        <p:spPr>
          <a:xfrm>
            <a:off x="452582" y="4669184"/>
            <a:ext cx="11286835" cy="2021066"/>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Ephesians 1:7 says: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“In whom we have redemption through his blood, the forgiveness of sins, according to the riches of his grace;”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b="1" u="sng" kern="0" dirty="0">
                <a:effectLst/>
                <a:latin typeface="+mn-lt"/>
                <a:ea typeface="Times New Roman" panose="02020603050405020304" pitchFamily="18" charset="0"/>
                <a:cs typeface="Times New Roman" panose="02020603050405020304" pitchFamily="18" charset="0"/>
              </a:rPr>
              <a:t>Redemption</a:t>
            </a:r>
            <a:r>
              <a:rPr lang="en-US" sz="2800" kern="0" dirty="0">
                <a:effectLst/>
                <a:latin typeface="+mn-lt"/>
                <a:ea typeface="Times New Roman" panose="02020603050405020304" pitchFamily="18" charset="0"/>
                <a:cs typeface="Times New Roman" panose="02020603050405020304" pitchFamily="18" charset="0"/>
              </a:rPr>
              <a:t> means our </a:t>
            </a:r>
            <a:r>
              <a:rPr lang="en-US" sz="2800" b="1" u="sng" kern="0" dirty="0">
                <a:effectLst/>
                <a:latin typeface="+mn-lt"/>
                <a:ea typeface="Times New Roman" panose="02020603050405020304" pitchFamily="18" charset="0"/>
                <a:cs typeface="Times New Roman" panose="02020603050405020304" pitchFamily="18" charset="0"/>
              </a:rPr>
              <a:t>freedom came at a cost</a:t>
            </a:r>
            <a:r>
              <a:rPr lang="en-US" sz="2800" kern="0" dirty="0">
                <a:effectLst/>
                <a:latin typeface="+mn-lt"/>
                <a:ea typeface="Times New Roman" panose="02020603050405020304" pitchFamily="18" charset="0"/>
                <a:cs typeface="Times New Roman" panose="02020603050405020304" pitchFamily="18" charset="0"/>
              </a:rPr>
              <a:t>.</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47129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B605BFE8-F7B4-BA1E-ABED-3F1D461AAB1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A239A85-AA14-A7F4-0482-0A23C0AE3255}"/>
              </a:ext>
            </a:extLst>
          </p:cNvPr>
          <p:cNvSpPr txBox="1"/>
          <p:nvPr/>
        </p:nvSpPr>
        <p:spPr>
          <a:xfrm>
            <a:off x="0" y="586234"/>
            <a:ext cx="11804073" cy="5919569"/>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Our salvation was purchased through the blood of Jesus Christ. We cannot work hard enough to make the cross unnecessary. We cannot become good enough to outgrow our need for grace.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Imagine someone paying a debt you could never repay. You stand there staring at the bill, wondering how many years it will take to clear it. Then you learn the payment has already been made.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do not honor the payment by pretending you made it. You receive it with gratitude—and begin living in the freedom it provides.</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That is why we can have assurance.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Jesus did what we could never do for ourselves.</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29439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05F7A79E-D790-24DE-C324-822B04BB831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18BF261-4F27-D8C4-8146-06F2CE6BCE46}"/>
              </a:ext>
            </a:extLst>
          </p:cNvPr>
          <p:cNvSpPr txBox="1"/>
          <p:nvPr/>
        </p:nvSpPr>
        <p:spPr>
          <a:xfrm>
            <a:off x="323273" y="288757"/>
            <a:ext cx="10898909" cy="1384995"/>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Hebrews 10:19 speaks of our confidence to enter God’s presence through the blood of Jesus. Verse 22 invites us to draw near with a true heart in full assurance of faith.</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D2EFCAA-B819-484C-F103-F66DDE0A0E68}"/>
              </a:ext>
            </a:extLst>
          </p:cNvPr>
          <p:cNvSpPr txBox="1"/>
          <p:nvPr/>
        </p:nvSpPr>
        <p:spPr>
          <a:xfrm>
            <a:off x="161636" y="1673752"/>
            <a:ext cx="11868727" cy="4278094"/>
          </a:xfrm>
          <a:prstGeom prst="rect">
            <a:avLst/>
          </a:prstGeom>
          <a:noFill/>
        </p:spPr>
        <p:txBody>
          <a:bodyPr wrap="square">
            <a:spAutoFit/>
          </a:bodyPr>
          <a:lstStyle/>
          <a:p>
            <a:pPr marL="0" marR="0" algn="ctr">
              <a:lnSpc>
                <a:spcPct val="100000"/>
              </a:lnSpc>
              <a:spcAft>
                <a:spcPts val="800"/>
              </a:spcAft>
              <a:buNone/>
            </a:pPr>
            <a:r>
              <a:rPr lang="en-US" sz="2800" kern="0" dirty="0">
                <a:ea typeface="Times New Roman" panose="02020603050405020304" pitchFamily="18" charset="0"/>
                <a:cs typeface="Times New Roman" panose="02020603050405020304" pitchFamily="18" charset="0"/>
              </a:rPr>
              <a:t>B</a:t>
            </a:r>
            <a:r>
              <a:rPr lang="en-US" sz="2800" kern="0" dirty="0">
                <a:effectLst/>
                <a:latin typeface="+mn-lt"/>
                <a:ea typeface="Times New Roman" panose="02020603050405020304" pitchFamily="18" charset="0"/>
                <a:cs typeface="Times New Roman" panose="02020603050405020304" pitchFamily="18" charset="0"/>
              </a:rPr>
              <a:t>ecause of Jesus, you can come to the Father.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can come with tears in your eyes.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can come admitting you need help.</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can come confessing sin and asking for mercy.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The cross gives us a reason to draw near.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And when we say, “Jesus is mine,” we are also confessing something precious: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b="1" kern="0" dirty="0">
                <a:effectLst/>
                <a:latin typeface="+mn-lt"/>
                <a:ea typeface="Times New Roman" panose="02020603050405020304" pitchFamily="18" charset="0"/>
                <a:cs typeface="Times New Roman" panose="02020603050405020304" pitchFamily="18" charset="0"/>
              </a:rPr>
              <a:t>“I belong to Him.”</a:t>
            </a:r>
            <a:endParaRPr lang="en-US" sz="36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DF7E8D1E-A811-7F6C-B6AE-9FE85B776AD4}"/>
              </a:ext>
            </a:extLst>
          </p:cNvPr>
          <p:cNvSpPr txBox="1"/>
          <p:nvPr/>
        </p:nvSpPr>
        <p:spPr>
          <a:xfrm>
            <a:off x="-80676" y="5903893"/>
            <a:ext cx="11868727" cy="954107"/>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Jesus is our Lord. We do not control Him or command Him. We trust Him, follow Him, and rest in His love.</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5977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F9960D28-25C4-1799-0B05-1D86910F2A4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BB2F0EA-93B0-8148-098C-7429E6883F71}"/>
              </a:ext>
            </a:extLst>
          </p:cNvPr>
          <p:cNvSpPr txBox="1"/>
          <p:nvPr/>
        </p:nvSpPr>
        <p:spPr>
          <a:xfrm>
            <a:off x="559835" y="2152256"/>
            <a:ext cx="10926148" cy="4483279"/>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Some mornings you wake up ready to praise.</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Other mornings you have to fight just to get out of bed.</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Some days you feel strong in faith. Other days your prayer sounds like the father in </a:t>
            </a: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Mark 9:24:</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“Lord, I believe; help thou mine unbelief.”</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That is an honest prayer.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320D20A-DC2C-45D1-1CBD-7CBA19A381AD}"/>
              </a:ext>
            </a:extLst>
          </p:cNvPr>
          <p:cNvSpPr txBox="1"/>
          <p:nvPr/>
        </p:nvSpPr>
        <p:spPr>
          <a:xfrm>
            <a:off x="0" y="287991"/>
            <a:ext cx="12192000" cy="1200329"/>
          </a:xfrm>
          <a:prstGeom prst="rect">
            <a:avLst/>
          </a:prstGeom>
          <a:noFill/>
        </p:spPr>
        <p:txBody>
          <a:bodyPr wrap="square">
            <a:spAutoFit/>
          </a:bodyPr>
          <a:lstStyle/>
          <a:p>
            <a:pPr marL="0" marR="0" algn="ctr">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GOD’S FAITHFULNESS IS GREATER THAN YOUR CHANGING FEELINGS</a:t>
            </a:r>
            <a:endParaRPr lang="en-US" sz="3600" u="sng"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508041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heel(1)">
                                      <p:cBhvr>
                                        <p:cTn id="18" dur="2000"/>
                                        <p:tgtEl>
                                          <p:spTgt spid="3">
                                            <p:txEl>
                                              <p:pRg st="2" end="2"/>
                                            </p:txEl>
                                          </p:spTgt>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7BDE1472-ED50-0F6A-086E-008EB091256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DF9A3B4-B583-05F9-8F9C-B8E5976747ED}"/>
              </a:ext>
            </a:extLst>
          </p:cNvPr>
          <p:cNvSpPr txBox="1"/>
          <p:nvPr/>
        </p:nvSpPr>
        <p:spPr>
          <a:xfrm>
            <a:off x="410547" y="407660"/>
            <a:ext cx="11541967" cy="6042680"/>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Jesus does not require you to hide your struggle before you come to Him. Bring your struggle into His presence.</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Picture a child holding a parent’s hand while crossing a busy street. The child gets distracted. Their little fingers loosen. But the parent keeps holding on.</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The child’s safety does not depend entirely on the strength of those little fingers.</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There is a stronger hand involved.</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John 10:27–28 tells us that Jesus knows His sheep, they follow Him, and no one can snatch them from His hand.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6976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25035708-9949-3D9E-1CC9-56ED3FFB7F9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468DC4C-DA52-2ED9-9617-49A16EF32AC1}"/>
              </a:ext>
            </a:extLst>
          </p:cNvPr>
          <p:cNvSpPr txBox="1"/>
          <p:nvPr/>
        </p:nvSpPr>
        <p:spPr>
          <a:xfrm>
            <a:off x="199053" y="485192"/>
            <a:ext cx="11793893" cy="4483279"/>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Our confidence belongs there in the Shepherd who knows us and calls us to follow.</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So when your emotions become loud, return to what God has said.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may feel alone, but you can call upon Him.</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may feel ashamed, but you can confess and receive forgiveness.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may feel weak, but you can ask for strength.</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Feelings deserve attention. They can tell us that we need rest, support, care, or a conversation with someone we trust. But they cannot overturn the faithfulness of God.</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C2F5208-016D-6B0A-4CD9-3C38C32872BA}"/>
              </a:ext>
            </a:extLst>
          </p:cNvPr>
          <p:cNvSpPr txBox="1"/>
          <p:nvPr/>
        </p:nvSpPr>
        <p:spPr>
          <a:xfrm>
            <a:off x="690465" y="5541125"/>
            <a:ext cx="10297886" cy="1077218"/>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can be </a:t>
            </a:r>
            <a:r>
              <a:rPr lang="en-US" sz="3200" b="1" u="sng" kern="0" dirty="0">
                <a:effectLst/>
                <a:latin typeface="+mn-lt"/>
                <a:ea typeface="Times New Roman" panose="02020603050405020304" pitchFamily="18" charset="0"/>
                <a:cs typeface="Times New Roman" panose="02020603050405020304" pitchFamily="18" charset="0"/>
              </a:rPr>
              <a:t>honest about how you feel </a:t>
            </a:r>
            <a:r>
              <a:rPr lang="en-US" sz="3200" kern="0" dirty="0">
                <a:effectLst/>
                <a:latin typeface="+mn-lt"/>
                <a:ea typeface="Times New Roman" panose="02020603050405020304" pitchFamily="18" charset="0"/>
                <a:cs typeface="Times New Roman" panose="02020603050405020304" pitchFamily="18" charset="0"/>
              </a:rPr>
              <a:t>and still hold fast to what </a:t>
            </a:r>
            <a:r>
              <a:rPr lang="en-US" sz="3200" b="1" u="sng" kern="0" dirty="0">
                <a:effectLst/>
                <a:latin typeface="+mn-lt"/>
                <a:ea typeface="Times New Roman" panose="02020603050405020304" pitchFamily="18" charset="0"/>
                <a:cs typeface="Times New Roman" panose="02020603050405020304" pitchFamily="18" charset="0"/>
              </a:rPr>
              <a:t>He promised.</a:t>
            </a:r>
            <a:endParaRPr lang="en-US" sz="20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75443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3E1097AE-DA05-6055-8F04-57F98D21D49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CE64E85-468A-791D-F45B-D7B7EA9F1C4D}"/>
              </a:ext>
            </a:extLst>
          </p:cNvPr>
          <p:cNvSpPr txBox="1"/>
          <p:nvPr/>
        </p:nvSpPr>
        <p:spPr>
          <a:xfrm>
            <a:off x="701963" y="1549095"/>
            <a:ext cx="10437091" cy="3293209"/>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 enemy attacks assurance through accusation.</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failed again.”</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should know better.”</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“God must be finished with you.”</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Romans 8:1 declares: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“There is therefore now no condemnation to them which are in Christ Jesus…”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We must distinguish conviction from condemnation.</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58CD354-B621-C464-D759-61215B501C16}"/>
              </a:ext>
            </a:extLst>
          </p:cNvPr>
          <p:cNvSpPr txBox="1"/>
          <p:nvPr/>
        </p:nvSpPr>
        <p:spPr>
          <a:xfrm>
            <a:off x="701964" y="256240"/>
            <a:ext cx="10307781" cy="1077218"/>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CONVICTION CALLS YOU HOME; CONDEMNATION TELLS YOU TO HIDE</a:t>
            </a:r>
            <a:endParaRPr lang="en-US" sz="32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12F592A-8202-A056-2D10-06543E7D8D71}"/>
              </a:ext>
            </a:extLst>
          </p:cNvPr>
          <p:cNvSpPr txBox="1"/>
          <p:nvPr/>
        </p:nvSpPr>
        <p:spPr>
          <a:xfrm>
            <a:off x="350982" y="4929507"/>
            <a:ext cx="11490036" cy="1672253"/>
          </a:xfrm>
          <a:prstGeom prst="rect">
            <a:avLst/>
          </a:prstGeom>
          <a:noFill/>
        </p:spPr>
        <p:txBody>
          <a:bodyPr wrap="square">
            <a:spAutoFit/>
          </a:bodyPr>
          <a:lstStyle/>
          <a:p>
            <a:pPr marL="0" marR="0" algn="ctr">
              <a:lnSpc>
                <a:spcPct val="100000"/>
              </a:lnSpc>
              <a:spcAft>
                <a:spcPts val="800"/>
              </a:spcAft>
              <a:buNone/>
            </a:pPr>
            <a:r>
              <a:rPr lang="en-US" sz="2400" b="1" u="sng" kern="0" dirty="0">
                <a:effectLst/>
                <a:latin typeface="+mn-lt"/>
                <a:ea typeface="Times New Roman" panose="02020603050405020304" pitchFamily="18" charset="0"/>
                <a:cs typeface="Times New Roman" panose="02020603050405020304" pitchFamily="18" charset="0"/>
              </a:rPr>
              <a:t>Conviction</a:t>
            </a:r>
            <a:r>
              <a:rPr lang="en-US" sz="2400" kern="0" dirty="0">
                <a:effectLst/>
                <a:latin typeface="+mn-lt"/>
                <a:ea typeface="Times New Roman" panose="02020603050405020304" pitchFamily="18" charset="0"/>
                <a:cs typeface="Times New Roman" panose="02020603050405020304" pitchFamily="18" charset="0"/>
              </a:rPr>
              <a:t> identifies sin and calls us to repentance. It moves us toward confession, change, and restored fellowship with God.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b="1" u="sng" kern="0" dirty="0">
                <a:effectLst/>
                <a:latin typeface="+mn-lt"/>
                <a:ea typeface="Times New Roman" panose="02020603050405020304" pitchFamily="18" charset="0"/>
                <a:cs typeface="Times New Roman" panose="02020603050405020304" pitchFamily="18" charset="0"/>
              </a:rPr>
              <a:t>Condemnation</a:t>
            </a:r>
            <a:r>
              <a:rPr lang="en-US" sz="2400" kern="0" dirty="0">
                <a:effectLst/>
                <a:latin typeface="+mn-lt"/>
                <a:ea typeface="Times New Roman" panose="02020603050405020304" pitchFamily="18" charset="0"/>
                <a:cs typeface="Times New Roman" panose="02020603050405020304" pitchFamily="18" charset="0"/>
              </a:rPr>
              <a:t> tells us there is no hope—that we are beyond mercy and should stay away.</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10280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6C8EA5D2-87C2-3CF6-D52D-52A79457C1B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AE75CF5-68F0-559C-8C4B-9D94A35A70FC}"/>
              </a:ext>
            </a:extLst>
          </p:cNvPr>
          <p:cNvSpPr txBox="1"/>
          <p:nvPr/>
        </p:nvSpPr>
        <p:spPr>
          <a:xfrm>
            <a:off x="230909" y="-95042"/>
            <a:ext cx="11961091" cy="7048083"/>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God takes sin seriously. Grace is never permission to keep doing what harms us and others. Grace opens the way for us to turn around.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Look at Peter.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He told Jesus he was ready to die with Him. Then, under pressure, he denied knowing Him three times.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Luke tells us that Peter went out and wept bitterly.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His failure was real. His grief was real.</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But after the resurrection, Jesus met him again.</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In John 21, Jesus asked Peter about his love and entrusted him with the care of His sheep.</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b="1" kern="0" dirty="0">
                <a:effectLst/>
                <a:latin typeface="+mn-lt"/>
                <a:ea typeface="Times New Roman" panose="02020603050405020304" pitchFamily="18" charset="0"/>
                <a:cs typeface="Times New Roman" panose="02020603050405020304" pitchFamily="18" charset="0"/>
              </a:rPr>
              <a:t>“Feed my sheep.”</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Jesus brought Peter into a conversation that confronted his failure and renewed his responsibility.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Peter still had a calling to live out.</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52150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50D9552F-BEB8-2643-5676-D8B917E8796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10C93B6-1C2C-928E-EC13-10AA487E6BC8}"/>
              </a:ext>
            </a:extLst>
          </p:cNvPr>
          <p:cNvSpPr txBox="1"/>
          <p:nvPr/>
        </p:nvSpPr>
        <p:spPr>
          <a:xfrm>
            <a:off x="314036" y="174189"/>
            <a:ext cx="11674764" cy="4360168"/>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Someone listening today needs that hope.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 cannot change yesterday. You can repent today.</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 can tell the truth.</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 can make amends </a:t>
            </a:r>
            <a:r>
              <a:rPr lang="en-US" sz="4400" kern="0" dirty="0">
                <a:effectLst/>
                <a:latin typeface="+mn-lt"/>
                <a:ea typeface="Times New Roman" panose="02020603050405020304" pitchFamily="18" charset="0"/>
                <a:cs typeface="Times New Roman" panose="02020603050405020304" pitchFamily="18" charset="0"/>
              </a:rPr>
              <a:t>where</a:t>
            </a:r>
            <a:r>
              <a:rPr lang="en-US" sz="4000" kern="0" dirty="0">
                <a:effectLst/>
                <a:latin typeface="+mn-lt"/>
                <a:ea typeface="Times New Roman" panose="02020603050405020304" pitchFamily="18" charset="0"/>
                <a:cs typeface="Times New Roman" panose="02020603050405020304" pitchFamily="18" charset="0"/>
              </a:rPr>
              <a:t> possible.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 can receive help.</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 can take the next obedient step.</a:t>
            </a:r>
            <a:endParaRPr lang="en-US" sz="40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A462BD4-E36D-B4FE-DFB5-1E2D269D45B3}"/>
              </a:ext>
            </a:extLst>
          </p:cNvPr>
          <p:cNvSpPr txBox="1"/>
          <p:nvPr/>
        </p:nvSpPr>
        <p:spPr>
          <a:xfrm>
            <a:off x="258618" y="5018027"/>
            <a:ext cx="11674764" cy="1200329"/>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Your </a:t>
            </a:r>
            <a:r>
              <a:rPr lang="en-US" sz="3600" b="1" u="sng" kern="0" dirty="0">
                <a:effectLst/>
                <a:latin typeface="+mn-lt"/>
                <a:ea typeface="Times New Roman" panose="02020603050405020304" pitchFamily="18" charset="0"/>
                <a:cs typeface="Times New Roman" panose="02020603050405020304" pitchFamily="18" charset="0"/>
              </a:rPr>
              <a:t>failure </a:t>
            </a:r>
            <a:r>
              <a:rPr lang="en-US" sz="3600" kern="0" dirty="0">
                <a:effectLst/>
                <a:latin typeface="+mn-lt"/>
                <a:ea typeface="Times New Roman" panose="02020603050405020304" pitchFamily="18" charset="0"/>
                <a:cs typeface="Times New Roman" panose="02020603050405020304" pitchFamily="18" charset="0"/>
              </a:rPr>
              <a:t>is something you </a:t>
            </a:r>
            <a:r>
              <a:rPr lang="en-US" sz="3600" b="1" u="sng" kern="0" dirty="0">
                <a:effectLst/>
                <a:latin typeface="+mn-lt"/>
                <a:ea typeface="Times New Roman" panose="02020603050405020304" pitchFamily="18" charset="0"/>
                <a:cs typeface="Times New Roman" panose="02020603050405020304" pitchFamily="18" charset="0"/>
              </a:rPr>
              <a:t>must face</a:t>
            </a:r>
            <a:r>
              <a:rPr lang="en-US" sz="3600" kern="0" dirty="0">
                <a:effectLst/>
                <a:latin typeface="+mn-lt"/>
                <a:ea typeface="Times New Roman" panose="02020603050405020304" pitchFamily="18" charset="0"/>
                <a:cs typeface="Times New Roman" panose="02020603050405020304" pitchFamily="18" charset="0"/>
              </a:rPr>
              <a:t>. It does not have to become the place where you </a:t>
            </a:r>
            <a:r>
              <a:rPr lang="en-US" sz="3600" b="1" u="sng" kern="0" dirty="0">
                <a:effectLst/>
                <a:latin typeface="+mn-lt"/>
                <a:ea typeface="Times New Roman" panose="02020603050405020304" pitchFamily="18" charset="0"/>
                <a:cs typeface="Times New Roman" panose="02020603050405020304" pitchFamily="18" charset="0"/>
              </a:rPr>
              <a:t>stop following Jesus</a:t>
            </a:r>
            <a:r>
              <a:rPr lang="en-US" sz="3600" kern="0" dirty="0">
                <a:effectLst/>
                <a:latin typeface="+mn-lt"/>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23250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017F1562-075E-F597-34CA-1D46B5885C5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0E384D8-98AC-4605-2870-38D879595534}"/>
              </a:ext>
            </a:extLst>
          </p:cNvPr>
          <p:cNvSpPr txBox="1"/>
          <p:nvPr/>
        </p:nvSpPr>
        <p:spPr>
          <a:xfrm>
            <a:off x="360218" y="1764228"/>
            <a:ext cx="11471563" cy="433965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Ephesians 1:13–14 describes believers as sealed with the promised Holy Spirit, who is the earnest the pledge of our inheritance.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A seal communicates ownership and authenticity. The Spirit’s presence tells us that God’s promise reaches beyond this present moment.</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Romans 8:15 speaks of the Spirit of adoption, by whom we cry:</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“Abba, Father.”</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D62F93E-26E5-2C3B-AB54-E19F89771674}"/>
              </a:ext>
            </a:extLst>
          </p:cNvPr>
          <p:cNvSpPr txBox="1"/>
          <p:nvPr/>
        </p:nvSpPr>
        <p:spPr>
          <a:xfrm>
            <a:off x="554181" y="383370"/>
            <a:ext cx="11277600" cy="646331"/>
          </a:xfrm>
          <a:prstGeom prst="rect">
            <a:avLst/>
          </a:prstGeom>
          <a:noFill/>
        </p:spPr>
        <p:txBody>
          <a:bodyPr wrap="square">
            <a:spAutoFit/>
          </a:bodyPr>
          <a:lstStyle/>
          <a:p>
            <a:pPr marL="0" marR="0" algn="ctr">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THE HOLY SPIRIT REMINDS YOU THAT YOU BELONG</a:t>
            </a:r>
            <a:endParaRPr lang="en-US" sz="3600" u="sng"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68184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B68FAB55-ACC7-1F92-8AB7-79789EF0E53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AEB19C8-4A1B-7D7C-75BA-968A1EEBF66B}"/>
              </a:ext>
            </a:extLst>
          </p:cNvPr>
          <p:cNvSpPr txBox="1"/>
          <p:nvPr/>
        </p:nvSpPr>
        <p:spPr>
          <a:xfrm>
            <a:off x="0" y="0"/>
            <a:ext cx="11914909" cy="4134465"/>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Think about the difference between standing outside a house hoping someone will let you in and coming home knowing you are part of the family.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Through Christ, God brings us into His family.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We learn to call Him Father.</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That relationship shapes how we pray.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“Father, I need wisdom.”</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“Father, I have sinned.”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“Father, I am afraid.”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“Father, help me trust You.”</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C9F0D59-E380-03E0-0947-9AC373AA4488}"/>
              </a:ext>
            </a:extLst>
          </p:cNvPr>
          <p:cNvSpPr txBox="1"/>
          <p:nvPr/>
        </p:nvSpPr>
        <p:spPr>
          <a:xfrm>
            <a:off x="300181" y="4134465"/>
            <a:ext cx="11314546" cy="1774845"/>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do not need an impressive speech. You need an honest heart.</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And as the Spirit works within us, He leads us toward the character of </a:t>
            </a:r>
            <a:r>
              <a:rPr lang="en-US" sz="2400" kern="0" dirty="0" err="1">
                <a:effectLst/>
                <a:latin typeface="+mn-lt"/>
                <a:ea typeface="Times New Roman" panose="02020603050405020304" pitchFamily="18" charset="0"/>
                <a:cs typeface="Times New Roman" panose="02020603050405020304" pitchFamily="18" charset="0"/>
              </a:rPr>
              <a:t>Jesustoward</a:t>
            </a:r>
            <a:r>
              <a:rPr lang="en-US" sz="2400" kern="0" dirty="0">
                <a:effectLst/>
                <a:latin typeface="+mn-lt"/>
                <a:ea typeface="Times New Roman" panose="02020603050405020304" pitchFamily="18" charset="0"/>
                <a:cs typeface="Times New Roman" panose="02020603050405020304" pitchFamily="18" charset="0"/>
              </a:rPr>
              <a:t> love, obedience, repentance, and faith.</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Blessed assurance becomes more than words on our lips. It begins shaping our lives.</a:t>
            </a:r>
            <a:endParaRPr lang="en-US" sz="24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56777E3-2BA7-1F81-4109-C4B0730878BD}"/>
              </a:ext>
            </a:extLst>
          </p:cNvPr>
          <p:cNvSpPr txBox="1"/>
          <p:nvPr/>
        </p:nvSpPr>
        <p:spPr>
          <a:xfrm>
            <a:off x="720436" y="6099961"/>
            <a:ext cx="11194473" cy="646331"/>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Because I belong to Jesus, I want to walk with Jesus.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90640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DCC9EEB3-D05B-BF24-3876-44B953672C2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B04B9F5-4179-4086-C6CE-3D05D6933C06}"/>
              </a:ext>
            </a:extLst>
          </p:cNvPr>
          <p:cNvSpPr txBox="1"/>
          <p:nvPr/>
        </p:nvSpPr>
        <p:spPr>
          <a:xfrm>
            <a:off x="665020" y="1397121"/>
            <a:ext cx="11018980" cy="4688463"/>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Mark 5 tells us about a woman who had suffered from bleeding for twelve years.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She had sought treatment, spent what she had, and grown worse.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Then she heard about Jesus.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She reached through the crowd and touched His garment.</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Jesus stopped and addressed her: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“Daughter, thy faith hath made thee whole; go in peace…”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What a tender word: </a:t>
            </a:r>
            <a:r>
              <a:rPr lang="en-US" sz="2800" b="1" kern="0" dirty="0">
                <a:effectLst/>
                <a:latin typeface="+mn-lt"/>
                <a:ea typeface="Times New Roman" panose="02020603050405020304" pitchFamily="18" charset="0"/>
                <a:cs typeface="Times New Roman" panose="02020603050405020304" pitchFamily="18" charset="0"/>
              </a:rPr>
              <a:t>Daughter.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She came carrying suffering, and Jesus addressed her personally.</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C1F95DA7-152F-8074-37A2-7325CB62E4FB}"/>
              </a:ext>
            </a:extLst>
          </p:cNvPr>
          <p:cNvSpPr txBox="1"/>
          <p:nvPr/>
        </p:nvSpPr>
        <p:spPr>
          <a:xfrm>
            <a:off x="461818" y="244872"/>
            <a:ext cx="11111345" cy="584775"/>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YOU CAN REACH FOR JESUS WITH AN UNFINISHED STORY</a:t>
            </a:r>
            <a:endParaRPr lang="en-US" sz="3200" u="sng"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67025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E35A295B-3F8B-5160-4536-03E45CCF8CD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EA0891D-4A7E-3BB6-C6A1-D9FA8F6FBB4A}"/>
              </a:ext>
            </a:extLst>
          </p:cNvPr>
          <p:cNvSpPr txBox="1"/>
          <p:nvPr/>
        </p:nvSpPr>
        <p:spPr>
          <a:xfrm>
            <a:off x="326794" y="217219"/>
            <a:ext cx="11782077" cy="5221942"/>
          </a:xfrm>
          <a:prstGeom prst="rect">
            <a:avLst/>
          </a:prstGeom>
          <a:noFill/>
        </p:spPr>
        <p:txBody>
          <a:bodyPr wrap="square">
            <a:spAutoFit/>
          </a:bodyPr>
          <a:lstStyle/>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Her story encourages us to bring our needs to Him. It does not mean every person who prays will receive the same immediate outcome. Faith is not a formula that allows us to dictate the answer.</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Faith brings us to Jesus and trusts His care.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can reach for Him while receiving medical treatment.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can reach for Him while sitting with a counselor.</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can reach for Him while asking your church family for support.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can reach for Him when you have no words beyond, “Help me.”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And sometimes your testimony begins quietly: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prayed again today.”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accepted help.”</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got through the hardest hour.”</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am still grieving, but I am learning to breathe.”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have not seen the whole answer, but I am still walking with Jesus.”</a:t>
            </a:r>
            <a:endParaRPr lang="en-US" sz="20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D497AD5-B8C3-414F-A3A0-F842F95EE170}"/>
              </a:ext>
            </a:extLst>
          </p:cNvPr>
          <p:cNvSpPr txBox="1"/>
          <p:nvPr/>
        </p:nvSpPr>
        <p:spPr>
          <a:xfrm>
            <a:off x="509760" y="5951130"/>
            <a:ext cx="11416146" cy="584775"/>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An unfinished story can still bear witness to a faithful God.</a:t>
            </a:r>
            <a:endParaRPr lang="en-US" sz="2000"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91946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E0E7E465-E144-1DEE-35F3-1EDF6712E4F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936EFE2-AF34-3E0E-760A-8B8E90D417B6}"/>
              </a:ext>
            </a:extLst>
          </p:cNvPr>
          <p:cNvSpPr txBox="1"/>
          <p:nvPr/>
        </p:nvSpPr>
        <p:spPr>
          <a:xfrm>
            <a:off x="-101599" y="473897"/>
            <a:ext cx="12053454" cy="3693319"/>
          </a:xfrm>
          <a:prstGeom prst="rect">
            <a:avLst/>
          </a:prstGeom>
          <a:noFill/>
        </p:spPr>
        <p:txBody>
          <a:bodyPr wrap="square">
            <a:spAutoFit/>
          </a:bodyPr>
          <a:lstStyle/>
          <a:p>
            <a:pPr marL="0" marR="0" algn="ctr">
              <a:lnSpc>
                <a:spcPct val="100000"/>
              </a:lnSpc>
              <a:spcAft>
                <a:spcPts val="800"/>
              </a:spcAft>
              <a:buNone/>
            </a:pPr>
            <a:r>
              <a:rPr lang="en-US" sz="1800" b="1" kern="0" dirty="0">
                <a:effectLst/>
                <a:latin typeface="+mn-lt"/>
                <a:ea typeface="Times New Roman" panose="02020603050405020304" pitchFamily="18" charset="0"/>
                <a:cs typeface="Times New Roman" panose="02020603050405020304" pitchFamily="18" charset="0"/>
              </a:rPr>
              <a:t> </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Romans 8 does not ignore suffering. It names it.</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Tribulation. Distress. Persecution. Famine. Nakedness. Peril. Sword.</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Paul knew that following Jesus could be costly.</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Yet he asks:</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“Who shall separate us from the love of Christ?”</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Then he declares in verse 37:</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“Nay, in all these things we are more than conquerors through him that loved us.”</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Notice: </a:t>
            </a:r>
            <a:r>
              <a:rPr lang="en-US" sz="1800" b="1" kern="0" dirty="0">
                <a:effectLst/>
                <a:latin typeface="+mn-lt"/>
                <a:ea typeface="Times New Roman" panose="02020603050405020304" pitchFamily="18" charset="0"/>
                <a:cs typeface="Times New Roman" panose="02020603050405020304" pitchFamily="18" charset="0"/>
              </a:rPr>
              <a:t>“in all these things.”</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9F1185B-26EE-E1FD-9651-1EC62091C4D4}"/>
              </a:ext>
            </a:extLst>
          </p:cNvPr>
          <p:cNvSpPr txBox="1"/>
          <p:nvPr/>
        </p:nvSpPr>
        <p:spPr>
          <a:xfrm>
            <a:off x="424873" y="212287"/>
            <a:ext cx="11526982" cy="523220"/>
          </a:xfrm>
          <a:prstGeom prst="rect">
            <a:avLst/>
          </a:prstGeom>
          <a:noFill/>
        </p:spPr>
        <p:txBody>
          <a:bodyPr wrap="square">
            <a:spAutoFit/>
          </a:bodyPr>
          <a:lstStyle/>
          <a:p>
            <a:pPr algn="ctr"/>
            <a:r>
              <a:rPr lang="en-US" sz="2800" b="1" u="sng" kern="0" dirty="0">
                <a:effectLst/>
                <a:latin typeface="+mn-lt"/>
                <a:ea typeface="Times New Roman" panose="02020603050405020304" pitchFamily="18" charset="0"/>
                <a:cs typeface="Times New Roman" panose="02020603050405020304" pitchFamily="18" charset="0"/>
              </a:rPr>
              <a:t>NOTHING CAN SEPARATE US FROM THE LOVE OF GOD IN CHRIST</a:t>
            </a:r>
            <a:endParaRPr lang="en-US" sz="2800" u="sng" dirty="0"/>
          </a:p>
        </p:txBody>
      </p:sp>
      <p:sp>
        <p:nvSpPr>
          <p:cNvPr id="7" name="TextBox 6">
            <a:extLst>
              <a:ext uri="{FF2B5EF4-FFF2-40B4-BE49-F238E27FC236}">
                <a16:creationId xmlns:a16="http://schemas.microsoft.com/office/drawing/2014/main" id="{451D9808-60BB-4830-9C26-AAF6C64275A5}"/>
              </a:ext>
            </a:extLst>
          </p:cNvPr>
          <p:cNvSpPr txBox="1"/>
          <p:nvPr/>
        </p:nvSpPr>
        <p:spPr>
          <a:xfrm>
            <a:off x="203200" y="3786491"/>
            <a:ext cx="11443855" cy="2923877"/>
          </a:xfrm>
          <a:prstGeom prst="rect">
            <a:avLst/>
          </a:prstGeom>
          <a:noFill/>
        </p:spPr>
        <p:txBody>
          <a:bodyPr wrap="square">
            <a:spAutoFit/>
          </a:bodyPr>
          <a:lstStyle/>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God’s love remains present in the hardship.</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Paul reaches his great conclusion in Romans 8:38–39: neither death nor life, neither things present nor things to come, nor any other creature can separate us from the love of God in Christ Jesus our Lord.</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That is a foundation strong enough to carry us into an uncertain week.</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We do not know every diagnosis.</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We do not know every phone call.</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kern="0" dirty="0">
                <a:effectLst/>
                <a:latin typeface="+mn-lt"/>
                <a:ea typeface="Times New Roman" panose="02020603050405020304" pitchFamily="18" charset="0"/>
                <a:cs typeface="Times New Roman" panose="02020603050405020304" pitchFamily="18" charset="0"/>
              </a:rPr>
              <a:t>We do not know every change that may come.</a:t>
            </a:r>
            <a:endParaRPr lang="en-US" sz="1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1800" b="1" kern="0" dirty="0">
                <a:effectLst/>
                <a:latin typeface="+mn-lt"/>
                <a:ea typeface="Times New Roman" panose="02020603050405020304" pitchFamily="18" charset="0"/>
                <a:cs typeface="Times New Roman" panose="02020603050405020304" pitchFamily="18" charset="0"/>
              </a:rPr>
              <a:t>We know the love of God revealed in Jesus Christ.</a:t>
            </a:r>
            <a:endParaRPr lang="en-US" sz="1800"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5594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1B631E0A-76FA-8B3B-D720-18C98649F3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B237142-87DF-BFF2-779A-EBA0855AF81D}"/>
              </a:ext>
            </a:extLst>
          </p:cNvPr>
          <p:cNvSpPr txBox="1"/>
          <p:nvPr/>
        </p:nvSpPr>
        <p:spPr>
          <a:xfrm>
            <a:off x="420254" y="525817"/>
            <a:ext cx="11351491" cy="3190617"/>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Even death cannot defeat the hope we have in Him.</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That is why Job could declare in the middle of suffering:</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“For I know that my redeemer </a:t>
            </a:r>
            <a:r>
              <a:rPr lang="en-US" sz="2800" kern="0" dirty="0" err="1">
                <a:effectLst/>
                <a:latin typeface="+mn-lt"/>
                <a:ea typeface="Times New Roman" panose="02020603050405020304" pitchFamily="18" charset="0"/>
                <a:cs typeface="Times New Roman" panose="02020603050405020304" pitchFamily="18" charset="0"/>
              </a:rPr>
              <a:t>liveth</a:t>
            </a:r>
            <a:r>
              <a:rPr lang="en-US" sz="2800" kern="0" dirty="0">
                <a:effectLst/>
                <a:latin typeface="+mn-lt"/>
                <a:ea typeface="Times New Roman" panose="02020603050405020304" pitchFamily="18" charset="0"/>
                <a:cs typeface="Times New Roman" panose="02020603050405020304" pitchFamily="18" charset="0"/>
              </a:rPr>
              <a:t>…”</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He had questions. He had pain. He had things he could not explain.</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And he still confessed that his Redeemer lived.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a typeface="Times New Roman" panose="02020603050405020304" pitchFamily="18" charset="0"/>
                <a:cs typeface="Times New Roman" panose="02020603050405020304" pitchFamily="18" charset="0"/>
              </a:rPr>
              <a:t>F</a:t>
            </a:r>
            <a:r>
              <a:rPr lang="en-US" sz="2800" kern="0" dirty="0">
                <a:effectLst/>
                <a:latin typeface="+mn-lt"/>
                <a:ea typeface="Times New Roman" panose="02020603050405020304" pitchFamily="18" charset="0"/>
                <a:cs typeface="Times New Roman" panose="02020603050405020304" pitchFamily="18" charset="0"/>
              </a:rPr>
              <a:t>aith can speak from the middle of unanswered questions.</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08394B2-4166-6736-0422-26DD94198C57}"/>
              </a:ext>
            </a:extLst>
          </p:cNvPr>
          <p:cNvSpPr txBox="1"/>
          <p:nvPr/>
        </p:nvSpPr>
        <p:spPr>
          <a:xfrm>
            <a:off x="332510" y="4736874"/>
            <a:ext cx="10538690" cy="1200329"/>
          </a:xfrm>
          <a:prstGeom prst="rect">
            <a:avLst/>
          </a:prstGeom>
          <a:noFill/>
        </p:spPr>
        <p:txBody>
          <a:bodyPr wrap="square">
            <a:spAutoFit/>
          </a:bodyPr>
          <a:lstStyle/>
          <a:p>
            <a:pPr marL="0" marR="0" algn="ctr">
              <a:lnSpc>
                <a:spcPct val="100000"/>
              </a:lnSpc>
              <a:spcAft>
                <a:spcPts val="800"/>
              </a:spcAft>
              <a:buNone/>
            </a:pPr>
            <a:r>
              <a:rPr lang="en-US" sz="3600" b="1" kern="0" dirty="0">
                <a:effectLst/>
                <a:latin typeface="+mn-lt"/>
                <a:ea typeface="Times New Roman" panose="02020603050405020304" pitchFamily="18" charset="0"/>
                <a:cs typeface="Times New Roman" panose="02020603050405020304" pitchFamily="18" charset="0"/>
              </a:rPr>
              <a:t>“I do not understand everything, but I know my Redeemer lives.”</a:t>
            </a:r>
            <a:endParaRPr lang="en-US" sz="3600" dirty="0"/>
          </a:p>
        </p:txBody>
      </p:sp>
    </p:spTree>
    <p:extLst>
      <p:ext uri="{BB962C8B-B14F-4D97-AF65-F5344CB8AC3E}">
        <p14:creationId xmlns:p14="http://schemas.microsoft.com/office/powerpoint/2010/main" val="337397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CB08DCBD-F9F8-16B0-CA8A-6F89AAFB695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A0F069B-5CC1-6C11-3F61-D2EF7DCC83DA}"/>
              </a:ext>
            </a:extLst>
          </p:cNvPr>
          <p:cNvSpPr txBox="1"/>
          <p:nvPr/>
        </p:nvSpPr>
        <p:spPr>
          <a:xfrm>
            <a:off x="314036" y="136012"/>
            <a:ext cx="3011055" cy="707886"/>
          </a:xfrm>
          <a:prstGeom prst="rect">
            <a:avLst/>
          </a:prstGeom>
          <a:noFill/>
        </p:spPr>
        <p:txBody>
          <a:bodyPr wrap="square" rtlCol="0">
            <a:spAutoFit/>
          </a:bodyPr>
          <a:lstStyle/>
          <a:p>
            <a:r>
              <a:rPr lang="en-US" sz="4000" dirty="0"/>
              <a:t>Homework </a:t>
            </a:r>
          </a:p>
        </p:txBody>
      </p:sp>
      <p:sp>
        <p:nvSpPr>
          <p:cNvPr id="4" name="TextBox 3">
            <a:extLst>
              <a:ext uri="{FF2B5EF4-FFF2-40B4-BE49-F238E27FC236}">
                <a16:creationId xmlns:a16="http://schemas.microsoft.com/office/drawing/2014/main" id="{7EC24B74-2B6F-FC77-39E3-423456FEF603}"/>
              </a:ext>
            </a:extLst>
          </p:cNvPr>
          <p:cNvSpPr txBox="1"/>
          <p:nvPr/>
        </p:nvSpPr>
        <p:spPr>
          <a:xfrm>
            <a:off x="3325091" y="209942"/>
            <a:ext cx="9107054" cy="560025"/>
          </a:xfrm>
          <a:prstGeom prst="rect">
            <a:avLst/>
          </a:prstGeom>
          <a:noFill/>
        </p:spPr>
        <p:txBody>
          <a:bodyPr wrap="square">
            <a:spAutoFit/>
          </a:bodyPr>
          <a:lstStyle/>
          <a:p>
            <a:pPr marL="0" marR="0">
              <a:lnSpc>
                <a:spcPct val="115000"/>
              </a:lnSpc>
              <a:spcAft>
                <a:spcPts val="800"/>
              </a:spcAft>
              <a:buNone/>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THREE THINGS TO CARRY INTO </a:t>
            </a: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NEXT</a:t>
            </a: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 WEEK</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EB55E8F-DA04-143E-6BEE-37E5F8E1866D}"/>
              </a:ext>
            </a:extLst>
          </p:cNvPr>
          <p:cNvSpPr txBox="1"/>
          <p:nvPr/>
        </p:nvSpPr>
        <p:spPr>
          <a:xfrm>
            <a:off x="447964" y="1056294"/>
            <a:ext cx="3431310" cy="5427127"/>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1. Remember Who you belong to</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Before the phone, before the news, before the demands of the day, take a moment to pray: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“Father, through Jesus Christ, I belong to You. Help me walk as Your child today.”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Read Ephesians 1:3–14 during the week. Let God’s grace shape your understanding of yourself.</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are called to live from His love.</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64091C1-CEFB-1CA9-A70B-65A236CFD420}"/>
              </a:ext>
            </a:extLst>
          </p:cNvPr>
          <p:cNvSpPr txBox="1"/>
          <p:nvPr/>
        </p:nvSpPr>
        <p:spPr>
          <a:xfrm>
            <a:off x="3879274" y="1056294"/>
            <a:ext cx="4354946" cy="5632311"/>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2. Rehearse His faithfulness</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Psalm 103:2 says: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“Bless the LORD, O my soul, and forget not all his benefits.”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Write down three ways God has sustained you.</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Perhaps He answered a prayer. Perhaps someone arrived with help. Perhaps He gave you strength for a difficult conversation.</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Remembering His faithfulness gives us courage to trust Him again. The next answer may look different, but His character remains faithful.</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Do not let today’s pain erase every remembrance of His care.</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592CE84D-2995-BC34-B8C7-B10B94164E40}"/>
              </a:ext>
            </a:extLst>
          </p:cNvPr>
          <p:cNvSpPr txBox="1"/>
          <p:nvPr/>
        </p:nvSpPr>
        <p:spPr>
          <a:xfrm>
            <a:off x="8377381" y="1056294"/>
            <a:ext cx="3366655" cy="5324535"/>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3. Reach for Jesus before you react</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When pressure rises, pause.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Take a breath.</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Pray: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“Jesus, help me respond with wisdom.”</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Then take the next faithful step. Make the necessary call. Ask for help. Tell the truth. Seek counsel. Do what is yours to do.</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Prayer prepares us to act with trust instead of being ruled by fear.</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6912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fade">
                                      <p:cBhvr>
                                        <p:cTn id="24" dur="1000"/>
                                        <p:tgtEl>
                                          <p:spTgt spid="8">
                                            <p:txEl>
                                              <p:pRg st="0" end="0"/>
                                            </p:txEl>
                                          </p:spTgt>
                                        </p:tgtEl>
                                      </p:cBhvr>
                                    </p:animEffect>
                                    <p:anim calcmode="lin" valueType="num">
                                      <p:cBhvr>
                                        <p:cTn id="2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8">
                                            <p:txEl>
                                              <p:pRg st="0" end="0"/>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
                                            <p:txEl>
                                              <p:pRg st="1" end="1"/>
                                            </p:txEl>
                                          </p:spTgt>
                                        </p:tgtEl>
                                        <p:attrNameLst>
                                          <p:attrName>style.visibility</p:attrName>
                                        </p:attrNameLst>
                                      </p:cBhvr>
                                      <p:to>
                                        <p:strVal val="visible"/>
                                      </p:to>
                                    </p:set>
                                    <p:animEffect transition="in" filter="fade">
                                      <p:cBhvr>
                                        <p:cTn id="29" dur="1000"/>
                                        <p:tgtEl>
                                          <p:spTgt spid="8">
                                            <p:txEl>
                                              <p:pRg st="1" end="1"/>
                                            </p:txEl>
                                          </p:spTgt>
                                        </p:tgtEl>
                                      </p:cBhvr>
                                    </p:animEffect>
                                    <p:anim calcmode="lin" valueType="num">
                                      <p:cBhvr>
                                        <p:cTn id="30"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8">
                                            <p:txEl>
                                              <p:pRg st="1" end="1"/>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8">
                                            <p:txEl>
                                              <p:pRg st="2" end="2"/>
                                            </p:txEl>
                                          </p:spTgt>
                                        </p:tgtEl>
                                        <p:attrNameLst>
                                          <p:attrName>style.visibility</p:attrName>
                                        </p:attrNameLst>
                                      </p:cBhvr>
                                      <p:to>
                                        <p:strVal val="visible"/>
                                      </p:to>
                                    </p:set>
                                    <p:animEffect transition="in" filter="fade">
                                      <p:cBhvr>
                                        <p:cTn id="34" dur="1000"/>
                                        <p:tgtEl>
                                          <p:spTgt spid="8">
                                            <p:txEl>
                                              <p:pRg st="2" end="2"/>
                                            </p:txEl>
                                          </p:spTgt>
                                        </p:tgtEl>
                                      </p:cBhvr>
                                    </p:animEffect>
                                    <p:anim calcmode="lin" valueType="num">
                                      <p:cBhvr>
                                        <p:cTn id="3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8">
                                            <p:txEl>
                                              <p:pRg st="2" end="2"/>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
                                            <p:txEl>
                                              <p:pRg st="3" end="3"/>
                                            </p:txEl>
                                          </p:spTgt>
                                        </p:tgtEl>
                                        <p:attrNameLst>
                                          <p:attrName>style.visibility</p:attrName>
                                        </p:attrNameLst>
                                      </p:cBhvr>
                                      <p:to>
                                        <p:strVal val="visible"/>
                                      </p:to>
                                    </p:set>
                                    <p:animEffect transition="in" filter="fade">
                                      <p:cBhvr>
                                        <p:cTn id="39" dur="1000"/>
                                        <p:tgtEl>
                                          <p:spTgt spid="8">
                                            <p:txEl>
                                              <p:pRg st="3" end="3"/>
                                            </p:txEl>
                                          </p:spTgt>
                                        </p:tgtEl>
                                      </p:cBhvr>
                                    </p:animEffect>
                                    <p:anim calcmode="lin" valueType="num">
                                      <p:cBhvr>
                                        <p:cTn id="40"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8">
                                            <p:txEl>
                                              <p:pRg st="3" end="3"/>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8">
                                            <p:txEl>
                                              <p:pRg st="4" end="4"/>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
                                            <p:txEl>
                                              <p:pRg st="5" end="5"/>
                                            </p:txEl>
                                          </p:spTgt>
                                        </p:tgtEl>
                                        <p:attrNameLst>
                                          <p:attrName>style.visibility</p:attrName>
                                        </p:attrNameLst>
                                      </p:cBhvr>
                                      <p:to>
                                        <p:strVal val="visible"/>
                                      </p:to>
                                    </p:set>
                                    <p:animEffect transition="in" filter="fade">
                                      <p:cBhvr>
                                        <p:cTn id="49" dur="1000"/>
                                        <p:tgtEl>
                                          <p:spTgt spid="8">
                                            <p:txEl>
                                              <p:pRg st="5" end="5"/>
                                            </p:txEl>
                                          </p:spTgt>
                                        </p:tgtEl>
                                      </p:cBhvr>
                                    </p:animEffect>
                                    <p:anim calcmode="lin" valueType="num">
                                      <p:cBhvr>
                                        <p:cTn id="50"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5" end="5"/>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
                                            <p:txEl>
                                              <p:pRg st="6" end="6"/>
                                            </p:txEl>
                                          </p:spTgt>
                                        </p:tgtEl>
                                        <p:attrNameLst>
                                          <p:attrName>style.visibility</p:attrName>
                                        </p:attrNameLst>
                                      </p:cBhvr>
                                      <p:to>
                                        <p:strVal val="visible"/>
                                      </p:to>
                                    </p:set>
                                    <p:animEffect transition="in" filter="fade">
                                      <p:cBhvr>
                                        <p:cTn id="54" dur="1000"/>
                                        <p:tgtEl>
                                          <p:spTgt spid="8">
                                            <p:txEl>
                                              <p:pRg st="6" end="6"/>
                                            </p:txEl>
                                          </p:spTgt>
                                        </p:tgtEl>
                                      </p:cBhvr>
                                    </p:animEffect>
                                    <p:anim calcmode="lin" valueType="num">
                                      <p:cBhvr>
                                        <p:cTn id="55"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1000"/>
                                        <p:tgtEl>
                                          <p:spTgt spid="10"/>
                                        </p:tgtEl>
                                      </p:cBhvr>
                                    </p:animEffect>
                                    <p:anim calcmode="lin" valueType="num">
                                      <p:cBhvr>
                                        <p:cTn id="62" dur="1000" fill="hold"/>
                                        <p:tgtEl>
                                          <p:spTgt spid="10"/>
                                        </p:tgtEl>
                                        <p:attrNameLst>
                                          <p:attrName>ppt_x</p:attrName>
                                        </p:attrNameLst>
                                      </p:cBhvr>
                                      <p:tavLst>
                                        <p:tav tm="0">
                                          <p:val>
                                            <p:strVal val="#ppt_x"/>
                                          </p:val>
                                        </p:tav>
                                        <p:tav tm="100000">
                                          <p:val>
                                            <p:strVal val="#ppt_x"/>
                                          </p:val>
                                        </p:tav>
                                      </p:tavLst>
                                    </p:anim>
                                    <p:anim calcmode="lin" valueType="num">
                                      <p:cBhvr>
                                        <p:cTn id="6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build="allAtOnce"/>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3EB41692-9361-E9A2-B079-1040F2861A7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3B56B51-D08B-3470-6161-5B6BBE61B1EB}"/>
              </a:ext>
            </a:extLst>
          </p:cNvPr>
          <p:cNvSpPr txBox="1"/>
          <p:nvPr/>
        </p:nvSpPr>
        <p:spPr>
          <a:xfrm>
            <a:off x="720436" y="316122"/>
            <a:ext cx="10982036" cy="769441"/>
          </a:xfrm>
          <a:prstGeom prst="rect">
            <a:avLst/>
          </a:prstGeom>
          <a:noFill/>
        </p:spPr>
        <p:txBody>
          <a:bodyPr wrap="square">
            <a:spAutoFit/>
          </a:bodyPr>
          <a:lstStyle/>
          <a:p>
            <a:pPr marL="0" marR="0" algn="ctr">
              <a:lnSpc>
                <a:spcPct val="100000"/>
              </a:lnSpc>
              <a:spcAft>
                <a:spcPts val="800"/>
              </a:spcAft>
              <a:buNone/>
            </a:pPr>
            <a:r>
              <a:rPr lang="en-US" sz="4400" b="1" kern="0" dirty="0">
                <a:effectLst/>
                <a:latin typeface="+mn-lt"/>
                <a:ea typeface="Times New Roman" panose="02020603050405020304" pitchFamily="18" charset="0"/>
                <a:cs typeface="Times New Roman" panose="02020603050405020304" pitchFamily="18" charset="0"/>
              </a:rPr>
              <a:t>WHAT ARE YOU RESTING YOUR LIFE 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4A8081FA-3597-6912-FBC2-268E6A02D742}"/>
              </a:ext>
            </a:extLst>
          </p:cNvPr>
          <p:cNvSpPr txBox="1"/>
          <p:nvPr/>
        </p:nvSpPr>
        <p:spPr>
          <a:xfrm>
            <a:off x="415636" y="1102578"/>
            <a:ext cx="11360727" cy="4791055"/>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We are grateful for the blessings of life.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We are grateful for work, health, family, provision, and opportunity.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But all of those things can change.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Our deepest assurance must rest in Jesus Christ.</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the bank account changes, He is still Lord.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the diagnosis comes, He is still Lord.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grief enters the room, He is still Lord.</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you need forgiveness, He is still Savior.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you cannot see the road ahead, He is still worthy of your trust.</a:t>
            </a:r>
            <a:endParaRPr lang="en-US" sz="28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E5BF057-6DBE-D6A9-BF50-C55C81A79B7E}"/>
              </a:ext>
            </a:extLst>
          </p:cNvPr>
          <p:cNvSpPr txBox="1"/>
          <p:nvPr/>
        </p:nvSpPr>
        <p:spPr>
          <a:xfrm>
            <a:off x="83126" y="5893633"/>
            <a:ext cx="12025746" cy="954107"/>
          </a:xfrm>
          <a:prstGeom prst="rect">
            <a:avLst/>
          </a:prstGeom>
          <a:noFill/>
        </p:spPr>
        <p:txBody>
          <a:bodyPr wrap="square">
            <a:spAutoFit/>
          </a:bodyPr>
          <a:lstStyle/>
          <a:p>
            <a:pPr marL="0" marR="0" algn="ctr">
              <a:lnSpc>
                <a:spcPct val="100000"/>
              </a:lnSpc>
              <a:spcAft>
                <a:spcPts val="800"/>
              </a:spcAft>
              <a:buNone/>
            </a:pPr>
            <a:r>
              <a:rPr lang="en-US" sz="2800" b="1" kern="0" dirty="0">
                <a:effectLst/>
                <a:latin typeface="+mn-lt"/>
                <a:ea typeface="Times New Roman" panose="02020603050405020304" pitchFamily="18" charset="0"/>
                <a:cs typeface="Times New Roman" panose="02020603050405020304" pitchFamily="18" charset="0"/>
              </a:rPr>
              <a:t>“I don’t have blessed assurance because I know what tomorrow holds. I have blessed assurance because I know Who holds me.”</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2983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B48C8DF5-B9DB-A05F-CEC3-EF3CDC3387C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6A56D64-26B0-5255-9EF4-DC0F0C341B13}"/>
              </a:ext>
            </a:extLst>
          </p:cNvPr>
          <p:cNvSpPr txBox="1"/>
          <p:nvPr/>
        </p:nvSpPr>
        <p:spPr>
          <a:xfrm>
            <a:off x="701963" y="769898"/>
            <a:ext cx="10492510" cy="4914166"/>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Your assurance begins with Him.</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b="1" kern="0" dirty="0">
                <a:effectLst/>
                <a:latin typeface="+mn-lt"/>
                <a:ea typeface="Times New Roman" panose="02020603050405020304" pitchFamily="18" charset="0"/>
                <a:cs typeface="Times New Roman" panose="02020603050405020304" pitchFamily="18" charset="0"/>
              </a:rPr>
              <a:t>When I am afraid—Jesus is mine!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b="1" kern="0" dirty="0">
                <a:effectLst/>
                <a:latin typeface="+mn-lt"/>
                <a:ea typeface="Times New Roman" panose="02020603050405020304" pitchFamily="18" charset="0"/>
                <a:cs typeface="Times New Roman" panose="02020603050405020304" pitchFamily="18" charset="0"/>
              </a:rPr>
              <a:t>When I am weary—Jesus is mine!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b="1" kern="0" dirty="0">
                <a:effectLst/>
                <a:latin typeface="+mn-lt"/>
                <a:ea typeface="Times New Roman" panose="02020603050405020304" pitchFamily="18" charset="0"/>
                <a:cs typeface="Times New Roman" panose="02020603050405020304" pitchFamily="18" charset="0"/>
              </a:rPr>
              <a:t>When I need mercy—Jesus is mine!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b="1" kern="0" dirty="0">
                <a:effectLst/>
                <a:latin typeface="+mn-lt"/>
                <a:ea typeface="Times New Roman" panose="02020603050405020304" pitchFamily="18" charset="0"/>
                <a:cs typeface="Times New Roman" panose="02020603050405020304" pitchFamily="18" charset="0"/>
              </a:rPr>
              <a:t>When I cannot see tomorrow—Jesus is mine!</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And because I belong to Him, I can take the next step in faith.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7166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AF8915FA-C7F5-F986-BFD2-1B890C5728C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D2D1E48-8DCF-9A4A-D55F-FD857CB7F71D}"/>
              </a:ext>
            </a:extLst>
          </p:cNvPr>
          <p:cNvSpPr txBox="1"/>
          <p:nvPr/>
        </p:nvSpPr>
        <p:spPr>
          <a:xfrm>
            <a:off x="0" y="0"/>
            <a:ext cx="12349018" cy="6966010"/>
          </a:xfrm>
          <a:prstGeom prst="rect">
            <a:avLst/>
          </a:prstGeom>
          <a:noFill/>
        </p:spPr>
        <p:txBody>
          <a:bodyPr wrap="square">
            <a:spAutoFit/>
          </a:bodyPr>
          <a:lstStyle/>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DECLARATION OF BLESSED ASSURANCE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belong to Jesus Christ.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My confidence rests in His finished work.</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bring my fears into His presence.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confess my sins and receive His mercy.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listen to His Word and follow His leading.</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remember His faithfulness.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accept the help He provides.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will trust Him with the answers I have not received.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God’s grace is greater than my failures.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God’s love will sustain me through my circumstances.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know my Redeemer lives.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know His promises are trustworthy.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 may not know what tomorrow holds—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But I know Who holds me!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Blessed assurance—Jesus is mine!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In Jesus’ name, amen!</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99921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129A3FF7-4856-903C-D62D-BB887FEF723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3D096C7-57EE-ECE1-150A-1CE5790C70C5}"/>
              </a:ext>
            </a:extLst>
          </p:cNvPr>
          <p:cNvSpPr txBox="1"/>
          <p:nvPr/>
        </p:nvSpPr>
        <p:spPr>
          <a:xfrm>
            <a:off x="-1" y="0"/>
            <a:ext cx="12265891" cy="6658233"/>
          </a:xfrm>
          <a:prstGeom prst="rect">
            <a:avLst/>
          </a:prstGeom>
          <a:noFill/>
        </p:spPr>
        <p:txBody>
          <a:bodyPr wrap="square">
            <a:spAutoFit/>
          </a:bodyPr>
          <a:lstStyle/>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CLOSING PRAYER</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Father, in the name of Jesus, thank You for receiving us through Your Son.</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Thank You for the cross. Thank You for the resurrection. Thank You for forgiveness, adoption, and the gift of Your Holy Spirit.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Some of us came today carrying fear. Some came carrying grief. Some came ashamed of a failure. Some are waiting for an answer they desperately need.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Meet us in those places, Lord.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Give us courage to draw near. Give us humility to repent. Give us wisdom to accept help. Give us strength to take the next obedient step.</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When our feelings change, keep us rooted in Your Word.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When trouble comes, remind us of Your presence.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When accusation speaks, lead us back to the grace and truth of Jesus Christ.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Help us carry this assurance into our homes, our families, our workplaces, and our struggles.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We do not know everything this week will bring.</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We know You are faithful.</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Teach us to live as people who belong to You.</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In the mighty name of Jesus Christ—</a:t>
            </a:r>
            <a:r>
              <a:rPr lang="en-US" sz="2000" b="1" kern="0" dirty="0">
                <a:effectLst/>
                <a:latin typeface="+mn-lt"/>
                <a:ea typeface="Times New Roman" panose="02020603050405020304" pitchFamily="18" charset="0"/>
                <a:cs typeface="Times New Roman" panose="02020603050405020304" pitchFamily="18" charset="0"/>
              </a:rPr>
              <a:t>Amen.</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34525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06F222BB-D7D2-DB50-49B3-6D47CEC85A01}"/>
            </a:ext>
          </a:extLst>
        </p:cNvPr>
        <p:cNvGrpSpPr/>
        <p:nvPr/>
      </p:nvGrpSpPr>
      <p:grpSpPr>
        <a:xfrm>
          <a:off x="0" y="0"/>
          <a:ext cx="0" cy="0"/>
          <a:chOff x="0" y="0"/>
          <a:chExt cx="0" cy="0"/>
        </a:xfrm>
      </p:grpSpPr>
    </p:spTree>
    <p:extLst>
      <p:ext uri="{BB962C8B-B14F-4D97-AF65-F5344CB8AC3E}">
        <p14:creationId xmlns:p14="http://schemas.microsoft.com/office/powerpoint/2010/main" val="2892630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C9059524-3F55-1740-3CBC-F87DCFA787B8}"/>
            </a:ext>
          </a:extLst>
        </p:cNvPr>
        <p:cNvGrpSpPr/>
        <p:nvPr/>
      </p:nvGrpSpPr>
      <p:grpSpPr>
        <a:xfrm>
          <a:off x="0" y="0"/>
          <a:ext cx="0" cy="0"/>
          <a:chOff x="0" y="0"/>
          <a:chExt cx="0" cy="0"/>
        </a:xfrm>
      </p:grpSpPr>
    </p:spTree>
    <p:extLst>
      <p:ext uri="{BB962C8B-B14F-4D97-AF65-F5344CB8AC3E}">
        <p14:creationId xmlns:p14="http://schemas.microsoft.com/office/powerpoint/2010/main" val="1334032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F529C539-B849-69EC-2042-8973615036BD}"/>
            </a:ext>
          </a:extLst>
        </p:cNvPr>
        <p:cNvGrpSpPr/>
        <p:nvPr/>
      </p:nvGrpSpPr>
      <p:grpSpPr>
        <a:xfrm>
          <a:off x="0" y="0"/>
          <a:ext cx="0" cy="0"/>
          <a:chOff x="0" y="0"/>
          <a:chExt cx="0" cy="0"/>
        </a:xfrm>
      </p:grpSpPr>
    </p:spTree>
    <p:extLst>
      <p:ext uri="{BB962C8B-B14F-4D97-AF65-F5344CB8AC3E}">
        <p14:creationId xmlns:p14="http://schemas.microsoft.com/office/powerpoint/2010/main" val="4149260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F129CC87-F4B4-2E44-2271-F18D1023675A}"/>
            </a:ext>
          </a:extLst>
        </p:cNvPr>
        <p:cNvGrpSpPr/>
        <p:nvPr/>
      </p:nvGrpSpPr>
      <p:grpSpPr>
        <a:xfrm>
          <a:off x="0" y="0"/>
          <a:ext cx="0" cy="0"/>
          <a:chOff x="0" y="0"/>
          <a:chExt cx="0" cy="0"/>
        </a:xfrm>
      </p:grpSpPr>
    </p:spTree>
    <p:extLst>
      <p:ext uri="{BB962C8B-B14F-4D97-AF65-F5344CB8AC3E}">
        <p14:creationId xmlns:p14="http://schemas.microsoft.com/office/powerpoint/2010/main" val="40620290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E42A97B6-5747-E787-1CAD-62C06DADC0AB}"/>
            </a:ext>
          </a:extLst>
        </p:cNvPr>
        <p:cNvGrpSpPr/>
        <p:nvPr/>
      </p:nvGrpSpPr>
      <p:grpSpPr>
        <a:xfrm>
          <a:off x="0" y="0"/>
          <a:ext cx="0" cy="0"/>
          <a:chOff x="0" y="0"/>
          <a:chExt cx="0" cy="0"/>
        </a:xfrm>
      </p:grpSpPr>
    </p:spTree>
    <p:extLst>
      <p:ext uri="{BB962C8B-B14F-4D97-AF65-F5344CB8AC3E}">
        <p14:creationId xmlns:p14="http://schemas.microsoft.com/office/powerpoint/2010/main" val="25426866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74F4F9C1-E528-9A46-EF0C-85CD03855CF8}"/>
            </a:ext>
          </a:extLst>
        </p:cNvPr>
        <p:cNvGrpSpPr/>
        <p:nvPr/>
      </p:nvGrpSpPr>
      <p:grpSpPr>
        <a:xfrm>
          <a:off x="0" y="0"/>
          <a:ext cx="0" cy="0"/>
          <a:chOff x="0" y="0"/>
          <a:chExt cx="0" cy="0"/>
        </a:xfrm>
      </p:grpSpPr>
    </p:spTree>
    <p:extLst>
      <p:ext uri="{BB962C8B-B14F-4D97-AF65-F5344CB8AC3E}">
        <p14:creationId xmlns:p14="http://schemas.microsoft.com/office/powerpoint/2010/main" val="34732576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176700AD-CA4E-55F8-25EB-6FA60AB004EC}"/>
            </a:ext>
          </a:extLst>
        </p:cNvPr>
        <p:cNvGrpSpPr/>
        <p:nvPr/>
      </p:nvGrpSpPr>
      <p:grpSpPr>
        <a:xfrm>
          <a:off x="0" y="0"/>
          <a:ext cx="0" cy="0"/>
          <a:chOff x="0" y="0"/>
          <a:chExt cx="0" cy="0"/>
        </a:xfrm>
      </p:grpSpPr>
    </p:spTree>
    <p:extLst>
      <p:ext uri="{BB962C8B-B14F-4D97-AF65-F5344CB8AC3E}">
        <p14:creationId xmlns:p14="http://schemas.microsoft.com/office/powerpoint/2010/main" val="642228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2071B523-EF7C-6914-0367-42784AC0CA2C}"/>
            </a:ext>
          </a:extLst>
        </p:cNvPr>
        <p:cNvGrpSpPr/>
        <p:nvPr/>
      </p:nvGrpSpPr>
      <p:grpSpPr>
        <a:xfrm>
          <a:off x="0" y="0"/>
          <a:ext cx="0" cy="0"/>
          <a:chOff x="0" y="0"/>
          <a:chExt cx="0" cy="0"/>
        </a:xfrm>
      </p:grpSpPr>
    </p:spTree>
    <p:extLst>
      <p:ext uri="{BB962C8B-B14F-4D97-AF65-F5344CB8AC3E}">
        <p14:creationId xmlns:p14="http://schemas.microsoft.com/office/powerpoint/2010/main" val="749549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12A4C73A-568E-C1B3-7114-92CE8A6DFE06}"/>
            </a:ext>
          </a:extLst>
        </p:cNvPr>
        <p:cNvGrpSpPr/>
        <p:nvPr/>
      </p:nvGrpSpPr>
      <p:grpSpPr>
        <a:xfrm>
          <a:off x="0" y="0"/>
          <a:ext cx="0" cy="0"/>
          <a:chOff x="0" y="0"/>
          <a:chExt cx="0" cy="0"/>
        </a:xfrm>
      </p:grpSpPr>
    </p:spTree>
    <p:extLst>
      <p:ext uri="{BB962C8B-B14F-4D97-AF65-F5344CB8AC3E}">
        <p14:creationId xmlns:p14="http://schemas.microsoft.com/office/powerpoint/2010/main" val="42187437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5CBF2498-AB31-5EA6-ECD5-057504A91A9A}"/>
            </a:ext>
          </a:extLst>
        </p:cNvPr>
        <p:cNvGrpSpPr/>
        <p:nvPr/>
      </p:nvGrpSpPr>
      <p:grpSpPr>
        <a:xfrm>
          <a:off x="0" y="0"/>
          <a:ext cx="0" cy="0"/>
          <a:chOff x="0" y="0"/>
          <a:chExt cx="0" cy="0"/>
        </a:xfrm>
      </p:grpSpPr>
    </p:spTree>
    <p:extLst>
      <p:ext uri="{BB962C8B-B14F-4D97-AF65-F5344CB8AC3E}">
        <p14:creationId xmlns:p14="http://schemas.microsoft.com/office/powerpoint/2010/main" val="993078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a:stretch>
        </a:blipFill>
        <a:effectLst/>
      </p:bgPr>
    </p:bg>
    <p:spTree>
      <p:nvGrpSpPr>
        <p:cNvPr id="1" name="">
          <a:extLst>
            <a:ext uri="{FF2B5EF4-FFF2-40B4-BE49-F238E27FC236}">
              <a16:creationId xmlns:a16="http://schemas.microsoft.com/office/drawing/2014/main" id="{CD087B8F-8BEB-F3E2-09CF-868E1041FC5A}"/>
            </a:ext>
          </a:extLst>
        </p:cNvPr>
        <p:cNvGrpSpPr/>
        <p:nvPr/>
      </p:nvGrpSpPr>
      <p:grpSpPr>
        <a:xfrm>
          <a:off x="0" y="0"/>
          <a:ext cx="0" cy="0"/>
          <a:chOff x="0" y="0"/>
          <a:chExt cx="0" cy="0"/>
        </a:xfrm>
      </p:grpSpPr>
    </p:spTree>
    <p:extLst>
      <p:ext uri="{BB962C8B-B14F-4D97-AF65-F5344CB8AC3E}">
        <p14:creationId xmlns:p14="http://schemas.microsoft.com/office/powerpoint/2010/main" val="3797000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62</TotalTime>
  <Words>2906</Words>
  <Application>Microsoft Office PowerPoint</Application>
  <PresentationFormat>Widescreen</PresentationFormat>
  <Paragraphs>208</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Aptos</vt:lpstr>
      <vt:lpstr>Aptos Display</vt:lpstr>
      <vt:lpstr>Arial</vt:lpstr>
      <vt:lpstr>system-ui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Richard Tubbs</dc:creator>
  <cp:lastModifiedBy>Richard Tubbs</cp:lastModifiedBy>
  <cp:revision>1</cp:revision>
  <dcterms:created xsi:type="dcterms:W3CDTF">2026-10-10T18:35:14Z</dcterms:created>
  <dcterms:modified xsi:type="dcterms:W3CDTF">2026-10-10T19:37:24Z</dcterms:modified>
</cp:coreProperties>
</file>