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2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24B09-4C21-403A-AEBD-3B06B8070B4C}" v="94" dt="2026-02-08T19:01:51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3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11B5-F6B8-ABCF-2D22-E3ED43939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DEEE4-9950-C895-04EA-9FEFC655A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AE4D5-4EEC-3CAF-539E-779810B2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259A-63D2-4205-85D5-6A90515279D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EE3CB-DDE4-51E3-C9FA-38199D70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03B9A-A57F-5FE6-BF68-E1A9EABE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9AAF-824D-49CC-8177-5D02BF1B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E52F-D16C-C93A-E24D-38589E40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BA7B7-B192-AB0A-04C1-9EF355393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9C0BA-844C-BFA0-9A79-4A4BAC92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259A-63D2-4205-85D5-6A90515279D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0FAC8-5FCF-D6F3-DA59-34EFE452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46F2C-207B-9E57-1C5E-EAE246AC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9AAF-824D-49CC-8177-5D02BF1B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8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B9FC9D-4B81-969E-56E4-AD8F55B15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0C395-F99D-CC09-298B-984CF189E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4CC08-7E35-7733-4C11-A237DFF5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259A-63D2-4205-85D5-6A90515279D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F4FC6-374E-DE84-5364-7B8B6995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22227-E4DA-F503-E0CD-8D9298C6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9AAF-824D-49CC-8177-5D02BF1B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7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9F13-2BBF-8CFB-47A5-2833EEFF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1060F-B6AD-5EEA-DA81-2B68D0D42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4B184-49A7-3AC4-9D0F-91009BFF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259A-63D2-4205-85D5-6A90515279D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010B4-EB58-DB2B-D093-75BD3487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E288D-D81E-9229-AF4E-393056D6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9AAF-824D-49CC-8177-5D02BF1B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78CC-7027-92CD-A57D-B4492D63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8D128-7B6A-6A70-BE4A-B1B7C0A02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ED706-C17C-9411-F352-1C27D05E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259A-63D2-4205-85D5-6A90515279D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5B4F5-E1C4-9710-099B-6615757B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9B601-0251-08A7-3EB6-7F9B3E05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9AAF-824D-49CC-8177-5D02BF1B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4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552E-EC8B-FB0E-3CC3-2F0A5AA7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B7861-D8EC-EC0B-C712-832484C9D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61ED5-F2F7-6F3C-F8E7-FFFE01DEA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F1856-6DA4-D922-D90C-FF3FF13B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259A-63D2-4205-85D5-6A90515279D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8EE54-96B0-9599-E114-ECCE6526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94CAD-633C-383A-181B-385D118F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9AAF-824D-49CC-8177-5D02BF1B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C5FC-0527-1D75-AE8E-92AA5814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EDEA-D203-FC90-3189-1720AA4D4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543DB-F431-E1AB-908F-DF7D71F66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26A0E-CDB0-8690-293C-0B85B2758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32E7E-0EC4-698F-5214-97CFD34A2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4921C-0631-4B93-1390-EE08F606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259A-63D2-4205-85D5-6A90515279D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A3890-3CB9-E706-8630-77A12743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3B5E5-B67C-3480-8AB1-4FE52DA6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9AAF-824D-49CC-8177-5D02BF1B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406E-CA27-1465-5C18-4FB53647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5FB02-446D-4002-47B3-A3F38C17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259A-63D2-4205-85D5-6A90515279D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C1802-456B-070D-564A-7DD5AA3B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40E78-4C09-736B-D16E-8882E764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9AAF-824D-49CC-8177-5D02BF1B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7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A2797-7766-FF6C-7329-F6C26449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259A-63D2-4205-85D5-6A90515279D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DB9E30-688C-EF70-FFF8-F2A78353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9CB6F-143C-41E5-213B-D6797D49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9AAF-824D-49CC-8177-5D02BF1B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0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9D3E-5FA1-3A32-017D-AF62B15F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92C50-A64B-2302-0AC6-FA76F6ABD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5FFD9-5658-E98D-C09D-1F0366A19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601C2-0FF4-3E4E-5B03-5AF99FC6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259A-63D2-4205-85D5-6A90515279D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F7D9-5F37-C2B5-CBB8-6B0B6671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0AAF7-83DB-FCA9-0C1B-119AE300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9AAF-824D-49CC-8177-5D02BF1B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ED72-3AAC-C040-8732-F879490B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BC838-8E3A-8991-0332-F8E59930E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17B7D-47C6-B3D2-6FA6-F10FD2A88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6472D-EA81-DAC5-C446-97F298D6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259A-63D2-4205-85D5-6A90515279D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BA134-8BBC-4725-4094-79F1DBD7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C0473-6DA7-1396-77D6-F7474C95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9AAF-824D-49CC-8177-5D02BF1B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6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5B2550-C131-D877-2FAF-002FC718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C81D0-0A1A-8A42-C71F-66725E60D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2158D-F6B0-B6CA-84F7-9987285CC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1C259A-63D2-4205-85D5-6A90515279D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77324-9E63-7ED3-FECD-8377AA8CC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F74EC-D249-A29E-7FA2-BBCC6EBD6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9E9AAF-824D-49CC-8177-5D02BF1B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087DC3-1BFB-7358-B085-F2AB89F45449}"/>
              </a:ext>
            </a:extLst>
          </p:cNvPr>
          <p:cNvSpPr txBox="1"/>
          <p:nvPr/>
        </p:nvSpPr>
        <p:spPr>
          <a:xfrm>
            <a:off x="1612490" y="3057983"/>
            <a:ext cx="8967019" cy="1562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8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 the Source</a:t>
            </a:r>
            <a:endParaRPr lang="en-US" sz="8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7E6D1-C3D4-B77D-7999-C1ABAC8AE627}"/>
              </a:ext>
            </a:extLst>
          </p:cNvPr>
          <p:cNvSpPr txBox="1"/>
          <p:nvPr/>
        </p:nvSpPr>
        <p:spPr>
          <a:xfrm>
            <a:off x="1759974" y="5031658"/>
            <a:ext cx="881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Pastor Richard “ Rico” Tubbs</a:t>
            </a:r>
          </a:p>
        </p:txBody>
      </p:sp>
    </p:spTree>
    <p:extLst>
      <p:ext uri="{BB962C8B-B14F-4D97-AF65-F5344CB8AC3E}">
        <p14:creationId xmlns:p14="http://schemas.microsoft.com/office/powerpoint/2010/main" val="171097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FBF0F-BEB3-E17F-5AF5-98EEEDD47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11AB52-3116-AA36-2E31-18DD49C71A0E}"/>
              </a:ext>
            </a:extLst>
          </p:cNvPr>
          <p:cNvSpPr txBox="1"/>
          <p:nvPr/>
        </p:nvSpPr>
        <p:spPr>
          <a:xfrm>
            <a:off x="2182760" y="315408"/>
            <a:ext cx="782647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plant: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Tomato seeds </a:t>
            </a:r>
            <a:r>
              <a:rPr lang="en-US" sz="40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 get tomatoes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Weed seeds = You get weeds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3126A-1863-3148-734F-30B2FE63BA8F}"/>
              </a:ext>
            </a:extLst>
          </p:cNvPr>
          <p:cNvSpPr txBox="1"/>
          <p:nvPr/>
        </p:nvSpPr>
        <p:spPr>
          <a:xfrm>
            <a:off x="211393" y="5301735"/>
            <a:ext cx="11769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Faith</a:t>
            </a: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peace</a:t>
            </a: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purity</a:t>
            </a: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discipline</a:t>
            </a: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…must be </a:t>
            </a:r>
            <a:r>
              <a:rPr lang="en-US" sz="36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planted intentionally</a:t>
            </a:r>
            <a:endParaRPr lang="en-US" sz="36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A6238-6A17-72F6-35ED-A55532174F22}"/>
              </a:ext>
            </a:extLst>
          </p:cNvPr>
          <p:cNvSpPr txBox="1"/>
          <p:nvPr/>
        </p:nvSpPr>
        <p:spPr>
          <a:xfrm>
            <a:off x="978309" y="3299871"/>
            <a:ext cx="9960078" cy="1193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here’s the danger:</a:t>
            </a:r>
            <a:b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Weeds don’t need permission. They grow automatically.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5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AC0AE-4990-3519-F66A-5ADC20EC0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C18240-4E36-1593-A6AB-17AA0F5605FE}"/>
              </a:ext>
            </a:extLst>
          </p:cNvPr>
          <p:cNvSpPr txBox="1"/>
          <p:nvPr/>
        </p:nvSpPr>
        <p:spPr>
          <a:xfrm>
            <a:off x="599767" y="708072"/>
            <a:ext cx="10717161" cy="994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Enemy Targets Your Heart First</a:t>
            </a:r>
            <a:endParaRPr lang="en-US" sz="54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6477A-95E5-B374-2E9C-8180B0869787}"/>
              </a:ext>
            </a:extLst>
          </p:cNvPr>
          <p:cNvSpPr txBox="1"/>
          <p:nvPr/>
        </p:nvSpPr>
        <p:spPr>
          <a:xfrm>
            <a:off x="-68827" y="2678305"/>
            <a:ext cx="12054348" cy="2810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10:10  </a:t>
            </a:r>
            <a:r>
              <a:rPr lang="en-US" sz="36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thief comes only to steal and kill and destroy…”</a:t>
            </a: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Ephesians 6:16 </a:t>
            </a:r>
            <a:r>
              <a:rPr lang="en-US" sz="36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Shield of faith to extinguish fiery darts</a:t>
            </a:r>
            <a:endParaRPr lang="en-US" sz="3600" i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49B21-D368-B953-11A0-E5FF1A972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887277-627F-B952-BE58-C0DC406AE6C5}"/>
              </a:ext>
            </a:extLst>
          </p:cNvPr>
          <p:cNvSpPr txBox="1"/>
          <p:nvPr/>
        </p:nvSpPr>
        <p:spPr>
          <a:xfrm>
            <a:off x="2802193" y="380848"/>
            <a:ext cx="6096000" cy="4002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does the enemy attack: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thoughts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emotions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identity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wounds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24BDB-A7B6-0B8B-773B-FB9085AD91AD}"/>
              </a:ext>
            </a:extLst>
          </p:cNvPr>
          <p:cNvSpPr txBox="1"/>
          <p:nvPr/>
        </p:nvSpPr>
        <p:spPr>
          <a:xfrm>
            <a:off x="668594" y="4825831"/>
            <a:ext cx="10510684" cy="1468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if he can get </a:t>
            </a:r>
            <a:r>
              <a:rPr lang="en-US" sz="40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 your heart</a:t>
            </a: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he can </a:t>
            </a:r>
            <a:r>
              <a:rPr lang="en-US" sz="40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influence everything downstream</a:t>
            </a: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26C61-EEF7-281B-5BDE-A03805F1F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0C28B3-154D-6C8D-5E8A-ACDFFC0F7C10}"/>
              </a:ext>
            </a:extLst>
          </p:cNvPr>
          <p:cNvSpPr txBox="1"/>
          <p:nvPr/>
        </p:nvSpPr>
        <p:spPr>
          <a:xfrm>
            <a:off x="-255639" y="625185"/>
            <a:ext cx="11759381" cy="3447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ship didn’t sink because of waves outside.</a:t>
            </a:r>
            <a:b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sank because water got inside.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don’t drown because of what’s around you.</a:t>
            </a:r>
            <a:b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drown because of what gets inside you.</a:t>
            </a: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ABC30-2A45-0C06-8308-ADEDF607820C}"/>
              </a:ext>
            </a:extLst>
          </p:cNvPr>
          <p:cNvSpPr txBox="1"/>
          <p:nvPr/>
        </p:nvSpPr>
        <p:spPr>
          <a:xfrm>
            <a:off x="2443316" y="4764464"/>
            <a:ext cx="6223818" cy="1468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That’s why Proverbs says:</a:t>
            </a:r>
            <a:b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 your heart.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98D63-785B-F048-295F-E110476DE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06E660-534C-AC89-9920-88ADF4F287E9}"/>
              </a:ext>
            </a:extLst>
          </p:cNvPr>
          <p:cNvSpPr txBox="1"/>
          <p:nvPr/>
        </p:nvSpPr>
        <p:spPr>
          <a:xfrm>
            <a:off x="442453" y="105478"/>
            <a:ext cx="10422192" cy="894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Guarding Your Heart Is an Active Job</a:t>
            </a: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02368-5344-79F5-57B2-E5173A81027F}"/>
              </a:ext>
            </a:extLst>
          </p:cNvPr>
          <p:cNvSpPr txBox="1"/>
          <p:nvPr/>
        </p:nvSpPr>
        <p:spPr>
          <a:xfrm>
            <a:off x="5496233" y="3950665"/>
            <a:ext cx="6096000" cy="165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You Hear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10:17 — Faith comes by hearing.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F4263-C436-2ECB-2F5D-3C2E8EA99371}"/>
              </a:ext>
            </a:extLst>
          </p:cNvPr>
          <p:cNvSpPr txBox="1"/>
          <p:nvPr/>
        </p:nvSpPr>
        <p:spPr>
          <a:xfrm>
            <a:off x="6100917" y="1339523"/>
            <a:ext cx="4886632" cy="165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You Watch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Psalm 101:3  </a:t>
            </a:r>
            <a:r>
              <a:rPr lang="en-US" sz="28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will set no wicked thing before mine eyes.”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EFAFB-076A-15F1-CFD7-0EA2AF94B693}"/>
              </a:ext>
            </a:extLst>
          </p:cNvPr>
          <p:cNvSpPr txBox="1"/>
          <p:nvPr/>
        </p:nvSpPr>
        <p:spPr>
          <a:xfrm>
            <a:off x="511279" y="3821029"/>
            <a:ext cx="4385188" cy="2149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You Walk With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Corinthians 15:33  Bad company corrupts good character.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923F2E-CE84-B293-A6AB-075A96790245}"/>
              </a:ext>
            </a:extLst>
          </p:cNvPr>
          <p:cNvSpPr txBox="1"/>
          <p:nvPr/>
        </p:nvSpPr>
        <p:spPr>
          <a:xfrm>
            <a:off x="599767" y="1168542"/>
            <a:ext cx="4385188" cy="221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You Think About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Philippians 4:8 Think on things that are true, noble, pure, lovely.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8852E-A070-B2E1-209A-EBFA547B9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07768F-9A23-8170-3188-883921FD3479}"/>
              </a:ext>
            </a:extLst>
          </p:cNvPr>
          <p:cNvSpPr txBox="1"/>
          <p:nvPr/>
        </p:nvSpPr>
        <p:spPr>
          <a:xfrm>
            <a:off x="3122228" y="1275625"/>
            <a:ext cx="6096000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people let: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15000"/>
              </a:lnSpc>
              <a:spcAft>
                <a:spcPts val="800"/>
              </a:spcAft>
            </a:pP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5722F-EF36-D0EF-64F2-FDE0693920D3}"/>
              </a:ext>
            </a:extLst>
          </p:cNvPr>
          <p:cNvSpPr txBox="1"/>
          <p:nvPr/>
        </p:nvSpPr>
        <p:spPr>
          <a:xfrm>
            <a:off x="90435" y="420978"/>
            <a:ext cx="12007780" cy="62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security guard doesn’t let everyone in just because they knock.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67DB3-0D76-651C-8D14-A70EADDFBA6A}"/>
              </a:ext>
            </a:extLst>
          </p:cNvPr>
          <p:cNvSpPr txBox="1"/>
          <p:nvPr/>
        </p:nvSpPr>
        <p:spPr>
          <a:xfrm>
            <a:off x="1188029" y="5676557"/>
            <a:ext cx="9812592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40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everyone deserves access</a:t>
            </a: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5F842-870D-8710-132E-E0B67E951D92}"/>
              </a:ext>
            </a:extLst>
          </p:cNvPr>
          <p:cNvSpPr txBox="1"/>
          <p:nvPr/>
        </p:nvSpPr>
        <p:spPr>
          <a:xfrm>
            <a:off x="-639744" y="2235655"/>
            <a:ext cx="6096000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opinion in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D8B87C-9F0B-8FA5-347C-772BF4C97487}"/>
              </a:ext>
            </a:extLst>
          </p:cNvPr>
          <p:cNvSpPr txBox="1"/>
          <p:nvPr/>
        </p:nvSpPr>
        <p:spPr>
          <a:xfrm>
            <a:off x="4987658" y="3481648"/>
            <a:ext cx="6386050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offense in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FEC778-68C6-FF10-58EE-DB0AC77DC783}"/>
              </a:ext>
            </a:extLst>
          </p:cNvPr>
          <p:cNvSpPr txBox="1"/>
          <p:nvPr/>
        </p:nvSpPr>
        <p:spPr>
          <a:xfrm>
            <a:off x="-477296" y="3481648"/>
            <a:ext cx="6883120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fear in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8A5E9-AAF5-4B79-DEB1-7A6BA4B083B5}"/>
              </a:ext>
            </a:extLst>
          </p:cNvPr>
          <p:cNvSpPr txBox="1"/>
          <p:nvPr/>
        </p:nvSpPr>
        <p:spPr>
          <a:xfrm>
            <a:off x="5129685" y="2346775"/>
            <a:ext cx="6883120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social media voice in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A37BD4-BF87-C6D7-E1B2-2183CBED90C2}"/>
              </a:ext>
            </a:extLst>
          </p:cNvPr>
          <p:cNvSpPr txBox="1"/>
          <p:nvPr/>
        </p:nvSpPr>
        <p:spPr>
          <a:xfrm>
            <a:off x="2145444" y="4532011"/>
            <a:ext cx="7897762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your heart </a:t>
            </a:r>
            <a:r>
              <a:rPr lang="en-US" sz="40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sacred territory</a:t>
            </a: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19BBD-EFE4-D27F-477E-F17FFA003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9DD47-D006-91FD-8EF3-12ECEB697A35}"/>
              </a:ext>
            </a:extLst>
          </p:cNvPr>
          <p:cNvSpPr txBox="1"/>
          <p:nvPr/>
        </p:nvSpPr>
        <p:spPr>
          <a:xfrm>
            <a:off x="103238" y="337930"/>
            <a:ext cx="11985522" cy="693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36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Doesn’t Just Want You to Guard It — He Wants to Heal It</a:t>
            </a:r>
            <a:endParaRPr lang="en-US" sz="24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A9105-EB06-5B3E-7250-63082F93740E}"/>
              </a:ext>
            </a:extLst>
          </p:cNvPr>
          <p:cNvSpPr txBox="1"/>
          <p:nvPr/>
        </p:nvSpPr>
        <p:spPr>
          <a:xfrm>
            <a:off x="4798140" y="4431653"/>
            <a:ext cx="6096000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Exhausted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58797-6246-33DD-BE80-96B05CA33995}"/>
              </a:ext>
            </a:extLst>
          </p:cNvPr>
          <p:cNvSpPr txBox="1"/>
          <p:nvPr/>
        </p:nvSpPr>
        <p:spPr>
          <a:xfrm>
            <a:off x="256069" y="5645147"/>
            <a:ext cx="11679859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40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is not just a guard trainer. He is a heart surgeon.</a:t>
            </a:r>
            <a:endParaRPr lang="en-US" sz="40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00A35-D11D-35F7-AF7A-CADDE796E6B9}"/>
              </a:ext>
            </a:extLst>
          </p:cNvPr>
          <p:cNvSpPr txBox="1"/>
          <p:nvPr/>
        </p:nvSpPr>
        <p:spPr>
          <a:xfrm>
            <a:off x="2064774" y="1424574"/>
            <a:ext cx="8062451" cy="115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Ezekiel 36:26 — </a:t>
            </a:r>
            <a:r>
              <a:rPr lang="en-US" sz="28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will give you a new heart…”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Psalm 51:10 — </a:t>
            </a:r>
            <a:r>
              <a:rPr lang="en-US" sz="28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“Create in me a clean heart, O God.”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7FBCB-7511-3172-12D0-F8A7F955440B}"/>
              </a:ext>
            </a:extLst>
          </p:cNvPr>
          <p:cNvSpPr txBox="1"/>
          <p:nvPr/>
        </p:nvSpPr>
        <p:spPr>
          <a:xfrm>
            <a:off x="3047999" y="2723805"/>
            <a:ext cx="6096000" cy="56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sometimes hearts are already: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15E99C-8009-A3C3-CC47-338942B6B445}"/>
              </a:ext>
            </a:extLst>
          </p:cNvPr>
          <p:cNvSpPr txBox="1"/>
          <p:nvPr/>
        </p:nvSpPr>
        <p:spPr>
          <a:xfrm>
            <a:off x="-983226" y="3692144"/>
            <a:ext cx="6096000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Broken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CA60D6-52B5-004E-92A1-E8384EB9124E}"/>
              </a:ext>
            </a:extLst>
          </p:cNvPr>
          <p:cNvSpPr txBox="1"/>
          <p:nvPr/>
        </p:nvSpPr>
        <p:spPr>
          <a:xfrm>
            <a:off x="6530346" y="3650230"/>
            <a:ext cx="6096000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Hardened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E10B9D-179C-688F-BDFD-C2D0FE9AB09D}"/>
              </a:ext>
            </a:extLst>
          </p:cNvPr>
          <p:cNvSpPr txBox="1"/>
          <p:nvPr/>
        </p:nvSpPr>
        <p:spPr>
          <a:xfrm>
            <a:off x="2438400" y="3650231"/>
            <a:ext cx="6390966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Wounded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156CC3-B5AB-E10E-5121-6721DF5114F6}"/>
              </a:ext>
            </a:extLst>
          </p:cNvPr>
          <p:cNvSpPr txBox="1"/>
          <p:nvPr/>
        </p:nvSpPr>
        <p:spPr>
          <a:xfrm>
            <a:off x="648932" y="4410696"/>
            <a:ext cx="6430296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Bitter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1F08F-2DC0-475E-393C-F01F68813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BA23B2-A047-0890-3C1D-7EB19EB76538}"/>
              </a:ext>
            </a:extLst>
          </p:cNvPr>
          <p:cNvSpPr txBox="1"/>
          <p:nvPr/>
        </p:nvSpPr>
        <p:spPr>
          <a:xfrm>
            <a:off x="532563" y="523893"/>
            <a:ext cx="10922558" cy="3344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farmer had a field constantly destroyed by animals.</a:t>
            </a:r>
            <a:b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complained until someone asked:</a:t>
            </a:r>
            <a:b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“Why don’t you fix your gate?”</a:t>
            </a: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said:</a:t>
            </a:r>
            <a:b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didn’t think it mattered.”</a:t>
            </a: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203F7-39CA-DFA1-C347-A11283BD24E0}"/>
              </a:ext>
            </a:extLst>
          </p:cNvPr>
          <p:cNvSpPr txBox="1"/>
          <p:nvPr/>
        </p:nvSpPr>
        <p:spPr>
          <a:xfrm>
            <a:off x="-38248" y="4661790"/>
            <a:ext cx="120641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5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Many people want </a:t>
            </a:r>
            <a:r>
              <a:rPr lang="en-US" sz="54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peaceful lives </a:t>
            </a:r>
            <a:r>
              <a:rPr lang="en-US" sz="5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leave their </a:t>
            </a:r>
            <a:r>
              <a:rPr lang="en-US" sz="54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heart gate wide open</a:t>
            </a:r>
            <a:r>
              <a:rPr lang="en-US" sz="5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976F6-C654-D223-1A20-66515D4C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D1504E-1E49-0910-E1E8-C10FE8816019}"/>
              </a:ext>
            </a:extLst>
          </p:cNvPr>
          <p:cNvSpPr txBox="1"/>
          <p:nvPr/>
        </p:nvSpPr>
        <p:spPr>
          <a:xfrm>
            <a:off x="1386348" y="163246"/>
            <a:ext cx="8377084" cy="5601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guard your heart:</a:t>
            </a:r>
            <a:b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guard your future.</a:t>
            </a:r>
            <a:b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guard your peace.</a:t>
            </a:r>
            <a:b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guard your family.</a:t>
            </a:r>
            <a:b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guard your purpose.</a:t>
            </a:r>
            <a:endParaRPr lang="en-US" sz="4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Because:</a:t>
            </a:r>
            <a:b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 you do flows from it.</a:t>
            </a:r>
            <a:endParaRPr lang="en-US" sz="44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8F7C8-7E12-159F-82EF-227D40C71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16991-27DE-595F-46B5-07FEB432CAE9}"/>
              </a:ext>
            </a:extLst>
          </p:cNvPr>
          <p:cNvSpPr txBox="1"/>
          <p:nvPr/>
        </p:nvSpPr>
        <p:spPr>
          <a:xfrm>
            <a:off x="-405284" y="33753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Homework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18129-8090-062F-0F44-CEB24CBA6B87}"/>
              </a:ext>
            </a:extLst>
          </p:cNvPr>
          <p:cNvSpPr txBox="1"/>
          <p:nvPr/>
        </p:nvSpPr>
        <p:spPr>
          <a:xfrm>
            <a:off x="823966" y="4723672"/>
            <a:ext cx="10088544" cy="1330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is saying:</a:t>
            </a:r>
            <a:b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Fix the gate. Guard the heart. Protect the source.</a:t>
            </a: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61BB5-DA71-81C5-ACED-D2DB9E24AF1D}"/>
              </a:ext>
            </a:extLst>
          </p:cNvPr>
          <p:cNvSpPr txBox="1"/>
          <p:nvPr/>
        </p:nvSpPr>
        <p:spPr>
          <a:xfrm>
            <a:off x="3872802" y="229306"/>
            <a:ext cx="6094324" cy="693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week  </a:t>
            </a: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yourself:</a:t>
            </a: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6B5C9-2143-B53C-2394-D25A9CDB9702}"/>
              </a:ext>
            </a:extLst>
          </p:cNvPr>
          <p:cNvSpPr txBox="1"/>
          <p:nvPr/>
        </p:nvSpPr>
        <p:spPr>
          <a:xfrm>
            <a:off x="1213757" y="1274466"/>
            <a:ext cx="9764485" cy="62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have I allowed into my heart that doesn’t belong?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29792-860A-A13A-7F27-02BD417858CE}"/>
              </a:ext>
            </a:extLst>
          </p:cNvPr>
          <p:cNvSpPr txBox="1"/>
          <p:nvPr/>
        </p:nvSpPr>
        <p:spPr>
          <a:xfrm>
            <a:off x="1861456" y="2054848"/>
            <a:ext cx="7513655" cy="62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wounds do I need God to heal?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A30A8E-7435-A73A-6A3A-6383E482A1CF}"/>
              </a:ext>
            </a:extLst>
          </p:cNvPr>
          <p:cNvSpPr txBox="1"/>
          <p:nvPr/>
        </p:nvSpPr>
        <p:spPr>
          <a:xfrm>
            <a:off x="2821076" y="2870370"/>
            <a:ext cx="6094324" cy="62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voices do I need to shut out?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2AF8BA-30F0-BBFE-C3B3-0625CDE3E2ED}"/>
              </a:ext>
            </a:extLst>
          </p:cNvPr>
          <p:cNvSpPr txBox="1"/>
          <p:nvPr/>
        </p:nvSpPr>
        <p:spPr>
          <a:xfrm>
            <a:off x="2821076" y="3745325"/>
            <a:ext cx="6094324" cy="62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truth do I need to plant?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8D78C-9682-B898-091A-F36D94713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314D55-9AF6-65BF-4709-A3E65BD6CDAD}"/>
              </a:ext>
            </a:extLst>
          </p:cNvPr>
          <p:cNvSpPr txBox="1"/>
          <p:nvPr/>
        </p:nvSpPr>
        <p:spPr>
          <a:xfrm>
            <a:off x="2074608" y="2898708"/>
            <a:ext cx="9134166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“Above all else, guard your heart, for everything you do flows from it.”</a:t>
            </a:r>
            <a:r>
              <a:rPr lang="en-US" sz="4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FAD7D-B814-7174-54A1-5D24B370DA73}"/>
              </a:ext>
            </a:extLst>
          </p:cNvPr>
          <p:cNvSpPr txBox="1"/>
          <p:nvPr/>
        </p:nvSpPr>
        <p:spPr>
          <a:xfrm>
            <a:off x="3215148" y="1083694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Proverbs 4:23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748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FFBE9-0797-1ADD-9C2D-EECFB3E36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3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82557-9D09-2F0F-F7B3-6DEF98BED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878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765A0-64BC-C36D-38B8-49D480371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963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A114B-2E1B-2827-C501-ED7F0EEF1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026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4DE5E-F609-0CA7-5068-E1FCB7C90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797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1771E-07CF-A650-FDDA-428A802DC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58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F65767-6C9D-6714-0B15-C8B2E3AE4A55}"/>
              </a:ext>
            </a:extLst>
          </p:cNvPr>
          <p:cNvSpPr txBox="1"/>
          <p:nvPr/>
        </p:nvSpPr>
        <p:spPr>
          <a:xfrm>
            <a:off x="580104" y="1859072"/>
            <a:ext cx="11031792" cy="2381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 asked you what you protect most, you might say: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family….Your home…Your finances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reputation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7F1BC-DC7D-EDFA-5D46-B6F4F3188EA6}"/>
              </a:ext>
            </a:extLst>
          </p:cNvPr>
          <p:cNvSpPr txBox="1"/>
          <p:nvPr/>
        </p:nvSpPr>
        <p:spPr>
          <a:xfrm>
            <a:off x="432620" y="470464"/>
            <a:ext cx="11759380" cy="994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Aft>
                <a:spcPts val="800"/>
              </a:spcAft>
            </a:pPr>
            <a:r>
              <a:rPr lang="en-US" sz="54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Most Important Thing You Protect</a:t>
            </a:r>
            <a:endParaRPr lang="en-US" sz="54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DBC23-50ED-AB60-A89D-4DBC575703D2}"/>
              </a:ext>
            </a:extLst>
          </p:cNvPr>
          <p:cNvSpPr txBox="1"/>
          <p:nvPr/>
        </p:nvSpPr>
        <p:spPr>
          <a:xfrm>
            <a:off x="924233" y="4634854"/>
            <a:ext cx="11159612" cy="1605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Aft>
                <a:spcPts val="800"/>
              </a:spcAft>
            </a:pPr>
            <a: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God says above </a:t>
            </a:r>
            <a:r>
              <a:rPr lang="en-US" sz="44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else</a:t>
            </a:r>
            <a: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…not equal to, not second place  </a:t>
            </a:r>
            <a:r>
              <a:rPr lang="en-US" sz="4400" i="1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above all else</a:t>
            </a:r>
            <a:r>
              <a:rPr lang="en-US" sz="44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guard your heart</a:t>
            </a:r>
            <a: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5BE43-4A6E-5E8B-3B0E-3FCC6FE53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A63BA0-AAED-C5CD-5944-491488D19640}"/>
              </a:ext>
            </a:extLst>
          </p:cNvPr>
          <p:cNvSpPr txBox="1"/>
          <p:nvPr/>
        </p:nvSpPr>
        <p:spPr>
          <a:xfrm>
            <a:off x="2524080" y="2930840"/>
            <a:ext cx="10776155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soil where faith or fear grows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B561A-823D-2B4F-CC4E-A2C1CB23177C}"/>
              </a:ext>
            </a:extLst>
          </p:cNvPr>
          <p:cNvSpPr txBox="1"/>
          <p:nvPr/>
        </p:nvSpPr>
        <p:spPr>
          <a:xfrm>
            <a:off x="-190919" y="142542"/>
            <a:ext cx="6096000" cy="827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Scripture, the heart is:</a:t>
            </a:r>
            <a:endParaRPr lang="en-US" sz="4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20A43-9A31-6B93-C9C4-E38E5E1DD503}"/>
              </a:ext>
            </a:extLst>
          </p:cNvPr>
          <p:cNvSpPr txBox="1"/>
          <p:nvPr/>
        </p:nvSpPr>
        <p:spPr>
          <a:xfrm>
            <a:off x="874746" y="907340"/>
            <a:ext cx="6096000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center of your decisions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54999-0667-129E-CED2-2709A5009DF7}"/>
              </a:ext>
            </a:extLst>
          </p:cNvPr>
          <p:cNvSpPr txBox="1"/>
          <p:nvPr/>
        </p:nvSpPr>
        <p:spPr>
          <a:xfrm>
            <a:off x="1658842" y="1645764"/>
            <a:ext cx="6096000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root of your character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5FA80-1F53-01E1-B6F3-C2DCDECC203A}"/>
              </a:ext>
            </a:extLst>
          </p:cNvPr>
          <p:cNvSpPr txBox="1"/>
          <p:nvPr/>
        </p:nvSpPr>
        <p:spPr>
          <a:xfrm>
            <a:off x="3048000" y="2192416"/>
            <a:ext cx="7000568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birthplace of your actions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690658-B64C-8E50-B0F4-8A5F1E0A5A24}"/>
              </a:ext>
            </a:extLst>
          </p:cNvPr>
          <p:cNvSpPr txBox="1"/>
          <p:nvPr/>
        </p:nvSpPr>
        <p:spPr>
          <a:xfrm>
            <a:off x="964641" y="4961027"/>
            <a:ext cx="10776155" cy="1330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sz="36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 is clean </a:t>
            </a: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life is </a:t>
            </a:r>
            <a:r>
              <a:rPr lang="en-US" sz="36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healthy.</a:t>
            </a:r>
            <a:b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3241D-81B7-2E2A-A4AB-50D84401A090}"/>
              </a:ext>
            </a:extLst>
          </p:cNvPr>
          <p:cNvSpPr txBox="1"/>
          <p:nvPr/>
        </p:nvSpPr>
        <p:spPr>
          <a:xfrm>
            <a:off x="2750493" y="4093579"/>
            <a:ext cx="7204452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 you do flows from it.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CB18F8-C30F-A9E1-A791-47A2C7BDC93F}"/>
              </a:ext>
            </a:extLst>
          </p:cNvPr>
          <p:cNvSpPr txBox="1"/>
          <p:nvPr/>
        </p:nvSpPr>
        <p:spPr>
          <a:xfrm>
            <a:off x="623000" y="5800600"/>
            <a:ext cx="10319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sz="36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 is poisoned </a:t>
            </a: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life </a:t>
            </a:r>
            <a:r>
              <a:rPr lang="en-US" sz="36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becomes contaminated</a:t>
            </a: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751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5DB1B-DC1D-6454-91AA-DCB132179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1D23A7-14CF-F2A9-4730-27D2FA8A6E6D}"/>
              </a:ext>
            </a:extLst>
          </p:cNvPr>
          <p:cNvSpPr txBox="1"/>
          <p:nvPr/>
        </p:nvSpPr>
        <p:spPr>
          <a:xfrm>
            <a:off x="785446" y="5622096"/>
            <a:ext cx="10621108" cy="693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life is </a:t>
            </a:r>
            <a:r>
              <a:rPr lang="en-US" sz="36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directed by what lives inside you</a:t>
            </a: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14336-F6CD-FFA7-339D-426B670BF963}"/>
              </a:ext>
            </a:extLst>
          </p:cNvPr>
          <p:cNvSpPr txBox="1"/>
          <p:nvPr/>
        </p:nvSpPr>
        <p:spPr>
          <a:xfrm>
            <a:off x="453851" y="889078"/>
            <a:ext cx="11284298" cy="827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Heart Is the Control Center of Your Life</a:t>
            </a:r>
            <a:endParaRPr lang="en-US" sz="44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4DCEB-1A9E-BCCE-CDE5-C1A76CAE54F7}"/>
              </a:ext>
            </a:extLst>
          </p:cNvPr>
          <p:cNvSpPr txBox="1"/>
          <p:nvPr/>
        </p:nvSpPr>
        <p:spPr>
          <a:xfrm>
            <a:off x="1306285" y="2050578"/>
            <a:ext cx="8862646" cy="161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Scripture</a:t>
            </a:r>
            <a:endParaRPr lang="en-US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6:45 — 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“For the mouth speaks what the heart is full of.”</a:t>
            </a:r>
            <a:endParaRPr lang="en-US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Jeremiah 17:9 — </a:t>
            </a:r>
            <a:r>
              <a:rPr lang="en-US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heart is deceitful above all things…”</a:t>
            </a:r>
            <a:endParaRPr lang="en-US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2C1A49-0A29-6F89-F318-63B625271DD7}"/>
              </a:ext>
            </a:extLst>
          </p:cNvPr>
          <p:cNvSpPr txBox="1"/>
          <p:nvPr/>
        </p:nvSpPr>
        <p:spPr>
          <a:xfrm>
            <a:off x="1306285" y="4515174"/>
            <a:ext cx="104318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life is </a:t>
            </a:r>
            <a:r>
              <a:rPr lang="en-US" sz="36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directed mainly by your circumstances</a:t>
            </a: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54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20167-A408-F900-23F3-C333A05C2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EDD5DD-A917-9CD1-DB68-F4DF1AABD91D}"/>
              </a:ext>
            </a:extLst>
          </p:cNvPr>
          <p:cNvSpPr txBox="1"/>
          <p:nvPr/>
        </p:nvSpPr>
        <p:spPr>
          <a:xfrm>
            <a:off x="-90435" y="524615"/>
            <a:ext cx="12148457" cy="5808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old towns, people built cities around springs. If the spring was clean  people lived.</a:t>
            </a:r>
            <a:br>
              <a:rPr lang="en-US" sz="4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spring was contaminated  disease spread everywhere.</a:t>
            </a:r>
            <a:endParaRPr lang="en-US" sz="4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4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Nobody said:</a:t>
            </a:r>
            <a:br>
              <a:rPr lang="en-US" sz="4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“Let’s just clean the buckets.”</a:t>
            </a:r>
            <a:br>
              <a:rPr lang="en-US" sz="4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cleaned the </a:t>
            </a:r>
            <a:r>
              <a:rPr lang="en-US" sz="4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55D07-CB91-3780-0C1E-3AB7D49EA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0BC33F-CEEA-BF67-7D72-36944ED0C4C3}"/>
              </a:ext>
            </a:extLst>
          </p:cNvPr>
          <p:cNvSpPr txBox="1"/>
          <p:nvPr/>
        </p:nvSpPr>
        <p:spPr>
          <a:xfrm>
            <a:off x="1248698" y="283891"/>
            <a:ext cx="988141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God is saying:</a:t>
            </a:r>
            <a:br>
              <a:rPr lang="en-US" sz="6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6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Don’t just fix behavior.</a:t>
            </a:r>
            <a:br>
              <a:rPr lang="en-US" sz="6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6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Don’t just fix words.</a:t>
            </a:r>
            <a:br>
              <a:rPr lang="en-US" sz="6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6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Don’t just fix appearances.</a:t>
            </a:r>
            <a:br>
              <a:rPr lang="en-US" sz="6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13145-38D8-313D-B744-F4E334BBA0C9}"/>
              </a:ext>
            </a:extLst>
          </p:cNvPr>
          <p:cNvSpPr txBox="1"/>
          <p:nvPr/>
        </p:nvSpPr>
        <p:spPr>
          <a:xfrm>
            <a:off x="2054944" y="4719715"/>
            <a:ext cx="90751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Fix the source…the heart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8761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C7B74-40F9-0AED-8D30-1CB291B2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A2BDA7-43E1-C20D-E524-0EAA5B2C38D3}"/>
              </a:ext>
            </a:extLst>
          </p:cNvPr>
          <p:cNvSpPr txBox="1"/>
          <p:nvPr/>
        </p:nvSpPr>
        <p:spPr>
          <a:xfrm>
            <a:off x="0" y="198818"/>
            <a:ext cx="11710219" cy="366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man noticed cracks forming in his house walls.</a:t>
            </a:r>
            <a:b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kept repainting them. Patching them. Covering them.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the cracks kept coming back.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Finally, an inspector came and said:</a:t>
            </a:r>
            <a:b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problem isn’t your walls.</a:t>
            </a:r>
            <a:b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problem is your foundation.”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2CABC-DBC5-7706-4BB5-FC9AF6ACF28E}"/>
              </a:ext>
            </a:extLst>
          </p:cNvPr>
          <p:cNvSpPr txBox="1"/>
          <p:nvPr/>
        </p:nvSpPr>
        <p:spPr>
          <a:xfrm>
            <a:off x="1789471" y="5744010"/>
            <a:ext cx="8455742" cy="827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says: </a:t>
            </a:r>
            <a:r>
              <a:rPr lang="en-US" sz="44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 the foundation</a:t>
            </a:r>
            <a:r>
              <a:rPr lang="en-US" sz="4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3A078-96AE-A21D-A565-F7095FE6E9F9}"/>
              </a:ext>
            </a:extLst>
          </p:cNvPr>
          <p:cNvSpPr txBox="1"/>
          <p:nvPr/>
        </p:nvSpPr>
        <p:spPr>
          <a:xfrm>
            <a:off x="1204451" y="4275425"/>
            <a:ext cx="9488129" cy="105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people are trying to </a:t>
            </a:r>
            <a:r>
              <a:rPr lang="en-US" sz="28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repaint behaviors </a:t>
            </a: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their </a:t>
            </a:r>
            <a:r>
              <a:rPr lang="en-US" sz="28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 foundation is cracked.</a:t>
            </a:r>
            <a:endParaRPr lang="en-US" sz="28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7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7952E-CDA0-486F-256D-0BD73C4B4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8167B6-80B6-D675-6C4F-F077F67D2882}"/>
              </a:ext>
            </a:extLst>
          </p:cNvPr>
          <p:cNvSpPr txBox="1"/>
          <p:nvPr/>
        </p:nvSpPr>
        <p:spPr>
          <a:xfrm>
            <a:off x="619432" y="2848896"/>
            <a:ext cx="11336594" cy="2880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40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Scripture</a:t>
            </a: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Proverbs 23:7 — </a:t>
            </a:r>
            <a:r>
              <a:rPr lang="en-US" sz="36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“As a man thinks in his heart, so is he.”</a:t>
            </a: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 15:18 — </a:t>
            </a:r>
            <a:r>
              <a:rPr lang="en-US" sz="36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“But the things that come out of a person’s mouth come from the heart.”</a:t>
            </a: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D10AB-6BA0-A73A-B868-4715C895BB26}"/>
              </a:ext>
            </a:extLst>
          </p:cNvPr>
          <p:cNvSpPr txBox="1"/>
          <p:nvPr/>
        </p:nvSpPr>
        <p:spPr>
          <a:xfrm>
            <a:off x="855406" y="599916"/>
            <a:ext cx="9576620" cy="1468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u="sng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Whatever Gets Into Your Heart Eventually Comes Out</a:t>
            </a:r>
            <a:endParaRPr lang="en-US" sz="40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853</Words>
  <Application>Microsoft Office PowerPoint</Application>
  <PresentationFormat>Widescreen</PresentationFormat>
  <Paragraphs>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Tubbs</dc:creator>
  <cp:lastModifiedBy>Richard Tubbs</cp:lastModifiedBy>
  <cp:revision>2</cp:revision>
  <dcterms:created xsi:type="dcterms:W3CDTF">2026-02-08T17:35:23Z</dcterms:created>
  <dcterms:modified xsi:type="dcterms:W3CDTF">2026-02-08T19:05:38Z</dcterms:modified>
</cp:coreProperties>
</file>