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8" r:id="rId3"/>
    <p:sldId id="266" r:id="rId4"/>
    <p:sldId id="267" r:id="rId5"/>
    <p:sldId id="269" r:id="rId6"/>
    <p:sldId id="258" r:id="rId7"/>
    <p:sldId id="259" r:id="rId8"/>
    <p:sldId id="260" r:id="rId9"/>
    <p:sldId id="261" r:id="rId10"/>
    <p:sldId id="262" r:id="rId11"/>
    <p:sldId id="263" r:id="rId12"/>
    <p:sldId id="264" r:id="rId13"/>
    <p:sldId id="265" r:id="rId14"/>
    <p:sldId id="270" r:id="rId15"/>
    <p:sldId id="272" r:id="rId16"/>
    <p:sldId id="273" r:id="rId17"/>
    <p:sldId id="274" r:id="rId18"/>
    <p:sldId id="275" r:id="rId19"/>
    <p:sldId id="276" r:id="rId20"/>
    <p:sldId id="277" r:id="rId21"/>
    <p:sldId id="278" r:id="rId22"/>
    <p:sldId id="279" r:id="rId23"/>
    <p:sldId id="27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97" d="100"/>
          <a:sy n="97" d="100"/>
        </p:scale>
        <p:origin x="1110" y="306"/>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FBECA-911E-6CD3-41F6-69E45B558C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F5444F7-F7BE-72CA-7885-199D3D3F4FB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0B66460-DEA1-56BF-C1A5-7143FFD2503E}"/>
              </a:ext>
            </a:extLst>
          </p:cNvPr>
          <p:cNvSpPr>
            <a:spLocks noGrp="1"/>
          </p:cNvSpPr>
          <p:nvPr>
            <p:ph type="dt" sz="half" idx="10"/>
          </p:nvPr>
        </p:nvSpPr>
        <p:spPr/>
        <p:txBody>
          <a:bodyPr/>
          <a:lstStyle/>
          <a:p>
            <a:fld id="{0C114649-2C3A-43FD-B824-760EF2FC8780}" type="datetimeFigureOut">
              <a:rPr lang="en-US" smtClean="0"/>
              <a:t>2/28/2026</a:t>
            </a:fld>
            <a:endParaRPr lang="en-US"/>
          </a:p>
        </p:txBody>
      </p:sp>
      <p:sp>
        <p:nvSpPr>
          <p:cNvPr id="5" name="Footer Placeholder 4">
            <a:extLst>
              <a:ext uri="{FF2B5EF4-FFF2-40B4-BE49-F238E27FC236}">
                <a16:creationId xmlns:a16="http://schemas.microsoft.com/office/drawing/2014/main" id="{F128A85C-DD77-C331-FAAF-2A2040E613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30539B5-9F83-C783-AE56-A1DC2002ABA5}"/>
              </a:ext>
            </a:extLst>
          </p:cNvPr>
          <p:cNvSpPr>
            <a:spLocks noGrp="1"/>
          </p:cNvSpPr>
          <p:nvPr>
            <p:ph type="sldNum" sz="quarter" idx="12"/>
          </p:nvPr>
        </p:nvSpPr>
        <p:spPr/>
        <p:txBody>
          <a:bodyPr/>
          <a:lstStyle/>
          <a:p>
            <a:fld id="{59001A0A-D606-42EF-87B6-7ABC1B622B30}" type="slidenum">
              <a:rPr lang="en-US" smtClean="0"/>
              <a:t>‹#›</a:t>
            </a:fld>
            <a:endParaRPr lang="en-US"/>
          </a:p>
        </p:txBody>
      </p:sp>
    </p:spTree>
    <p:extLst>
      <p:ext uri="{BB962C8B-B14F-4D97-AF65-F5344CB8AC3E}">
        <p14:creationId xmlns:p14="http://schemas.microsoft.com/office/powerpoint/2010/main" val="36179775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FCF27-9F37-3E61-DD1E-184C2AE3CDA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B1F5EF4-F2D4-E50B-2E78-466F7AAA65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CE4661-4877-95C3-3AA2-441F1B193B4B}"/>
              </a:ext>
            </a:extLst>
          </p:cNvPr>
          <p:cNvSpPr>
            <a:spLocks noGrp="1"/>
          </p:cNvSpPr>
          <p:nvPr>
            <p:ph type="dt" sz="half" idx="10"/>
          </p:nvPr>
        </p:nvSpPr>
        <p:spPr/>
        <p:txBody>
          <a:bodyPr/>
          <a:lstStyle/>
          <a:p>
            <a:fld id="{0C114649-2C3A-43FD-B824-760EF2FC8780}" type="datetimeFigureOut">
              <a:rPr lang="en-US" smtClean="0"/>
              <a:t>2/28/2026</a:t>
            </a:fld>
            <a:endParaRPr lang="en-US"/>
          </a:p>
        </p:txBody>
      </p:sp>
      <p:sp>
        <p:nvSpPr>
          <p:cNvPr id="5" name="Footer Placeholder 4">
            <a:extLst>
              <a:ext uri="{FF2B5EF4-FFF2-40B4-BE49-F238E27FC236}">
                <a16:creationId xmlns:a16="http://schemas.microsoft.com/office/drawing/2014/main" id="{96EC416C-9A19-0CDF-DCA1-98B5C2287A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CB21A8-6461-8D9C-DAB3-7B3911DF34A3}"/>
              </a:ext>
            </a:extLst>
          </p:cNvPr>
          <p:cNvSpPr>
            <a:spLocks noGrp="1"/>
          </p:cNvSpPr>
          <p:nvPr>
            <p:ph type="sldNum" sz="quarter" idx="12"/>
          </p:nvPr>
        </p:nvSpPr>
        <p:spPr/>
        <p:txBody>
          <a:bodyPr/>
          <a:lstStyle/>
          <a:p>
            <a:fld id="{59001A0A-D606-42EF-87B6-7ABC1B622B30}" type="slidenum">
              <a:rPr lang="en-US" smtClean="0"/>
              <a:t>‹#›</a:t>
            </a:fld>
            <a:endParaRPr lang="en-US"/>
          </a:p>
        </p:txBody>
      </p:sp>
    </p:spTree>
    <p:extLst>
      <p:ext uri="{BB962C8B-B14F-4D97-AF65-F5344CB8AC3E}">
        <p14:creationId xmlns:p14="http://schemas.microsoft.com/office/powerpoint/2010/main" val="905257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90E2CBE-CD72-AB1C-6BBF-2601661119F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9F6D19B-F551-0D76-A642-312683048D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E57186-FEDB-5ADD-51DE-A52C0EDAAD53}"/>
              </a:ext>
            </a:extLst>
          </p:cNvPr>
          <p:cNvSpPr>
            <a:spLocks noGrp="1"/>
          </p:cNvSpPr>
          <p:nvPr>
            <p:ph type="dt" sz="half" idx="10"/>
          </p:nvPr>
        </p:nvSpPr>
        <p:spPr/>
        <p:txBody>
          <a:bodyPr/>
          <a:lstStyle/>
          <a:p>
            <a:fld id="{0C114649-2C3A-43FD-B824-760EF2FC8780}" type="datetimeFigureOut">
              <a:rPr lang="en-US" smtClean="0"/>
              <a:t>2/28/2026</a:t>
            </a:fld>
            <a:endParaRPr lang="en-US"/>
          </a:p>
        </p:txBody>
      </p:sp>
      <p:sp>
        <p:nvSpPr>
          <p:cNvPr id="5" name="Footer Placeholder 4">
            <a:extLst>
              <a:ext uri="{FF2B5EF4-FFF2-40B4-BE49-F238E27FC236}">
                <a16:creationId xmlns:a16="http://schemas.microsoft.com/office/drawing/2014/main" id="{019D76C2-DC14-569F-DA69-8DF1A85EBA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310FE0-A37B-51C1-65D5-3A3663D4667C}"/>
              </a:ext>
            </a:extLst>
          </p:cNvPr>
          <p:cNvSpPr>
            <a:spLocks noGrp="1"/>
          </p:cNvSpPr>
          <p:nvPr>
            <p:ph type="sldNum" sz="quarter" idx="12"/>
          </p:nvPr>
        </p:nvSpPr>
        <p:spPr/>
        <p:txBody>
          <a:bodyPr/>
          <a:lstStyle/>
          <a:p>
            <a:fld id="{59001A0A-D606-42EF-87B6-7ABC1B622B30}" type="slidenum">
              <a:rPr lang="en-US" smtClean="0"/>
              <a:t>‹#›</a:t>
            </a:fld>
            <a:endParaRPr lang="en-US"/>
          </a:p>
        </p:txBody>
      </p:sp>
    </p:spTree>
    <p:extLst>
      <p:ext uri="{BB962C8B-B14F-4D97-AF65-F5344CB8AC3E}">
        <p14:creationId xmlns:p14="http://schemas.microsoft.com/office/powerpoint/2010/main" val="493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D37F5-C847-1262-ADA3-9AE3B08E9B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F60EDE-5657-8478-6F1D-FB4BA317EB2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5E1D8A-ECFB-DAD5-5F60-FB4433A084C3}"/>
              </a:ext>
            </a:extLst>
          </p:cNvPr>
          <p:cNvSpPr>
            <a:spLocks noGrp="1"/>
          </p:cNvSpPr>
          <p:nvPr>
            <p:ph type="dt" sz="half" idx="10"/>
          </p:nvPr>
        </p:nvSpPr>
        <p:spPr/>
        <p:txBody>
          <a:bodyPr/>
          <a:lstStyle/>
          <a:p>
            <a:fld id="{0C114649-2C3A-43FD-B824-760EF2FC8780}" type="datetimeFigureOut">
              <a:rPr lang="en-US" smtClean="0"/>
              <a:t>2/28/2026</a:t>
            </a:fld>
            <a:endParaRPr lang="en-US"/>
          </a:p>
        </p:txBody>
      </p:sp>
      <p:sp>
        <p:nvSpPr>
          <p:cNvPr id="5" name="Footer Placeholder 4">
            <a:extLst>
              <a:ext uri="{FF2B5EF4-FFF2-40B4-BE49-F238E27FC236}">
                <a16:creationId xmlns:a16="http://schemas.microsoft.com/office/drawing/2014/main" id="{A0AF6DE3-7EAE-5FD9-46C1-9EDA366EE4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BE637F4-2A77-857B-DC6F-379276D06425}"/>
              </a:ext>
            </a:extLst>
          </p:cNvPr>
          <p:cNvSpPr>
            <a:spLocks noGrp="1"/>
          </p:cNvSpPr>
          <p:nvPr>
            <p:ph type="sldNum" sz="quarter" idx="12"/>
          </p:nvPr>
        </p:nvSpPr>
        <p:spPr/>
        <p:txBody>
          <a:bodyPr/>
          <a:lstStyle/>
          <a:p>
            <a:fld id="{59001A0A-D606-42EF-87B6-7ABC1B622B30}" type="slidenum">
              <a:rPr lang="en-US" smtClean="0"/>
              <a:t>‹#›</a:t>
            </a:fld>
            <a:endParaRPr lang="en-US"/>
          </a:p>
        </p:txBody>
      </p:sp>
    </p:spTree>
    <p:extLst>
      <p:ext uri="{BB962C8B-B14F-4D97-AF65-F5344CB8AC3E}">
        <p14:creationId xmlns:p14="http://schemas.microsoft.com/office/powerpoint/2010/main" val="1389324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38F03-1B96-7532-A0FA-D1B9952F6D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87196F-D223-9E0A-AF65-59DA1F75348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AD740F3-B772-6B0B-2C17-F40EEF621334}"/>
              </a:ext>
            </a:extLst>
          </p:cNvPr>
          <p:cNvSpPr>
            <a:spLocks noGrp="1"/>
          </p:cNvSpPr>
          <p:nvPr>
            <p:ph type="dt" sz="half" idx="10"/>
          </p:nvPr>
        </p:nvSpPr>
        <p:spPr/>
        <p:txBody>
          <a:bodyPr/>
          <a:lstStyle/>
          <a:p>
            <a:fld id="{0C114649-2C3A-43FD-B824-760EF2FC8780}" type="datetimeFigureOut">
              <a:rPr lang="en-US" smtClean="0"/>
              <a:t>2/28/2026</a:t>
            </a:fld>
            <a:endParaRPr lang="en-US"/>
          </a:p>
        </p:txBody>
      </p:sp>
      <p:sp>
        <p:nvSpPr>
          <p:cNvPr id="5" name="Footer Placeholder 4">
            <a:extLst>
              <a:ext uri="{FF2B5EF4-FFF2-40B4-BE49-F238E27FC236}">
                <a16:creationId xmlns:a16="http://schemas.microsoft.com/office/drawing/2014/main" id="{5934DAD1-9593-EC46-B510-B1C4279C46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226728-03A3-F043-E6B5-467877224FD1}"/>
              </a:ext>
            </a:extLst>
          </p:cNvPr>
          <p:cNvSpPr>
            <a:spLocks noGrp="1"/>
          </p:cNvSpPr>
          <p:nvPr>
            <p:ph type="sldNum" sz="quarter" idx="12"/>
          </p:nvPr>
        </p:nvSpPr>
        <p:spPr/>
        <p:txBody>
          <a:bodyPr/>
          <a:lstStyle/>
          <a:p>
            <a:fld id="{59001A0A-D606-42EF-87B6-7ABC1B622B30}" type="slidenum">
              <a:rPr lang="en-US" smtClean="0"/>
              <a:t>‹#›</a:t>
            </a:fld>
            <a:endParaRPr lang="en-US"/>
          </a:p>
        </p:txBody>
      </p:sp>
    </p:spTree>
    <p:extLst>
      <p:ext uri="{BB962C8B-B14F-4D97-AF65-F5344CB8AC3E}">
        <p14:creationId xmlns:p14="http://schemas.microsoft.com/office/powerpoint/2010/main" val="8634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07C8E-1019-6A95-1F03-1E1419BA08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B37034-A382-C79B-735D-1FA3D8EEAF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383B4E1-1072-4646-9CA4-701E6A41DF4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A2CE164-9EBD-F775-7581-F419418AAD91}"/>
              </a:ext>
            </a:extLst>
          </p:cNvPr>
          <p:cNvSpPr>
            <a:spLocks noGrp="1"/>
          </p:cNvSpPr>
          <p:nvPr>
            <p:ph type="dt" sz="half" idx="10"/>
          </p:nvPr>
        </p:nvSpPr>
        <p:spPr/>
        <p:txBody>
          <a:bodyPr/>
          <a:lstStyle/>
          <a:p>
            <a:fld id="{0C114649-2C3A-43FD-B824-760EF2FC8780}" type="datetimeFigureOut">
              <a:rPr lang="en-US" smtClean="0"/>
              <a:t>2/28/2026</a:t>
            </a:fld>
            <a:endParaRPr lang="en-US"/>
          </a:p>
        </p:txBody>
      </p:sp>
      <p:sp>
        <p:nvSpPr>
          <p:cNvPr id="6" name="Footer Placeholder 5">
            <a:extLst>
              <a:ext uri="{FF2B5EF4-FFF2-40B4-BE49-F238E27FC236}">
                <a16:creationId xmlns:a16="http://schemas.microsoft.com/office/drawing/2014/main" id="{0B9C0C83-B6FC-16E9-3844-152F6CBEFD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78ECD7-92FD-7381-1530-71888C922C7E}"/>
              </a:ext>
            </a:extLst>
          </p:cNvPr>
          <p:cNvSpPr>
            <a:spLocks noGrp="1"/>
          </p:cNvSpPr>
          <p:nvPr>
            <p:ph type="sldNum" sz="quarter" idx="12"/>
          </p:nvPr>
        </p:nvSpPr>
        <p:spPr/>
        <p:txBody>
          <a:bodyPr/>
          <a:lstStyle/>
          <a:p>
            <a:fld id="{59001A0A-D606-42EF-87B6-7ABC1B622B30}" type="slidenum">
              <a:rPr lang="en-US" smtClean="0"/>
              <a:t>‹#›</a:t>
            </a:fld>
            <a:endParaRPr lang="en-US"/>
          </a:p>
        </p:txBody>
      </p:sp>
    </p:spTree>
    <p:extLst>
      <p:ext uri="{BB962C8B-B14F-4D97-AF65-F5344CB8AC3E}">
        <p14:creationId xmlns:p14="http://schemas.microsoft.com/office/powerpoint/2010/main" val="3810442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2B8EF-F494-CE5F-684D-1B21D8A2CA7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D5933B-2440-83ED-7590-A97F92A7160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07C34B7-2BE3-8F20-CA45-6FB745CF83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AE0960C-05BB-DE39-0007-0C7D423969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E55384D-73D3-8632-8720-EB40283230F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3469FC6-C983-FB97-78EC-FCD2E9D86249}"/>
              </a:ext>
            </a:extLst>
          </p:cNvPr>
          <p:cNvSpPr>
            <a:spLocks noGrp="1"/>
          </p:cNvSpPr>
          <p:nvPr>
            <p:ph type="dt" sz="half" idx="10"/>
          </p:nvPr>
        </p:nvSpPr>
        <p:spPr/>
        <p:txBody>
          <a:bodyPr/>
          <a:lstStyle/>
          <a:p>
            <a:fld id="{0C114649-2C3A-43FD-B824-760EF2FC8780}" type="datetimeFigureOut">
              <a:rPr lang="en-US" smtClean="0"/>
              <a:t>2/28/2026</a:t>
            </a:fld>
            <a:endParaRPr lang="en-US"/>
          </a:p>
        </p:txBody>
      </p:sp>
      <p:sp>
        <p:nvSpPr>
          <p:cNvPr id="8" name="Footer Placeholder 7">
            <a:extLst>
              <a:ext uri="{FF2B5EF4-FFF2-40B4-BE49-F238E27FC236}">
                <a16:creationId xmlns:a16="http://schemas.microsoft.com/office/drawing/2014/main" id="{13D15E57-7A88-76E3-16C2-0A320B06000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2877FB-A0E1-DB80-917B-119C3CC94439}"/>
              </a:ext>
            </a:extLst>
          </p:cNvPr>
          <p:cNvSpPr>
            <a:spLocks noGrp="1"/>
          </p:cNvSpPr>
          <p:nvPr>
            <p:ph type="sldNum" sz="quarter" idx="12"/>
          </p:nvPr>
        </p:nvSpPr>
        <p:spPr/>
        <p:txBody>
          <a:bodyPr/>
          <a:lstStyle/>
          <a:p>
            <a:fld id="{59001A0A-D606-42EF-87B6-7ABC1B622B30}" type="slidenum">
              <a:rPr lang="en-US" smtClean="0"/>
              <a:t>‹#›</a:t>
            </a:fld>
            <a:endParaRPr lang="en-US"/>
          </a:p>
        </p:txBody>
      </p:sp>
    </p:spTree>
    <p:extLst>
      <p:ext uri="{BB962C8B-B14F-4D97-AF65-F5344CB8AC3E}">
        <p14:creationId xmlns:p14="http://schemas.microsoft.com/office/powerpoint/2010/main" val="516356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77780-2349-AD69-8B2E-BEFC3EDD485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B65DC42-CAF2-0F51-6C04-201DB72C3AB9}"/>
              </a:ext>
            </a:extLst>
          </p:cNvPr>
          <p:cNvSpPr>
            <a:spLocks noGrp="1"/>
          </p:cNvSpPr>
          <p:nvPr>
            <p:ph type="dt" sz="half" idx="10"/>
          </p:nvPr>
        </p:nvSpPr>
        <p:spPr/>
        <p:txBody>
          <a:bodyPr/>
          <a:lstStyle/>
          <a:p>
            <a:fld id="{0C114649-2C3A-43FD-B824-760EF2FC8780}" type="datetimeFigureOut">
              <a:rPr lang="en-US" smtClean="0"/>
              <a:t>2/28/2026</a:t>
            </a:fld>
            <a:endParaRPr lang="en-US"/>
          </a:p>
        </p:txBody>
      </p:sp>
      <p:sp>
        <p:nvSpPr>
          <p:cNvPr id="4" name="Footer Placeholder 3">
            <a:extLst>
              <a:ext uri="{FF2B5EF4-FFF2-40B4-BE49-F238E27FC236}">
                <a16:creationId xmlns:a16="http://schemas.microsoft.com/office/drawing/2014/main" id="{1DA18A9A-DCF0-52FD-1F4F-31A0FC0466F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5FD5DB3-2DE4-EF34-4EAC-A3A176104D01}"/>
              </a:ext>
            </a:extLst>
          </p:cNvPr>
          <p:cNvSpPr>
            <a:spLocks noGrp="1"/>
          </p:cNvSpPr>
          <p:nvPr>
            <p:ph type="sldNum" sz="quarter" idx="12"/>
          </p:nvPr>
        </p:nvSpPr>
        <p:spPr/>
        <p:txBody>
          <a:bodyPr/>
          <a:lstStyle/>
          <a:p>
            <a:fld id="{59001A0A-D606-42EF-87B6-7ABC1B622B30}" type="slidenum">
              <a:rPr lang="en-US" smtClean="0"/>
              <a:t>‹#›</a:t>
            </a:fld>
            <a:endParaRPr lang="en-US"/>
          </a:p>
        </p:txBody>
      </p:sp>
    </p:spTree>
    <p:extLst>
      <p:ext uri="{BB962C8B-B14F-4D97-AF65-F5344CB8AC3E}">
        <p14:creationId xmlns:p14="http://schemas.microsoft.com/office/powerpoint/2010/main" val="4243736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45EB85D-CE79-B018-7447-8741C26B1293}"/>
              </a:ext>
            </a:extLst>
          </p:cNvPr>
          <p:cNvSpPr>
            <a:spLocks noGrp="1"/>
          </p:cNvSpPr>
          <p:nvPr>
            <p:ph type="dt" sz="half" idx="10"/>
          </p:nvPr>
        </p:nvSpPr>
        <p:spPr/>
        <p:txBody>
          <a:bodyPr/>
          <a:lstStyle/>
          <a:p>
            <a:fld id="{0C114649-2C3A-43FD-B824-760EF2FC8780}" type="datetimeFigureOut">
              <a:rPr lang="en-US" smtClean="0"/>
              <a:t>2/28/2026</a:t>
            </a:fld>
            <a:endParaRPr lang="en-US"/>
          </a:p>
        </p:txBody>
      </p:sp>
      <p:sp>
        <p:nvSpPr>
          <p:cNvPr id="3" name="Footer Placeholder 2">
            <a:extLst>
              <a:ext uri="{FF2B5EF4-FFF2-40B4-BE49-F238E27FC236}">
                <a16:creationId xmlns:a16="http://schemas.microsoft.com/office/drawing/2014/main" id="{18D8066F-55E9-61D6-D9F3-E53FD0F8978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5B9CF49-347A-12B6-D793-9C78AA3AF5EA}"/>
              </a:ext>
            </a:extLst>
          </p:cNvPr>
          <p:cNvSpPr>
            <a:spLocks noGrp="1"/>
          </p:cNvSpPr>
          <p:nvPr>
            <p:ph type="sldNum" sz="quarter" idx="12"/>
          </p:nvPr>
        </p:nvSpPr>
        <p:spPr/>
        <p:txBody>
          <a:bodyPr/>
          <a:lstStyle/>
          <a:p>
            <a:fld id="{59001A0A-D606-42EF-87B6-7ABC1B622B30}" type="slidenum">
              <a:rPr lang="en-US" smtClean="0"/>
              <a:t>‹#›</a:t>
            </a:fld>
            <a:endParaRPr lang="en-US"/>
          </a:p>
        </p:txBody>
      </p:sp>
    </p:spTree>
    <p:extLst>
      <p:ext uri="{BB962C8B-B14F-4D97-AF65-F5344CB8AC3E}">
        <p14:creationId xmlns:p14="http://schemas.microsoft.com/office/powerpoint/2010/main" val="2143372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C418E-EC27-5FFA-5BB0-0E8E82924F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44A858-032C-8B3B-225A-B201D4D69D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6EE96A5-DFA1-BD7B-9819-900FFFDFFB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E8D99A-844D-1B37-82A0-06B297C09442}"/>
              </a:ext>
            </a:extLst>
          </p:cNvPr>
          <p:cNvSpPr>
            <a:spLocks noGrp="1"/>
          </p:cNvSpPr>
          <p:nvPr>
            <p:ph type="dt" sz="half" idx="10"/>
          </p:nvPr>
        </p:nvSpPr>
        <p:spPr/>
        <p:txBody>
          <a:bodyPr/>
          <a:lstStyle/>
          <a:p>
            <a:fld id="{0C114649-2C3A-43FD-B824-760EF2FC8780}" type="datetimeFigureOut">
              <a:rPr lang="en-US" smtClean="0"/>
              <a:t>2/28/2026</a:t>
            </a:fld>
            <a:endParaRPr lang="en-US"/>
          </a:p>
        </p:txBody>
      </p:sp>
      <p:sp>
        <p:nvSpPr>
          <p:cNvPr id="6" name="Footer Placeholder 5">
            <a:extLst>
              <a:ext uri="{FF2B5EF4-FFF2-40B4-BE49-F238E27FC236}">
                <a16:creationId xmlns:a16="http://schemas.microsoft.com/office/drawing/2014/main" id="{C162E100-4ABA-1A8F-0435-108FB37023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2919C5-6431-1348-7795-1F24D42CF801}"/>
              </a:ext>
            </a:extLst>
          </p:cNvPr>
          <p:cNvSpPr>
            <a:spLocks noGrp="1"/>
          </p:cNvSpPr>
          <p:nvPr>
            <p:ph type="sldNum" sz="quarter" idx="12"/>
          </p:nvPr>
        </p:nvSpPr>
        <p:spPr/>
        <p:txBody>
          <a:bodyPr/>
          <a:lstStyle/>
          <a:p>
            <a:fld id="{59001A0A-D606-42EF-87B6-7ABC1B622B30}" type="slidenum">
              <a:rPr lang="en-US" smtClean="0"/>
              <a:t>‹#›</a:t>
            </a:fld>
            <a:endParaRPr lang="en-US"/>
          </a:p>
        </p:txBody>
      </p:sp>
    </p:spTree>
    <p:extLst>
      <p:ext uri="{BB962C8B-B14F-4D97-AF65-F5344CB8AC3E}">
        <p14:creationId xmlns:p14="http://schemas.microsoft.com/office/powerpoint/2010/main" val="309501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F0397-563E-42AF-BAE3-85700B29396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5ABB01-36BB-33AC-B6F8-DBFCF1681F2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6E0B22-09BE-C842-1D42-E9C78F1DF9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F7F000A-93E7-256F-735C-79AA7C6E3CF4}"/>
              </a:ext>
            </a:extLst>
          </p:cNvPr>
          <p:cNvSpPr>
            <a:spLocks noGrp="1"/>
          </p:cNvSpPr>
          <p:nvPr>
            <p:ph type="dt" sz="half" idx="10"/>
          </p:nvPr>
        </p:nvSpPr>
        <p:spPr/>
        <p:txBody>
          <a:bodyPr/>
          <a:lstStyle/>
          <a:p>
            <a:fld id="{0C114649-2C3A-43FD-B824-760EF2FC8780}" type="datetimeFigureOut">
              <a:rPr lang="en-US" smtClean="0"/>
              <a:t>2/28/2026</a:t>
            </a:fld>
            <a:endParaRPr lang="en-US"/>
          </a:p>
        </p:txBody>
      </p:sp>
      <p:sp>
        <p:nvSpPr>
          <p:cNvPr id="6" name="Footer Placeholder 5">
            <a:extLst>
              <a:ext uri="{FF2B5EF4-FFF2-40B4-BE49-F238E27FC236}">
                <a16:creationId xmlns:a16="http://schemas.microsoft.com/office/drawing/2014/main" id="{137AA08F-CDE1-482F-9E6E-D1D794FF56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19FAF7-D584-D365-97AA-BC2DB3F8D540}"/>
              </a:ext>
            </a:extLst>
          </p:cNvPr>
          <p:cNvSpPr>
            <a:spLocks noGrp="1"/>
          </p:cNvSpPr>
          <p:nvPr>
            <p:ph type="sldNum" sz="quarter" idx="12"/>
          </p:nvPr>
        </p:nvSpPr>
        <p:spPr/>
        <p:txBody>
          <a:bodyPr/>
          <a:lstStyle/>
          <a:p>
            <a:fld id="{59001A0A-D606-42EF-87B6-7ABC1B622B30}" type="slidenum">
              <a:rPr lang="en-US" smtClean="0"/>
              <a:t>‹#›</a:t>
            </a:fld>
            <a:endParaRPr lang="en-US"/>
          </a:p>
        </p:txBody>
      </p:sp>
    </p:spTree>
    <p:extLst>
      <p:ext uri="{BB962C8B-B14F-4D97-AF65-F5344CB8AC3E}">
        <p14:creationId xmlns:p14="http://schemas.microsoft.com/office/powerpoint/2010/main" val="3080162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AD1853-3E20-6DEC-7D9D-DC8B14B7DCF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8F677D-37E1-32ED-2E96-7DD44619D6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798C1B-7636-F8DB-B69A-CC95E39820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C114649-2C3A-43FD-B824-760EF2FC8780}" type="datetimeFigureOut">
              <a:rPr lang="en-US" smtClean="0"/>
              <a:t>2/28/2026</a:t>
            </a:fld>
            <a:endParaRPr lang="en-US"/>
          </a:p>
        </p:txBody>
      </p:sp>
      <p:sp>
        <p:nvSpPr>
          <p:cNvPr id="5" name="Footer Placeholder 4">
            <a:extLst>
              <a:ext uri="{FF2B5EF4-FFF2-40B4-BE49-F238E27FC236}">
                <a16:creationId xmlns:a16="http://schemas.microsoft.com/office/drawing/2014/main" id="{C6F6E05B-9BE8-F154-E277-216CC8373AB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6BBFF27-AC41-E0AC-C656-4C8013AD85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9001A0A-D606-42EF-87B6-7ABC1B622B30}" type="slidenum">
              <a:rPr lang="en-US" smtClean="0"/>
              <a:t>‹#›</a:t>
            </a:fld>
            <a:endParaRPr lang="en-US"/>
          </a:p>
        </p:txBody>
      </p:sp>
    </p:spTree>
    <p:extLst>
      <p:ext uri="{BB962C8B-B14F-4D97-AF65-F5344CB8AC3E}">
        <p14:creationId xmlns:p14="http://schemas.microsoft.com/office/powerpoint/2010/main" val="3358546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hyperlink" Target="https://www.biblegateway.com/passage/?search=Matthew%2028&amp;version=NKJV#fen-NKJV-24198a"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biblegateway.com/passage/?search=Matthew%2028&amp;version=NKJV#fen-NKJV-24205b"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biblegateway.com/passage/?search=Matthew%2028&amp;version=NKJV#fen-NKJV-24216d" TargetMode="External"/><Relationship Id="rId2" Type="http://schemas.openxmlformats.org/officeDocument/2006/relationships/hyperlink" Target="https://www.biblegateway.com/passage/?search=Matthew%2028&amp;version=NKJV#fen-NKJV-24215c"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https://www.biblegateway.com/passage/?search=Romans%206&amp;version=NIV#fen-NIV-28092b"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DDC0910-1051-4B1C-8A82-40B36C885D38}"/>
              </a:ext>
            </a:extLst>
          </p:cNvPr>
          <p:cNvSpPr txBox="1"/>
          <p:nvPr/>
        </p:nvSpPr>
        <p:spPr>
          <a:xfrm>
            <a:off x="5240595" y="747252"/>
            <a:ext cx="6577780" cy="2000548"/>
          </a:xfrm>
          <a:prstGeom prst="rect">
            <a:avLst/>
          </a:prstGeom>
          <a:noFill/>
        </p:spPr>
        <p:txBody>
          <a:bodyPr wrap="square" rtlCol="0">
            <a:spAutoFit/>
          </a:bodyPr>
          <a:lstStyle/>
          <a:p>
            <a:pPr algn="ctr"/>
            <a:r>
              <a:rPr lang="en-US" sz="4400" dirty="0"/>
              <a:t>Prep-Easter Sunday 2026</a:t>
            </a:r>
          </a:p>
          <a:p>
            <a:pPr algn="ctr"/>
            <a:endParaRPr lang="en-US" sz="4400" dirty="0"/>
          </a:p>
          <a:p>
            <a:pPr algn="ctr"/>
            <a:r>
              <a:rPr lang="en-US" sz="3600" dirty="0"/>
              <a:t>Pastor </a:t>
            </a:r>
            <a:r>
              <a:rPr lang="en-US" sz="3600" dirty="0" err="1"/>
              <a:t>Richard”Rico</a:t>
            </a:r>
            <a:r>
              <a:rPr lang="en-US" sz="3600" dirty="0"/>
              <a:t>” </a:t>
            </a:r>
            <a:r>
              <a:rPr lang="en-US" sz="3600" dirty="0" err="1"/>
              <a:t>TUbbs</a:t>
            </a:r>
            <a:endParaRPr lang="en-US" sz="3600" dirty="0"/>
          </a:p>
        </p:txBody>
      </p:sp>
      <p:sp>
        <p:nvSpPr>
          <p:cNvPr id="3" name="TextBox 2">
            <a:extLst>
              <a:ext uri="{FF2B5EF4-FFF2-40B4-BE49-F238E27FC236}">
                <a16:creationId xmlns:a16="http://schemas.microsoft.com/office/drawing/2014/main" id="{BB18236A-D82F-B3B9-37AC-DCD3827187CC}"/>
              </a:ext>
            </a:extLst>
          </p:cNvPr>
          <p:cNvSpPr txBox="1"/>
          <p:nvPr/>
        </p:nvSpPr>
        <p:spPr>
          <a:xfrm>
            <a:off x="3618272" y="3177907"/>
            <a:ext cx="4709652" cy="1569660"/>
          </a:xfrm>
          <a:prstGeom prst="rect">
            <a:avLst/>
          </a:prstGeom>
          <a:noFill/>
        </p:spPr>
        <p:txBody>
          <a:bodyPr wrap="square" rtlCol="0">
            <a:spAutoFit/>
          </a:bodyPr>
          <a:lstStyle/>
          <a:p>
            <a:pPr algn="ctr"/>
            <a:r>
              <a:rPr lang="en-US" sz="9600" dirty="0"/>
              <a:t>Ta-Da!</a:t>
            </a:r>
          </a:p>
        </p:txBody>
      </p:sp>
      <p:sp>
        <p:nvSpPr>
          <p:cNvPr id="4" name="TextBox 3">
            <a:extLst>
              <a:ext uri="{FF2B5EF4-FFF2-40B4-BE49-F238E27FC236}">
                <a16:creationId xmlns:a16="http://schemas.microsoft.com/office/drawing/2014/main" id="{185A1B68-1F12-3D9E-5DC3-CB1724C39AEF}"/>
              </a:ext>
            </a:extLst>
          </p:cNvPr>
          <p:cNvSpPr txBox="1"/>
          <p:nvPr/>
        </p:nvSpPr>
        <p:spPr>
          <a:xfrm>
            <a:off x="6246293" y="1455138"/>
            <a:ext cx="5102942" cy="584775"/>
          </a:xfrm>
          <a:prstGeom prst="rect">
            <a:avLst/>
          </a:prstGeom>
          <a:noFill/>
        </p:spPr>
        <p:txBody>
          <a:bodyPr wrap="square" rtlCol="0">
            <a:spAutoFit/>
          </a:bodyPr>
          <a:lstStyle/>
          <a:p>
            <a:pPr algn="ctr"/>
            <a:r>
              <a:rPr lang="en-US" sz="3200" dirty="0"/>
              <a:t>Matthew 28</a:t>
            </a:r>
          </a:p>
        </p:txBody>
      </p:sp>
      <p:sp>
        <p:nvSpPr>
          <p:cNvPr id="5" name="TextBox 4">
            <a:extLst>
              <a:ext uri="{FF2B5EF4-FFF2-40B4-BE49-F238E27FC236}">
                <a16:creationId xmlns:a16="http://schemas.microsoft.com/office/drawing/2014/main" id="{8B203B54-0E4D-5B77-97A1-603EDC0080F8}"/>
              </a:ext>
            </a:extLst>
          </p:cNvPr>
          <p:cNvSpPr txBox="1"/>
          <p:nvPr/>
        </p:nvSpPr>
        <p:spPr>
          <a:xfrm>
            <a:off x="1779639" y="4747567"/>
            <a:ext cx="8091948" cy="769441"/>
          </a:xfrm>
          <a:prstGeom prst="rect">
            <a:avLst/>
          </a:prstGeom>
          <a:noFill/>
        </p:spPr>
        <p:txBody>
          <a:bodyPr wrap="square" rtlCol="0">
            <a:spAutoFit/>
          </a:bodyPr>
          <a:lstStyle/>
          <a:p>
            <a:pPr algn="ctr"/>
            <a:r>
              <a:rPr lang="en-US" sz="4400" b="1" dirty="0"/>
              <a:t>The Reveal of Redemption</a:t>
            </a:r>
            <a:endParaRPr lang="en-US" sz="4400" dirty="0"/>
          </a:p>
        </p:txBody>
      </p:sp>
    </p:spTree>
    <p:extLst>
      <p:ext uri="{BB962C8B-B14F-4D97-AF65-F5344CB8AC3E}">
        <p14:creationId xmlns:p14="http://schemas.microsoft.com/office/powerpoint/2010/main" val="316761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00"/>
                                        <p:tgtEl>
                                          <p:spTgt spid="3"/>
                                        </p:tgtEl>
                                      </p:cBhvr>
                                    </p:animEffect>
                                  </p:childTnLst>
                                </p:cTn>
                              </p:par>
                            </p:childTnLst>
                          </p:cTn>
                        </p:par>
                        <p:par>
                          <p:cTn id="18" fill="hold">
                            <p:stCondLst>
                              <p:cond delay="500"/>
                            </p:stCondLst>
                            <p:childTnLst>
                              <p:par>
                                <p:cTn id="19" presetID="6" presetClass="entr" presetSubtype="16"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circle(in)">
                                      <p:cBhvr>
                                        <p:cTn id="21"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8F415C-963A-1633-0BF9-ED91C12CBFB4}"/>
              </a:ext>
            </a:extLst>
          </p:cNvPr>
          <p:cNvSpPr txBox="1"/>
          <p:nvPr/>
        </p:nvSpPr>
        <p:spPr>
          <a:xfrm>
            <a:off x="712839" y="2350815"/>
            <a:ext cx="10510684" cy="1569660"/>
          </a:xfrm>
          <a:prstGeom prst="rect">
            <a:avLst/>
          </a:prstGeom>
          <a:noFill/>
        </p:spPr>
        <p:txBody>
          <a:bodyPr wrap="square">
            <a:spAutoFit/>
          </a:bodyPr>
          <a:lstStyle/>
          <a:p>
            <a:pPr algn="l">
              <a:buNone/>
            </a:pPr>
            <a:r>
              <a:rPr lang="en-US" sz="3200" b="0" i="0" dirty="0">
                <a:solidFill>
                  <a:srgbClr val="000000"/>
                </a:solidFill>
                <a:effectLst/>
                <a:latin typeface="system-ui"/>
              </a:rPr>
              <a:t>2 Peter 2:19  </a:t>
            </a:r>
            <a:r>
              <a:rPr lang="en-US" sz="3200" b="1" i="0" baseline="30000" dirty="0">
                <a:solidFill>
                  <a:srgbClr val="000000"/>
                </a:solidFill>
                <a:effectLst/>
                <a:latin typeface="system-ui"/>
              </a:rPr>
              <a:t>19 </a:t>
            </a:r>
            <a:r>
              <a:rPr lang="en-US" sz="3200" b="0" i="0" dirty="0">
                <a:solidFill>
                  <a:srgbClr val="000000"/>
                </a:solidFill>
                <a:effectLst/>
                <a:latin typeface="system-ui"/>
              </a:rPr>
              <a:t>They promise them freedom, while they themselves are slaves of depravity—for “people are slaves to whatever has mastered them.”</a:t>
            </a:r>
          </a:p>
        </p:txBody>
      </p:sp>
    </p:spTree>
    <p:extLst>
      <p:ext uri="{BB962C8B-B14F-4D97-AF65-F5344CB8AC3E}">
        <p14:creationId xmlns:p14="http://schemas.microsoft.com/office/powerpoint/2010/main" val="2244879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8A3C65-E484-275E-157F-577774522AF8}"/>
              </a:ext>
            </a:extLst>
          </p:cNvPr>
          <p:cNvSpPr txBox="1"/>
          <p:nvPr/>
        </p:nvSpPr>
        <p:spPr>
          <a:xfrm>
            <a:off x="530943" y="588690"/>
            <a:ext cx="10864644" cy="5016758"/>
          </a:xfrm>
          <a:prstGeom prst="rect">
            <a:avLst/>
          </a:prstGeom>
          <a:noFill/>
        </p:spPr>
        <p:txBody>
          <a:bodyPr wrap="square">
            <a:spAutoFit/>
          </a:bodyPr>
          <a:lstStyle/>
          <a:p>
            <a:pPr algn="ctr"/>
            <a:r>
              <a:rPr lang="en-US" sz="4000" dirty="0"/>
              <a:t>Another form of the Greek word for "redemption" </a:t>
            </a:r>
            <a:r>
              <a:rPr lang="en-US" sz="4000" u="sng" dirty="0"/>
              <a:t>(</a:t>
            </a:r>
            <a:r>
              <a:rPr lang="en-US" sz="4000" u="sng" dirty="0" err="1"/>
              <a:t>lutron</a:t>
            </a:r>
            <a:r>
              <a:rPr lang="en-US" sz="4000" u="sng" dirty="0"/>
              <a:t>) </a:t>
            </a:r>
            <a:r>
              <a:rPr lang="en-US" sz="4000" dirty="0"/>
              <a:t>means "</a:t>
            </a:r>
            <a:r>
              <a:rPr lang="en-US" sz="4000" u="sng" dirty="0"/>
              <a:t>Deliverance on account of the ransom paid"</a:t>
            </a:r>
            <a:r>
              <a:rPr lang="en-US" sz="4000" dirty="0"/>
              <a:t> </a:t>
            </a:r>
          </a:p>
          <a:p>
            <a:pPr algn="ctr"/>
            <a:r>
              <a:rPr lang="en-US" sz="4000" dirty="0"/>
              <a:t>or </a:t>
            </a:r>
          </a:p>
          <a:p>
            <a:pPr algn="ctr"/>
            <a:r>
              <a:rPr lang="en-US" sz="4000" dirty="0"/>
              <a:t>The deliverance from the power and the eternal consequences of sin which Christ purchased by laying down His life as a ransom for those who believe. </a:t>
            </a:r>
          </a:p>
        </p:txBody>
      </p:sp>
    </p:spTree>
    <p:extLst>
      <p:ext uri="{BB962C8B-B14F-4D97-AF65-F5344CB8AC3E}">
        <p14:creationId xmlns:p14="http://schemas.microsoft.com/office/powerpoint/2010/main" val="374189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1EEB7FE-A348-346E-E506-421D0EC15923}"/>
              </a:ext>
            </a:extLst>
          </p:cNvPr>
          <p:cNvSpPr txBox="1"/>
          <p:nvPr/>
        </p:nvSpPr>
        <p:spPr>
          <a:xfrm>
            <a:off x="403122" y="551906"/>
            <a:ext cx="11100620" cy="1200329"/>
          </a:xfrm>
          <a:prstGeom prst="rect">
            <a:avLst/>
          </a:prstGeom>
          <a:noFill/>
        </p:spPr>
        <p:txBody>
          <a:bodyPr wrap="square">
            <a:spAutoFit/>
          </a:bodyPr>
          <a:lstStyle/>
          <a:p>
            <a:pPr algn="ctr"/>
            <a:r>
              <a:rPr lang="en-US" sz="3600" dirty="0"/>
              <a:t>Redeemed, </a:t>
            </a:r>
            <a:r>
              <a:rPr lang="en-US" sz="3600" u="sng" dirty="0"/>
              <a:t>(</a:t>
            </a:r>
            <a:r>
              <a:rPr lang="en-US" sz="3600" u="sng" dirty="0" err="1"/>
              <a:t>agorazo</a:t>
            </a:r>
            <a:r>
              <a:rPr lang="en-US" sz="3600" u="sng" dirty="0"/>
              <a:t>) </a:t>
            </a:r>
            <a:r>
              <a:rPr lang="en-US" sz="3600" dirty="0"/>
              <a:t>literally set free from the slave market of sin, death, and hell.</a:t>
            </a:r>
          </a:p>
        </p:txBody>
      </p:sp>
      <p:sp>
        <p:nvSpPr>
          <p:cNvPr id="5" name="TextBox 4">
            <a:extLst>
              <a:ext uri="{FF2B5EF4-FFF2-40B4-BE49-F238E27FC236}">
                <a16:creationId xmlns:a16="http://schemas.microsoft.com/office/drawing/2014/main" id="{16F53FC5-F837-94F1-E963-7EC849227A87}"/>
              </a:ext>
            </a:extLst>
          </p:cNvPr>
          <p:cNvSpPr txBox="1"/>
          <p:nvPr/>
        </p:nvSpPr>
        <p:spPr>
          <a:xfrm>
            <a:off x="806245" y="2370874"/>
            <a:ext cx="10697497" cy="1200329"/>
          </a:xfrm>
          <a:prstGeom prst="rect">
            <a:avLst/>
          </a:prstGeom>
          <a:noFill/>
        </p:spPr>
        <p:txBody>
          <a:bodyPr wrap="square">
            <a:spAutoFit/>
          </a:bodyPr>
          <a:lstStyle/>
          <a:p>
            <a:pPr algn="ctr"/>
            <a:r>
              <a:rPr lang="en-US" sz="3600" dirty="0"/>
              <a:t>Redeemed, (</a:t>
            </a:r>
            <a:r>
              <a:rPr lang="en-US" sz="3600" u="sng" dirty="0" err="1"/>
              <a:t>exagorazo</a:t>
            </a:r>
            <a:r>
              <a:rPr lang="en-US" sz="3600" dirty="0"/>
              <a:t>) literally delivered out of the enslavement to sin.</a:t>
            </a:r>
          </a:p>
        </p:txBody>
      </p:sp>
      <p:sp>
        <p:nvSpPr>
          <p:cNvPr id="7" name="TextBox 6">
            <a:extLst>
              <a:ext uri="{FF2B5EF4-FFF2-40B4-BE49-F238E27FC236}">
                <a16:creationId xmlns:a16="http://schemas.microsoft.com/office/drawing/2014/main" id="{4CB3FAB9-2BF7-45B3-AA8C-A19ABA7B1CB8}"/>
              </a:ext>
            </a:extLst>
          </p:cNvPr>
          <p:cNvSpPr txBox="1"/>
          <p:nvPr/>
        </p:nvSpPr>
        <p:spPr>
          <a:xfrm>
            <a:off x="201561" y="4189842"/>
            <a:ext cx="11503742" cy="1569660"/>
          </a:xfrm>
          <a:prstGeom prst="rect">
            <a:avLst/>
          </a:prstGeom>
          <a:noFill/>
        </p:spPr>
        <p:txBody>
          <a:bodyPr wrap="square">
            <a:spAutoFit/>
          </a:bodyPr>
          <a:lstStyle/>
          <a:p>
            <a:pPr algn="ctr"/>
            <a:r>
              <a:rPr lang="en-US" sz="3200" dirty="0"/>
              <a:t>In the first century, whenever the Greek Word (</a:t>
            </a:r>
            <a:r>
              <a:rPr lang="en-US" sz="3200" dirty="0" err="1"/>
              <a:t>lutron</a:t>
            </a:r>
            <a:r>
              <a:rPr lang="en-US" sz="3200" dirty="0"/>
              <a:t>) for "redemption" was used, people would naturally know that it was referring to the price being paid to free slaves.</a:t>
            </a:r>
          </a:p>
        </p:txBody>
      </p:sp>
    </p:spTree>
    <p:extLst>
      <p:ext uri="{BB962C8B-B14F-4D97-AF65-F5344CB8AC3E}">
        <p14:creationId xmlns:p14="http://schemas.microsoft.com/office/powerpoint/2010/main" val="560741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p:cTn id="20" dur="500" fill="hold"/>
                                        <p:tgtEl>
                                          <p:spTgt spid="7"/>
                                        </p:tgtEl>
                                        <p:attrNameLst>
                                          <p:attrName>ppt_w</p:attrName>
                                        </p:attrNameLst>
                                      </p:cBhvr>
                                      <p:tavLst>
                                        <p:tav tm="0">
                                          <p:val>
                                            <p:fltVal val="0"/>
                                          </p:val>
                                        </p:tav>
                                        <p:tav tm="100000">
                                          <p:val>
                                            <p:strVal val="#ppt_w"/>
                                          </p:val>
                                        </p:tav>
                                      </p:tavLst>
                                    </p:anim>
                                    <p:anim calcmode="lin" valueType="num">
                                      <p:cBhvr>
                                        <p:cTn id="21" dur="500" fill="hold"/>
                                        <p:tgtEl>
                                          <p:spTgt spid="7"/>
                                        </p:tgtEl>
                                        <p:attrNameLst>
                                          <p:attrName>ppt_h</p:attrName>
                                        </p:attrNameLst>
                                      </p:cBhvr>
                                      <p:tavLst>
                                        <p:tav tm="0">
                                          <p:val>
                                            <p:fltVal val="0"/>
                                          </p:val>
                                        </p:tav>
                                        <p:tav tm="100000">
                                          <p:val>
                                            <p:strVal val="#ppt_h"/>
                                          </p:val>
                                        </p:tav>
                                      </p:tavLst>
                                    </p:anim>
                                    <p:animEffect transition="in" filter="fade">
                                      <p:cBhvr>
                                        <p:cTn id="2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37ACAB0-A250-75B8-C7BE-751AEADB71FB}"/>
              </a:ext>
            </a:extLst>
          </p:cNvPr>
          <p:cNvSpPr txBox="1"/>
          <p:nvPr/>
        </p:nvSpPr>
        <p:spPr>
          <a:xfrm>
            <a:off x="688258" y="274907"/>
            <a:ext cx="10373032" cy="2062103"/>
          </a:xfrm>
          <a:prstGeom prst="rect">
            <a:avLst/>
          </a:prstGeom>
          <a:noFill/>
        </p:spPr>
        <p:txBody>
          <a:bodyPr wrap="square">
            <a:spAutoFit/>
          </a:bodyPr>
          <a:lstStyle/>
          <a:p>
            <a:pPr algn="ctr"/>
            <a:r>
              <a:rPr lang="en-US" sz="3200" dirty="0"/>
              <a:t>Because of the redemptive work of the true Easter story, you and I have been set free and are at liberty to live a life of real meaning, free from the sinful passions that destroy fellowship with the Lord and devastates lives. </a:t>
            </a:r>
          </a:p>
        </p:txBody>
      </p:sp>
      <p:sp>
        <p:nvSpPr>
          <p:cNvPr id="5" name="TextBox 4">
            <a:extLst>
              <a:ext uri="{FF2B5EF4-FFF2-40B4-BE49-F238E27FC236}">
                <a16:creationId xmlns:a16="http://schemas.microsoft.com/office/drawing/2014/main" id="{410B78EC-1A9F-3F41-A183-173511BC5C55}"/>
              </a:ext>
            </a:extLst>
          </p:cNvPr>
          <p:cNvSpPr txBox="1"/>
          <p:nvPr/>
        </p:nvSpPr>
        <p:spPr>
          <a:xfrm>
            <a:off x="806245" y="2766665"/>
            <a:ext cx="9822425" cy="1754326"/>
          </a:xfrm>
          <a:prstGeom prst="rect">
            <a:avLst/>
          </a:prstGeom>
          <a:noFill/>
        </p:spPr>
        <p:txBody>
          <a:bodyPr wrap="square">
            <a:spAutoFit/>
          </a:bodyPr>
          <a:lstStyle/>
          <a:p>
            <a:pPr algn="ctr"/>
            <a:r>
              <a:rPr lang="en-US" sz="3600" u="sng" dirty="0"/>
              <a:t>True born again Christians </a:t>
            </a:r>
            <a:r>
              <a:rPr lang="en-US" sz="3600" dirty="0"/>
              <a:t>have been delivered of sins and are enjoying the empowerment of the </a:t>
            </a:r>
            <a:r>
              <a:rPr lang="en-US" sz="3600" u="sng" dirty="0"/>
              <a:t>Holy Spirit of Christ </a:t>
            </a:r>
            <a:r>
              <a:rPr lang="en-US" sz="3600" dirty="0"/>
              <a:t>to overcome sin.</a:t>
            </a:r>
          </a:p>
        </p:txBody>
      </p:sp>
      <p:sp>
        <p:nvSpPr>
          <p:cNvPr id="7" name="TextBox 6">
            <a:extLst>
              <a:ext uri="{FF2B5EF4-FFF2-40B4-BE49-F238E27FC236}">
                <a16:creationId xmlns:a16="http://schemas.microsoft.com/office/drawing/2014/main" id="{2FAF4817-0DDD-9C9B-9923-4C9195050934}"/>
              </a:ext>
            </a:extLst>
          </p:cNvPr>
          <p:cNvSpPr txBox="1"/>
          <p:nvPr/>
        </p:nvSpPr>
        <p:spPr>
          <a:xfrm>
            <a:off x="924232" y="5331231"/>
            <a:ext cx="9989574" cy="646331"/>
          </a:xfrm>
          <a:prstGeom prst="rect">
            <a:avLst/>
          </a:prstGeom>
          <a:noFill/>
        </p:spPr>
        <p:txBody>
          <a:bodyPr wrap="square">
            <a:spAutoFit/>
          </a:bodyPr>
          <a:lstStyle/>
          <a:p>
            <a:r>
              <a:rPr lang="en-US" sz="3600" dirty="0"/>
              <a:t>Does Your Life Reflect Christ's Redemption?</a:t>
            </a:r>
          </a:p>
        </p:txBody>
      </p:sp>
    </p:spTree>
    <p:extLst>
      <p:ext uri="{BB962C8B-B14F-4D97-AF65-F5344CB8AC3E}">
        <p14:creationId xmlns:p14="http://schemas.microsoft.com/office/powerpoint/2010/main" val="765508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randombar(horizontal)">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74D1E52-21AC-899B-6E3E-4E0A121B86A2}"/>
              </a:ext>
            </a:extLst>
          </p:cNvPr>
          <p:cNvSpPr txBox="1"/>
          <p:nvPr/>
        </p:nvSpPr>
        <p:spPr>
          <a:xfrm>
            <a:off x="363793" y="2067826"/>
            <a:ext cx="3372465" cy="2722348"/>
          </a:xfrm>
          <a:prstGeom prst="rect">
            <a:avLst/>
          </a:prstGeom>
          <a:noFill/>
        </p:spPr>
        <p:txBody>
          <a:bodyPr wrap="square">
            <a:spAutoFit/>
          </a:bodyPr>
          <a:lstStyle/>
          <a:p>
            <a:pPr marL="0" marR="0" algn="ctr">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When Jesus died, it looked like the end.</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The disciples scattered.</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The crowd went home.</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Hell celebrated.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906CAB84-CAA2-7A3F-9869-5C99DE3923F5}"/>
              </a:ext>
            </a:extLst>
          </p:cNvPr>
          <p:cNvSpPr txBox="1"/>
          <p:nvPr/>
        </p:nvSpPr>
        <p:spPr>
          <a:xfrm>
            <a:off x="275304" y="413104"/>
            <a:ext cx="12083845" cy="693651"/>
          </a:xfrm>
          <a:prstGeom prst="rect">
            <a:avLst/>
          </a:prstGeom>
          <a:noFill/>
        </p:spPr>
        <p:txBody>
          <a:bodyPr wrap="square">
            <a:spAutoFit/>
          </a:bodyPr>
          <a:lstStyle/>
          <a:p>
            <a:pPr marL="0" marR="0">
              <a:lnSpc>
                <a:spcPct val="115000"/>
              </a:lnSpc>
              <a:spcAft>
                <a:spcPts val="800"/>
              </a:spcAft>
              <a:buNone/>
            </a:pPr>
            <a:r>
              <a:rPr lang="en-US" sz="3600" u="sng" kern="0" dirty="0">
                <a:effectLst/>
                <a:latin typeface="Times New Roman" panose="02020603050405020304" pitchFamily="18" charset="0"/>
                <a:ea typeface="Times New Roman" panose="02020603050405020304" pitchFamily="18" charset="0"/>
                <a:cs typeface="Times New Roman" panose="02020603050405020304" pitchFamily="18" charset="0"/>
              </a:rPr>
              <a:t>Friday Looked Like Failure…But Sunday Was the Reveal</a:t>
            </a:r>
            <a:endParaRPr lang="en-US" sz="24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E6B37CAB-D74E-1493-2110-BEE3639BF3C4}"/>
              </a:ext>
            </a:extLst>
          </p:cNvPr>
          <p:cNvSpPr txBox="1"/>
          <p:nvPr/>
        </p:nvSpPr>
        <p:spPr>
          <a:xfrm>
            <a:off x="2627671" y="1409110"/>
            <a:ext cx="6179574" cy="1330749"/>
          </a:xfrm>
          <a:prstGeom prst="rect">
            <a:avLst/>
          </a:prstGeom>
          <a:noFill/>
        </p:spPr>
        <p:txBody>
          <a:bodyPr wrap="square">
            <a:spAutoFit/>
          </a:bodyPr>
          <a:lstStyle/>
          <a:p>
            <a:pPr marL="0" marR="0" algn="ctr">
              <a:lnSpc>
                <a:spcPct val="115000"/>
              </a:lnSpc>
              <a:spcAft>
                <a:spcPts val="800"/>
              </a:spcAft>
              <a:buNone/>
            </a:pPr>
            <a:r>
              <a:rPr lang="en-US" sz="3600" b="1" kern="0" dirty="0">
                <a:effectLst/>
                <a:latin typeface="Times New Roman" panose="02020603050405020304" pitchFamily="18" charset="0"/>
                <a:ea typeface="Times New Roman" panose="02020603050405020304" pitchFamily="18" charset="0"/>
                <a:cs typeface="Times New Roman" panose="02020603050405020304" pitchFamily="18" charset="0"/>
              </a:rPr>
              <a:t>John 19:30 (NIV)</a:t>
            </a:r>
            <a:b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“It is finished.”</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8F4D1BF6-DA35-4BA0-B9C0-DEC20EBBD2C1}"/>
              </a:ext>
            </a:extLst>
          </p:cNvPr>
          <p:cNvSpPr txBox="1"/>
          <p:nvPr/>
        </p:nvSpPr>
        <p:spPr>
          <a:xfrm>
            <a:off x="3955025" y="3189966"/>
            <a:ext cx="7873181" cy="2070439"/>
          </a:xfrm>
          <a:prstGeom prst="rect">
            <a:avLst/>
          </a:prstGeom>
          <a:noFill/>
        </p:spPr>
        <p:txBody>
          <a:bodyPr wrap="square">
            <a:spAutoFit/>
          </a:bodyPr>
          <a:lstStyle/>
          <a:p>
            <a:pPr marL="0" marR="0" algn="ctr">
              <a:lnSpc>
                <a:spcPct val="115000"/>
              </a:lnSpc>
              <a:spcAft>
                <a:spcPts val="800"/>
              </a:spcAft>
              <a:buNone/>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From the </a:t>
            </a:r>
            <a:r>
              <a:rPr lang="en-US" sz="3600" u="sng" kern="0" dirty="0">
                <a:effectLst/>
                <a:latin typeface="Times New Roman" panose="02020603050405020304" pitchFamily="18" charset="0"/>
                <a:ea typeface="Times New Roman" panose="02020603050405020304" pitchFamily="18" charset="0"/>
                <a:cs typeface="Times New Roman" panose="02020603050405020304" pitchFamily="18" charset="0"/>
              </a:rPr>
              <a:t>outside</a:t>
            </a: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 it looked </a:t>
            </a:r>
            <a:r>
              <a:rPr lang="en-US" sz="3600" u="sng" kern="0" dirty="0">
                <a:effectLst/>
                <a:latin typeface="Times New Roman" panose="02020603050405020304" pitchFamily="18" charset="0"/>
                <a:ea typeface="Times New Roman" panose="02020603050405020304" pitchFamily="18" charset="0"/>
                <a:cs typeface="Times New Roman" panose="02020603050405020304" pitchFamily="18" charset="0"/>
              </a:rPr>
              <a:t>like God lost</a:t>
            </a: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But what looked like </a:t>
            </a:r>
            <a:r>
              <a:rPr lang="en-US" sz="3600" u="sng" kern="0" dirty="0">
                <a:effectLst/>
                <a:latin typeface="Times New Roman" panose="02020603050405020304" pitchFamily="18" charset="0"/>
                <a:ea typeface="Times New Roman" panose="02020603050405020304" pitchFamily="18" charset="0"/>
                <a:cs typeface="Times New Roman" panose="02020603050405020304" pitchFamily="18" charset="0"/>
              </a:rPr>
              <a:t>defeat was actually divine setup</a:t>
            </a: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600" dirty="0"/>
          </a:p>
        </p:txBody>
      </p:sp>
    </p:spTree>
    <p:extLst>
      <p:ext uri="{BB962C8B-B14F-4D97-AF65-F5344CB8AC3E}">
        <p14:creationId xmlns:p14="http://schemas.microsoft.com/office/powerpoint/2010/main" val="3056333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randombar(horizontal)">
                                      <p:cBhvr>
                                        <p:cTn id="19" dur="500"/>
                                        <p:tgtEl>
                                          <p:spTgt spid="3"/>
                                        </p:tgtEl>
                                      </p:cBhvr>
                                    </p:animEffect>
                                  </p:childTnLst>
                                </p:cTn>
                              </p:par>
                            </p:childTnLst>
                          </p:cTn>
                        </p:par>
                      </p:childTnLst>
                    </p:cTn>
                  </p:par>
                  <p:par>
                    <p:cTn id="20" fill="hold">
                      <p:stCondLst>
                        <p:cond delay="indefinite"/>
                      </p:stCondLst>
                      <p:childTnLst>
                        <p:par>
                          <p:cTn id="21" fill="hold">
                            <p:stCondLst>
                              <p:cond delay="0"/>
                            </p:stCondLst>
                            <p:childTnLst>
                              <p:par>
                                <p:cTn id="22" presetID="26"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down)">
                                      <p:cBhvr>
                                        <p:cTn id="24" dur="580">
                                          <p:stCondLst>
                                            <p:cond delay="0"/>
                                          </p:stCondLst>
                                        </p:cTn>
                                        <p:tgtEl>
                                          <p:spTgt spid="9"/>
                                        </p:tgtEl>
                                      </p:cBhvr>
                                    </p:animEffect>
                                    <p:anim calcmode="lin" valueType="num">
                                      <p:cBhvr>
                                        <p:cTn id="25"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30" dur="26">
                                          <p:stCondLst>
                                            <p:cond delay="650"/>
                                          </p:stCondLst>
                                        </p:cTn>
                                        <p:tgtEl>
                                          <p:spTgt spid="9"/>
                                        </p:tgtEl>
                                      </p:cBhvr>
                                      <p:to x="100000" y="60000"/>
                                    </p:animScale>
                                    <p:animScale>
                                      <p:cBhvr>
                                        <p:cTn id="31" dur="166" decel="50000">
                                          <p:stCondLst>
                                            <p:cond delay="676"/>
                                          </p:stCondLst>
                                        </p:cTn>
                                        <p:tgtEl>
                                          <p:spTgt spid="9"/>
                                        </p:tgtEl>
                                      </p:cBhvr>
                                      <p:to x="100000" y="100000"/>
                                    </p:animScale>
                                    <p:animScale>
                                      <p:cBhvr>
                                        <p:cTn id="32" dur="26">
                                          <p:stCondLst>
                                            <p:cond delay="1312"/>
                                          </p:stCondLst>
                                        </p:cTn>
                                        <p:tgtEl>
                                          <p:spTgt spid="9"/>
                                        </p:tgtEl>
                                      </p:cBhvr>
                                      <p:to x="100000" y="80000"/>
                                    </p:animScale>
                                    <p:animScale>
                                      <p:cBhvr>
                                        <p:cTn id="33" dur="166" decel="50000">
                                          <p:stCondLst>
                                            <p:cond delay="1338"/>
                                          </p:stCondLst>
                                        </p:cTn>
                                        <p:tgtEl>
                                          <p:spTgt spid="9"/>
                                        </p:tgtEl>
                                      </p:cBhvr>
                                      <p:to x="100000" y="100000"/>
                                    </p:animScale>
                                    <p:animScale>
                                      <p:cBhvr>
                                        <p:cTn id="34" dur="26">
                                          <p:stCondLst>
                                            <p:cond delay="1642"/>
                                          </p:stCondLst>
                                        </p:cTn>
                                        <p:tgtEl>
                                          <p:spTgt spid="9"/>
                                        </p:tgtEl>
                                      </p:cBhvr>
                                      <p:to x="100000" y="90000"/>
                                    </p:animScale>
                                    <p:animScale>
                                      <p:cBhvr>
                                        <p:cTn id="35" dur="166" decel="50000">
                                          <p:stCondLst>
                                            <p:cond delay="1668"/>
                                          </p:stCondLst>
                                        </p:cTn>
                                        <p:tgtEl>
                                          <p:spTgt spid="9"/>
                                        </p:tgtEl>
                                      </p:cBhvr>
                                      <p:to x="100000" y="100000"/>
                                    </p:animScale>
                                    <p:animScale>
                                      <p:cBhvr>
                                        <p:cTn id="36" dur="26">
                                          <p:stCondLst>
                                            <p:cond delay="1808"/>
                                          </p:stCondLst>
                                        </p:cTn>
                                        <p:tgtEl>
                                          <p:spTgt spid="9"/>
                                        </p:tgtEl>
                                      </p:cBhvr>
                                      <p:to x="100000" y="95000"/>
                                    </p:animScale>
                                    <p:animScale>
                                      <p:cBhvr>
                                        <p:cTn id="37"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4A832-1868-99F4-9A71-A810821898A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55A26AE-1595-681C-42AF-97F9ABE33C0D}"/>
              </a:ext>
            </a:extLst>
          </p:cNvPr>
          <p:cNvSpPr txBox="1"/>
          <p:nvPr/>
        </p:nvSpPr>
        <p:spPr>
          <a:xfrm>
            <a:off x="309716" y="3429000"/>
            <a:ext cx="11572568" cy="1193147"/>
          </a:xfrm>
          <a:prstGeom prst="rect">
            <a:avLst/>
          </a:prstGeom>
          <a:noFill/>
        </p:spPr>
        <p:txBody>
          <a:bodyPr wrap="square">
            <a:spAutoFit/>
          </a:bodyPr>
          <a:lstStyle/>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Calvary was not the end of the movie.</a:t>
            </a: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It was just the setup for the greatest reveal in history.</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ADE1D71-87E4-A94D-453A-6274DC1B6A3C}"/>
              </a:ext>
            </a:extLst>
          </p:cNvPr>
          <p:cNvSpPr txBox="1"/>
          <p:nvPr/>
        </p:nvSpPr>
        <p:spPr>
          <a:xfrm>
            <a:off x="9832" y="540787"/>
            <a:ext cx="11965858" cy="2428357"/>
          </a:xfrm>
          <a:prstGeom prst="rect">
            <a:avLst/>
          </a:prstGeom>
          <a:noFill/>
        </p:spPr>
        <p:txBody>
          <a:bodyPr wrap="square">
            <a:spAutoFit/>
          </a:bodyPr>
          <a:lstStyle/>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Have you ever walked into a movie halfway through?</a:t>
            </a: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You see chaos, loss, and confusion — but you don’t know the ending.</a:t>
            </a: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If you leave early, you think the story is tragic.</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But if you stay to the end — everything makes sense.</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FA781D0B-FD4D-BFB0-7238-53A392F60F46}"/>
              </a:ext>
            </a:extLst>
          </p:cNvPr>
          <p:cNvSpPr txBox="1"/>
          <p:nvPr/>
        </p:nvSpPr>
        <p:spPr>
          <a:xfrm>
            <a:off x="609599" y="5150296"/>
            <a:ext cx="10766323" cy="1330749"/>
          </a:xfrm>
          <a:prstGeom prst="rect">
            <a:avLst/>
          </a:prstGeom>
          <a:noFill/>
        </p:spPr>
        <p:txBody>
          <a:bodyPr wrap="square">
            <a:spAutoFit/>
          </a:bodyPr>
          <a:lstStyle/>
          <a:p>
            <a:pPr marL="0" marR="0" algn="ctr">
              <a:lnSpc>
                <a:spcPct val="115000"/>
              </a:lnSpc>
              <a:spcAft>
                <a:spcPts val="800"/>
              </a:spcAft>
              <a:buNone/>
            </a:pPr>
            <a:r>
              <a:rPr lang="en-US" sz="3600" u="sng" kern="0" dirty="0">
                <a:effectLst/>
                <a:latin typeface="Times New Roman" panose="02020603050405020304" pitchFamily="18" charset="0"/>
                <a:ea typeface="Times New Roman" panose="02020603050405020304" pitchFamily="18" charset="0"/>
                <a:cs typeface="Times New Roman" panose="02020603050405020304" pitchFamily="18" charset="0"/>
              </a:rPr>
              <a:t>Sunday morning was God saying: “Don’t leave yet… watch this… Ta-Da!”</a:t>
            </a:r>
            <a:endParaRPr lang="en-US" sz="36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518287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80">
                                          <p:stCondLst>
                                            <p:cond delay="0"/>
                                          </p:stCondLst>
                                        </p:cTn>
                                        <p:tgtEl>
                                          <p:spTgt spid="7"/>
                                        </p:tgtEl>
                                      </p:cBhvr>
                                    </p:animEffect>
                                    <p:anim calcmode="lin" valueType="num">
                                      <p:cBhvr>
                                        <p:cTn id="1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23" dur="26">
                                          <p:stCondLst>
                                            <p:cond delay="650"/>
                                          </p:stCondLst>
                                        </p:cTn>
                                        <p:tgtEl>
                                          <p:spTgt spid="7"/>
                                        </p:tgtEl>
                                      </p:cBhvr>
                                      <p:to x="100000" y="60000"/>
                                    </p:animScale>
                                    <p:animScale>
                                      <p:cBhvr>
                                        <p:cTn id="24" dur="166" decel="50000">
                                          <p:stCondLst>
                                            <p:cond delay="676"/>
                                          </p:stCondLst>
                                        </p:cTn>
                                        <p:tgtEl>
                                          <p:spTgt spid="7"/>
                                        </p:tgtEl>
                                      </p:cBhvr>
                                      <p:to x="100000" y="100000"/>
                                    </p:animScale>
                                    <p:animScale>
                                      <p:cBhvr>
                                        <p:cTn id="25" dur="26">
                                          <p:stCondLst>
                                            <p:cond delay="1312"/>
                                          </p:stCondLst>
                                        </p:cTn>
                                        <p:tgtEl>
                                          <p:spTgt spid="7"/>
                                        </p:tgtEl>
                                      </p:cBhvr>
                                      <p:to x="100000" y="80000"/>
                                    </p:animScale>
                                    <p:animScale>
                                      <p:cBhvr>
                                        <p:cTn id="26" dur="166" decel="50000">
                                          <p:stCondLst>
                                            <p:cond delay="1338"/>
                                          </p:stCondLst>
                                        </p:cTn>
                                        <p:tgtEl>
                                          <p:spTgt spid="7"/>
                                        </p:tgtEl>
                                      </p:cBhvr>
                                      <p:to x="100000" y="100000"/>
                                    </p:animScale>
                                    <p:animScale>
                                      <p:cBhvr>
                                        <p:cTn id="27" dur="26">
                                          <p:stCondLst>
                                            <p:cond delay="1642"/>
                                          </p:stCondLst>
                                        </p:cTn>
                                        <p:tgtEl>
                                          <p:spTgt spid="7"/>
                                        </p:tgtEl>
                                      </p:cBhvr>
                                      <p:to x="100000" y="90000"/>
                                    </p:animScale>
                                    <p:animScale>
                                      <p:cBhvr>
                                        <p:cTn id="28" dur="166" decel="50000">
                                          <p:stCondLst>
                                            <p:cond delay="1668"/>
                                          </p:stCondLst>
                                        </p:cTn>
                                        <p:tgtEl>
                                          <p:spTgt spid="7"/>
                                        </p:tgtEl>
                                      </p:cBhvr>
                                      <p:to x="100000" y="100000"/>
                                    </p:animScale>
                                    <p:animScale>
                                      <p:cBhvr>
                                        <p:cTn id="29" dur="26">
                                          <p:stCondLst>
                                            <p:cond delay="1808"/>
                                          </p:stCondLst>
                                        </p:cTn>
                                        <p:tgtEl>
                                          <p:spTgt spid="7"/>
                                        </p:tgtEl>
                                      </p:cBhvr>
                                      <p:to x="100000" y="95000"/>
                                    </p:animScale>
                                    <p:animScale>
                                      <p:cBhvr>
                                        <p:cTn id="30" dur="166" decel="50000">
                                          <p:stCondLst>
                                            <p:cond delay="1834"/>
                                          </p:stCondLst>
                                        </p:cTn>
                                        <p:tgtEl>
                                          <p:spTgt spid="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BFED7-2284-7B48-C9B5-3823B7929F51}"/>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2A144AF3-9333-E049-C8E1-507340C904CA}"/>
              </a:ext>
            </a:extLst>
          </p:cNvPr>
          <p:cNvSpPr txBox="1"/>
          <p:nvPr/>
        </p:nvSpPr>
        <p:spPr>
          <a:xfrm>
            <a:off x="619432" y="5511706"/>
            <a:ext cx="10225549" cy="760465"/>
          </a:xfrm>
          <a:prstGeom prst="rect">
            <a:avLst/>
          </a:prstGeom>
          <a:noFill/>
        </p:spPr>
        <p:txBody>
          <a:bodyPr wrap="square">
            <a:spAutoFit/>
          </a:bodyPr>
          <a:lstStyle/>
          <a:p>
            <a:pPr marL="0" marR="0" algn="ctr">
              <a:lnSpc>
                <a:spcPct val="115000"/>
              </a:lnSpc>
              <a:spcAft>
                <a:spcPts val="800"/>
              </a:spcAft>
              <a:buNone/>
            </a:pPr>
            <a:r>
              <a:rPr lang="en-US" sz="4000" u="sng" kern="0" dirty="0">
                <a:effectLst/>
                <a:latin typeface="Times New Roman" panose="02020603050405020304" pitchFamily="18" charset="0"/>
                <a:ea typeface="Times New Roman" panose="02020603050405020304" pitchFamily="18" charset="0"/>
                <a:cs typeface="Times New Roman" panose="02020603050405020304" pitchFamily="18" charset="0"/>
              </a:rPr>
              <a:t>The stone was rolled away so we could see in.</a:t>
            </a:r>
            <a:endParaRPr lang="en-US" sz="40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A8EF7B85-92CA-1B9B-C730-108483522A22}"/>
              </a:ext>
            </a:extLst>
          </p:cNvPr>
          <p:cNvSpPr txBox="1"/>
          <p:nvPr/>
        </p:nvSpPr>
        <p:spPr>
          <a:xfrm>
            <a:off x="1986117" y="1523274"/>
            <a:ext cx="7728154" cy="1551066"/>
          </a:xfrm>
          <a:prstGeom prst="rect">
            <a:avLst/>
          </a:prstGeom>
          <a:noFill/>
        </p:spPr>
        <p:txBody>
          <a:bodyPr wrap="square">
            <a:spAutoFit/>
          </a:bodyPr>
          <a:lstStyle/>
          <a:p>
            <a:pPr marL="0" marR="0" algn="ctr">
              <a:lnSpc>
                <a:spcPct val="115000"/>
              </a:lnSpc>
              <a:spcAft>
                <a:spcPts val="800"/>
              </a:spcAft>
              <a:buNone/>
            </a:pPr>
            <a:r>
              <a:rPr lang="en-US" sz="2800" b="1" i="1" kern="0" dirty="0">
                <a:effectLst/>
                <a:latin typeface="Times New Roman" panose="02020603050405020304" pitchFamily="18" charset="0"/>
                <a:ea typeface="Times New Roman" panose="02020603050405020304" pitchFamily="18" charset="0"/>
                <a:cs typeface="Times New Roman" panose="02020603050405020304" pitchFamily="18" charset="0"/>
              </a:rPr>
              <a:t>Matthew 28:2 (NIV)</a:t>
            </a:r>
            <a:br>
              <a:rPr lang="en-US" sz="2800" i="1"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i="1" kern="0" dirty="0">
                <a:effectLst/>
                <a:latin typeface="Times New Roman" panose="02020603050405020304" pitchFamily="18" charset="0"/>
                <a:ea typeface="Times New Roman" panose="02020603050405020304" pitchFamily="18" charset="0"/>
                <a:cs typeface="Times New Roman" panose="02020603050405020304" pitchFamily="18" charset="0"/>
              </a:rPr>
              <a:t>“There was a violent earthquake, for an angel of the Lord came down… and rolled back the stone.”</a:t>
            </a:r>
            <a:endParaRPr lang="en-US" sz="2800" i="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BD0CD807-7D7E-33D2-3BCC-161470D9C77F}"/>
              </a:ext>
            </a:extLst>
          </p:cNvPr>
          <p:cNvSpPr txBox="1"/>
          <p:nvPr/>
        </p:nvSpPr>
        <p:spPr>
          <a:xfrm>
            <a:off x="619432" y="393440"/>
            <a:ext cx="10717161" cy="693651"/>
          </a:xfrm>
          <a:prstGeom prst="rect">
            <a:avLst/>
          </a:prstGeom>
          <a:noFill/>
        </p:spPr>
        <p:txBody>
          <a:bodyPr wrap="square">
            <a:spAutoFit/>
          </a:bodyPr>
          <a:lstStyle/>
          <a:p>
            <a:pPr marL="0" marR="0">
              <a:lnSpc>
                <a:spcPct val="115000"/>
              </a:lnSpc>
              <a:spcAft>
                <a:spcPts val="800"/>
              </a:spcAft>
              <a:buNone/>
            </a:pPr>
            <a:r>
              <a:rPr lang="en-US" sz="3600" u="sng" kern="0" dirty="0">
                <a:effectLst/>
                <a:latin typeface="Times New Roman" panose="02020603050405020304" pitchFamily="18" charset="0"/>
                <a:ea typeface="Times New Roman" panose="02020603050405020304" pitchFamily="18" charset="0"/>
                <a:cs typeface="Times New Roman" panose="02020603050405020304" pitchFamily="18" charset="0"/>
              </a:rPr>
              <a:t>The Stone Was Not Rolled Away for Jesus…But for Us</a:t>
            </a:r>
            <a:endParaRPr lang="en-US" sz="36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0E7F2875-F080-E07B-62E6-AE3C9288F0A4}"/>
              </a:ext>
            </a:extLst>
          </p:cNvPr>
          <p:cNvSpPr txBox="1"/>
          <p:nvPr/>
        </p:nvSpPr>
        <p:spPr>
          <a:xfrm>
            <a:off x="1917290" y="3872152"/>
            <a:ext cx="7403691" cy="1055545"/>
          </a:xfrm>
          <a:prstGeom prst="rect">
            <a:avLst/>
          </a:prstGeom>
          <a:noFill/>
        </p:spPr>
        <p:txBody>
          <a:bodyPr wrap="square">
            <a:spAutoFit/>
          </a:bodyPr>
          <a:lstStyle/>
          <a:p>
            <a:pPr marL="0" marR="0" algn="ctr">
              <a:lnSpc>
                <a:spcPct val="115000"/>
              </a:lnSpc>
              <a:spcAft>
                <a:spcPts val="800"/>
              </a:spcAft>
              <a:buNone/>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Jesus didn’t need the </a:t>
            </a:r>
            <a:r>
              <a:rPr lang="en-US" sz="2800" u="sng" kern="0" dirty="0">
                <a:effectLst/>
                <a:latin typeface="Times New Roman" panose="02020603050405020304" pitchFamily="18" charset="0"/>
                <a:ea typeface="Times New Roman" panose="02020603050405020304" pitchFamily="18" charset="0"/>
                <a:cs typeface="Times New Roman" panose="02020603050405020304" pitchFamily="18" charset="0"/>
              </a:rPr>
              <a:t>stone rolled away </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to get out.</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He already had </a:t>
            </a:r>
            <a:r>
              <a:rPr lang="en-US" sz="2800" u="sng" kern="0" dirty="0">
                <a:effectLst/>
                <a:latin typeface="Times New Roman" panose="02020603050405020304" pitchFamily="18" charset="0"/>
                <a:ea typeface="Times New Roman" panose="02020603050405020304" pitchFamily="18" charset="0"/>
                <a:cs typeface="Times New Roman" panose="02020603050405020304" pitchFamily="18" charset="0"/>
              </a:rPr>
              <a:t>resurrection power.</a:t>
            </a:r>
            <a:endParaRPr lang="en-US" sz="28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241704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randombar(horizontal)">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9">
                                            <p:txEl>
                                              <p:pRg st="0" end="0"/>
                                            </p:txEl>
                                          </p:spTgt>
                                        </p:tgtEl>
                                        <p:attrNameLst>
                                          <p:attrName>style.visibility</p:attrName>
                                        </p:attrNameLst>
                                      </p:cBhvr>
                                      <p:to>
                                        <p:strVal val="visible"/>
                                      </p:to>
                                    </p:set>
                                    <p:animEffect transition="in" filter="wipe(down)">
                                      <p:cBhvr>
                                        <p:cTn id="19" dur="500"/>
                                        <p:tgtEl>
                                          <p:spTgt spid="9">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circle(in)">
                                      <p:cBhvr>
                                        <p:cTn id="2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6EC224-B9BA-F7B0-7BD1-8E077A631E06}"/>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E65017FA-09FD-D519-37AC-82D45B890E69}"/>
              </a:ext>
            </a:extLst>
          </p:cNvPr>
          <p:cNvSpPr txBox="1"/>
          <p:nvPr/>
        </p:nvSpPr>
        <p:spPr>
          <a:xfrm>
            <a:off x="2595716" y="4180140"/>
            <a:ext cx="6096000" cy="2192139"/>
          </a:xfrm>
          <a:prstGeom prst="rect">
            <a:avLst/>
          </a:prstGeom>
          <a:noFill/>
        </p:spPr>
        <p:txBody>
          <a:bodyPr wrap="square">
            <a:spAutoFit/>
          </a:bodyPr>
          <a:lstStyle/>
          <a:p>
            <a:pPr marL="0" marR="0" algn="ctr">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God said:</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“Redemption is ready.”</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“Grace is available.”</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“Salvation is open.”</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b="1" kern="0" dirty="0">
                <a:effectLst/>
                <a:latin typeface="Times New Roman" panose="02020603050405020304" pitchFamily="18" charset="0"/>
                <a:ea typeface="Times New Roman" panose="02020603050405020304" pitchFamily="18" charset="0"/>
                <a:cs typeface="Times New Roman" panose="02020603050405020304" pitchFamily="18" charset="0"/>
              </a:rPr>
              <a:t>Ta-Da!</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40263B3A-3F06-C53A-31AB-CB0F95537846}"/>
              </a:ext>
            </a:extLst>
          </p:cNvPr>
          <p:cNvSpPr txBox="1"/>
          <p:nvPr/>
        </p:nvSpPr>
        <p:spPr>
          <a:xfrm>
            <a:off x="796413" y="485721"/>
            <a:ext cx="9694606" cy="1940788"/>
          </a:xfrm>
          <a:prstGeom prst="rect">
            <a:avLst/>
          </a:prstGeom>
          <a:noFill/>
        </p:spPr>
        <p:txBody>
          <a:bodyPr wrap="square">
            <a:spAutoFit/>
          </a:bodyPr>
          <a:lstStyle/>
          <a:p>
            <a:pPr marL="0" marR="0" algn="ctr">
              <a:lnSpc>
                <a:spcPct val="115000"/>
              </a:lnSpc>
              <a:spcAft>
                <a:spcPts val="800"/>
              </a:spcAft>
              <a:buNone/>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The Grand Opening</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When a new building opens, they cut the ribbon.</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Not because the building wasn’t already finished </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but to reveal what’s already been prepared.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DF4448DF-677F-AE17-65A8-C76629D7FA95}"/>
              </a:ext>
            </a:extLst>
          </p:cNvPr>
          <p:cNvSpPr txBox="1"/>
          <p:nvPr/>
        </p:nvSpPr>
        <p:spPr>
          <a:xfrm>
            <a:off x="988142" y="3001386"/>
            <a:ext cx="9861755" cy="626838"/>
          </a:xfrm>
          <a:prstGeom prst="rect">
            <a:avLst/>
          </a:prstGeom>
          <a:noFill/>
        </p:spPr>
        <p:txBody>
          <a:bodyPr wrap="square">
            <a:spAutoFit/>
          </a:bodyPr>
          <a:lstStyle/>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The resurrection was heaven’s ribbon-cutting ceremony.</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94611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p:cTn id="21"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04006-0D61-0ECE-057E-6009E669B95D}"/>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BB8B18B5-A54F-EAED-8729-7951306171E6}"/>
              </a:ext>
            </a:extLst>
          </p:cNvPr>
          <p:cNvSpPr txBox="1"/>
          <p:nvPr/>
        </p:nvSpPr>
        <p:spPr>
          <a:xfrm rot="20649296">
            <a:off x="-698092" y="4556946"/>
            <a:ext cx="6096000" cy="1197059"/>
          </a:xfrm>
          <a:prstGeom prst="rect">
            <a:avLst/>
          </a:prstGeom>
          <a:noFill/>
        </p:spPr>
        <p:txBody>
          <a:bodyPr wrap="square">
            <a:spAutoFit/>
          </a:bodyPr>
          <a:lstStyle/>
          <a:p>
            <a:pPr algn="ctr">
              <a:lnSpc>
                <a:spcPct val="115000"/>
              </a:lnSpc>
              <a:spcAft>
                <a:spcPts val="800"/>
              </a:spcAft>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Easter declares:</a:t>
            </a: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6B0194F7-FD9B-D739-9F22-494652BB0B3F}"/>
              </a:ext>
            </a:extLst>
          </p:cNvPr>
          <p:cNvSpPr txBox="1"/>
          <p:nvPr/>
        </p:nvSpPr>
        <p:spPr>
          <a:xfrm>
            <a:off x="1406012" y="193707"/>
            <a:ext cx="10264877" cy="760465"/>
          </a:xfrm>
          <a:prstGeom prst="rect">
            <a:avLst/>
          </a:prstGeom>
          <a:noFill/>
        </p:spPr>
        <p:txBody>
          <a:bodyPr wrap="square">
            <a:spAutoFit/>
          </a:bodyPr>
          <a:lstStyle/>
          <a:p>
            <a:pPr marL="0" marR="0">
              <a:lnSpc>
                <a:spcPct val="115000"/>
              </a:lnSpc>
              <a:spcAft>
                <a:spcPts val="800"/>
              </a:spcAft>
              <a:buNone/>
            </a:pPr>
            <a:r>
              <a:rPr lang="en-US" sz="4000" u="sng" kern="0" dirty="0">
                <a:effectLst/>
                <a:latin typeface="Times New Roman" panose="02020603050405020304" pitchFamily="18" charset="0"/>
                <a:ea typeface="Times New Roman" panose="02020603050405020304" pitchFamily="18" charset="0"/>
                <a:cs typeface="Times New Roman" panose="02020603050405020304" pitchFamily="18" charset="0"/>
              </a:rPr>
              <a:t>Redemption Means Your Story Isn’t Over</a:t>
            </a:r>
            <a:endParaRPr lang="en-US" sz="28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E64D1AAF-7E55-6559-AFF4-ED98BC01F663}"/>
              </a:ext>
            </a:extLst>
          </p:cNvPr>
          <p:cNvSpPr txBox="1"/>
          <p:nvPr/>
        </p:nvSpPr>
        <p:spPr>
          <a:xfrm>
            <a:off x="2871018" y="1260799"/>
            <a:ext cx="6096000" cy="1342675"/>
          </a:xfrm>
          <a:prstGeom prst="rect">
            <a:avLst/>
          </a:prstGeom>
          <a:noFill/>
        </p:spPr>
        <p:txBody>
          <a:bodyPr wrap="square">
            <a:spAutoFit/>
          </a:bodyPr>
          <a:lstStyle/>
          <a:p>
            <a:pPr marL="0" marR="0" algn="ctr">
              <a:lnSpc>
                <a:spcPct val="115000"/>
              </a:lnSpc>
              <a:spcAft>
                <a:spcPts val="800"/>
              </a:spcAft>
              <a:buNone/>
            </a:pPr>
            <a:r>
              <a:rPr lang="en-US" sz="2400" b="1" i="1" kern="0" dirty="0">
                <a:effectLst/>
                <a:latin typeface="Times New Roman" panose="02020603050405020304" pitchFamily="18" charset="0"/>
                <a:ea typeface="Times New Roman" panose="02020603050405020304" pitchFamily="18" charset="0"/>
                <a:cs typeface="Times New Roman" panose="02020603050405020304" pitchFamily="18" charset="0"/>
              </a:rPr>
              <a:t>2 Corinthians 5:17 (NIV)</a:t>
            </a:r>
            <a:br>
              <a:rPr lang="en-US" sz="2400" i="1"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i="1" kern="0" dirty="0">
                <a:effectLst/>
                <a:latin typeface="Times New Roman" panose="02020603050405020304" pitchFamily="18" charset="0"/>
                <a:ea typeface="Times New Roman" panose="02020603050405020304" pitchFamily="18" charset="0"/>
                <a:cs typeface="Times New Roman" panose="02020603050405020304" pitchFamily="18" charset="0"/>
              </a:rPr>
              <a:t>“If anyone is in Christ, the new creation has come: The old has gone, the new is here!”</a:t>
            </a:r>
            <a:endParaRPr lang="en-US" sz="2400" i="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79C309A3-845D-6D83-242E-468F4330600A}"/>
              </a:ext>
            </a:extLst>
          </p:cNvPr>
          <p:cNvSpPr txBox="1"/>
          <p:nvPr/>
        </p:nvSpPr>
        <p:spPr>
          <a:xfrm>
            <a:off x="855406" y="2910101"/>
            <a:ext cx="9773265" cy="1193147"/>
          </a:xfrm>
          <a:prstGeom prst="rect">
            <a:avLst/>
          </a:prstGeom>
          <a:noFill/>
        </p:spPr>
        <p:txBody>
          <a:bodyPr wrap="square">
            <a:spAutoFit/>
          </a:bodyPr>
          <a:lstStyle/>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The </a:t>
            </a:r>
            <a:r>
              <a:rPr lang="en-US" sz="3200" u="sng" kern="0" dirty="0">
                <a:effectLst/>
                <a:latin typeface="Times New Roman" panose="02020603050405020304" pitchFamily="18" charset="0"/>
                <a:ea typeface="Times New Roman" panose="02020603050405020304" pitchFamily="18" charset="0"/>
                <a:cs typeface="Times New Roman" panose="02020603050405020304" pitchFamily="18" charset="0"/>
              </a:rPr>
              <a:t>resurrection</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 was not just about </a:t>
            </a:r>
            <a:r>
              <a:rPr lang="en-US" sz="3200" u="sng" kern="0" dirty="0">
                <a:effectLst/>
                <a:latin typeface="Times New Roman" panose="02020603050405020304" pitchFamily="18" charset="0"/>
                <a:ea typeface="Times New Roman" panose="02020603050405020304" pitchFamily="18" charset="0"/>
                <a:cs typeface="Times New Roman" panose="02020603050405020304" pitchFamily="18" charset="0"/>
              </a:rPr>
              <a:t>Jesus coming back.</a:t>
            </a:r>
            <a:br>
              <a:rPr lang="en-US" sz="3200" u="sng"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It was about </a:t>
            </a:r>
            <a:r>
              <a:rPr lang="en-US" sz="3200" u="sng" kern="0" dirty="0">
                <a:effectLst/>
                <a:latin typeface="Times New Roman" panose="02020603050405020304" pitchFamily="18" charset="0"/>
                <a:ea typeface="Times New Roman" panose="02020603050405020304" pitchFamily="18" charset="0"/>
                <a:cs typeface="Times New Roman" panose="02020603050405020304" pitchFamily="18" charset="0"/>
              </a:rPr>
              <a:t>you getting a new life</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B71D61F1-FB4D-67D9-64DC-CD7F97029E48}"/>
              </a:ext>
            </a:extLst>
          </p:cNvPr>
          <p:cNvSpPr txBox="1"/>
          <p:nvPr/>
        </p:nvSpPr>
        <p:spPr>
          <a:xfrm>
            <a:off x="6765805" y="5274035"/>
            <a:ext cx="6096000" cy="1077218"/>
          </a:xfrm>
          <a:prstGeom prst="rect">
            <a:avLst/>
          </a:prstGeom>
          <a:noFill/>
        </p:spPr>
        <p:txBody>
          <a:bodyPr wrap="square">
            <a:spAutoFit/>
          </a:bodyPr>
          <a:lstStyle/>
          <a:p>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Your failures are not forever.</a:t>
            </a:r>
            <a:endParaRPr lang="en-US" sz="3200" dirty="0"/>
          </a:p>
        </p:txBody>
      </p:sp>
      <p:sp>
        <p:nvSpPr>
          <p:cNvPr id="13" name="TextBox 12">
            <a:extLst>
              <a:ext uri="{FF2B5EF4-FFF2-40B4-BE49-F238E27FC236}">
                <a16:creationId xmlns:a16="http://schemas.microsoft.com/office/drawing/2014/main" id="{9E739D76-AF89-0D4A-19CB-B6EBA2DC51F0}"/>
              </a:ext>
            </a:extLst>
          </p:cNvPr>
          <p:cNvSpPr txBox="1"/>
          <p:nvPr/>
        </p:nvSpPr>
        <p:spPr>
          <a:xfrm>
            <a:off x="523569" y="5274035"/>
            <a:ext cx="6838334" cy="1077218"/>
          </a:xfrm>
          <a:prstGeom prst="rect">
            <a:avLst/>
          </a:prstGeom>
          <a:noFill/>
        </p:spPr>
        <p:txBody>
          <a:bodyPr wrap="square">
            <a:spAutoFit/>
          </a:bodyPr>
          <a:lstStyle/>
          <a:p>
            <a:pPr algn="ct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Your mistakes are not fatal.</a:t>
            </a:r>
            <a:endParaRPr lang="en-US" sz="3200" dirty="0"/>
          </a:p>
        </p:txBody>
      </p:sp>
      <p:sp>
        <p:nvSpPr>
          <p:cNvPr id="15" name="TextBox 14">
            <a:extLst>
              <a:ext uri="{FF2B5EF4-FFF2-40B4-BE49-F238E27FC236}">
                <a16:creationId xmlns:a16="http://schemas.microsoft.com/office/drawing/2014/main" id="{2946DC01-2633-8B1E-DC70-C8984B73867A}"/>
              </a:ext>
            </a:extLst>
          </p:cNvPr>
          <p:cNvSpPr txBox="1"/>
          <p:nvPr/>
        </p:nvSpPr>
        <p:spPr>
          <a:xfrm>
            <a:off x="3116825" y="4528929"/>
            <a:ext cx="6843250" cy="584775"/>
          </a:xfrm>
          <a:prstGeom prst="rect">
            <a:avLst/>
          </a:prstGeom>
          <a:noFill/>
        </p:spPr>
        <p:txBody>
          <a:bodyPr wrap="square">
            <a:spAutoFit/>
          </a:bodyPr>
          <a:lstStyle/>
          <a:p>
            <a:pPr algn="ctr"/>
            <a:r>
              <a:rPr lang="en-US" sz="3200" kern="0" dirty="0">
                <a:latin typeface="Times New Roman" panose="02020603050405020304" pitchFamily="18" charset="0"/>
                <a:ea typeface="Times New Roman" panose="02020603050405020304" pitchFamily="18" charset="0"/>
                <a:cs typeface="Times New Roman" panose="02020603050405020304" pitchFamily="18" charset="0"/>
              </a:rPr>
              <a:t>Your past is not final.</a:t>
            </a:r>
            <a:endParaRPr lang="en-US" sz="3200" dirty="0"/>
          </a:p>
        </p:txBody>
      </p:sp>
    </p:spTree>
    <p:extLst>
      <p:ext uri="{BB962C8B-B14F-4D97-AF65-F5344CB8AC3E}">
        <p14:creationId xmlns:p14="http://schemas.microsoft.com/office/powerpoint/2010/main" val="4268186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heel(1)">
                                      <p:cBhvr>
                                        <p:cTn id="17" dur="20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p:cTn id="22" dur="1000" fill="hold"/>
                                        <p:tgtEl>
                                          <p:spTgt spid="3"/>
                                        </p:tgtEl>
                                        <p:attrNameLst>
                                          <p:attrName>ppt_w</p:attrName>
                                        </p:attrNameLst>
                                      </p:cBhvr>
                                      <p:tavLst>
                                        <p:tav tm="0">
                                          <p:val>
                                            <p:fltVal val="0"/>
                                          </p:val>
                                        </p:tav>
                                        <p:tav tm="100000">
                                          <p:val>
                                            <p:strVal val="#ppt_w"/>
                                          </p:val>
                                        </p:tav>
                                      </p:tavLst>
                                    </p:anim>
                                    <p:anim calcmode="lin" valueType="num">
                                      <p:cBhvr>
                                        <p:cTn id="23" dur="1000" fill="hold"/>
                                        <p:tgtEl>
                                          <p:spTgt spid="3"/>
                                        </p:tgtEl>
                                        <p:attrNameLst>
                                          <p:attrName>ppt_h</p:attrName>
                                        </p:attrNameLst>
                                      </p:cBhvr>
                                      <p:tavLst>
                                        <p:tav tm="0">
                                          <p:val>
                                            <p:fltVal val="0"/>
                                          </p:val>
                                        </p:tav>
                                        <p:tav tm="100000">
                                          <p:val>
                                            <p:strVal val="#ppt_h"/>
                                          </p:val>
                                        </p:tav>
                                      </p:tavLst>
                                    </p:anim>
                                    <p:anim calcmode="lin" valueType="num">
                                      <p:cBhvr>
                                        <p:cTn id="24" dur="1000" fill="hold"/>
                                        <p:tgtEl>
                                          <p:spTgt spid="3"/>
                                        </p:tgtEl>
                                        <p:attrNameLst>
                                          <p:attrName>style.rotation</p:attrName>
                                        </p:attrNameLst>
                                      </p:cBhvr>
                                      <p:tavLst>
                                        <p:tav tm="0">
                                          <p:val>
                                            <p:fltVal val="90"/>
                                          </p:val>
                                        </p:tav>
                                        <p:tav tm="100000">
                                          <p:val>
                                            <p:fltVal val="0"/>
                                          </p:val>
                                        </p:tav>
                                      </p:tavLst>
                                    </p:anim>
                                    <p:animEffect transition="in" filter="fade">
                                      <p:cBhvr>
                                        <p:cTn id="25" dur="1000"/>
                                        <p:tgtEl>
                                          <p:spTgt spid="3"/>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p:cTn id="30" dur="1000" fill="hold"/>
                                        <p:tgtEl>
                                          <p:spTgt spid="15"/>
                                        </p:tgtEl>
                                        <p:attrNameLst>
                                          <p:attrName>ppt_w</p:attrName>
                                        </p:attrNameLst>
                                      </p:cBhvr>
                                      <p:tavLst>
                                        <p:tav tm="0">
                                          <p:val>
                                            <p:fltVal val="0"/>
                                          </p:val>
                                        </p:tav>
                                        <p:tav tm="100000">
                                          <p:val>
                                            <p:strVal val="#ppt_w"/>
                                          </p:val>
                                        </p:tav>
                                      </p:tavLst>
                                    </p:anim>
                                    <p:anim calcmode="lin" valueType="num">
                                      <p:cBhvr>
                                        <p:cTn id="31" dur="1000" fill="hold"/>
                                        <p:tgtEl>
                                          <p:spTgt spid="15"/>
                                        </p:tgtEl>
                                        <p:attrNameLst>
                                          <p:attrName>ppt_h</p:attrName>
                                        </p:attrNameLst>
                                      </p:cBhvr>
                                      <p:tavLst>
                                        <p:tav tm="0">
                                          <p:val>
                                            <p:fltVal val="0"/>
                                          </p:val>
                                        </p:tav>
                                        <p:tav tm="100000">
                                          <p:val>
                                            <p:strVal val="#ppt_h"/>
                                          </p:val>
                                        </p:tav>
                                      </p:tavLst>
                                    </p:anim>
                                    <p:anim calcmode="lin" valueType="num">
                                      <p:cBhvr>
                                        <p:cTn id="32" dur="1000" fill="hold"/>
                                        <p:tgtEl>
                                          <p:spTgt spid="15"/>
                                        </p:tgtEl>
                                        <p:attrNameLst>
                                          <p:attrName>style.rotation</p:attrName>
                                        </p:attrNameLst>
                                      </p:cBhvr>
                                      <p:tavLst>
                                        <p:tav tm="0">
                                          <p:val>
                                            <p:fltVal val="90"/>
                                          </p:val>
                                        </p:tav>
                                        <p:tav tm="100000">
                                          <p:val>
                                            <p:fltVal val="0"/>
                                          </p:val>
                                        </p:tav>
                                      </p:tavLst>
                                    </p:anim>
                                    <p:animEffect transition="in" filter="fade">
                                      <p:cBhvr>
                                        <p:cTn id="33" dur="1000"/>
                                        <p:tgtEl>
                                          <p:spTgt spid="15"/>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13"/>
                                        </p:tgtEl>
                                        <p:attrNameLst>
                                          <p:attrName>style.visibility</p:attrName>
                                        </p:attrNameLst>
                                      </p:cBhvr>
                                      <p:to>
                                        <p:strVal val="visible"/>
                                      </p:to>
                                    </p:set>
                                    <p:anim calcmode="lin" valueType="num">
                                      <p:cBhvr>
                                        <p:cTn id="38" dur="1000" fill="hold"/>
                                        <p:tgtEl>
                                          <p:spTgt spid="13"/>
                                        </p:tgtEl>
                                        <p:attrNameLst>
                                          <p:attrName>ppt_w</p:attrName>
                                        </p:attrNameLst>
                                      </p:cBhvr>
                                      <p:tavLst>
                                        <p:tav tm="0">
                                          <p:val>
                                            <p:fltVal val="0"/>
                                          </p:val>
                                        </p:tav>
                                        <p:tav tm="100000">
                                          <p:val>
                                            <p:strVal val="#ppt_w"/>
                                          </p:val>
                                        </p:tav>
                                      </p:tavLst>
                                    </p:anim>
                                    <p:anim calcmode="lin" valueType="num">
                                      <p:cBhvr>
                                        <p:cTn id="39" dur="1000" fill="hold"/>
                                        <p:tgtEl>
                                          <p:spTgt spid="13"/>
                                        </p:tgtEl>
                                        <p:attrNameLst>
                                          <p:attrName>ppt_h</p:attrName>
                                        </p:attrNameLst>
                                      </p:cBhvr>
                                      <p:tavLst>
                                        <p:tav tm="0">
                                          <p:val>
                                            <p:fltVal val="0"/>
                                          </p:val>
                                        </p:tav>
                                        <p:tav tm="100000">
                                          <p:val>
                                            <p:strVal val="#ppt_h"/>
                                          </p:val>
                                        </p:tav>
                                      </p:tavLst>
                                    </p:anim>
                                    <p:anim calcmode="lin" valueType="num">
                                      <p:cBhvr>
                                        <p:cTn id="40" dur="1000" fill="hold"/>
                                        <p:tgtEl>
                                          <p:spTgt spid="13"/>
                                        </p:tgtEl>
                                        <p:attrNameLst>
                                          <p:attrName>style.rotation</p:attrName>
                                        </p:attrNameLst>
                                      </p:cBhvr>
                                      <p:tavLst>
                                        <p:tav tm="0">
                                          <p:val>
                                            <p:fltVal val="90"/>
                                          </p:val>
                                        </p:tav>
                                        <p:tav tm="100000">
                                          <p:val>
                                            <p:fltVal val="0"/>
                                          </p:val>
                                        </p:tav>
                                      </p:tavLst>
                                    </p:anim>
                                    <p:animEffect transition="in" filter="fade">
                                      <p:cBhvr>
                                        <p:cTn id="41" dur="1000"/>
                                        <p:tgtEl>
                                          <p:spTgt spid="13"/>
                                        </p:tgtEl>
                                      </p:cBhvr>
                                    </p:animEffect>
                                  </p:childTnLst>
                                </p:cTn>
                              </p:par>
                            </p:childTnLst>
                          </p:cTn>
                        </p:par>
                      </p:childTnLst>
                    </p:cTn>
                  </p:par>
                  <p:par>
                    <p:cTn id="42" fill="hold">
                      <p:stCondLst>
                        <p:cond delay="indefinite"/>
                      </p:stCondLst>
                      <p:childTnLst>
                        <p:par>
                          <p:cTn id="43" fill="hold">
                            <p:stCondLst>
                              <p:cond delay="0"/>
                            </p:stCondLst>
                            <p:childTnLst>
                              <p:par>
                                <p:cTn id="44" presetID="31" presetClass="entr" presetSubtype="0" fill="hold" grpId="0" nodeType="clickEffect">
                                  <p:stCondLst>
                                    <p:cond delay="0"/>
                                  </p:stCondLst>
                                  <p:childTnLst>
                                    <p:set>
                                      <p:cBhvr>
                                        <p:cTn id="45" dur="1" fill="hold">
                                          <p:stCondLst>
                                            <p:cond delay="0"/>
                                          </p:stCondLst>
                                        </p:cTn>
                                        <p:tgtEl>
                                          <p:spTgt spid="11"/>
                                        </p:tgtEl>
                                        <p:attrNameLst>
                                          <p:attrName>style.visibility</p:attrName>
                                        </p:attrNameLst>
                                      </p:cBhvr>
                                      <p:to>
                                        <p:strVal val="visible"/>
                                      </p:to>
                                    </p:set>
                                    <p:anim calcmode="lin" valueType="num">
                                      <p:cBhvr>
                                        <p:cTn id="46" dur="1000" fill="hold"/>
                                        <p:tgtEl>
                                          <p:spTgt spid="11"/>
                                        </p:tgtEl>
                                        <p:attrNameLst>
                                          <p:attrName>ppt_w</p:attrName>
                                        </p:attrNameLst>
                                      </p:cBhvr>
                                      <p:tavLst>
                                        <p:tav tm="0">
                                          <p:val>
                                            <p:fltVal val="0"/>
                                          </p:val>
                                        </p:tav>
                                        <p:tav tm="100000">
                                          <p:val>
                                            <p:strVal val="#ppt_w"/>
                                          </p:val>
                                        </p:tav>
                                      </p:tavLst>
                                    </p:anim>
                                    <p:anim calcmode="lin" valueType="num">
                                      <p:cBhvr>
                                        <p:cTn id="47" dur="1000" fill="hold"/>
                                        <p:tgtEl>
                                          <p:spTgt spid="11"/>
                                        </p:tgtEl>
                                        <p:attrNameLst>
                                          <p:attrName>ppt_h</p:attrName>
                                        </p:attrNameLst>
                                      </p:cBhvr>
                                      <p:tavLst>
                                        <p:tav tm="0">
                                          <p:val>
                                            <p:fltVal val="0"/>
                                          </p:val>
                                        </p:tav>
                                        <p:tav tm="100000">
                                          <p:val>
                                            <p:strVal val="#ppt_h"/>
                                          </p:val>
                                        </p:tav>
                                      </p:tavLst>
                                    </p:anim>
                                    <p:anim calcmode="lin" valueType="num">
                                      <p:cBhvr>
                                        <p:cTn id="48" dur="1000" fill="hold"/>
                                        <p:tgtEl>
                                          <p:spTgt spid="11"/>
                                        </p:tgtEl>
                                        <p:attrNameLst>
                                          <p:attrName>style.rotation</p:attrName>
                                        </p:attrNameLst>
                                      </p:cBhvr>
                                      <p:tavLst>
                                        <p:tav tm="0">
                                          <p:val>
                                            <p:fltVal val="90"/>
                                          </p:val>
                                        </p:tav>
                                        <p:tav tm="100000">
                                          <p:val>
                                            <p:fltVal val="0"/>
                                          </p:val>
                                        </p:tav>
                                      </p:tavLst>
                                    </p:anim>
                                    <p:animEffect transition="in" filter="fade">
                                      <p:cBhvr>
                                        <p:cTn id="49"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P spid="11" grpId="0"/>
      <p:bldP spid="13" grpId="0"/>
      <p:bldP spid="1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E29CC-E7E5-357B-2EDE-0D9E5F6FBBF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71C97BF-14A3-2EB3-6B88-D01FDF5331AD}"/>
              </a:ext>
            </a:extLst>
          </p:cNvPr>
          <p:cNvSpPr txBox="1"/>
          <p:nvPr/>
        </p:nvSpPr>
        <p:spPr>
          <a:xfrm>
            <a:off x="1543665" y="386940"/>
            <a:ext cx="8170606" cy="2294731"/>
          </a:xfrm>
          <a:prstGeom prst="rect">
            <a:avLst/>
          </a:prstGeom>
          <a:noFill/>
        </p:spPr>
        <p:txBody>
          <a:bodyPr wrap="square">
            <a:spAutoFit/>
          </a:bodyPr>
          <a:lstStyle/>
          <a:p>
            <a:pPr marL="0" marR="0" algn="ctr">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A little girl broke her mother’s favorite vase.</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She tried to hide it, glue it, fix it — but couldn’t.</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Finally she brought the broken pieces and said, “I’m sorry.”</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Her mother didn’t throw her away.</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She restored the vase and kept loving her.</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2B8FC69A-76D9-71C5-795C-34425618989A}"/>
              </a:ext>
            </a:extLst>
          </p:cNvPr>
          <p:cNvSpPr txBox="1"/>
          <p:nvPr/>
        </p:nvSpPr>
        <p:spPr>
          <a:xfrm>
            <a:off x="191729" y="4268861"/>
            <a:ext cx="11808542" cy="560025"/>
          </a:xfrm>
          <a:prstGeom prst="rect">
            <a:avLst/>
          </a:prstGeom>
          <a:noFill/>
        </p:spPr>
        <p:txBody>
          <a:bodyPr wrap="square">
            <a:spAutoFit/>
          </a:bodyPr>
          <a:lstStyle/>
          <a:p>
            <a:pPr marL="0" marR="0">
              <a:lnSpc>
                <a:spcPct val="115000"/>
              </a:lnSpc>
              <a:spcAft>
                <a:spcPts val="800"/>
              </a:spcAft>
              <a:buNone/>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The cross paid for your </a:t>
            </a:r>
            <a:r>
              <a:rPr lang="en-US" sz="2800" u="sng" kern="0" dirty="0">
                <a:effectLst/>
                <a:latin typeface="Times New Roman" panose="02020603050405020304" pitchFamily="18" charset="0"/>
                <a:ea typeface="Times New Roman" panose="02020603050405020304" pitchFamily="18" charset="0"/>
                <a:cs typeface="Times New Roman" panose="02020603050405020304" pitchFamily="18" charset="0"/>
              </a:rPr>
              <a:t>brokenness</a:t>
            </a: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….The resurrection </a:t>
            </a:r>
            <a:r>
              <a:rPr lang="en-US" sz="2800" u="sng" kern="0" dirty="0">
                <a:effectLst/>
                <a:latin typeface="Times New Roman" panose="02020603050405020304" pitchFamily="18" charset="0"/>
                <a:ea typeface="Times New Roman" panose="02020603050405020304" pitchFamily="18" charset="0"/>
                <a:cs typeface="Times New Roman" panose="02020603050405020304" pitchFamily="18" charset="0"/>
              </a:rPr>
              <a:t>reveals your redemption.</a:t>
            </a:r>
            <a:endParaRPr lang="en-US" sz="28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AD039D01-E3A6-2B74-8A4A-E5888638E7DB}"/>
              </a:ext>
            </a:extLst>
          </p:cNvPr>
          <p:cNvSpPr txBox="1"/>
          <p:nvPr/>
        </p:nvSpPr>
        <p:spPr>
          <a:xfrm>
            <a:off x="1071715" y="3115581"/>
            <a:ext cx="9478297" cy="626838"/>
          </a:xfrm>
          <a:prstGeom prst="rect">
            <a:avLst/>
          </a:prstGeom>
          <a:noFill/>
        </p:spPr>
        <p:txBody>
          <a:bodyPr wrap="square">
            <a:spAutoFit/>
          </a:bodyPr>
          <a:lstStyle/>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God </a:t>
            </a:r>
            <a:r>
              <a:rPr lang="en-US" sz="3200" u="sng" kern="0" dirty="0">
                <a:effectLst/>
                <a:latin typeface="Times New Roman" panose="02020603050405020304" pitchFamily="18" charset="0"/>
                <a:ea typeface="Times New Roman" panose="02020603050405020304" pitchFamily="18" charset="0"/>
                <a:cs typeface="Times New Roman" panose="02020603050405020304" pitchFamily="18" charset="0"/>
              </a:rPr>
              <a:t>doesn’t discard broken people</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…He </a:t>
            </a:r>
            <a:r>
              <a:rPr lang="en-US" sz="3200" u="sng" kern="0" dirty="0">
                <a:effectLst/>
                <a:latin typeface="Times New Roman" panose="02020603050405020304" pitchFamily="18" charset="0"/>
                <a:ea typeface="Times New Roman" panose="02020603050405020304" pitchFamily="18" charset="0"/>
                <a:cs typeface="Times New Roman" panose="02020603050405020304" pitchFamily="18" charset="0"/>
              </a:rPr>
              <a:t>restores them</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ED8C46FE-C86F-B549-AABD-DBB77FA99209}"/>
              </a:ext>
            </a:extLst>
          </p:cNvPr>
          <p:cNvSpPr txBox="1"/>
          <p:nvPr/>
        </p:nvSpPr>
        <p:spPr>
          <a:xfrm>
            <a:off x="2517058" y="5355328"/>
            <a:ext cx="7806813" cy="626838"/>
          </a:xfrm>
          <a:prstGeom prst="rect">
            <a:avLst/>
          </a:prstGeom>
          <a:noFill/>
        </p:spPr>
        <p:txBody>
          <a:bodyPr wrap="square">
            <a:spAutoFit/>
          </a:bodyPr>
          <a:lstStyle/>
          <a:p>
            <a:pPr marL="0" marR="0">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Ta-Da — you’re not who you used to be.</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485478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90"/>
                                          </p:val>
                                        </p:tav>
                                        <p:tav tm="100000">
                                          <p:val>
                                            <p:fltVal val="0"/>
                                          </p:val>
                                        </p:tav>
                                      </p:tavLst>
                                    </p:anim>
                                    <p:animEffect transition="in" filter="fade">
                                      <p:cBhvr>
                                        <p:cTn id="10" dur="10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Effect transition="in" filter="circle(in)">
                                      <p:cBhvr>
                                        <p:cTn id="23" dur="2000"/>
                                        <p:tgtEl>
                                          <p:spTgt spid="5">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1"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wheel(1)">
                                      <p:cBhvr>
                                        <p:cTn id="28"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E4F158C-D1FD-97E8-A738-2159E49BA755}"/>
              </a:ext>
            </a:extLst>
          </p:cNvPr>
          <p:cNvSpPr txBox="1"/>
          <p:nvPr/>
        </p:nvSpPr>
        <p:spPr>
          <a:xfrm>
            <a:off x="147483" y="-84466"/>
            <a:ext cx="11897033" cy="6668492"/>
          </a:xfrm>
          <a:prstGeom prst="rect">
            <a:avLst/>
          </a:prstGeom>
          <a:noFill/>
        </p:spPr>
        <p:txBody>
          <a:bodyPr wrap="square">
            <a:spAutoFit/>
          </a:bodyPr>
          <a:lstStyle/>
          <a:p>
            <a:pPr algn="ctr">
              <a:buNone/>
            </a:pPr>
            <a:r>
              <a:rPr lang="en-US" sz="2800" b="0" i="0" dirty="0">
                <a:solidFill>
                  <a:srgbClr val="000000"/>
                </a:solidFill>
                <a:effectLst/>
                <a:latin typeface="system-ui"/>
              </a:rPr>
              <a:t>Matthew 28    </a:t>
            </a:r>
            <a:r>
              <a:rPr lang="en-US" sz="2800" b="1" i="0" dirty="0">
                <a:solidFill>
                  <a:srgbClr val="000000"/>
                </a:solidFill>
                <a:effectLst/>
                <a:latin typeface="system-ui"/>
              </a:rPr>
              <a:t>28 </a:t>
            </a:r>
            <a:r>
              <a:rPr lang="en-US" sz="2800" b="0" i="0" dirty="0">
                <a:solidFill>
                  <a:srgbClr val="000000"/>
                </a:solidFill>
                <a:effectLst/>
                <a:latin typeface="system-ui"/>
              </a:rPr>
              <a:t>Now after the Sabbath, as the first </a:t>
            </a:r>
            <a:r>
              <a:rPr lang="en-US" sz="2800" b="0" i="1" dirty="0">
                <a:solidFill>
                  <a:srgbClr val="000000"/>
                </a:solidFill>
                <a:effectLst/>
                <a:latin typeface="system-ui"/>
              </a:rPr>
              <a:t>day</a:t>
            </a:r>
            <a:r>
              <a:rPr lang="en-US" sz="2800" b="0" i="0" dirty="0">
                <a:solidFill>
                  <a:srgbClr val="000000"/>
                </a:solidFill>
                <a:effectLst/>
                <a:latin typeface="system-ui"/>
              </a:rPr>
              <a:t> of the week began to dawn, Mary Magdalene and the other Mary came to see the tomb. </a:t>
            </a:r>
            <a:r>
              <a:rPr lang="en-US" sz="2800" b="1" i="0" baseline="30000" dirty="0">
                <a:solidFill>
                  <a:srgbClr val="000000"/>
                </a:solidFill>
                <a:effectLst/>
                <a:latin typeface="system-ui"/>
              </a:rPr>
              <a:t>2 </a:t>
            </a:r>
            <a:r>
              <a:rPr lang="en-US" sz="2800" b="0" i="0" dirty="0">
                <a:solidFill>
                  <a:srgbClr val="000000"/>
                </a:solidFill>
                <a:effectLst/>
                <a:latin typeface="system-ui"/>
              </a:rPr>
              <a:t>And behold, there was a great earthquake; for an angel of the Lord descended from heaven, and came and rolled back the stone </a:t>
            </a:r>
            <a:r>
              <a:rPr lang="en-US" sz="2800" b="0" i="0" baseline="30000" dirty="0">
                <a:solidFill>
                  <a:srgbClr val="000000"/>
                </a:solidFill>
                <a:effectLst/>
                <a:latin typeface="system-ui"/>
              </a:rPr>
              <a:t>[</a:t>
            </a:r>
            <a:r>
              <a:rPr lang="en-US" sz="2800" b="0" i="0" baseline="30000" dirty="0">
                <a:solidFill>
                  <a:srgbClr val="4A4A4A"/>
                </a:solidFill>
                <a:effectLst/>
                <a:latin typeface="system-ui"/>
                <a:hlinkClick r:id="rId2" tooltip="See footnote a"/>
              </a:rPr>
              <a:t>a</a:t>
            </a:r>
            <a:r>
              <a:rPr lang="en-US" sz="2800" b="0" i="0" baseline="30000" dirty="0">
                <a:solidFill>
                  <a:srgbClr val="000000"/>
                </a:solidFill>
                <a:effectLst/>
                <a:latin typeface="system-ui"/>
              </a:rPr>
              <a:t>]</a:t>
            </a:r>
            <a:r>
              <a:rPr lang="en-US" sz="2800" b="0" i="0" dirty="0">
                <a:solidFill>
                  <a:srgbClr val="000000"/>
                </a:solidFill>
                <a:effectLst/>
                <a:latin typeface="system-ui"/>
              </a:rPr>
              <a:t>from the door, and sat on it. </a:t>
            </a:r>
            <a:r>
              <a:rPr lang="en-US" sz="2800" b="1" i="0" baseline="30000" dirty="0">
                <a:solidFill>
                  <a:srgbClr val="000000"/>
                </a:solidFill>
                <a:effectLst/>
                <a:latin typeface="system-ui"/>
              </a:rPr>
              <a:t>3 </a:t>
            </a:r>
            <a:r>
              <a:rPr lang="en-US" sz="2800" b="0" i="0" dirty="0">
                <a:solidFill>
                  <a:srgbClr val="000000"/>
                </a:solidFill>
                <a:effectLst/>
                <a:latin typeface="system-ui"/>
              </a:rPr>
              <a:t>His countenance was like lightning, and his clothing as white as snow. </a:t>
            </a:r>
            <a:r>
              <a:rPr lang="en-US" sz="2800" b="1" i="0" baseline="30000" dirty="0">
                <a:solidFill>
                  <a:srgbClr val="000000"/>
                </a:solidFill>
                <a:effectLst/>
                <a:latin typeface="system-ui"/>
              </a:rPr>
              <a:t>4 </a:t>
            </a:r>
            <a:r>
              <a:rPr lang="en-US" sz="2800" b="0" i="0" dirty="0">
                <a:solidFill>
                  <a:srgbClr val="000000"/>
                </a:solidFill>
                <a:effectLst/>
                <a:latin typeface="system-ui"/>
              </a:rPr>
              <a:t>And the guards shook for fear of him, and became like dead </a:t>
            </a:r>
            <a:r>
              <a:rPr lang="en-US" sz="2800" b="0" i="1" dirty="0">
                <a:solidFill>
                  <a:srgbClr val="000000"/>
                </a:solidFill>
                <a:effectLst/>
                <a:latin typeface="system-ui"/>
              </a:rPr>
              <a:t>men.</a:t>
            </a:r>
            <a:endParaRPr lang="en-US" sz="2800" b="0" i="0" dirty="0">
              <a:solidFill>
                <a:srgbClr val="000000"/>
              </a:solidFill>
              <a:effectLst/>
              <a:latin typeface="system-ui"/>
            </a:endParaRPr>
          </a:p>
          <a:p>
            <a:pPr algn="l">
              <a:spcBef>
                <a:spcPts val="3750"/>
              </a:spcBef>
              <a:buNone/>
            </a:pPr>
            <a:r>
              <a:rPr lang="en-US" sz="2800" b="1" i="0" baseline="30000" dirty="0">
                <a:solidFill>
                  <a:srgbClr val="000000"/>
                </a:solidFill>
                <a:effectLst/>
                <a:latin typeface="system-ui"/>
              </a:rPr>
              <a:t>5 </a:t>
            </a:r>
            <a:r>
              <a:rPr lang="en-US" sz="2800" b="0" i="0" dirty="0">
                <a:solidFill>
                  <a:srgbClr val="000000"/>
                </a:solidFill>
                <a:effectLst/>
                <a:latin typeface="system-ui"/>
              </a:rPr>
              <a:t>But the angel answered and said to the women, “Do not be afraid, for I know that you seek Jesus who was crucified. </a:t>
            </a:r>
            <a:r>
              <a:rPr lang="en-US" sz="2800" b="1" i="0" baseline="30000" dirty="0">
                <a:solidFill>
                  <a:srgbClr val="000000"/>
                </a:solidFill>
                <a:effectLst/>
                <a:latin typeface="system-ui"/>
              </a:rPr>
              <a:t>6 </a:t>
            </a:r>
            <a:r>
              <a:rPr lang="en-US" sz="2800" b="0" i="0" dirty="0">
                <a:solidFill>
                  <a:srgbClr val="000000"/>
                </a:solidFill>
                <a:effectLst/>
                <a:latin typeface="system-ui"/>
              </a:rPr>
              <a:t>He is not here; for He is risen, as He said. Come, see the place where the Lord lay. </a:t>
            </a:r>
            <a:r>
              <a:rPr lang="en-US" sz="2800" b="1" i="0" baseline="30000" dirty="0">
                <a:solidFill>
                  <a:srgbClr val="000000"/>
                </a:solidFill>
                <a:effectLst/>
                <a:latin typeface="system-ui"/>
              </a:rPr>
              <a:t>7 </a:t>
            </a:r>
            <a:r>
              <a:rPr lang="en-US" sz="2800" b="0" i="0" dirty="0">
                <a:solidFill>
                  <a:srgbClr val="000000"/>
                </a:solidFill>
                <a:effectLst/>
                <a:latin typeface="system-ui"/>
              </a:rPr>
              <a:t>And go quickly and tell His disciples that He is risen from the dead, and indeed He is going before you into Galilee; there you will see Him. Behold, I have told you.”</a:t>
            </a:r>
          </a:p>
          <a:p>
            <a:pPr algn="l">
              <a:spcBef>
                <a:spcPts val="3750"/>
              </a:spcBef>
            </a:pPr>
            <a:r>
              <a:rPr lang="en-US" sz="2800" b="1" i="0" baseline="30000" dirty="0">
                <a:solidFill>
                  <a:srgbClr val="000000"/>
                </a:solidFill>
                <a:effectLst/>
                <a:latin typeface="system-ui"/>
              </a:rPr>
              <a:t>8 </a:t>
            </a:r>
            <a:r>
              <a:rPr lang="en-US" sz="2800" b="0" i="0" dirty="0">
                <a:solidFill>
                  <a:srgbClr val="000000"/>
                </a:solidFill>
                <a:effectLst/>
                <a:latin typeface="system-ui"/>
              </a:rPr>
              <a:t>So they went out quickly from the tomb with fear and great joy, and ran to bring His disciples word.</a:t>
            </a:r>
          </a:p>
        </p:txBody>
      </p:sp>
    </p:spTree>
    <p:extLst>
      <p:ext uri="{BB962C8B-B14F-4D97-AF65-F5344CB8AC3E}">
        <p14:creationId xmlns:p14="http://schemas.microsoft.com/office/powerpoint/2010/main" val="2707311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6D269B-62CC-B1CA-318D-4259A43E5D54}"/>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6C3F649-E2BE-F097-7142-1C238443CC88}"/>
              </a:ext>
            </a:extLst>
          </p:cNvPr>
          <p:cNvSpPr txBox="1"/>
          <p:nvPr/>
        </p:nvSpPr>
        <p:spPr>
          <a:xfrm>
            <a:off x="2792360" y="5043650"/>
            <a:ext cx="6096000" cy="560025"/>
          </a:xfrm>
          <a:prstGeom prst="rect">
            <a:avLst/>
          </a:prstGeom>
          <a:noFill/>
        </p:spPr>
        <p:txBody>
          <a:bodyPr wrap="square">
            <a:spAutoFit/>
          </a:bodyPr>
          <a:lstStyle/>
          <a:p>
            <a:pPr marL="0" marR="0" algn="ctr">
              <a:lnSpc>
                <a:spcPct val="115000"/>
              </a:lnSpc>
              <a:spcAft>
                <a:spcPts val="800"/>
              </a:spcAft>
              <a:buNone/>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Death lost its sting.</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7BFC5B48-2860-6F83-2FFD-8E3BE5674533}"/>
              </a:ext>
            </a:extLst>
          </p:cNvPr>
          <p:cNvSpPr txBox="1"/>
          <p:nvPr/>
        </p:nvSpPr>
        <p:spPr>
          <a:xfrm>
            <a:off x="668593" y="442601"/>
            <a:ext cx="10943303" cy="827278"/>
          </a:xfrm>
          <a:prstGeom prst="rect">
            <a:avLst/>
          </a:prstGeom>
          <a:noFill/>
        </p:spPr>
        <p:txBody>
          <a:bodyPr wrap="square">
            <a:spAutoFit/>
          </a:bodyPr>
          <a:lstStyle/>
          <a:p>
            <a:pPr marL="0" marR="0">
              <a:lnSpc>
                <a:spcPct val="115000"/>
              </a:lnSpc>
              <a:spcAft>
                <a:spcPts val="800"/>
              </a:spcAft>
              <a:buNone/>
            </a:pPr>
            <a:r>
              <a:rPr lang="en-US" sz="4400" u="sng" kern="0" dirty="0">
                <a:effectLst/>
                <a:latin typeface="Times New Roman" panose="02020603050405020304" pitchFamily="18" charset="0"/>
                <a:ea typeface="Times New Roman" panose="02020603050405020304" pitchFamily="18" charset="0"/>
                <a:cs typeface="Times New Roman" panose="02020603050405020304" pitchFamily="18" charset="0"/>
              </a:rPr>
              <a:t>When Jesus Came Out…So Did Your Freedom</a:t>
            </a:r>
            <a:endParaRPr lang="en-US" sz="3200" u="sng"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4440C2DC-071A-8066-C602-C58B220B75C1}"/>
              </a:ext>
            </a:extLst>
          </p:cNvPr>
          <p:cNvSpPr txBox="1"/>
          <p:nvPr/>
        </p:nvSpPr>
        <p:spPr>
          <a:xfrm>
            <a:off x="1455173" y="1534337"/>
            <a:ext cx="8947355" cy="1551066"/>
          </a:xfrm>
          <a:prstGeom prst="rect">
            <a:avLst/>
          </a:prstGeom>
          <a:noFill/>
        </p:spPr>
        <p:txBody>
          <a:bodyPr wrap="square">
            <a:spAutoFit/>
          </a:bodyPr>
          <a:lstStyle/>
          <a:p>
            <a:pPr marL="0" marR="0" algn="ctr">
              <a:lnSpc>
                <a:spcPct val="115000"/>
              </a:lnSpc>
              <a:spcAft>
                <a:spcPts val="800"/>
              </a:spcAft>
              <a:buNone/>
            </a:pPr>
            <a:r>
              <a:rPr lang="en-US" sz="2800" b="1" i="1" kern="0" dirty="0">
                <a:effectLst/>
                <a:latin typeface="Times New Roman" panose="02020603050405020304" pitchFamily="18" charset="0"/>
                <a:ea typeface="Times New Roman" panose="02020603050405020304" pitchFamily="18" charset="0"/>
                <a:cs typeface="Times New Roman" panose="02020603050405020304" pitchFamily="18" charset="0"/>
              </a:rPr>
              <a:t>Romans 8:11 </a:t>
            </a:r>
            <a:br>
              <a:rPr lang="en-US" sz="2800" i="1"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i="1" kern="0" dirty="0">
                <a:effectLst/>
                <a:latin typeface="Times New Roman" panose="02020603050405020304" pitchFamily="18" charset="0"/>
                <a:ea typeface="Times New Roman" panose="02020603050405020304" pitchFamily="18" charset="0"/>
                <a:cs typeface="Times New Roman" panose="02020603050405020304" pitchFamily="18" charset="0"/>
              </a:rPr>
              <a:t>“And if the Spirit of Him who raised Jesus from the dead is living in you… He will also give life to your mortal bodies.”</a:t>
            </a:r>
            <a:endParaRPr lang="en-US" sz="2800" i="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E6B3CB96-5D87-F985-7BE4-F10AFF5CCAC4}"/>
              </a:ext>
            </a:extLst>
          </p:cNvPr>
          <p:cNvSpPr txBox="1"/>
          <p:nvPr/>
        </p:nvSpPr>
        <p:spPr>
          <a:xfrm>
            <a:off x="1292940" y="5879947"/>
            <a:ext cx="9271820" cy="560025"/>
          </a:xfrm>
          <a:prstGeom prst="rect">
            <a:avLst/>
          </a:prstGeom>
          <a:noFill/>
        </p:spPr>
        <p:txBody>
          <a:bodyPr wrap="square">
            <a:spAutoFit/>
          </a:bodyPr>
          <a:lstStyle/>
          <a:p>
            <a:pPr marL="0" marR="0" algn="ctr">
              <a:lnSpc>
                <a:spcPct val="115000"/>
              </a:lnSpc>
              <a:spcAft>
                <a:spcPts val="800"/>
              </a:spcAft>
              <a:buNone/>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The same power that raised Christ now works in you.</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691A1430-E302-97AD-F502-E15D8609D562}"/>
              </a:ext>
            </a:extLst>
          </p:cNvPr>
          <p:cNvSpPr txBox="1"/>
          <p:nvPr/>
        </p:nvSpPr>
        <p:spPr>
          <a:xfrm>
            <a:off x="2703871" y="3323413"/>
            <a:ext cx="6096000" cy="830997"/>
          </a:xfrm>
          <a:prstGeom prst="rect">
            <a:avLst/>
          </a:prstGeom>
          <a:noFill/>
        </p:spPr>
        <p:txBody>
          <a:bodyPr wrap="square">
            <a:spAutoFit/>
          </a:bodyPr>
          <a:lstStyle/>
          <a:p>
            <a:pPr algn="ct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When Jesus walked out of that tomb:</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2400" dirty="0"/>
          </a:p>
        </p:txBody>
      </p:sp>
      <p:sp>
        <p:nvSpPr>
          <p:cNvPr id="13" name="TextBox 12">
            <a:extLst>
              <a:ext uri="{FF2B5EF4-FFF2-40B4-BE49-F238E27FC236}">
                <a16:creationId xmlns:a16="http://schemas.microsoft.com/office/drawing/2014/main" id="{A43203BF-AFC8-B601-BFCC-CD6FB3ED2559}"/>
              </a:ext>
            </a:extLst>
          </p:cNvPr>
          <p:cNvSpPr txBox="1"/>
          <p:nvPr/>
        </p:nvSpPr>
        <p:spPr>
          <a:xfrm>
            <a:off x="2792360" y="3915366"/>
            <a:ext cx="6096000" cy="954107"/>
          </a:xfrm>
          <a:prstGeom prst="rect">
            <a:avLst/>
          </a:prstGeom>
          <a:noFill/>
        </p:spPr>
        <p:txBody>
          <a:bodyPr wrap="square">
            <a:spAutoFit/>
          </a:bodyPr>
          <a:lstStyle/>
          <a:p>
            <a:pPr algn="ct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Fear lost power.</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2800" dirty="0"/>
          </a:p>
        </p:txBody>
      </p:sp>
      <p:sp>
        <p:nvSpPr>
          <p:cNvPr id="15" name="TextBox 14">
            <a:extLst>
              <a:ext uri="{FF2B5EF4-FFF2-40B4-BE49-F238E27FC236}">
                <a16:creationId xmlns:a16="http://schemas.microsoft.com/office/drawing/2014/main" id="{F6764247-BD35-4049-4EAD-6C1EEAE104CF}"/>
              </a:ext>
            </a:extLst>
          </p:cNvPr>
          <p:cNvSpPr txBox="1"/>
          <p:nvPr/>
        </p:nvSpPr>
        <p:spPr>
          <a:xfrm>
            <a:off x="2880850" y="4518553"/>
            <a:ext cx="6096000" cy="954107"/>
          </a:xfrm>
          <a:prstGeom prst="rect">
            <a:avLst/>
          </a:prstGeom>
          <a:noFill/>
        </p:spPr>
        <p:txBody>
          <a:bodyPr wrap="square">
            <a:spAutoFit/>
          </a:bodyPr>
          <a:lstStyle/>
          <a:p>
            <a:pPr algn="ct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Sin lost authority.</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2800" dirty="0"/>
          </a:p>
        </p:txBody>
      </p:sp>
    </p:spTree>
    <p:extLst>
      <p:ext uri="{BB962C8B-B14F-4D97-AF65-F5344CB8AC3E}">
        <p14:creationId xmlns:p14="http://schemas.microsoft.com/office/powerpoint/2010/main" val="2014323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randombar(horizontal)">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ircle(in)">
                                      <p:cBhvr>
                                        <p:cTn id="17" dur="20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p:cTn id="22" dur="1000" fill="hold"/>
                                        <p:tgtEl>
                                          <p:spTgt spid="13"/>
                                        </p:tgtEl>
                                        <p:attrNameLst>
                                          <p:attrName>ppt_w</p:attrName>
                                        </p:attrNameLst>
                                      </p:cBhvr>
                                      <p:tavLst>
                                        <p:tav tm="0">
                                          <p:val>
                                            <p:fltVal val="0"/>
                                          </p:val>
                                        </p:tav>
                                        <p:tav tm="100000">
                                          <p:val>
                                            <p:strVal val="#ppt_w"/>
                                          </p:val>
                                        </p:tav>
                                      </p:tavLst>
                                    </p:anim>
                                    <p:anim calcmode="lin" valueType="num">
                                      <p:cBhvr>
                                        <p:cTn id="23" dur="1000" fill="hold"/>
                                        <p:tgtEl>
                                          <p:spTgt spid="13"/>
                                        </p:tgtEl>
                                        <p:attrNameLst>
                                          <p:attrName>ppt_h</p:attrName>
                                        </p:attrNameLst>
                                      </p:cBhvr>
                                      <p:tavLst>
                                        <p:tav tm="0">
                                          <p:val>
                                            <p:fltVal val="0"/>
                                          </p:val>
                                        </p:tav>
                                        <p:tav tm="100000">
                                          <p:val>
                                            <p:strVal val="#ppt_h"/>
                                          </p:val>
                                        </p:tav>
                                      </p:tavLst>
                                    </p:anim>
                                    <p:anim calcmode="lin" valueType="num">
                                      <p:cBhvr>
                                        <p:cTn id="24" dur="1000" fill="hold"/>
                                        <p:tgtEl>
                                          <p:spTgt spid="13"/>
                                        </p:tgtEl>
                                        <p:attrNameLst>
                                          <p:attrName>style.rotation</p:attrName>
                                        </p:attrNameLst>
                                      </p:cBhvr>
                                      <p:tavLst>
                                        <p:tav tm="0">
                                          <p:val>
                                            <p:fltVal val="90"/>
                                          </p:val>
                                        </p:tav>
                                        <p:tav tm="100000">
                                          <p:val>
                                            <p:fltVal val="0"/>
                                          </p:val>
                                        </p:tav>
                                      </p:tavLst>
                                    </p:anim>
                                    <p:animEffect transition="in" filter="fade">
                                      <p:cBhvr>
                                        <p:cTn id="25" dur="1000"/>
                                        <p:tgtEl>
                                          <p:spTgt spid="13"/>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15"/>
                                        </p:tgtEl>
                                        <p:attrNameLst>
                                          <p:attrName>style.visibility</p:attrName>
                                        </p:attrNameLst>
                                      </p:cBhvr>
                                      <p:to>
                                        <p:strVal val="visible"/>
                                      </p:to>
                                    </p:set>
                                    <p:anim calcmode="lin" valueType="num">
                                      <p:cBhvr>
                                        <p:cTn id="30" dur="1000" fill="hold"/>
                                        <p:tgtEl>
                                          <p:spTgt spid="15"/>
                                        </p:tgtEl>
                                        <p:attrNameLst>
                                          <p:attrName>ppt_w</p:attrName>
                                        </p:attrNameLst>
                                      </p:cBhvr>
                                      <p:tavLst>
                                        <p:tav tm="0">
                                          <p:val>
                                            <p:fltVal val="0"/>
                                          </p:val>
                                        </p:tav>
                                        <p:tav tm="100000">
                                          <p:val>
                                            <p:strVal val="#ppt_w"/>
                                          </p:val>
                                        </p:tav>
                                      </p:tavLst>
                                    </p:anim>
                                    <p:anim calcmode="lin" valueType="num">
                                      <p:cBhvr>
                                        <p:cTn id="31" dur="1000" fill="hold"/>
                                        <p:tgtEl>
                                          <p:spTgt spid="15"/>
                                        </p:tgtEl>
                                        <p:attrNameLst>
                                          <p:attrName>ppt_h</p:attrName>
                                        </p:attrNameLst>
                                      </p:cBhvr>
                                      <p:tavLst>
                                        <p:tav tm="0">
                                          <p:val>
                                            <p:fltVal val="0"/>
                                          </p:val>
                                        </p:tav>
                                        <p:tav tm="100000">
                                          <p:val>
                                            <p:strVal val="#ppt_h"/>
                                          </p:val>
                                        </p:tav>
                                      </p:tavLst>
                                    </p:anim>
                                    <p:anim calcmode="lin" valueType="num">
                                      <p:cBhvr>
                                        <p:cTn id="32" dur="1000" fill="hold"/>
                                        <p:tgtEl>
                                          <p:spTgt spid="15"/>
                                        </p:tgtEl>
                                        <p:attrNameLst>
                                          <p:attrName>style.rotation</p:attrName>
                                        </p:attrNameLst>
                                      </p:cBhvr>
                                      <p:tavLst>
                                        <p:tav tm="0">
                                          <p:val>
                                            <p:fltVal val="90"/>
                                          </p:val>
                                        </p:tav>
                                        <p:tav tm="100000">
                                          <p:val>
                                            <p:fltVal val="0"/>
                                          </p:val>
                                        </p:tav>
                                      </p:tavLst>
                                    </p:anim>
                                    <p:animEffect transition="in" filter="fade">
                                      <p:cBhvr>
                                        <p:cTn id="33" dur="1000"/>
                                        <p:tgtEl>
                                          <p:spTgt spid="15"/>
                                        </p:tgtEl>
                                      </p:cBhvr>
                                    </p:animEffect>
                                  </p:childTnLst>
                                </p:cTn>
                              </p:par>
                            </p:childTnLst>
                          </p:cTn>
                        </p:par>
                      </p:childTnLst>
                    </p:cTn>
                  </p:par>
                  <p:par>
                    <p:cTn id="34" fill="hold">
                      <p:stCondLst>
                        <p:cond delay="indefinite"/>
                      </p:stCondLst>
                      <p:childTnLst>
                        <p:par>
                          <p:cTn id="35" fill="hold">
                            <p:stCondLst>
                              <p:cond delay="0"/>
                            </p:stCondLst>
                            <p:childTnLst>
                              <p:par>
                                <p:cTn id="36" presetID="31" presetClass="entr" presetSubtype="0" fill="hold" grpId="0" nodeType="clickEffect">
                                  <p:stCondLst>
                                    <p:cond delay="0"/>
                                  </p:stCondLst>
                                  <p:childTnLst>
                                    <p:set>
                                      <p:cBhvr>
                                        <p:cTn id="37" dur="1" fill="hold">
                                          <p:stCondLst>
                                            <p:cond delay="0"/>
                                          </p:stCondLst>
                                        </p:cTn>
                                        <p:tgtEl>
                                          <p:spTgt spid="9"/>
                                        </p:tgtEl>
                                        <p:attrNameLst>
                                          <p:attrName>style.visibility</p:attrName>
                                        </p:attrNameLst>
                                      </p:cBhvr>
                                      <p:to>
                                        <p:strVal val="visible"/>
                                      </p:to>
                                    </p:set>
                                    <p:anim calcmode="lin" valueType="num">
                                      <p:cBhvr>
                                        <p:cTn id="38" dur="1000" fill="hold"/>
                                        <p:tgtEl>
                                          <p:spTgt spid="9"/>
                                        </p:tgtEl>
                                        <p:attrNameLst>
                                          <p:attrName>ppt_w</p:attrName>
                                        </p:attrNameLst>
                                      </p:cBhvr>
                                      <p:tavLst>
                                        <p:tav tm="0">
                                          <p:val>
                                            <p:fltVal val="0"/>
                                          </p:val>
                                        </p:tav>
                                        <p:tav tm="100000">
                                          <p:val>
                                            <p:strVal val="#ppt_w"/>
                                          </p:val>
                                        </p:tav>
                                      </p:tavLst>
                                    </p:anim>
                                    <p:anim calcmode="lin" valueType="num">
                                      <p:cBhvr>
                                        <p:cTn id="39" dur="1000" fill="hold"/>
                                        <p:tgtEl>
                                          <p:spTgt spid="9"/>
                                        </p:tgtEl>
                                        <p:attrNameLst>
                                          <p:attrName>ppt_h</p:attrName>
                                        </p:attrNameLst>
                                      </p:cBhvr>
                                      <p:tavLst>
                                        <p:tav tm="0">
                                          <p:val>
                                            <p:fltVal val="0"/>
                                          </p:val>
                                        </p:tav>
                                        <p:tav tm="100000">
                                          <p:val>
                                            <p:strVal val="#ppt_h"/>
                                          </p:val>
                                        </p:tav>
                                      </p:tavLst>
                                    </p:anim>
                                    <p:anim calcmode="lin" valueType="num">
                                      <p:cBhvr>
                                        <p:cTn id="40" dur="1000" fill="hold"/>
                                        <p:tgtEl>
                                          <p:spTgt spid="9"/>
                                        </p:tgtEl>
                                        <p:attrNameLst>
                                          <p:attrName>style.rotation</p:attrName>
                                        </p:attrNameLst>
                                      </p:cBhvr>
                                      <p:tavLst>
                                        <p:tav tm="0">
                                          <p:val>
                                            <p:fltVal val="90"/>
                                          </p:val>
                                        </p:tav>
                                        <p:tav tm="100000">
                                          <p:val>
                                            <p:fltVal val="0"/>
                                          </p:val>
                                        </p:tav>
                                      </p:tavLst>
                                    </p:anim>
                                    <p:animEffect transition="in" filter="fade">
                                      <p:cBhvr>
                                        <p:cTn id="41"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1" grpId="0"/>
      <p:bldP spid="13" grpId="0"/>
      <p:bldP spid="15"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BC7ABB-0C6A-ED9A-7DF2-00A4CA390299}"/>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878F9EBE-A1A1-3F81-FA34-68B6F8370324}"/>
              </a:ext>
            </a:extLst>
          </p:cNvPr>
          <p:cNvSpPr txBox="1"/>
          <p:nvPr/>
        </p:nvSpPr>
        <p:spPr>
          <a:xfrm>
            <a:off x="206477" y="400875"/>
            <a:ext cx="11307097" cy="1516056"/>
          </a:xfrm>
          <a:prstGeom prst="rect">
            <a:avLst/>
          </a:prstGeom>
          <a:noFill/>
        </p:spPr>
        <p:txBody>
          <a:bodyPr wrap="square">
            <a:spAutoFit/>
          </a:bodyPr>
          <a:lstStyle/>
          <a:p>
            <a:pPr marL="0" marR="0" algn="ctr">
              <a:lnSpc>
                <a:spcPct val="115000"/>
              </a:lnSpc>
              <a:spcAft>
                <a:spcPts val="800"/>
              </a:spcAft>
              <a:buNone/>
            </a:pPr>
            <a:r>
              <a:rPr lang="en-US" sz="2800" b="1" kern="0" dirty="0">
                <a:effectLst/>
                <a:latin typeface="Times New Roman" panose="02020603050405020304" pitchFamily="18" charset="0"/>
                <a:ea typeface="Times New Roman" panose="02020603050405020304" pitchFamily="18" charset="0"/>
                <a:cs typeface="Times New Roman" panose="02020603050405020304" pitchFamily="18" charset="0"/>
              </a:rPr>
              <a:t>The Prison Door</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Imagine sitting in a prison cell for years.</a:t>
            </a:r>
            <a:b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400" kern="0" dirty="0">
                <a:effectLst/>
                <a:latin typeface="Times New Roman" panose="02020603050405020304" pitchFamily="18" charset="0"/>
                <a:ea typeface="Times New Roman" panose="02020603050405020304" pitchFamily="18" charset="0"/>
                <a:cs typeface="Times New Roman" panose="02020603050405020304" pitchFamily="18" charset="0"/>
              </a:rPr>
              <a:t>One day the door opens — but you don’t leave because you don’t realize you’re free.</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FCE206D3-C00F-08D1-48CA-1AEFABBB25BB}"/>
              </a:ext>
            </a:extLst>
          </p:cNvPr>
          <p:cNvSpPr txBox="1"/>
          <p:nvPr/>
        </p:nvSpPr>
        <p:spPr>
          <a:xfrm>
            <a:off x="1991031" y="4563554"/>
            <a:ext cx="7737987" cy="1193147"/>
          </a:xfrm>
          <a:prstGeom prst="rect">
            <a:avLst/>
          </a:prstGeom>
          <a:noFill/>
        </p:spPr>
        <p:txBody>
          <a:bodyPr wrap="square">
            <a:spAutoFit/>
          </a:bodyPr>
          <a:lstStyle/>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Resurrection is God announcing:</a:t>
            </a: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b="1" kern="0" dirty="0">
                <a:effectLst/>
                <a:latin typeface="Times New Roman" panose="02020603050405020304" pitchFamily="18" charset="0"/>
                <a:ea typeface="Times New Roman" panose="02020603050405020304" pitchFamily="18" charset="0"/>
                <a:cs typeface="Times New Roman" panose="02020603050405020304" pitchFamily="18" charset="0"/>
              </a:rPr>
              <a:t>“The door is open… Ta-Da… walk out!”</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0506DA96-4ADA-BF3A-DC27-319C8B80461E}"/>
              </a:ext>
            </a:extLst>
          </p:cNvPr>
          <p:cNvSpPr txBox="1"/>
          <p:nvPr/>
        </p:nvSpPr>
        <p:spPr>
          <a:xfrm>
            <a:off x="2930013" y="2166627"/>
            <a:ext cx="6096000" cy="2046586"/>
          </a:xfrm>
          <a:prstGeom prst="rect">
            <a:avLst/>
          </a:prstGeom>
          <a:noFill/>
        </p:spPr>
        <p:txBody>
          <a:bodyPr wrap="square">
            <a:spAutoFit/>
          </a:bodyPr>
          <a:lstStyle/>
          <a:p>
            <a:pPr marL="0" marR="0" algn="ctr">
              <a:lnSpc>
                <a:spcPct val="115000"/>
              </a:lnSpc>
              <a:spcAft>
                <a:spcPts val="800"/>
              </a:spcAft>
              <a:buNone/>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Many believers live like that.</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Jesus already opened the door.</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Easter already happened.</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Freedom already paid for.</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82253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heel(1)">
                                      <p:cBhvr>
                                        <p:cTn id="12" dur="20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Effect transition="in" filter="fade">
                                      <p:cBhvr>
                                        <p:cTn id="17" dur="1000"/>
                                        <p:tgtEl>
                                          <p:spTgt spid="5">
                                            <p:txEl>
                                              <p:pRg st="0" end="0"/>
                                            </p:txEl>
                                          </p:spTgt>
                                        </p:tgtEl>
                                      </p:cBhvr>
                                    </p:animEffect>
                                    <p:anim calcmode="lin" valueType="num">
                                      <p:cBhvr>
                                        <p:cTn id="1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7F1CE-B1BC-67C7-4A91-1B62EF7D13A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05E40F4-BD53-C55A-5282-51FF5FB3226B}"/>
              </a:ext>
            </a:extLst>
          </p:cNvPr>
          <p:cNvSpPr txBox="1"/>
          <p:nvPr/>
        </p:nvSpPr>
        <p:spPr>
          <a:xfrm>
            <a:off x="-265471" y="4742581"/>
            <a:ext cx="12526297" cy="2492542"/>
          </a:xfrm>
          <a:prstGeom prst="rect">
            <a:avLst/>
          </a:prstGeom>
          <a:noFill/>
        </p:spPr>
        <p:txBody>
          <a:bodyPr wrap="square">
            <a:spAutoFit/>
          </a:bodyPr>
          <a:lstStyle/>
          <a:p>
            <a:pPr marL="0" marR="0" algn="ctr">
              <a:lnSpc>
                <a:spcPct val="115000"/>
              </a:lnSpc>
              <a:spcAft>
                <a:spcPts val="800"/>
              </a:spcAft>
              <a:buNone/>
            </a:pPr>
            <a: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t>And heaven declared: </a:t>
            </a:r>
            <a:r>
              <a:rPr lang="en-US" sz="4400" b="1" kern="0" dirty="0">
                <a:effectLst/>
                <a:latin typeface="Times New Roman" panose="02020603050405020304" pitchFamily="18" charset="0"/>
                <a:ea typeface="Times New Roman" panose="02020603050405020304" pitchFamily="18" charset="0"/>
                <a:cs typeface="Times New Roman" panose="02020603050405020304" pitchFamily="18" charset="0"/>
              </a:rPr>
              <a:t>“Ta-Da! The Lamb is alive!”</a:t>
            </a: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gn="ctr">
              <a:lnSpc>
                <a:spcPct val="115000"/>
              </a:lnSpc>
              <a:spcAft>
                <a:spcPts val="800"/>
              </a:spcAft>
              <a:buNone/>
            </a:pPr>
            <a:br>
              <a:rPr lang="en-US" sz="4400" kern="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4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022DF355-AD2D-E1D6-7BBD-C2DBF58C624A}"/>
              </a:ext>
            </a:extLst>
          </p:cNvPr>
          <p:cNvSpPr txBox="1"/>
          <p:nvPr/>
        </p:nvSpPr>
        <p:spPr>
          <a:xfrm>
            <a:off x="78658" y="157465"/>
            <a:ext cx="6233651" cy="760465"/>
          </a:xfrm>
          <a:prstGeom prst="rect">
            <a:avLst/>
          </a:prstGeom>
          <a:noFill/>
        </p:spPr>
        <p:txBody>
          <a:bodyPr wrap="square">
            <a:spAutoFit/>
          </a:bodyPr>
          <a:lstStyle/>
          <a:p>
            <a:pPr marL="0" marR="0" algn="ctr">
              <a:lnSpc>
                <a:spcPct val="115000"/>
              </a:lnSpc>
              <a:spcAft>
                <a:spcPts val="800"/>
              </a:spcAft>
              <a:buNone/>
            </a:pPr>
            <a:r>
              <a:rPr lang="en-US" sz="4000" b="1" kern="0" dirty="0">
                <a:effectLst/>
                <a:latin typeface="Times New Roman" panose="02020603050405020304" pitchFamily="18" charset="0"/>
                <a:ea typeface="Times New Roman" panose="02020603050405020304" pitchFamily="18" charset="0"/>
                <a:cs typeface="Times New Roman" panose="02020603050405020304" pitchFamily="18" charset="0"/>
              </a:rPr>
              <a:t>Heaven’s Greatest Surprise</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7" name="TextBox 6">
            <a:extLst>
              <a:ext uri="{FF2B5EF4-FFF2-40B4-BE49-F238E27FC236}">
                <a16:creationId xmlns:a16="http://schemas.microsoft.com/office/drawing/2014/main" id="{88EB0C61-9B68-D430-7DDB-17381E1946DB}"/>
              </a:ext>
            </a:extLst>
          </p:cNvPr>
          <p:cNvSpPr txBox="1"/>
          <p:nvPr/>
        </p:nvSpPr>
        <p:spPr>
          <a:xfrm>
            <a:off x="6398342" y="742679"/>
            <a:ext cx="6150076" cy="1330749"/>
          </a:xfrm>
          <a:prstGeom prst="rect">
            <a:avLst/>
          </a:prstGeom>
          <a:noFill/>
        </p:spPr>
        <p:txBody>
          <a:bodyPr wrap="square">
            <a:spAutoFit/>
          </a:bodyPr>
          <a:lstStyle/>
          <a:p>
            <a:pPr marL="0" marR="0" algn="ctr">
              <a:lnSpc>
                <a:spcPct val="115000"/>
              </a:lnSpc>
              <a:spcAft>
                <a:spcPts val="800"/>
              </a:spcAft>
              <a:buNone/>
            </a:pP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On Friday:</a:t>
            </a:r>
            <a:b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600" kern="0" dirty="0">
                <a:effectLst/>
                <a:latin typeface="Times New Roman" panose="02020603050405020304" pitchFamily="18" charset="0"/>
                <a:ea typeface="Times New Roman" panose="02020603050405020304" pitchFamily="18" charset="0"/>
                <a:cs typeface="Times New Roman" panose="02020603050405020304" pitchFamily="18" charset="0"/>
              </a:rPr>
              <a:t>The enemy thought he won.</a:t>
            </a:r>
            <a:endParaRPr lang="en-US"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9" name="TextBox 8">
            <a:extLst>
              <a:ext uri="{FF2B5EF4-FFF2-40B4-BE49-F238E27FC236}">
                <a16:creationId xmlns:a16="http://schemas.microsoft.com/office/drawing/2014/main" id="{FA787432-0F70-8F72-4306-4F1A0E230739}"/>
              </a:ext>
            </a:extLst>
          </p:cNvPr>
          <p:cNvSpPr txBox="1"/>
          <p:nvPr/>
        </p:nvSpPr>
        <p:spPr>
          <a:xfrm>
            <a:off x="6096000" y="2483030"/>
            <a:ext cx="6322142" cy="1468351"/>
          </a:xfrm>
          <a:prstGeom prst="rect">
            <a:avLst/>
          </a:prstGeom>
          <a:noFill/>
        </p:spPr>
        <p:txBody>
          <a:bodyPr wrap="square">
            <a:spAutoFit/>
          </a:bodyPr>
          <a:lstStyle/>
          <a:p>
            <a:pPr marL="0" marR="0" algn="ctr">
              <a:lnSpc>
                <a:spcPct val="115000"/>
              </a:lnSpc>
              <a:spcAft>
                <a:spcPts val="800"/>
              </a:spcAft>
              <a:buNone/>
            </a:pPr>
            <a:r>
              <a:rPr lang="en-US" sz="4000" kern="0" dirty="0">
                <a:effectLst/>
                <a:latin typeface="Times New Roman" panose="02020603050405020304" pitchFamily="18" charset="0"/>
                <a:ea typeface="Times New Roman" panose="02020603050405020304" pitchFamily="18" charset="0"/>
                <a:cs typeface="Times New Roman" panose="02020603050405020304" pitchFamily="18" charset="0"/>
              </a:rPr>
              <a:t>On Saturday:</a:t>
            </a:r>
            <a:br>
              <a:rPr lang="en-US" sz="40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4000" kern="0" dirty="0">
                <a:effectLst/>
                <a:latin typeface="Times New Roman" panose="02020603050405020304" pitchFamily="18" charset="0"/>
                <a:ea typeface="Times New Roman" panose="02020603050405020304" pitchFamily="18" charset="0"/>
                <a:cs typeface="Times New Roman" panose="02020603050405020304" pitchFamily="18" charset="0"/>
              </a:rPr>
              <a:t>Hell thought it was over.</a:t>
            </a:r>
            <a:endParaRPr lang="en-US"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3690EF84-8169-4276-A87F-935986627C81}"/>
              </a:ext>
            </a:extLst>
          </p:cNvPr>
          <p:cNvSpPr txBox="1"/>
          <p:nvPr/>
        </p:nvSpPr>
        <p:spPr>
          <a:xfrm>
            <a:off x="186812" y="1271773"/>
            <a:ext cx="6410632" cy="2325765"/>
          </a:xfrm>
          <a:prstGeom prst="rect">
            <a:avLst/>
          </a:prstGeom>
          <a:noFill/>
        </p:spPr>
        <p:txBody>
          <a:bodyPr wrap="square">
            <a:spAutoFit/>
          </a:bodyPr>
          <a:lstStyle/>
          <a:p>
            <a:pPr marL="0" marR="0" algn="ctr">
              <a:lnSpc>
                <a:spcPct val="115000"/>
              </a:lnSpc>
              <a:spcAft>
                <a:spcPts val="800"/>
              </a:spcAft>
              <a:buNone/>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But early Sunday morning…</a:t>
            </a: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The earth shook.</a:t>
            </a: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The stone rolled.</a:t>
            </a:r>
            <a:b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The grave emptied.</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0657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fltVal val="0"/>
                                          </p:val>
                                        </p:tav>
                                        <p:tav tm="100000">
                                          <p:val>
                                            <p:strVal val="#ppt_w"/>
                                          </p:val>
                                        </p:tav>
                                      </p:tavLst>
                                    </p:anim>
                                    <p:anim calcmode="lin" valueType="num">
                                      <p:cBhvr>
                                        <p:cTn id="13" dur="1000" fill="hold"/>
                                        <p:tgtEl>
                                          <p:spTgt spid="7"/>
                                        </p:tgtEl>
                                        <p:attrNameLst>
                                          <p:attrName>ppt_h</p:attrName>
                                        </p:attrNameLst>
                                      </p:cBhvr>
                                      <p:tavLst>
                                        <p:tav tm="0">
                                          <p:val>
                                            <p:fltVal val="0"/>
                                          </p:val>
                                        </p:tav>
                                        <p:tav tm="100000">
                                          <p:val>
                                            <p:strVal val="#ppt_h"/>
                                          </p:val>
                                        </p:tav>
                                      </p:tavLst>
                                    </p:anim>
                                    <p:anim calcmode="lin" valueType="num">
                                      <p:cBhvr>
                                        <p:cTn id="14" dur="1000" fill="hold"/>
                                        <p:tgtEl>
                                          <p:spTgt spid="7"/>
                                        </p:tgtEl>
                                        <p:attrNameLst>
                                          <p:attrName>style.rotation</p:attrName>
                                        </p:attrNameLst>
                                      </p:cBhvr>
                                      <p:tavLst>
                                        <p:tav tm="0">
                                          <p:val>
                                            <p:fltVal val="90"/>
                                          </p:val>
                                        </p:tav>
                                        <p:tav tm="100000">
                                          <p:val>
                                            <p:fltVal val="0"/>
                                          </p:val>
                                        </p:tav>
                                      </p:tavLst>
                                    </p:anim>
                                    <p:animEffect transition="in" filter="fade">
                                      <p:cBhvr>
                                        <p:cTn id="15" dur="10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9">
                                            <p:txEl>
                                              <p:pRg st="0" end="0"/>
                                            </p:txEl>
                                          </p:spTgt>
                                        </p:tgtEl>
                                        <p:attrNameLst>
                                          <p:attrName>style.visibility</p:attrName>
                                        </p:attrNameLst>
                                      </p:cBhvr>
                                      <p:to>
                                        <p:strVal val="visible"/>
                                      </p:to>
                                    </p:set>
                                    <p:animEffect transition="in" filter="randombar(horizontal)">
                                      <p:cBhvr>
                                        <p:cTn id="20" dur="500"/>
                                        <p:tgtEl>
                                          <p:spTgt spid="9">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barn(inVertical)">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31" presetClass="entr" presetSubtype="0" fill="hold" grpId="0" nodeType="clickEffect">
                                  <p:stCondLst>
                                    <p:cond delay="0"/>
                                  </p:stCondLst>
                                  <p:childTnLst>
                                    <p:set>
                                      <p:cBhvr>
                                        <p:cTn id="29" dur="1" fill="hold">
                                          <p:stCondLst>
                                            <p:cond delay="0"/>
                                          </p:stCondLst>
                                        </p:cTn>
                                        <p:tgtEl>
                                          <p:spTgt spid="3"/>
                                        </p:tgtEl>
                                        <p:attrNameLst>
                                          <p:attrName>style.visibility</p:attrName>
                                        </p:attrNameLst>
                                      </p:cBhvr>
                                      <p:to>
                                        <p:strVal val="visible"/>
                                      </p:to>
                                    </p:set>
                                    <p:anim calcmode="lin" valueType="num">
                                      <p:cBhvr>
                                        <p:cTn id="30" dur="3250" fill="hold"/>
                                        <p:tgtEl>
                                          <p:spTgt spid="3"/>
                                        </p:tgtEl>
                                        <p:attrNameLst>
                                          <p:attrName>ppt_w</p:attrName>
                                        </p:attrNameLst>
                                      </p:cBhvr>
                                      <p:tavLst>
                                        <p:tav tm="0">
                                          <p:val>
                                            <p:fltVal val="0"/>
                                          </p:val>
                                        </p:tav>
                                        <p:tav tm="100000">
                                          <p:val>
                                            <p:strVal val="#ppt_w"/>
                                          </p:val>
                                        </p:tav>
                                      </p:tavLst>
                                    </p:anim>
                                    <p:anim calcmode="lin" valueType="num">
                                      <p:cBhvr>
                                        <p:cTn id="31" dur="3250" fill="hold"/>
                                        <p:tgtEl>
                                          <p:spTgt spid="3"/>
                                        </p:tgtEl>
                                        <p:attrNameLst>
                                          <p:attrName>ppt_h</p:attrName>
                                        </p:attrNameLst>
                                      </p:cBhvr>
                                      <p:tavLst>
                                        <p:tav tm="0">
                                          <p:val>
                                            <p:fltVal val="0"/>
                                          </p:val>
                                        </p:tav>
                                        <p:tav tm="100000">
                                          <p:val>
                                            <p:strVal val="#ppt_h"/>
                                          </p:val>
                                        </p:tav>
                                      </p:tavLst>
                                    </p:anim>
                                    <p:anim calcmode="lin" valueType="num">
                                      <p:cBhvr>
                                        <p:cTn id="32" dur="3250" fill="hold"/>
                                        <p:tgtEl>
                                          <p:spTgt spid="3"/>
                                        </p:tgtEl>
                                        <p:attrNameLst>
                                          <p:attrName>style.rotation</p:attrName>
                                        </p:attrNameLst>
                                      </p:cBhvr>
                                      <p:tavLst>
                                        <p:tav tm="0">
                                          <p:val>
                                            <p:fltVal val="90"/>
                                          </p:val>
                                        </p:tav>
                                        <p:tav tm="100000">
                                          <p:val>
                                            <p:fltVal val="0"/>
                                          </p:val>
                                        </p:tav>
                                      </p:tavLst>
                                    </p:anim>
                                    <p:animEffect transition="in" filter="fade">
                                      <p:cBhvr>
                                        <p:cTn id="33" dur="325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11"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FC8B450-1295-785C-E637-367F2BA62DE9}"/>
              </a:ext>
            </a:extLst>
          </p:cNvPr>
          <p:cNvSpPr txBox="1"/>
          <p:nvPr/>
        </p:nvSpPr>
        <p:spPr>
          <a:xfrm>
            <a:off x="98322" y="275303"/>
            <a:ext cx="4778477" cy="923330"/>
          </a:xfrm>
          <a:prstGeom prst="rect">
            <a:avLst/>
          </a:prstGeom>
          <a:noFill/>
        </p:spPr>
        <p:txBody>
          <a:bodyPr wrap="square" rtlCol="0">
            <a:spAutoFit/>
          </a:bodyPr>
          <a:lstStyle/>
          <a:p>
            <a:pPr algn="ctr"/>
            <a:r>
              <a:rPr lang="en-US" sz="5400" dirty="0"/>
              <a:t>Homework</a:t>
            </a:r>
          </a:p>
        </p:txBody>
      </p:sp>
      <p:sp>
        <p:nvSpPr>
          <p:cNvPr id="4" name="TextBox 3">
            <a:extLst>
              <a:ext uri="{FF2B5EF4-FFF2-40B4-BE49-F238E27FC236}">
                <a16:creationId xmlns:a16="http://schemas.microsoft.com/office/drawing/2014/main" id="{26BFAF4A-244B-29F1-F44C-4BC9F670B45C}"/>
              </a:ext>
            </a:extLst>
          </p:cNvPr>
          <p:cNvSpPr txBox="1"/>
          <p:nvPr/>
        </p:nvSpPr>
        <p:spPr>
          <a:xfrm>
            <a:off x="4493341" y="371817"/>
            <a:ext cx="7275871" cy="1055545"/>
          </a:xfrm>
          <a:prstGeom prst="rect">
            <a:avLst/>
          </a:prstGeom>
          <a:noFill/>
        </p:spPr>
        <p:txBody>
          <a:bodyPr wrap="square">
            <a:spAutoFit/>
          </a:bodyPr>
          <a:lstStyle/>
          <a:p>
            <a:pPr marL="0" marR="0" algn="ctr">
              <a:lnSpc>
                <a:spcPct val="115000"/>
              </a:lnSpc>
              <a:spcAft>
                <a:spcPts val="800"/>
              </a:spcAft>
              <a:buNone/>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Easter isn’t just something that happened.</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It’s something that can happen to you.</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6C4B7C01-C1E8-C5CA-A144-9B338BDC0F1A}"/>
              </a:ext>
            </a:extLst>
          </p:cNvPr>
          <p:cNvSpPr txBox="1"/>
          <p:nvPr/>
        </p:nvSpPr>
        <p:spPr>
          <a:xfrm>
            <a:off x="5240593" y="1625430"/>
            <a:ext cx="6096000" cy="1055545"/>
          </a:xfrm>
          <a:prstGeom prst="rect">
            <a:avLst/>
          </a:prstGeom>
          <a:noFill/>
        </p:spPr>
        <p:txBody>
          <a:bodyPr wrap="square">
            <a:spAutoFit/>
          </a:bodyPr>
          <a:lstStyle/>
          <a:p>
            <a:pPr marL="0" marR="0" algn="ctr">
              <a:lnSpc>
                <a:spcPct val="115000"/>
              </a:lnSpc>
              <a:spcAft>
                <a:spcPts val="800"/>
              </a:spcAft>
              <a:buNone/>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Maybe your life feels like Friday </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pain, loss, confusion.</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DAB82711-DDC2-6CC7-12D2-72832A8E1F99}"/>
              </a:ext>
            </a:extLst>
          </p:cNvPr>
          <p:cNvSpPr txBox="1"/>
          <p:nvPr/>
        </p:nvSpPr>
        <p:spPr>
          <a:xfrm>
            <a:off x="5555226" y="3046191"/>
            <a:ext cx="6096000" cy="1055545"/>
          </a:xfrm>
          <a:prstGeom prst="rect">
            <a:avLst/>
          </a:prstGeom>
          <a:noFill/>
        </p:spPr>
        <p:txBody>
          <a:bodyPr wrap="square">
            <a:spAutoFit/>
          </a:bodyPr>
          <a:lstStyle/>
          <a:p>
            <a:pPr marL="0" marR="0" algn="ctr">
              <a:lnSpc>
                <a:spcPct val="115000"/>
              </a:lnSpc>
              <a:spcAft>
                <a:spcPts val="800"/>
              </a:spcAft>
              <a:buNone/>
            </a:pP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Maybe you’re living in Saturday</a:t>
            </a:r>
            <a:b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2800" kern="0" dirty="0">
                <a:effectLst/>
                <a:latin typeface="Times New Roman" panose="02020603050405020304" pitchFamily="18" charset="0"/>
                <a:ea typeface="Times New Roman" panose="02020603050405020304" pitchFamily="18" charset="0"/>
                <a:cs typeface="Times New Roman" panose="02020603050405020304" pitchFamily="18" charset="0"/>
              </a:rPr>
              <a:t>waiting, wondering, grieving.</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C959A183-838E-F86A-EE35-BF12AFC567CB}"/>
              </a:ext>
            </a:extLst>
          </p:cNvPr>
          <p:cNvSpPr txBox="1"/>
          <p:nvPr/>
        </p:nvSpPr>
        <p:spPr>
          <a:xfrm>
            <a:off x="943897" y="1349832"/>
            <a:ext cx="2841522" cy="2308324"/>
          </a:xfrm>
          <a:prstGeom prst="rect">
            <a:avLst/>
          </a:prstGeom>
          <a:noFill/>
        </p:spPr>
        <p:txBody>
          <a:bodyPr wrap="square">
            <a:spAutoFit/>
          </a:bodyPr>
          <a:lstStyle/>
          <a:p>
            <a:pPr algn="ctr"/>
            <a:r>
              <a:rPr lang="en-US" sz="2400" b="1" i="1" kern="0" dirty="0">
                <a:effectLst/>
                <a:latin typeface="Times New Roman" panose="02020603050405020304" pitchFamily="18" charset="0"/>
                <a:ea typeface="Times New Roman" panose="02020603050405020304" pitchFamily="18" charset="0"/>
              </a:rPr>
              <a:t>1 Corinthians 15:57 (NIV)</a:t>
            </a:r>
            <a:br>
              <a:rPr lang="en-US" sz="2400" i="1" kern="0" dirty="0">
                <a:effectLst/>
                <a:latin typeface="Times New Roman" panose="02020603050405020304" pitchFamily="18" charset="0"/>
                <a:ea typeface="Times New Roman" panose="02020603050405020304" pitchFamily="18" charset="0"/>
              </a:rPr>
            </a:br>
            <a:r>
              <a:rPr lang="en-US" sz="2400" i="1" kern="0" dirty="0">
                <a:effectLst/>
                <a:latin typeface="Times New Roman" panose="02020603050405020304" pitchFamily="18" charset="0"/>
                <a:ea typeface="Times New Roman" panose="02020603050405020304" pitchFamily="18" charset="0"/>
              </a:rPr>
              <a:t>“But thanks be to God! He gives us the victory through our Lord Jesus Christ.”</a:t>
            </a:r>
            <a:endParaRPr lang="en-US" sz="2400" i="1" dirty="0"/>
          </a:p>
        </p:txBody>
      </p:sp>
      <p:sp>
        <p:nvSpPr>
          <p:cNvPr id="12" name="TextBox 11">
            <a:extLst>
              <a:ext uri="{FF2B5EF4-FFF2-40B4-BE49-F238E27FC236}">
                <a16:creationId xmlns:a16="http://schemas.microsoft.com/office/drawing/2014/main" id="{F65D5012-D1B4-EEA2-03B2-3C9C41B80CA2}"/>
              </a:ext>
            </a:extLst>
          </p:cNvPr>
          <p:cNvSpPr txBox="1"/>
          <p:nvPr/>
        </p:nvSpPr>
        <p:spPr>
          <a:xfrm>
            <a:off x="1366684" y="4466952"/>
            <a:ext cx="9026013" cy="1759456"/>
          </a:xfrm>
          <a:prstGeom prst="rect">
            <a:avLst/>
          </a:prstGeom>
          <a:noFill/>
        </p:spPr>
        <p:txBody>
          <a:bodyPr wrap="square">
            <a:spAutoFit/>
          </a:bodyPr>
          <a:lstStyle/>
          <a:p>
            <a:pPr algn="ctr">
              <a:lnSpc>
                <a:spcPct val="115000"/>
              </a:lnSpc>
              <a:spcAft>
                <a:spcPts val="800"/>
              </a:spcAft>
            </a:pP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This week recognize the </a:t>
            </a:r>
            <a:r>
              <a:rPr lang="en-US" sz="3200" dirty="0"/>
              <a:t>TA-DA! moment with the understanding </a:t>
            </a:r>
            <a:r>
              <a:rPr lang="en-US" sz="3200" kern="0" dirty="0">
                <a:effectLst/>
                <a:latin typeface="Times New Roman" panose="02020603050405020304" pitchFamily="18" charset="0"/>
                <a:ea typeface="Times New Roman" panose="02020603050405020304" pitchFamily="18" charset="0"/>
                <a:cs typeface="Times New Roman" panose="02020603050405020304" pitchFamily="18" charset="0"/>
              </a:rPr>
              <a:t>that Resurrection/Redemption Sunday is year round.</a:t>
            </a: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377712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circle(in)">
                                      <p:cBhvr>
                                        <p:cTn id="12" dur="20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1)">
                                      <p:cBhvr>
                                        <p:cTn id="17" dur="20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heel(1)">
                                      <p:cBhvr>
                                        <p:cTn id="22" dur="20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heel(1)">
                                      <p:cBhvr>
                                        <p:cTn id="27" dur="20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wipe(down)">
                                      <p:cBhvr>
                                        <p:cTn id="3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6" grpId="0"/>
      <p:bldP spid="8" grpId="0"/>
      <p:bldP spid="10" grpId="0"/>
      <p:bldP spid="1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CF6EC1-5C3A-1DDC-63C4-AA623C9DE1F2}"/>
              </a:ext>
            </a:extLst>
          </p:cNvPr>
          <p:cNvSpPr txBox="1"/>
          <p:nvPr/>
        </p:nvSpPr>
        <p:spPr>
          <a:xfrm>
            <a:off x="589935" y="880676"/>
            <a:ext cx="10146890" cy="4503797"/>
          </a:xfrm>
          <a:prstGeom prst="rect">
            <a:avLst/>
          </a:prstGeom>
          <a:noFill/>
        </p:spPr>
        <p:txBody>
          <a:bodyPr wrap="square">
            <a:spAutoFit/>
          </a:bodyPr>
          <a:lstStyle/>
          <a:p>
            <a:pPr algn="ctr">
              <a:spcBef>
                <a:spcPts val="1500"/>
              </a:spcBef>
              <a:spcAft>
                <a:spcPts val="750"/>
              </a:spcAft>
              <a:buNone/>
            </a:pPr>
            <a:r>
              <a:rPr lang="en-US" sz="4000" b="1" i="0" dirty="0">
                <a:solidFill>
                  <a:srgbClr val="000000"/>
                </a:solidFill>
                <a:effectLst/>
                <a:latin typeface="system-ui"/>
              </a:rPr>
              <a:t>The Women Worship the Risen Lord</a:t>
            </a:r>
          </a:p>
          <a:p>
            <a:pPr algn="ctr"/>
            <a:r>
              <a:rPr lang="en-US" sz="4000" b="1" i="0" baseline="30000" dirty="0">
                <a:solidFill>
                  <a:srgbClr val="000000"/>
                </a:solidFill>
                <a:effectLst/>
                <a:latin typeface="system-ui"/>
              </a:rPr>
              <a:t>9 </a:t>
            </a:r>
            <a:r>
              <a:rPr lang="en-US" sz="4000" b="0" i="0" dirty="0">
                <a:solidFill>
                  <a:srgbClr val="000000"/>
                </a:solidFill>
                <a:effectLst/>
                <a:latin typeface="system-ui"/>
              </a:rPr>
              <a:t>And </a:t>
            </a:r>
            <a:r>
              <a:rPr lang="en-US" sz="4000" b="0" i="0" baseline="30000" dirty="0">
                <a:solidFill>
                  <a:srgbClr val="000000"/>
                </a:solidFill>
                <a:effectLst/>
                <a:latin typeface="system-ui"/>
              </a:rPr>
              <a:t>[</a:t>
            </a:r>
            <a:r>
              <a:rPr lang="en-US" sz="4000" b="0" i="0" baseline="30000" dirty="0">
                <a:solidFill>
                  <a:srgbClr val="4A4A4A"/>
                </a:solidFill>
                <a:effectLst/>
                <a:latin typeface="system-ui"/>
                <a:hlinkClick r:id="rId2" tooltip="See footnote b"/>
              </a:rPr>
              <a:t>b</a:t>
            </a:r>
            <a:r>
              <a:rPr lang="en-US" sz="4000" b="0" i="0" baseline="30000" dirty="0">
                <a:solidFill>
                  <a:srgbClr val="000000"/>
                </a:solidFill>
                <a:effectLst/>
                <a:latin typeface="system-ui"/>
              </a:rPr>
              <a:t>]</a:t>
            </a:r>
            <a:r>
              <a:rPr lang="en-US" sz="4000" b="0" i="0" dirty="0">
                <a:solidFill>
                  <a:srgbClr val="000000"/>
                </a:solidFill>
                <a:effectLst/>
                <a:latin typeface="system-ui"/>
              </a:rPr>
              <a:t>as they went to tell His disciples, behold, Jesus met them, saying, “Rejoice!” So they came and held Him by the feet and worshiped Him. </a:t>
            </a:r>
            <a:r>
              <a:rPr lang="en-US" sz="4000" b="1" i="0" baseline="30000" dirty="0">
                <a:solidFill>
                  <a:srgbClr val="000000"/>
                </a:solidFill>
                <a:effectLst/>
                <a:latin typeface="system-ui"/>
              </a:rPr>
              <a:t>10 </a:t>
            </a:r>
            <a:r>
              <a:rPr lang="en-US" sz="4000" b="0" i="0" dirty="0">
                <a:solidFill>
                  <a:srgbClr val="000000"/>
                </a:solidFill>
                <a:effectLst/>
                <a:latin typeface="system-ui"/>
              </a:rPr>
              <a:t>Then Jesus said to them, “Do not be afraid. Go </a:t>
            </a:r>
            <a:r>
              <a:rPr lang="en-US" sz="4000" b="0" i="1" dirty="0">
                <a:solidFill>
                  <a:srgbClr val="000000"/>
                </a:solidFill>
                <a:effectLst/>
                <a:latin typeface="system-ui"/>
              </a:rPr>
              <a:t>and</a:t>
            </a:r>
            <a:r>
              <a:rPr lang="en-US" sz="4000" b="0" i="0" dirty="0">
                <a:solidFill>
                  <a:srgbClr val="000000"/>
                </a:solidFill>
                <a:effectLst/>
                <a:latin typeface="system-ui"/>
              </a:rPr>
              <a:t> tell My brethren to go to Galilee, and there they will see Me.”</a:t>
            </a:r>
          </a:p>
        </p:txBody>
      </p:sp>
    </p:spTree>
    <p:extLst>
      <p:ext uri="{BB962C8B-B14F-4D97-AF65-F5344CB8AC3E}">
        <p14:creationId xmlns:p14="http://schemas.microsoft.com/office/powerpoint/2010/main" val="777276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43B118-FB4F-C0DC-54C8-7B77912D9E3D}"/>
              </a:ext>
            </a:extLst>
          </p:cNvPr>
          <p:cNvSpPr txBox="1"/>
          <p:nvPr/>
        </p:nvSpPr>
        <p:spPr>
          <a:xfrm>
            <a:off x="412954" y="0"/>
            <a:ext cx="11021961" cy="6288901"/>
          </a:xfrm>
          <a:prstGeom prst="rect">
            <a:avLst/>
          </a:prstGeom>
          <a:noFill/>
        </p:spPr>
        <p:txBody>
          <a:bodyPr wrap="square">
            <a:spAutoFit/>
          </a:bodyPr>
          <a:lstStyle/>
          <a:p>
            <a:pPr algn="ctr">
              <a:spcBef>
                <a:spcPts val="1500"/>
              </a:spcBef>
              <a:spcAft>
                <a:spcPts val="750"/>
              </a:spcAft>
              <a:buNone/>
            </a:pPr>
            <a:r>
              <a:rPr lang="en-US" sz="3600" b="1" i="0" dirty="0">
                <a:solidFill>
                  <a:srgbClr val="000000"/>
                </a:solidFill>
                <a:effectLst/>
                <a:latin typeface="system-ui"/>
              </a:rPr>
              <a:t>The Soldiers Are Bribed</a:t>
            </a:r>
          </a:p>
          <a:p>
            <a:pPr algn="ctr"/>
            <a:r>
              <a:rPr lang="en-US" sz="3600" b="1" i="0" baseline="30000" dirty="0">
                <a:solidFill>
                  <a:srgbClr val="000000"/>
                </a:solidFill>
                <a:effectLst/>
                <a:latin typeface="system-ui"/>
              </a:rPr>
              <a:t>11 </a:t>
            </a:r>
            <a:r>
              <a:rPr lang="en-US" sz="3600" b="0" i="0" dirty="0">
                <a:solidFill>
                  <a:srgbClr val="000000"/>
                </a:solidFill>
                <a:effectLst/>
                <a:latin typeface="system-ui"/>
              </a:rPr>
              <a:t>Now while they were going, behold, some of the guard came into the city and reported to the chief priests all the things that had happened. </a:t>
            </a:r>
            <a:r>
              <a:rPr lang="en-US" sz="3600" b="1" i="0" baseline="30000" dirty="0">
                <a:solidFill>
                  <a:srgbClr val="000000"/>
                </a:solidFill>
                <a:effectLst/>
                <a:latin typeface="system-ui"/>
              </a:rPr>
              <a:t>12 </a:t>
            </a:r>
            <a:r>
              <a:rPr lang="en-US" sz="3600" b="0" i="0" dirty="0">
                <a:solidFill>
                  <a:srgbClr val="000000"/>
                </a:solidFill>
                <a:effectLst/>
                <a:latin typeface="system-ui"/>
              </a:rPr>
              <a:t>When they had assembled with the elders and consulted together, they gave a large sum of money to the soldiers, </a:t>
            </a:r>
            <a:r>
              <a:rPr lang="en-US" sz="3600" b="1" i="0" baseline="30000" dirty="0">
                <a:solidFill>
                  <a:srgbClr val="000000"/>
                </a:solidFill>
                <a:effectLst/>
                <a:latin typeface="system-ui"/>
              </a:rPr>
              <a:t>13 </a:t>
            </a:r>
            <a:r>
              <a:rPr lang="en-US" sz="3600" b="0" i="0" dirty="0">
                <a:solidFill>
                  <a:srgbClr val="000000"/>
                </a:solidFill>
                <a:effectLst/>
                <a:latin typeface="system-ui"/>
              </a:rPr>
              <a:t>saying, “Tell them, ‘His disciples came at night and stole Him </a:t>
            </a:r>
            <a:r>
              <a:rPr lang="en-US" sz="3600" b="0" i="1" dirty="0">
                <a:solidFill>
                  <a:srgbClr val="000000"/>
                </a:solidFill>
                <a:effectLst/>
                <a:latin typeface="system-ui"/>
              </a:rPr>
              <a:t>away</a:t>
            </a:r>
            <a:r>
              <a:rPr lang="en-US" sz="3600" b="0" i="0" dirty="0">
                <a:solidFill>
                  <a:srgbClr val="000000"/>
                </a:solidFill>
                <a:effectLst/>
                <a:latin typeface="system-ui"/>
              </a:rPr>
              <a:t> while we slept.’ </a:t>
            </a:r>
            <a:r>
              <a:rPr lang="en-US" sz="3600" b="1" i="0" baseline="30000" dirty="0">
                <a:solidFill>
                  <a:srgbClr val="000000"/>
                </a:solidFill>
                <a:effectLst/>
                <a:latin typeface="system-ui"/>
              </a:rPr>
              <a:t>14 </a:t>
            </a:r>
            <a:r>
              <a:rPr lang="en-US" sz="3600" b="0" i="0" dirty="0">
                <a:solidFill>
                  <a:srgbClr val="000000"/>
                </a:solidFill>
                <a:effectLst/>
                <a:latin typeface="system-ui"/>
              </a:rPr>
              <a:t>And if this comes to the governor’s ears, we will appease him and make you secure.” </a:t>
            </a:r>
            <a:r>
              <a:rPr lang="en-US" sz="3600" b="1" i="0" baseline="30000" dirty="0">
                <a:solidFill>
                  <a:srgbClr val="000000"/>
                </a:solidFill>
                <a:effectLst/>
                <a:latin typeface="system-ui"/>
              </a:rPr>
              <a:t>15 </a:t>
            </a:r>
            <a:r>
              <a:rPr lang="en-US" sz="3600" b="0" i="0" dirty="0">
                <a:solidFill>
                  <a:srgbClr val="000000"/>
                </a:solidFill>
                <a:effectLst/>
                <a:latin typeface="system-ui"/>
              </a:rPr>
              <a:t>So they took the money and did as they were instructed; and this saying is commonly reported among the Jews until this day.</a:t>
            </a:r>
          </a:p>
        </p:txBody>
      </p:sp>
    </p:spTree>
    <p:extLst>
      <p:ext uri="{BB962C8B-B14F-4D97-AF65-F5344CB8AC3E}">
        <p14:creationId xmlns:p14="http://schemas.microsoft.com/office/powerpoint/2010/main" val="4169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0B1D76-33A9-0612-9CC0-05C7FC5BAC13}"/>
              </a:ext>
            </a:extLst>
          </p:cNvPr>
          <p:cNvSpPr txBox="1"/>
          <p:nvPr/>
        </p:nvSpPr>
        <p:spPr>
          <a:xfrm>
            <a:off x="290051" y="355327"/>
            <a:ext cx="11611897" cy="6288901"/>
          </a:xfrm>
          <a:prstGeom prst="rect">
            <a:avLst/>
          </a:prstGeom>
          <a:noFill/>
        </p:spPr>
        <p:txBody>
          <a:bodyPr wrap="square">
            <a:spAutoFit/>
          </a:bodyPr>
          <a:lstStyle/>
          <a:p>
            <a:pPr algn="ctr">
              <a:spcBef>
                <a:spcPts val="1500"/>
              </a:spcBef>
              <a:spcAft>
                <a:spcPts val="750"/>
              </a:spcAft>
              <a:buNone/>
            </a:pPr>
            <a:r>
              <a:rPr lang="en-US" sz="3600" b="1" i="0" dirty="0">
                <a:solidFill>
                  <a:srgbClr val="000000"/>
                </a:solidFill>
                <a:effectLst/>
                <a:latin typeface="system-ui"/>
              </a:rPr>
              <a:t>The Great Commission</a:t>
            </a:r>
          </a:p>
          <a:p>
            <a:pPr algn="ctr">
              <a:buNone/>
            </a:pPr>
            <a:r>
              <a:rPr lang="en-US" sz="3600" b="1" i="0" baseline="30000" dirty="0">
                <a:solidFill>
                  <a:srgbClr val="000000"/>
                </a:solidFill>
                <a:effectLst/>
                <a:latin typeface="system-ui"/>
              </a:rPr>
              <a:t>16 </a:t>
            </a:r>
            <a:r>
              <a:rPr lang="en-US" sz="3600" b="0" i="0" dirty="0">
                <a:solidFill>
                  <a:srgbClr val="000000"/>
                </a:solidFill>
                <a:effectLst/>
                <a:latin typeface="system-ui"/>
              </a:rPr>
              <a:t>Then the eleven disciples went away into Galilee, to the mountain which Jesus had appointed for them. </a:t>
            </a:r>
            <a:r>
              <a:rPr lang="en-US" sz="3600" b="1" i="0" baseline="30000" dirty="0">
                <a:solidFill>
                  <a:srgbClr val="000000"/>
                </a:solidFill>
                <a:effectLst/>
                <a:latin typeface="system-ui"/>
              </a:rPr>
              <a:t>17 </a:t>
            </a:r>
            <a:r>
              <a:rPr lang="en-US" sz="3600" b="0" i="0" dirty="0">
                <a:solidFill>
                  <a:srgbClr val="000000"/>
                </a:solidFill>
                <a:effectLst/>
                <a:latin typeface="system-ui"/>
              </a:rPr>
              <a:t>When they saw Him, they worshiped Him; but some doubted.</a:t>
            </a:r>
          </a:p>
          <a:p>
            <a:pPr algn="ctr"/>
            <a:r>
              <a:rPr lang="en-US" sz="3600" b="1" i="0" baseline="30000" dirty="0">
                <a:solidFill>
                  <a:srgbClr val="000000"/>
                </a:solidFill>
                <a:effectLst/>
                <a:latin typeface="system-ui"/>
              </a:rPr>
              <a:t>18 </a:t>
            </a:r>
            <a:r>
              <a:rPr lang="en-US" sz="3600" b="0" i="0" dirty="0">
                <a:solidFill>
                  <a:srgbClr val="000000"/>
                </a:solidFill>
                <a:effectLst/>
                <a:latin typeface="system-ui"/>
              </a:rPr>
              <a:t>And Jesus came and spoke to them, saying, “All authority has been given to Me in heaven and on earth. </a:t>
            </a:r>
            <a:r>
              <a:rPr lang="en-US" sz="3600" b="1" i="0" baseline="30000" dirty="0">
                <a:solidFill>
                  <a:srgbClr val="000000"/>
                </a:solidFill>
                <a:effectLst/>
                <a:latin typeface="system-ui"/>
              </a:rPr>
              <a:t>19 </a:t>
            </a:r>
            <a:r>
              <a:rPr lang="en-US" sz="3600" b="0" i="0" dirty="0">
                <a:solidFill>
                  <a:srgbClr val="000000"/>
                </a:solidFill>
                <a:effectLst/>
                <a:latin typeface="system-ui"/>
              </a:rPr>
              <a:t>Go </a:t>
            </a:r>
            <a:r>
              <a:rPr lang="en-US" sz="3600" b="0" i="0" baseline="30000" dirty="0">
                <a:solidFill>
                  <a:srgbClr val="000000"/>
                </a:solidFill>
                <a:effectLst/>
                <a:latin typeface="system-ui"/>
              </a:rPr>
              <a:t>[</a:t>
            </a:r>
            <a:r>
              <a:rPr lang="en-US" sz="3600" b="0" i="0" baseline="30000" dirty="0">
                <a:solidFill>
                  <a:srgbClr val="4A4A4A"/>
                </a:solidFill>
                <a:effectLst/>
                <a:latin typeface="system-ui"/>
                <a:hlinkClick r:id="rId2" tooltip="See footnote c"/>
              </a:rPr>
              <a:t>c</a:t>
            </a:r>
            <a:r>
              <a:rPr lang="en-US" sz="3600" b="0" i="0" baseline="30000" dirty="0">
                <a:solidFill>
                  <a:srgbClr val="000000"/>
                </a:solidFill>
                <a:effectLst/>
                <a:latin typeface="system-ui"/>
              </a:rPr>
              <a:t>]</a:t>
            </a:r>
            <a:r>
              <a:rPr lang="en-US" sz="3600" b="0" i="0" dirty="0">
                <a:solidFill>
                  <a:srgbClr val="000000"/>
                </a:solidFill>
                <a:effectLst/>
                <a:latin typeface="system-ui"/>
              </a:rPr>
              <a:t>therefore and make disciples of all the nations, baptizing them in the name of the Father and of the Son and of the Holy Spirit, </a:t>
            </a:r>
            <a:r>
              <a:rPr lang="en-US" sz="3600" b="1" i="0" baseline="30000" dirty="0">
                <a:solidFill>
                  <a:srgbClr val="000000"/>
                </a:solidFill>
                <a:effectLst/>
                <a:latin typeface="system-ui"/>
              </a:rPr>
              <a:t>20 </a:t>
            </a:r>
            <a:r>
              <a:rPr lang="en-US" sz="3600" b="0" i="0" dirty="0">
                <a:solidFill>
                  <a:srgbClr val="000000"/>
                </a:solidFill>
                <a:effectLst/>
                <a:latin typeface="system-ui"/>
              </a:rPr>
              <a:t>teaching them to observe all things that I have commanded you; and lo, I am with you always, </a:t>
            </a:r>
            <a:r>
              <a:rPr lang="en-US" sz="3600" b="0" i="1" dirty="0">
                <a:solidFill>
                  <a:srgbClr val="000000"/>
                </a:solidFill>
                <a:effectLst/>
                <a:latin typeface="system-ui"/>
              </a:rPr>
              <a:t>even</a:t>
            </a:r>
            <a:r>
              <a:rPr lang="en-US" sz="3600" b="0" i="0" dirty="0">
                <a:solidFill>
                  <a:srgbClr val="000000"/>
                </a:solidFill>
                <a:effectLst/>
                <a:latin typeface="system-ui"/>
              </a:rPr>
              <a:t> to the end of the age.” </a:t>
            </a:r>
            <a:r>
              <a:rPr lang="en-US" sz="3600" b="0" i="0" baseline="30000" dirty="0">
                <a:solidFill>
                  <a:srgbClr val="000000"/>
                </a:solidFill>
                <a:effectLst/>
                <a:latin typeface="system-ui"/>
              </a:rPr>
              <a:t>[</a:t>
            </a:r>
            <a:r>
              <a:rPr lang="en-US" sz="3600" b="0" i="0" baseline="30000" dirty="0">
                <a:solidFill>
                  <a:srgbClr val="4A4A4A"/>
                </a:solidFill>
                <a:effectLst/>
                <a:latin typeface="system-ui"/>
                <a:hlinkClick r:id="rId3" tooltip="See footnote d"/>
              </a:rPr>
              <a:t>d</a:t>
            </a:r>
            <a:r>
              <a:rPr lang="en-US" sz="3600" b="0" i="0" baseline="30000" dirty="0">
                <a:solidFill>
                  <a:srgbClr val="000000"/>
                </a:solidFill>
                <a:effectLst/>
                <a:latin typeface="system-ui"/>
              </a:rPr>
              <a:t>]</a:t>
            </a:r>
            <a:r>
              <a:rPr lang="en-US" sz="3600" b="0" i="0" dirty="0">
                <a:solidFill>
                  <a:srgbClr val="000000"/>
                </a:solidFill>
                <a:effectLst/>
                <a:latin typeface="system-ui"/>
              </a:rPr>
              <a:t>Amen.</a:t>
            </a:r>
          </a:p>
        </p:txBody>
      </p:sp>
    </p:spTree>
    <p:extLst>
      <p:ext uri="{BB962C8B-B14F-4D97-AF65-F5344CB8AC3E}">
        <p14:creationId xmlns:p14="http://schemas.microsoft.com/office/powerpoint/2010/main" val="1017554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14CA91-3AE9-67B8-2FB3-999DE4258332}"/>
              </a:ext>
            </a:extLst>
          </p:cNvPr>
          <p:cNvSpPr txBox="1"/>
          <p:nvPr/>
        </p:nvSpPr>
        <p:spPr>
          <a:xfrm>
            <a:off x="1002891" y="512577"/>
            <a:ext cx="9478296" cy="1938992"/>
          </a:xfrm>
          <a:prstGeom prst="rect">
            <a:avLst/>
          </a:prstGeom>
          <a:noFill/>
        </p:spPr>
        <p:txBody>
          <a:bodyPr wrap="square">
            <a:spAutoFit/>
          </a:bodyPr>
          <a:lstStyle/>
          <a:p>
            <a:pPr algn="ctr"/>
            <a:r>
              <a:rPr lang="en-US" sz="4000" dirty="0"/>
              <a:t>There is Biblical term for this freedom that the Lord purchased for those who have Jesus Christ as Savior and Lord. </a:t>
            </a:r>
          </a:p>
        </p:txBody>
      </p:sp>
      <p:sp>
        <p:nvSpPr>
          <p:cNvPr id="6" name="TextBox 5">
            <a:extLst>
              <a:ext uri="{FF2B5EF4-FFF2-40B4-BE49-F238E27FC236}">
                <a16:creationId xmlns:a16="http://schemas.microsoft.com/office/drawing/2014/main" id="{E39D6960-8391-8636-EAEC-86625858031D}"/>
              </a:ext>
            </a:extLst>
          </p:cNvPr>
          <p:cNvSpPr txBox="1"/>
          <p:nvPr/>
        </p:nvSpPr>
        <p:spPr>
          <a:xfrm>
            <a:off x="619432" y="3119326"/>
            <a:ext cx="10205884" cy="2123658"/>
          </a:xfrm>
          <a:prstGeom prst="rect">
            <a:avLst/>
          </a:prstGeom>
          <a:noFill/>
        </p:spPr>
        <p:txBody>
          <a:bodyPr wrap="square">
            <a:spAutoFit/>
          </a:bodyPr>
          <a:lstStyle/>
          <a:p>
            <a:pPr algn="ctr"/>
            <a:r>
              <a:rPr lang="en-US" sz="4400" dirty="0"/>
              <a:t>The term is "</a:t>
            </a:r>
            <a:r>
              <a:rPr lang="en-US" sz="4400" u="sng" dirty="0"/>
              <a:t>redemption</a:t>
            </a:r>
            <a:r>
              <a:rPr lang="en-US" sz="4400" dirty="0"/>
              <a:t>." "</a:t>
            </a:r>
            <a:r>
              <a:rPr lang="en-US" sz="4400" u="sng" dirty="0"/>
              <a:t>Redemption" (</a:t>
            </a:r>
            <a:r>
              <a:rPr lang="en-US" sz="4400" u="sng" dirty="0" err="1"/>
              <a:t>apolutrosis</a:t>
            </a:r>
            <a:r>
              <a:rPr lang="en-US" sz="4400" dirty="0"/>
              <a:t>) here means to let go free for a </a:t>
            </a:r>
            <a:r>
              <a:rPr lang="en-US" sz="4400" u="sng" dirty="0"/>
              <a:t>ransom</a:t>
            </a:r>
            <a:r>
              <a:rPr lang="en-US" sz="4400" dirty="0"/>
              <a:t>.</a:t>
            </a:r>
          </a:p>
        </p:txBody>
      </p:sp>
    </p:spTree>
    <p:extLst>
      <p:ext uri="{BB962C8B-B14F-4D97-AF65-F5344CB8AC3E}">
        <p14:creationId xmlns:p14="http://schemas.microsoft.com/office/powerpoint/2010/main" val="3464089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circle(in)">
                                      <p:cBhvr>
                                        <p:cTn id="12"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B8BA3-7EAB-D315-F2DF-73E2B6D7DF6E}"/>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A2B3E11-FCF6-DE3B-6547-9D122BAB6A89}"/>
              </a:ext>
            </a:extLst>
          </p:cNvPr>
          <p:cNvSpPr txBox="1"/>
          <p:nvPr/>
        </p:nvSpPr>
        <p:spPr>
          <a:xfrm>
            <a:off x="540773" y="313388"/>
            <a:ext cx="11405419" cy="1200329"/>
          </a:xfrm>
          <a:prstGeom prst="rect">
            <a:avLst/>
          </a:prstGeom>
          <a:noFill/>
        </p:spPr>
        <p:txBody>
          <a:bodyPr wrap="square">
            <a:spAutoFit/>
          </a:bodyPr>
          <a:lstStyle/>
          <a:p>
            <a:pPr algn="ctr"/>
            <a:r>
              <a:rPr lang="en-US" sz="3600" dirty="0"/>
              <a:t>There are many forms of this word for "redemption" in the New Testament. </a:t>
            </a:r>
          </a:p>
        </p:txBody>
      </p:sp>
      <p:sp>
        <p:nvSpPr>
          <p:cNvPr id="5" name="TextBox 4">
            <a:extLst>
              <a:ext uri="{FF2B5EF4-FFF2-40B4-BE49-F238E27FC236}">
                <a16:creationId xmlns:a16="http://schemas.microsoft.com/office/drawing/2014/main" id="{86A58679-C086-A97D-F854-B6858FD670ED}"/>
              </a:ext>
            </a:extLst>
          </p:cNvPr>
          <p:cNvSpPr txBox="1"/>
          <p:nvPr/>
        </p:nvSpPr>
        <p:spPr>
          <a:xfrm>
            <a:off x="334296" y="2359346"/>
            <a:ext cx="11189109" cy="2800767"/>
          </a:xfrm>
          <a:prstGeom prst="rect">
            <a:avLst/>
          </a:prstGeom>
          <a:noFill/>
        </p:spPr>
        <p:txBody>
          <a:bodyPr wrap="square">
            <a:spAutoFit/>
          </a:bodyPr>
          <a:lstStyle/>
          <a:p>
            <a:pPr algn="ctr"/>
            <a:r>
              <a:rPr lang="en-US" sz="4400" u="sng" dirty="0"/>
              <a:t>"</a:t>
            </a:r>
            <a:r>
              <a:rPr lang="en-US" sz="4400" u="sng" dirty="0" err="1"/>
              <a:t>Lutroo</a:t>
            </a:r>
            <a:r>
              <a:rPr lang="en-US" sz="4400" u="sng" dirty="0"/>
              <a:t>," </a:t>
            </a:r>
            <a:r>
              <a:rPr lang="en-US" sz="4400" dirty="0"/>
              <a:t>is "The recalling of captives to set them free, referring to sinners set free from captivity, the bondage of sin, by the payment of a ransom for them through Christ's death." </a:t>
            </a:r>
          </a:p>
        </p:txBody>
      </p:sp>
    </p:spTree>
    <p:extLst>
      <p:ext uri="{BB962C8B-B14F-4D97-AF65-F5344CB8AC3E}">
        <p14:creationId xmlns:p14="http://schemas.microsoft.com/office/powerpoint/2010/main" val="1987830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07F9D68-F7E6-A8E7-65E1-5B2C2E578C1B}"/>
              </a:ext>
            </a:extLst>
          </p:cNvPr>
          <p:cNvSpPr txBox="1"/>
          <p:nvPr/>
        </p:nvSpPr>
        <p:spPr>
          <a:xfrm>
            <a:off x="1071715" y="778048"/>
            <a:ext cx="8937523" cy="1754326"/>
          </a:xfrm>
          <a:prstGeom prst="rect">
            <a:avLst/>
          </a:prstGeom>
          <a:noFill/>
        </p:spPr>
        <p:txBody>
          <a:bodyPr wrap="square">
            <a:spAutoFit/>
          </a:bodyPr>
          <a:lstStyle/>
          <a:p>
            <a:pPr algn="ctr"/>
            <a:r>
              <a:rPr lang="en-US" sz="3600" dirty="0"/>
              <a:t>It is important to note that in a least three passages of Scripture sin is presented as slavery. </a:t>
            </a:r>
          </a:p>
        </p:txBody>
      </p:sp>
      <p:sp>
        <p:nvSpPr>
          <p:cNvPr id="5" name="TextBox 4">
            <a:extLst>
              <a:ext uri="{FF2B5EF4-FFF2-40B4-BE49-F238E27FC236}">
                <a16:creationId xmlns:a16="http://schemas.microsoft.com/office/drawing/2014/main" id="{12F8FF52-9D84-BDE1-F49C-6076D03C35CA}"/>
              </a:ext>
            </a:extLst>
          </p:cNvPr>
          <p:cNvSpPr txBox="1"/>
          <p:nvPr/>
        </p:nvSpPr>
        <p:spPr>
          <a:xfrm>
            <a:off x="894736" y="3250122"/>
            <a:ext cx="10048567" cy="2554545"/>
          </a:xfrm>
          <a:prstGeom prst="rect">
            <a:avLst/>
          </a:prstGeom>
          <a:noFill/>
        </p:spPr>
        <p:txBody>
          <a:bodyPr wrap="square">
            <a:spAutoFit/>
          </a:bodyPr>
          <a:lstStyle/>
          <a:p>
            <a:pPr algn="ctr">
              <a:buNone/>
            </a:pPr>
            <a:r>
              <a:rPr lang="en-US" sz="3200" b="0" i="0" dirty="0">
                <a:solidFill>
                  <a:srgbClr val="000000"/>
                </a:solidFill>
                <a:effectLst/>
                <a:latin typeface="system-ui"/>
              </a:rPr>
              <a:t>John 8:34-36 </a:t>
            </a:r>
            <a:r>
              <a:rPr lang="en-US" sz="3200" b="1" i="0" baseline="30000" dirty="0">
                <a:solidFill>
                  <a:srgbClr val="000000"/>
                </a:solidFill>
                <a:effectLst/>
                <a:latin typeface="system-ui"/>
              </a:rPr>
              <a:t>34 </a:t>
            </a:r>
            <a:r>
              <a:rPr lang="en-US" sz="3200" b="0" i="0" dirty="0">
                <a:solidFill>
                  <a:srgbClr val="000000"/>
                </a:solidFill>
                <a:effectLst/>
                <a:latin typeface="system-ui"/>
              </a:rPr>
              <a:t>Jesus replied, “Very truly I tell you, everyone who sins is a slave to sin. </a:t>
            </a:r>
            <a:r>
              <a:rPr lang="en-US" sz="3200" b="1" i="0" baseline="30000" dirty="0">
                <a:solidFill>
                  <a:srgbClr val="000000"/>
                </a:solidFill>
                <a:effectLst/>
                <a:latin typeface="system-ui"/>
              </a:rPr>
              <a:t>35 </a:t>
            </a:r>
            <a:r>
              <a:rPr lang="en-US" sz="3200" b="0" i="0" dirty="0">
                <a:solidFill>
                  <a:srgbClr val="000000"/>
                </a:solidFill>
                <a:effectLst/>
                <a:latin typeface="system-ui"/>
              </a:rPr>
              <a:t>Now a slave has no permanent place in the family, but a son belongs to it forever. </a:t>
            </a:r>
            <a:r>
              <a:rPr lang="en-US" sz="3200" b="1" i="0" baseline="30000" dirty="0">
                <a:solidFill>
                  <a:srgbClr val="000000"/>
                </a:solidFill>
                <a:effectLst/>
                <a:latin typeface="system-ui"/>
              </a:rPr>
              <a:t>36 </a:t>
            </a:r>
            <a:r>
              <a:rPr lang="en-US" sz="3200" b="0" i="0" dirty="0">
                <a:solidFill>
                  <a:srgbClr val="000000"/>
                </a:solidFill>
                <a:effectLst/>
                <a:latin typeface="system-ui"/>
              </a:rPr>
              <a:t>So if the Son sets you free, you will be free indeed.</a:t>
            </a:r>
          </a:p>
        </p:txBody>
      </p:sp>
    </p:spTree>
    <p:extLst>
      <p:ext uri="{BB962C8B-B14F-4D97-AF65-F5344CB8AC3E}">
        <p14:creationId xmlns:p14="http://schemas.microsoft.com/office/powerpoint/2010/main" val="2487624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511A633-DFDA-86E7-B2D4-0CE89063B4A2}"/>
              </a:ext>
            </a:extLst>
          </p:cNvPr>
          <p:cNvSpPr txBox="1"/>
          <p:nvPr/>
        </p:nvSpPr>
        <p:spPr>
          <a:xfrm>
            <a:off x="570270" y="904531"/>
            <a:ext cx="11051459" cy="5632311"/>
          </a:xfrm>
          <a:prstGeom prst="rect">
            <a:avLst/>
          </a:prstGeom>
          <a:noFill/>
        </p:spPr>
        <p:txBody>
          <a:bodyPr wrap="square">
            <a:spAutoFit/>
          </a:bodyPr>
          <a:lstStyle/>
          <a:p>
            <a:pPr algn="ctr">
              <a:buNone/>
            </a:pPr>
            <a:r>
              <a:rPr lang="en-US" sz="2400" b="1" i="0" baseline="30000" dirty="0">
                <a:solidFill>
                  <a:srgbClr val="000000"/>
                </a:solidFill>
                <a:effectLst/>
                <a:latin typeface="system-ui"/>
              </a:rPr>
              <a:t>15 </a:t>
            </a:r>
            <a:r>
              <a:rPr lang="en-US" sz="2400" b="0" i="0" dirty="0">
                <a:solidFill>
                  <a:srgbClr val="000000"/>
                </a:solidFill>
                <a:effectLst/>
                <a:latin typeface="system-ui"/>
              </a:rPr>
              <a:t>What then? Shall we sin because we are not under the law but under grace? By no means! </a:t>
            </a:r>
            <a:r>
              <a:rPr lang="en-US" sz="2400" b="1" i="0" baseline="30000" dirty="0">
                <a:solidFill>
                  <a:srgbClr val="000000"/>
                </a:solidFill>
                <a:effectLst/>
                <a:latin typeface="system-ui"/>
              </a:rPr>
              <a:t>16 </a:t>
            </a:r>
            <a:r>
              <a:rPr lang="en-US" sz="2400" b="0" i="0" dirty="0">
                <a:solidFill>
                  <a:srgbClr val="000000"/>
                </a:solidFill>
                <a:effectLst/>
                <a:latin typeface="system-ui"/>
              </a:rPr>
              <a:t>Don’t you know that when you offer yourselves to someone as obedient slaves, you are slaves of the one you obey—whether you are slaves to sin, which leads to death, or to obedience, which leads to righteousness? </a:t>
            </a:r>
            <a:r>
              <a:rPr lang="en-US" sz="2400" b="1" i="0" baseline="30000" dirty="0">
                <a:solidFill>
                  <a:srgbClr val="000000"/>
                </a:solidFill>
                <a:effectLst/>
                <a:latin typeface="system-ui"/>
              </a:rPr>
              <a:t>17 </a:t>
            </a:r>
            <a:r>
              <a:rPr lang="en-US" sz="2400" b="0" i="0" dirty="0">
                <a:solidFill>
                  <a:srgbClr val="000000"/>
                </a:solidFill>
                <a:effectLst/>
                <a:latin typeface="system-ui"/>
              </a:rPr>
              <a:t>But thanks be to God that, though you used to be slaves to sin, you have come to obey from your heart the pattern of teaching that has now claimed your allegiance. </a:t>
            </a:r>
            <a:r>
              <a:rPr lang="en-US" sz="2400" b="1" i="0" baseline="30000" dirty="0">
                <a:solidFill>
                  <a:srgbClr val="000000"/>
                </a:solidFill>
                <a:effectLst/>
                <a:latin typeface="system-ui"/>
              </a:rPr>
              <a:t>18 </a:t>
            </a:r>
            <a:r>
              <a:rPr lang="en-US" sz="2400" b="0" i="0" dirty="0">
                <a:solidFill>
                  <a:srgbClr val="000000"/>
                </a:solidFill>
                <a:effectLst/>
                <a:latin typeface="system-ui"/>
              </a:rPr>
              <a:t>You have been set free from sin and have become slaves to righteousness.</a:t>
            </a:r>
          </a:p>
          <a:p>
            <a:pPr algn="ctr"/>
            <a:r>
              <a:rPr lang="en-US" sz="2400" b="1" i="0" baseline="30000" dirty="0">
                <a:solidFill>
                  <a:srgbClr val="000000"/>
                </a:solidFill>
                <a:effectLst/>
                <a:latin typeface="system-ui"/>
              </a:rPr>
              <a:t>19 </a:t>
            </a:r>
            <a:r>
              <a:rPr lang="en-US" sz="2400" b="0" i="0" dirty="0">
                <a:solidFill>
                  <a:srgbClr val="000000"/>
                </a:solidFill>
                <a:effectLst/>
                <a:latin typeface="system-ui"/>
              </a:rPr>
              <a:t>I am using an example from everyday life because of your human limitations. Just as you used to offer yourselves as slaves to impurity and to ever-increasing wickedness, so now offer yourselves as slaves to righteousness leading to holiness. </a:t>
            </a:r>
            <a:r>
              <a:rPr lang="en-US" sz="2400" b="1" i="0" baseline="30000" dirty="0">
                <a:solidFill>
                  <a:srgbClr val="000000"/>
                </a:solidFill>
                <a:effectLst/>
                <a:latin typeface="system-ui"/>
              </a:rPr>
              <a:t>20 </a:t>
            </a:r>
            <a:r>
              <a:rPr lang="en-US" sz="2400" b="0" i="0" dirty="0">
                <a:solidFill>
                  <a:srgbClr val="000000"/>
                </a:solidFill>
                <a:effectLst/>
                <a:latin typeface="system-ui"/>
              </a:rPr>
              <a:t>When you were slaves to sin, you were free from the control of righteousness. </a:t>
            </a:r>
            <a:r>
              <a:rPr lang="en-US" sz="2400" b="1" i="0" baseline="30000" dirty="0">
                <a:solidFill>
                  <a:srgbClr val="000000"/>
                </a:solidFill>
                <a:effectLst/>
                <a:latin typeface="system-ui"/>
              </a:rPr>
              <a:t>21 </a:t>
            </a:r>
            <a:r>
              <a:rPr lang="en-US" sz="2400" b="0" i="0" dirty="0">
                <a:solidFill>
                  <a:srgbClr val="000000"/>
                </a:solidFill>
                <a:effectLst/>
                <a:latin typeface="system-ui"/>
              </a:rPr>
              <a:t>What benefit did you reap at that time from the things you are now ashamed of? Those things result in death! </a:t>
            </a:r>
            <a:r>
              <a:rPr lang="en-US" sz="2400" b="1" i="0" baseline="30000" dirty="0">
                <a:solidFill>
                  <a:srgbClr val="000000"/>
                </a:solidFill>
                <a:effectLst/>
                <a:latin typeface="system-ui"/>
              </a:rPr>
              <a:t>22 </a:t>
            </a:r>
            <a:r>
              <a:rPr lang="en-US" sz="2400" b="0" i="0" dirty="0">
                <a:solidFill>
                  <a:srgbClr val="000000"/>
                </a:solidFill>
                <a:effectLst/>
                <a:latin typeface="system-ui"/>
              </a:rPr>
              <a:t>But now that you have been set free from sin and have become slaves of God, the benefit you reap leads to holiness, and the result is eternal life. </a:t>
            </a:r>
            <a:r>
              <a:rPr lang="en-US" sz="2400" b="1" i="0" baseline="30000" dirty="0">
                <a:solidFill>
                  <a:srgbClr val="000000"/>
                </a:solidFill>
                <a:effectLst/>
                <a:latin typeface="system-ui"/>
              </a:rPr>
              <a:t>23 </a:t>
            </a:r>
            <a:r>
              <a:rPr lang="en-US" sz="2400" b="0" i="0" dirty="0">
                <a:solidFill>
                  <a:srgbClr val="000000"/>
                </a:solidFill>
                <a:effectLst/>
                <a:latin typeface="system-ui"/>
              </a:rPr>
              <a:t>For the wages of sin is death, but the gift of God is eternal life in</a:t>
            </a:r>
            <a:r>
              <a:rPr lang="en-US" sz="2400" b="0" i="0" baseline="30000" dirty="0">
                <a:solidFill>
                  <a:srgbClr val="000000"/>
                </a:solidFill>
                <a:effectLst/>
                <a:latin typeface="system-ui"/>
              </a:rPr>
              <a:t>[</a:t>
            </a:r>
            <a:r>
              <a:rPr lang="en-US" sz="2400" b="0" i="0" baseline="30000" dirty="0">
                <a:solidFill>
                  <a:srgbClr val="4A4A4A"/>
                </a:solidFill>
                <a:effectLst/>
                <a:latin typeface="system-ui"/>
                <a:hlinkClick r:id="rId2" tooltip="See footnote b"/>
              </a:rPr>
              <a:t>b</a:t>
            </a:r>
            <a:r>
              <a:rPr lang="en-US" sz="2400" b="0" i="0" baseline="30000" dirty="0">
                <a:solidFill>
                  <a:srgbClr val="000000"/>
                </a:solidFill>
                <a:effectLst/>
                <a:latin typeface="system-ui"/>
              </a:rPr>
              <a:t>]</a:t>
            </a:r>
            <a:r>
              <a:rPr lang="en-US" sz="2400" b="0" i="0" dirty="0">
                <a:solidFill>
                  <a:srgbClr val="000000"/>
                </a:solidFill>
                <a:effectLst/>
                <a:latin typeface="system-ui"/>
              </a:rPr>
              <a:t> Christ Jesus our Lord.</a:t>
            </a:r>
          </a:p>
        </p:txBody>
      </p:sp>
      <p:sp>
        <p:nvSpPr>
          <p:cNvPr id="4" name="TextBox 3">
            <a:extLst>
              <a:ext uri="{FF2B5EF4-FFF2-40B4-BE49-F238E27FC236}">
                <a16:creationId xmlns:a16="http://schemas.microsoft.com/office/drawing/2014/main" id="{9884946B-E904-13E6-2F9C-60FA9F26B34A}"/>
              </a:ext>
            </a:extLst>
          </p:cNvPr>
          <p:cNvSpPr txBox="1"/>
          <p:nvPr/>
        </p:nvSpPr>
        <p:spPr>
          <a:xfrm>
            <a:off x="2920181" y="196645"/>
            <a:ext cx="6253316" cy="707886"/>
          </a:xfrm>
          <a:prstGeom prst="rect">
            <a:avLst/>
          </a:prstGeom>
          <a:noFill/>
        </p:spPr>
        <p:txBody>
          <a:bodyPr wrap="square" rtlCol="0">
            <a:spAutoFit/>
          </a:bodyPr>
          <a:lstStyle/>
          <a:p>
            <a:pPr algn="ctr"/>
            <a:r>
              <a:rPr lang="en-US" sz="4000" dirty="0"/>
              <a:t>Romans 6:15-23</a:t>
            </a:r>
          </a:p>
        </p:txBody>
      </p:sp>
    </p:spTree>
    <p:extLst>
      <p:ext uri="{BB962C8B-B14F-4D97-AF65-F5344CB8AC3E}">
        <p14:creationId xmlns:p14="http://schemas.microsoft.com/office/powerpoint/2010/main" val="1234058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1000" fill="hold"/>
                                        <p:tgtEl>
                                          <p:spTgt spid="4"/>
                                        </p:tgtEl>
                                        <p:attrNameLst>
                                          <p:attrName>ppt_w</p:attrName>
                                        </p:attrNameLst>
                                      </p:cBhvr>
                                      <p:tavLst>
                                        <p:tav tm="0">
                                          <p:val>
                                            <p:fltVal val="0"/>
                                          </p:val>
                                        </p:tav>
                                        <p:tav tm="100000">
                                          <p:val>
                                            <p:strVal val="#ppt_w"/>
                                          </p:val>
                                        </p:tav>
                                      </p:tavLst>
                                    </p:anim>
                                    <p:anim calcmode="lin" valueType="num">
                                      <p:cBhvr>
                                        <p:cTn id="8" dur="1000" fill="hold"/>
                                        <p:tgtEl>
                                          <p:spTgt spid="4"/>
                                        </p:tgtEl>
                                        <p:attrNameLst>
                                          <p:attrName>ppt_h</p:attrName>
                                        </p:attrNameLst>
                                      </p:cBhvr>
                                      <p:tavLst>
                                        <p:tav tm="0">
                                          <p:val>
                                            <p:fltVal val="0"/>
                                          </p:val>
                                        </p:tav>
                                        <p:tav tm="100000">
                                          <p:val>
                                            <p:strVal val="#ppt_h"/>
                                          </p:val>
                                        </p:tav>
                                      </p:tavLst>
                                    </p:anim>
                                    <p:anim calcmode="lin" valueType="num">
                                      <p:cBhvr>
                                        <p:cTn id="9" dur="1000" fill="hold"/>
                                        <p:tgtEl>
                                          <p:spTgt spid="4"/>
                                        </p:tgtEl>
                                        <p:attrNameLst>
                                          <p:attrName>style.rotation</p:attrName>
                                        </p:attrNameLst>
                                      </p:cBhvr>
                                      <p:tavLst>
                                        <p:tav tm="0">
                                          <p:val>
                                            <p:fltVal val="90"/>
                                          </p:val>
                                        </p:tav>
                                        <p:tav tm="100000">
                                          <p:val>
                                            <p:fltVal val="0"/>
                                          </p:val>
                                        </p:tav>
                                      </p:tavLst>
                                    </p:anim>
                                    <p:animEffect transition="in" filter="fade">
                                      <p:cBhvr>
                                        <p:cTn id="10" dur="10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circle(in)">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1614</TotalTime>
  <Words>1965</Words>
  <Application>Microsoft Office PowerPoint</Application>
  <PresentationFormat>Widescreen</PresentationFormat>
  <Paragraphs>87</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Aptos</vt:lpstr>
      <vt:lpstr>Aptos Display</vt:lpstr>
      <vt:lpstr>Arial</vt:lpstr>
      <vt:lpstr>system-ui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Credit | Team</dc:creator>
  <cp:lastModifiedBy>Richard Tubbs</cp:lastModifiedBy>
  <cp:revision>3</cp:revision>
  <dcterms:created xsi:type="dcterms:W3CDTF">2025-04-16T14:32:16Z</dcterms:created>
  <dcterms:modified xsi:type="dcterms:W3CDTF">2026-02-28T15:13:06Z</dcterms:modified>
</cp:coreProperties>
</file>