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2" r:id="rId3"/>
    <p:sldId id="259" r:id="rId4"/>
    <p:sldId id="265" r:id="rId5"/>
    <p:sldId id="269" r:id="rId6"/>
    <p:sldId id="262" r:id="rId7"/>
    <p:sldId id="260" r:id="rId8"/>
    <p:sldId id="266" r:id="rId9"/>
    <p:sldId id="261" r:id="rId10"/>
    <p:sldId id="263" r:id="rId11"/>
    <p:sldId id="264" r:id="rId12"/>
    <p:sldId id="268" r:id="rId13"/>
    <p:sldId id="267"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97" d="100"/>
          <a:sy n="97" d="100"/>
        </p:scale>
        <p:origin x="552"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6DDC1-3CB4-E48D-3F75-BF77CA1EFE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14FAE2-D14F-2D32-ADEF-535EFCD0AC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98FFA8-D8CE-DEBB-8729-9325835776D7}"/>
              </a:ext>
            </a:extLst>
          </p:cNvPr>
          <p:cNvSpPr>
            <a:spLocks noGrp="1"/>
          </p:cNvSpPr>
          <p:nvPr>
            <p:ph type="dt" sz="half" idx="10"/>
          </p:nvPr>
        </p:nvSpPr>
        <p:spPr/>
        <p:txBody>
          <a:bodyPr/>
          <a:lstStyle/>
          <a:p>
            <a:fld id="{4B295344-E87F-4768-9542-F31186E50371}" type="datetimeFigureOut">
              <a:rPr lang="en-US" smtClean="0"/>
              <a:t>6/21/2025</a:t>
            </a:fld>
            <a:endParaRPr lang="en-US"/>
          </a:p>
        </p:txBody>
      </p:sp>
      <p:sp>
        <p:nvSpPr>
          <p:cNvPr id="5" name="Footer Placeholder 4">
            <a:extLst>
              <a:ext uri="{FF2B5EF4-FFF2-40B4-BE49-F238E27FC236}">
                <a16:creationId xmlns:a16="http://schemas.microsoft.com/office/drawing/2014/main" id="{76DDD638-2EDD-F7AD-D192-F9F1F28DBF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5022CC-DB1F-AEE4-D319-C50200C1A05B}"/>
              </a:ext>
            </a:extLst>
          </p:cNvPr>
          <p:cNvSpPr>
            <a:spLocks noGrp="1"/>
          </p:cNvSpPr>
          <p:nvPr>
            <p:ph type="sldNum" sz="quarter" idx="12"/>
          </p:nvPr>
        </p:nvSpPr>
        <p:spPr/>
        <p:txBody>
          <a:bodyPr/>
          <a:lstStyle/>
          <a:p>
            <a:fld id="{CEAFBC94-C1C2-4319-BE7F-3537226A9F05}" type="slidenum">
              <a:rPr lang="en-US" smtClean="0"/>
              <a:t>‹#›</a:t>
            </a:fld>
            <a:endParaRPr lang="en-US"/>
          </a:p>
        </p:txBody>
      </p:sp>
    </p:spTree>
    <p:extLst>
      <p:ext uri="{BB962C8B-B14F-4D97-AF65-F5344CB8AC3E}">
        <p14:creationId xmlns:p14="http://schemas.microsoft.com/office/powerpoint/2010/main" val="1241677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24D45-7B09-204E-A19F-A12A9ACCD3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967841-5A63-E15F-CEA4-9C5D9A190B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345816-ABBB-FD5D-BCE1-023D1A918A85}"/>
              </a:ext>
            </a:extLst>
          </p:cNvPr>
          <p:cNvSpPr>
            <a:spLocks noGrp="1"/>
          </p:cNvSpPr>
          <p:nvPr>
            <p:ph type="dt" sz="half" idx="10"/>
          </p:nvPr>
        </p:nvSpPr>
        <p:spPr/>
        <p:txBody>
          <a:bodyPr/>
          <a:lstStyle/>
          <a:p>
            <a:fld id="{4B295344-E87F-4768-9542-F31186E50371}" type="datetimeFigureOut">
              <a:rPr lang="en-US" smtClean="0"/>
              <a:t>6/21/2025</a:t>
            </a:fld>
            <a:endParaRPr lang="en-US"/>
          </a:p>
        </p:txBody>
      </p:sp>
      <p:sp>
        <p:nvSpPr>
          <p:cNvPr id="5" name="Footer Placeholder 4">
            <a:extLst>
              <a:ext uri="{FF2B5EF4-FFF2-40B4-BE49-F238E27FC236}">
                <a16:creationId xmlns:a16="http://schemas.microsoft.com/office/drawing/2014/main" id="{580ABA2A-F6FE-5A68-4B19-D54EEBAE32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11D252-37C0-88BF-096D-98118D550F6C}"/>
              </a:ext>
            </a:extLst>
          </p:cNvPr>
          <p:cNvSpPr>
            <a:spLocks noGrp="1"/>
          </p:cNvSpPr>
          <p:nvPr>
            <p:ph type="sldNum" sz="quarter" idx="12"/>
          </p:nvPr>
        </p:nvSpPr>
        <p:spPr/>
        <p:txBody>
          <a:bodyPr/>
          <a:lstStyle/>
          <a:p>
            <a:fld id="{CEAFBC94-C1C2-4319-BE7F-3537226A9F05}" type="slidenum">
              <a:rPr lang="en-US" smtClean="0"/>
              <a:t>‹#›</a:t>
            </a:fld>
            <a:endParaRPr lang="en-US"/>
          </a:p>
        </p:txBody>
      </p:sp>
    </p:spTree>
    <p:extLst>
      <p:ext uri="{BB962C8B-B14F-4D97-AF65-F5344CB8AC3E}">
        <p14:creationId xmlns:p14="http://schemas.microsoft.com/office/powerpoint/2010/main" val="515578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6B3568-491E-25C5-1927-C062B8E42D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9752C8-468D-9BA2-4028-73722EB030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7988AD-739C-6C86-0806-42CA70EEB059}"/>
              </a:ext>
            </a:extLst>
          </p:cNvPr>
          <p:cNvSpPr>
            <a:spLocks noGrp="1"/>
          </p:cNvSpPr>
          <p:nvPr>
            <p:ph type="dt" sz="half" idx="10"/>
          </p:nvPr>
        </p:nvSpPr>
        <p:spPr/>
        <p:txBody>
          <a:bodyPr/>
          <a:lstStyle/>
          <a:p>
            <a:fld id="{4B295344-E87F-4768-9542-F31186E50371}" type="datetimeFigureOut">
              <a:rPr lang="en-US" smtClean="0"/>
              <a:t>6/21/2025</a:t>
            </a:fld>
            <a:endParaRPr lang="en-US"/>
          </a:p>
        </p:txBody>
      </p:sp>
      <p:sp>
        <p:nvSpPr>
          <p:cNvPr id="5" name="Footer Placeholder 4">
            <a:extLst>
              <a:ext uri="{FF2B5EF4-FFF2-40B4-BE49-F238E27FC236}">
                <a16:creationId xmlns:a16="http://schemas.microsoft.com/office/drawing/2014/main" id="{CD42637B-F314-21AF-8C31-6C0B9A1C8E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004ECE-39EC-374A-BE2E-CF49FBF42706}"/>
              </a:ext>
            </a:extLst>
          </p:cNvPr>
          <p:cNvSpPr>
            <a:spLocks noGrp="1"/>
          </p:cNvSpPr>
          <p:nvPr>
            <p:ph type="sldNum" sz="quarter" idx="12"/>
          </p:nvPr>
        </p:nvSpPr>
        <p:spPr/>
        <p:txBody>
          <a:bodyPr/>
          <a:lstStyle/>
          <a:p>
            <a:fld id="{CEAFBC94-C1C2-4319-BE7F-3537226A9F05}" type="slidenum">
              <a:rPr lang="en-US" smtClean="0"/>
              <a:t>‹#›</a:t>
            </a:fld>
            <a:endParaRPr lang="en-US"/>
          </a:p>
        </p:txBody>
      </p:sp>
    </p:spTree>
    <p:extLst>
      <p:ext uri="{BB962C8B-B14F-4D97-AF65-F5344CB8AC3E}">
        <p14:creationId xmlns:p14="http://schemas.microsoft.com/office/powerpoint/2010/main" val="2295492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54337-B192-0200-B786-AADA6ABC5B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32B41B-071D-0566-22F5-28862EAADC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2A6F01-8334-68DB-77F3-3AE22FD03C1E}"/>
              </a:ext>
            </a:extLst>
          </p:cNvPr>
          <p:cNvSpPr>
            <a:spLocks noGrp="1"/>
          </p:cNvSpPr>
          <p:nvPr>
            <p:ph type="dt" sz="half" idx="10"/>
          </p:nvPr>
        </p:nvSpPr>
        <p:spPr/>
        <p:txBody>
          <a:bodyPr/>
          <a:lstStyle/>
          <a:p>
            <a:fld id="{4B295344-E87F-4768-9542-F31186E50371}" type="datetimeFigureOut">
              <a:rPr lang="en-US" smtClean="0"/>
              <a:t>6/21/2025</a:t>
            </a:fld>
            <a:endParaRPr lang="en-US"/>
          </a:p>
        </p:txBody>
      </p:sp>
      <p:sp>
        <p:nvSpPr>
          <p:cNvPr id="5" name="Footer Placeholder 4">
            <a:extLst>
              <a:ext uri="{FF2B5EF4-FFF2-40B4-BE49-F238E27FC236}">
                <a16:creationId xmlns:a16="http://schemas.microsoft.com/office/drawing/2014/main" id="{DB615CC9-61AC-9D1B-DA7C-35A7CDB60A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EE5372-D9C3-9F07-25A8-C3B5556EC97F}"/>
              </a:ext>
            </a:extLst>
          </p:cNvPr>
          <p:cNvSpPr>
            <a:spLocks noGrp="1"/>
          </p:cNvSpPr>
          <p:nvPr>
            <p:ph type="sldNum" sz="quarter" idx="12"/>
          </p:nvPr>
        </p:nvSpPr>
        <p:spPr/>
        <p:txBody>
          <a:bodyPr/>
          <a:lstStyle/>
          <a:p>
            <a:fld id="{CEAFBC94-C1C2-4319-BE7F-3537226A9F05}" type="slidenum">
              <a:rPr lang="en-US" smtClean="0"/>
              <a:t>‹#›</a:t>
            </a:fld>
            <a:endParaRPr lang="en-US"/>
          </a:p>
        </p:txBody>
      </p:sp>
    </p:spTree>
    <p:extLst>
      <p:ext uri="{BB962C8B-B14F-4D97-AF65-F5344CB8AC3E}">
        <p14:creationId xmlns:p14="http://schemas.microsoft.com/office/powerpoint/2010/main" val="1150017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8A898-872A-DD70-1D4B-EF21D2C0AE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17C665-BE09-BE7D-BE94-4D8876B4445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8D1B99-A54D-7930-F62B-36722FCE9D14}"/>
              </a:ext>
            </a:extLst>
          </p:cNvPr>
          <p:cNvSpPr>
            <a:spLocks noGrp="1"/>
          </p:cNvSpPr>
          <p:nvPr>
            <p:ph type="dt" sz="half" idx="10"/>
          </p:nvPr>
        </p:nvSpPr>
        <p:spPr/>
        <p:txBody>
          <a:bodyPr/>
          <a:lstStyle/>
          <a:p>
            <a:fld id="{4B295344-E87F-4768-9542-F31186E50371}" type="datetimeFigureOut">
              <a:rPr lang="en-US" smtClean="0"/>
              <a:t>6/21/2025</a:t>
            </a:fld>
            <a:endParaRPr lang="en-US"/>
          </a:p>
        </p:txBody>
      </p:sp>
      <p:sp>
        <p:nvSpPr>
          <p:cNvPr id="5" name="Footer Placeholder 4">
            <a:extLst>
              <a:ext uri="{FF2B5EF4-FFF2-40B4-BE49-F238E27FC236}">
                <a16:creationId xmlns:a16="http://schemas.microsoft.com/office/drawing/2014/main" id="{8EE9B690-5959-5C63-4FDB-DC39B7A053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905A5A-653D-0804-EF23-FBD6A139D97D}"/>
              </a:ext>
            </a:extLst>
          </p:cNvPr>
          <p:cNvSpPr>
            <a:spLocks noGrp="1"/>
          </p:cNvSpPr>
          <p:nvPr>
            <p:ph type="sldNum" sz="quarter" idx="12"/>
          </p:nvPr>
        </p:nvSpPr>
        <p:spPr/>
        <p:txBody>
          <a:bodyPr/>
          <a:lstStyle/>
          <a:p>
            <a:fld id="{CEAFBC94-C1C2-4319-BE7F-3537226A9F05}" type="slidenum">
              <a:rPr lang="en-US" smtClean="0"/>
              <a:t>‹#›</a:t>
            </a:fld>
            <a:endParaRPr lang="en-US"/>
          </a:p>
        </p:txBody>
      </p:sp>
    </p:spTree>
    <p:extLst>
      <p:ext uri="{BB962C8B-B14F-4D97-AF65-F5344CB8AC3E}">
        <p14:creationId xmlns:p14="http://schemas.microsoft.com/office/powerpoint/2010/main" val="21261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10EC3-CC39-C28B-8D16-F9C32C45FD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406670-B42A-501A-C164-C3127DC37E6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FAC380-DBF2-BE23-A061-3448FF5CAD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298ED4-4471-4EA9-E2E7-BB2BDAE66483}"/>
              </a:ext>
            </a:extLst>
          </p:cNvPr>
          <p:cNvSpPr>
            <a:spLocks noGrp="1"/>
          </p:cNvSpPr>
          <p:nvPr>
            <p:ph type="dt" sz="half" idx="10"/>
          </p:nvPr>
        </p:nvSpPr>
        <p:spPr/>
        <p:txBody>
          <a:bodyPr/>
          <a:lstStyle/>
          <a:p>
            <a:fld id="{4B295344-E87F-4768-9542-F31186E50371}" type="datetimeFigureOut">
              <a:rPr lang="en-US" smtClean="0"/>
              <a:t>6/21/2025</a:t>
            </a:fld>
            <a:endParaRPr lang="en-US"/>
          </a:p>
        </p:txBody>
      </p:sp>
      <p:sp>
        <p:nvSpPr>
          <p:cNvPr id="6" name="Footer Placeholder 5">
            <a:extLst>
              <a:ext uri="{FF2B5EF4-FFF2-40B4-BE49-F238E27FC236}">
                <a16:creationId xmlns:a16="http://schemas.microsoft.com/office/drawing/2014/main" id="{3FD25C43-E7C4-EC78-42D9-292B03017D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4BBBE0-DBA8-1537-FFFD-FF4A5A240107}"/>
              </a:ext>
            </a:extLst>
          </p:cNvPr>
          <p:cNvSpPr>
            <a:spLocks noGrp="1"/>
          </p:cNvSpPr>
          <p:nvPr>
            <p:ph type="sldNum" sz="quarter" idx="12"/>
          </p:nvPr>
        </p:nvSpPr>
        <p:spPr/>
        <p:txBody>
          <a:bodyPr/>
          <a:lstStyle/>
          <a:p>
            <a:fld id="{CEAFBC94-C1C2-4319-BE7F-3537226A9F05}" type="slidenum">
              <a:rPr lang="en-US" smtClean="0"/>
              <a:t>‹#›</a:t>
            </a:fld>
            <a:endParaRPr lang="en-US"/>
          </a:p>
        </p:txBody>
      </p:sp>
    </p:spTree>
    <p:extLst>
      <p:ext uri="{BB962C8B-B14F-4D97-AF65-F5344CB8AC3E}">
        <p14:creationId xmlns:p14="http://schemas.microsoft.com/office/powerpoint/2010/main" val="3303610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C4F8A-064F-D114-917F-79444342E2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AE7AC6-3009-173C-822C-CE9BFFF0BC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E39A56-5836-B978-4C5C-57349DB69E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174E5F-FFB6-C3DA-689B-7D64A88C89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CBB76A-F91D-F87F-52DF-28D0719A6C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EBCF64F-2438-B55B-1401-EA3620A93A0E}"/>
              </a:ext>
            </a:extLst>
          </p:cNvPr>
          <p:cNvSpPr>
            <a:spLocks noGrp="1"/>
          </p:cNvSpPr>
          <p:nvPr>
            <p:ph type="dt" sz="half" idx="10"/>
          </p:nvPr>
        </p:nvSpPr>
        <p:spPr/>
        <p:txBody>
          <a:bodyPr/>
          <a:lstStyle/>
          <a:p>
            <a:fld id="{4B295344-E87F-4768-9542-F31186E50371}" type="datetimeFigureOut">
              <a:rPr lang="en-US" smtClean="0"/>
              <a:t>6/21/2025</a:t>
            </a:fld>
            <a:endParaRPr lang="en-US"/>
          </a:p>
        </p:txBody>
      </p:sp>
      <p:sp>
        <p:nvSpPr>
          <p:cNvPr id="8" name="Footer Placeholder 7">
            <a:extLst>
              <a:ext uri="{FF2B5EF4-FFF2-40B4-BE49-F238E27FC236}">
                <a16:creationId xmlns:a16="http://schemas.microsoft.com/office/drawing/2014/main" id="{9C6FBCA7-9D8F-7CDD-DA67-321A8C5E709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04F81B1-3BCC-B4DD-5CCC-CF5C266AE5E4}"/>
              </a:ext>
            </a:extLst>
          </p:cNvPr>
          <p:cNvSpPr>
            <a:spLocks noGrp="1"/>
          </p:cNvSpPr>
          <p:nvPr>
            <p:ph type="sldNum" sz="quarter" idx="12"/>
          </p:nvPr>
        </p:nvSpPr>
        <p:spPr/>
        <p:txBody>
          <a:bodyPr/>
          <a:lstStyle/>
          <a:p>
            <a:fld id="{CEAFBC94-C1C2-4319-BE7F-3537226A9F05}" type="slidenum">
              <a:rPr lang="en-US" smtClean="0"/>
              <a:t>‹#›</a:t>
            </a:fld>
            <a:endParaRPr lang="en-US"/>
          </a:p>
        </p:txBody>
      </p:sp>
    </p:spTree>
    <p:extLst>
      <p:ext uri="{BB962C8B-B14F-4D97-AF65-F5344CB8AC3E}">
        <p14:creationId xmlns:p14="http://schemas.microsoft.com/office/powerpoint/2010/main" val="3482818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E1B88-1C58-FED1-C7C8-D05858CDE1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4B4978-6B59-7E34-97DE-6B4BFF8382FA}"/>
              </a:ext>
            </a:extLst>
          </p:cNvPr>
          <p:cNvSpPr>
            <a:spLocks noGrp="1"/>
          </p:cNvSpPr>
          <p:nvPr>
            <p:ph type="dt" sz="half" idx="10"/>
          </p:nvPr>
        </p:nvSpPr>
        <p:spPr/>
        <p:txBody>
          <a:bodyPr/>
          <a:lstStyle/>
          <a:p>
            <a:fld id="{4B295344-E87F-4768-9542-F31186E50371}" type="datetimeFigureOut">
              <a:rPr lang="en-US" smtClean="0"/>
              <a:t>6/21/2025</a:t>
            </a:fld>
            <a:endParaRPr lang="en-US"/>
          </a:p>
        </p:txBody>
      </p:sp>
      <p:sp>
        <p:nvSpPr>
          <p:cNvPr id="4" name="Footer Placeholder 3">
            <a:extLst>
              <a:ext uri="{FF2B5EF4-FFF2-40B4-BE49-F238E27FC236}">
                <a16:creationId xmlns:a16="http://schemas.microsoft.com/office/drawing/2014/main" id="{58700300-377A-DEB2-9C2B-C0F8E87548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1A80E6-1A31-FC04-7BDD-1837C5E3708F}"/>
              </a:ext>
            </a:extLst>
          </p:cNvPr>
          <p:cNvSpPr>
            <a:spLocks noGrp="1"/>
          </p:cNvSpPr>
          <p:nvPr>
            <p:ph type="sldNum" sz="quarter" idx="12"/>
          </p:nvPr>
        </p:nvSpPr>
        <p:spPr/>
        <p:txBody>
          <a:bodyPr/>
          <a:lstStyle/>
          <a:p>
            <a:fld id="{CEAFBC94-C1C2-4319-BE7F-3537226A9F05}" type="slidenum">
              <a:rPr lang="en-US" smtClean="0"/>
              <a:t>‹#›</a:t>
            </a:fld>
            <a:endParaRPr lang="en-US"/>
          </a:p>
        </p:txBody>
      </p:sp>
    </p:spTree>
    <p:extLst>
      <p:ext uri="{BB962C8B-B14F-4D97-AF65-F5344CB8AC3E}">
        <p14:creationId xmlns:p14="http://schemas.microsoft.com/office/powerpoint/2010/main" val="3295432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249296-704E-0B5F-9D93-592E5E602D14}"/>
              </a:ext>
            </a:extLst>
          </p:cNvPr>
          <p:cNvSpPr>
            <a:spLocks noGrp="1"/>
          </p:cNvSpPr>
          <p:nvPr>
            <p:ph type="dt" sz="half" idx="10"/>
          </p:nvPr>
        </p:nvSpPr>
        <p:spPr/>
        <p:txBody>
          <a:bodyPr/>
          <a:lstStyle/>
          <a:p>
            <a:fld id="{4B295344-E87F-4768-9542-F31186E50371}" type="datetimeFigureOut">
              <a:rPr lang="en-US" smtClean="0"/>
              <a:t>6/21/2025</a:t>
            </a:fld>
            <a:endParaRPr lang="en-US"/>
          </a:p>
        </p:txBody>
      </p:sp>
      <p:sp>
        <p:nvSpPr>
          <p:cNvPr id="3" name="Footer Placeholder 2">
            <a:extLst>
              <a:ext uri="{FF2B5EF4-FFF2-40B4-BE49-F238E27FC236}">
                <a16:creationId xmlns:a16="http://schemas.microsoft.com/office/drawing/2014/main" id="{996FBB01-7EB8-3C19-3E43-2B2BF73235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9E45D5-B960-FD27-093F-7DA80A36B885}"/>
              </a:ext>
            </a:extLst>
          </p:cNvPr>
          <p:cNvSpPr>
            <a:spLocks noGrp="1"/>
          </p:cNvSpPr>
          <p:nvPr>
            <p:ph type="sldNum" sz="quarter" idx="12"/>
          </p:nvPr>
        </p:nvSpPr>
        <p:spPr/>
        <p:txBody>
          <a:bodyPr/>
          <a:lstStyle/>
          <a:p>
            <a:fld id="{CEAFBC94-C1C2-4319-BE7F-3537226A9F05}" type="slidenum">
              <a:rPr lang="en-US" smtClean="0"/>
              <a:t>‹#›</a:t>
            </a:fld>
            <a:endParaRPr lang="en-US"/>
          </a:p>
        </p:txBody>
      </p:sp>
    </p:spTree>
    <p:extLst>
      <p:ext uri="{BB962C8B-B14F-4D97-AF65-F5344CB8AC3E}">
        <p14:creationId xmlns:p14="http://schemas.microsoft.com/office/powerpoint/2010/main" val="154954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A526E-6285-5EC7-BEE1-375A134A30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37B73FF-4F9F-8D42-61C6-033DBCE224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46E633-5536-99C6-0AFA-A010DFC4EC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8EB449-2591-3682-1768-2739C9661FC3}"/>
              </a:ext>
            </a:extLst>
          </p:cNvPr>
          <p:cNvSpPr>
            <a:spLocks noGrp="1"/>
          </p:cNvSpPr>
          <p:nvPr>
            <p:ph type="dt" sz="half" idx="10"/>
          </p:nvPr>
        </p:nvSpPr>
        <p:spPr/>
        <p:txBody>
          <a:bodyPr/>
          <a:lstStyle/>
          <a:p>
            <a:fld id="{4B295344-E87F-4768-9542-F31186E50371}" type="datetimeFigureOut">
              <a:rPr lang="en-US" smtClean="0"/>
              <a:t>6/21/2025</a:t>
            </a:fld>
            <a:endParaRPr lang="en-US"/>
          </a:p>
        </p:txBody>
      </p:sp>
      <p:sp>
        <p:nvSpPr>
          <p:cNvPr id="6" name="Footer Placeholder 5">
            <a:extLst>
              <a:ext uri="{FF2B5EF4-FFF2-40B4-BE49-F238E27FC236}">
                <a16:creationId xmlns:a16="http://schemas.microsoft.com/office/drawing/2014/main" id="{5F6E0FC5-1A46-F07A-9A0F-641E838880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ED545A-765E-A6A4-BA54-154A7B0770EC}"/>
              </a:ext>
            </a:extLst>
          </p:cNvPr>
          <p:cNvSpPr>
            <a:spLocks noGrp="1"/>
          </p:cNvSpPr>
          <p:nvPr>
            <p:ph type="sldNum" sz="quarter" idx="12"/>
          </p:nvPr>
        </p:nvSpPr>
        <p:spPr/>
        <p:txBody>
          <a:bodyPr/>
          <a:lstStyle/>
          <a:p>
            <a:fld id="{CEAFBC94-C1C2-4319-BE7F-3537226A9F05}" type="slidenum">
              <a:rPr lang="en-US" smtClean="0"/>
              <a:t>‹#›</a:t>
            </a:fld>
            <a:endParaRPr lang="en-US"/>
          </a:p>
        </p:txBody>
      </p:sp>
    </p:spTree>
    <p:extLst>
      <p:ext uri="{BB962C8B-B14F-4D97-AF65-F5344CB8AC3E}">
        <p14:creationId xmlns:p14="http://schemas.microsoft.com/office/powerpoint/2010/main" val="132645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C10B1-E609-3E7F-A908-451B7C9126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2BAAA0-39BD-D613-60DE-8E3AD6011A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0D1E82A-E3F5-B3E2-FFDB-E18D3FFF9F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46F58C-714C-AFE0-0B24-3CB87D743D90}"/>
              </a:ext>
            </a:extLst>
          </p:cNvPr>
          <p:cNvSpPr>
            <a:spLocks noGrp="1"/>
          </p:cNvSpPr>
          <p:nvPr>
            <p:ph type="dt" sz="half" idx="10"/>
          </p:nvPr>
        </p:nvSpPr>
        <p:spPr/>
        <p:txBody>
          <a:bodyPr/>
          <a:lstStyle/>
          <a:p>
            <a:fld id="{4B295344-E87F-4768-9542-F31186E50371}" type="datetimeFigureOut">
              <a:rPr lang="en-US" smtClean="0"/>
              <a:t>6/21/2025</a:t>
            </a:fld>
            <a:endParaRPr lang="en-US"/>
          </a:p>
        </p:txBody>
      </p:sp>
      <p:sp>
        <p:nvSpPr>
          <p:cNvPr id="6" name="Footer Placeholder 5">
            <a:extLst>
              <a:ext uri="{FF2B5EF4-FFF2-40B4-BE49-F238E27FC236}">
                <a16:creationId xmlns:a16="http://schemas.microsoft.com/office/drawing/2014/main" id="{DF73D5C6-44CF-0282-10D6-4A9109EBC7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D4EBFD-81FC-C670-4247-D5F203728385}"/>
              </a:ext>
            </a:extLst>
          </p:cNvPr>
          <p:cNvSpPr>
            <a:spLocks noGrp="1"/>
          </p:cNvSpPr>
          <p:nvPr>
            <p:ph type="sldNum" sz="quarter" idx="12"/>
          </p:nvPr>
        </p:nvSpPr>
        <p:spPr/>
        <p:txBody>
          <a:bodyPr/>
          <a:lstStyle/>
          <a:p>
            <a:fld id="{CEAFBC94-C1C2-4319-BE7F-3537226A9F05}" type="slidenum">
              <a:rPr lang="en-US" smtClean="0"/>
              <a:t>‹#›</a:t>
            </a:fld>
            <a:endParaRPr lang="en-US"/>
          </a:p>
        </p:txBody>
      </p:sp>
    </p:spTree>
    <p:extLst>
      <p:ext uri="{BB962C8B-B14F-4D97-AF65-F5344CB8AC3E}">
        <p14:creationId xmlns:p14="http://schemas.microsoft.com/office/powerpoint/2010/main" val="2160165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FB8DD0-01C9-BFA4-150E-7B9BE61514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8DD7DC-FCA2-F0DD-10E9-EC0AD16E81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0778A1-E551-427A-8E0E-C2586A27D3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B295344-E87F-4768-9542-F31186E50371}" type="datetimeFigureOut">
              <a:rPr lang="en-US" smtClean="0"/>
              <a:t>6/21/2025</a:t>
            </a:fld>
            <a:endParaRPr lang="en-US"/>
          </a:p>
        </p:txBody>
      </p:sp>
      <p:sp>
        <p:nvSpPr>
          <p:cNvPr id="5" name="Footer Placeholder 4">
            <a:extLst>
              <a:ext uri="{FF2B5EF4-FFF2-40B4-BE49-F238E27FC236}">
                <a16:creationId xmlns:a16="http://schemas.microsoft.com/office/drawing/2014/main" id="{E441FAF9-B6AD-CE3A-B192-95657322CB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FAFC3AD-3492-5B89-FB7D-C2FC9E5FEE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EAFBC94-C1C2-4319-BE7F-3537226A9F05}" type="slidenum">
              <a:rPr lang="en-US" smtClean="0"/>
              <a:t>‹#›</a:t>
            </a:fld>
            <a:endParaRPr lang="en-US"/>
          </a:p>
        </p:txBody>
      </p:sp>
    </p:spTree>
    <p:extLst>
      <p:ext uri="{BB962C8B-B14F-4D97-AF65-F5344CB8AC3E}">
        <p14:creationId xmlns:p14="http://schemas.microsoft.com/office/powerpoint/2010/main" val="2182663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biblegateway.com/passage/?search=Hebrews%2011&amp;version=NIV#fen-NIV-30178a" TargetMode="External"/><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hyperlink" Target="https://www.biblegateway.com/passage/?search=Hebrews%2011&amp;version=NIV#fen-NIV-30184b"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biblegateway.com/passage/?search=Romans%208%3A28&amp;version=NIV#fen-NIV-28145a"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9467AA-2915-1221-33A7-C3ACD90A1326}"/>
              </a:ext>
            </a:extLst>
          </p:cNvPr>
          <p:cNvSpPr txBox="1"/>
          <p:nvPr/>
        </p:nvSpPr>
        <p:spPr>
          <a:xfrm>
            <a:off x="4788310" y="983226"/>
            <a:ext cx="6744929" cy="2554545"/>
          </a:xfrm>
          <a:prstGeom prst="rect">
            <a:avLst/>
          </a:prstGeom>
          <a:noFill/>
        </p:spPr>
        <p:txBody>
          <a:bodyPr wrap="square" rtlCol="0">
            <a:spAutoFit/>
          </a:bodyPr>
          <a:lstStyle/>
          <a:p>
            <a:pPr algn="ctr"/>
            <a:r>
              <a:rPr lang="en-US" sz="8000" dirty="0"/>
              <a:t>Embracing The</a:t>
            </a:r>
          </a:p>
          <a:p>
            <a:pPr algn="ctr"/>
            <a:r>
              <a:rPr lang="en-US" sz="8000" dirty="0"/>
              <a:t> In-Between</a:t>
            </a:r>
          </a:p>
        </p:txBody>
      </p:sp>
      <p:sp>
        <p:nvSpPr>
          <p:cNvPr id="3" name="TextBox 2">
            <a:extLst>
              <a:ext uri="{FF2B5EF4-FFF2-40B4-BE49-F238E27FC236}">
                <a16:creationId xmlns:a16="http://schemas.microsoft.com/office/drawing/2014/main" id="{76DABBDA-540A-0F3C-C6FF-8471EAC1636C}"/>
              </a:ext>
            </a:extLst>
          </p:cNvPr>
          <p:cNvSpPr txBox="1"/>
          <p:nvPr/>
        </p:nvSpPr>
        <p:spPr>
          <a:xfrm>
            <a:off x="2635045" y="5551608"/>
            <a:ext cx="6125497" cy="646331"/>
          </a:xfrm>
          <a:prstGeom prst="rect">
            <a:avLst/>
          </a:prstGeom>
          <a:noFill/>
        </p:spPr>
        <p:txBody>
          <a:bodyPr wrap="square" rtlCol="0">
            <a:spAutoFit/>
          </a:bodyPr>
          <a:lstStyle/>
          <a:p>
            <a:pPr algn="ctr"/>
            <a:r>
              <a:rPr lang="en-US" sz="3600" dirty="0"/>
              <a:t>Pastor Richard “</a:t>
            </a:r>
            <a:r>
              <a:rPr lang="en-US" sz="3600" dirty="0" err="1"/>
              <a:t>Rico”Tubbs</a:t>
            </a:r>
            <a:endParaRPr lang="en-US" sz="3600" dirty="0"/>
          </a:p>
        </p:txBody>
      </p:sp>
    </p:spTree>
    <p:extLst>
      <p:ext uri="{BB962C8B-B14F-4D97-AF65-F5344CB8AC3E}">
        <p14:creationId xmlns:p14="http://schemas.microsoft.com/office/powerpoint/2010/main" val="3382046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a:extLst>
            <a:ext uri="{FF2B5EF4-FFF2-40B4-BE49-F238E27FC236}">
              <a16:creationId xmlns:a16="http://schemas.microsoft.com/office/drawing/2014/main" id="{B7E22154-5886-C90C-B4D4-EB4C6240DEA4}"/>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A8ED6569-4E08-99F0-F736-4E1905D1ADB4}"/>
              </a:ext>
            </a:extLst>
          </p:cNvPr>
          <p:cNvSpPr txBox="1"/>
          <p:nvPr/>
        </p:nvSpPr>
        <p:spPr>
          <a:xfrm>
            <a:off x="265472" y="206477"/>
            <a:ext cx="11238272" cy="6555641"/>
          </a:xfrm>
          <a:prstGeom prst="rect">
            <a:avLst/>
          </a:prstGeom>
          <a:noFill/>
        </p:spPr>
        <p:txBody>
          <a:bodyPr wrap="square">
            <a:spAutoFit/>
          </a:bodyPr>
          <a:lstStyle/>
          <a:p>
            <a:pPr algn="ctr">
              <a:buNone/>
            </a:pPr>
            <a:r>
              <a:rPr lang="en-US" sz="2000" b="1" i="0" dirty="0">
                <a:solidFill>
                  <a:srgbClr val="000000"/>
                </a:solidFill>
                <a:effectLst/>
                <a:latin typeface="system-ui"/>
              </a:rPr>
              <a:t>Hebrews 11:1-13</a:t>
            </a:r>
          </a:p>
          <a:p>
            <a:pPr algn="ctr">
              <a:buNone/>
            </a:pPr>
            <a:r>
              <a:rPr lang="en-US" sz="2000" b="1" i="0" dirty="0">
                <a:solidFill>
                  <a:srgbClr val="000000"/>
                </a:solidFill>
                <a:effectLst/>
                <a:latin typeface="system-ui"/>
              </a:rPr>
              <a:t>11 </a:t>
            </a:r>
            <a:r>
              <a:rPr lang="en-US" sz="2000" b="0" i="0" dirty="0">
                <a:solidFill>
                  <a:srgbClr val="000000"/>
                </a:solidFill>
                <a:effectLst/>
                <a:latin typeface="system-ui"/>
              </a:rPr>
              <a:t>Now faith is confidence in what we hope for and assurance about what we do not see. </a:t>
            </a:r>
            <a:r>
              <a:rPr lang="en-US" sz="2000" b="1" i="0" baseline="30000" dirty="0">
                <a:solidFill>
                  <a:srgbClr val="000000"/>
                </a:solidFill>
                <a:effectLst/>
                <a:latin typeface="system-ui"/>
              </a:rPr>
              <a:t>2 </a:t>
            </a:r>
            <a:r>
              <a:rPr lang="en-US" sz="2000" b="0" i="0" dirty="0">
                <a:solidFill>
                  <a:srgbClr val="000000"/>
                </a:solidFill>
                <a:effectLst/>
                <a:latin typeface="system-ui"/>
              </a:rPr>
              <a:t>This is what the ancients were commended for.</a:t>
            </a:r>
            <a:r>
              <a:rPr lang="en-US" sz="2000" b="1" i="0" baseline="30000" dirty="0">
                <a:solidFill>
                  <a:srgbClr val="000000"/>
                </a:solidFill>
                <a:effectLst/>
                <a:latin typeface="system-ui"/>
              </a:rPr>
              <a:t>3 </a:t>
            </a:r>
            <a:r>
              <a:rPr lang="en-US" sz="2000" b="0" i="0" dirty="0">
                <a:solidFill>
                  <a:srgbClr val="000000"/>
                </a:solidFill>
                <a:effectLst/>
                <a:latin typeface="system-ui"/>
              </a:rPr>
              <a:t>By faith we understand that the universe was formed at God’s command, so that what is seen was not made out of what was visible.</a:t>
            </a:r>
            <a:r>
              <a:rPr lang="en-US" sz="2000" b="1" i="0" baseline="30000" dirty="0">
                <a:solidFill>
                  <a:srgbClr val="000000"/>
                </a:solidFill>
                <a:effectLst/>
                <a:latin typeface="system-ui"/>
              </a:rPr>
              <a:t>4 </a:t>
            </a:r>
            <a:r>
              <a:rPr lang="en-US" sz="2000" b="0" i="0" dirty="0">
                <a:solidFill>
                  <a:srgbClr val="000000"/>
                </a:solidFill>
                <a:effectLst/>
                <a:latin typeface="system-ui"/>
              </a:rPr>
              <a:t>By faith Abel brought God a better offering than Cain did. By faith he was commended as righteous, when God spoke well of his offerings. And by faith Abel still speaks, even though he is dead.</a:t>
            </a:r>
            <a:r>
              <a:rPr lang="en-US" sz="2000" b="1" i="0" baseline="30000" dirty="0">
                <a:solidFill>
                  <a:srgbClr val="000000"/>
                </a:solidFill>
                <a:effectLst/>
                <a:latin typeface="system-ui"/>
              </a:rPr>
              <a:t>5 </a:t>
            </a:r>
            <a:r>
              <a:rPr lang="en-US" sz="2000" b="0" i="0" dirty="0">
                <a:solidFill>
                  <a:srgbClr val="000000"/>
                </a:solidFill>
                <a:effectLst/>
                <a:latin typeface="system-ui"/>
              </a:rPr>
              <a:t>By faith Enoch was taken from this life, so that he did not experience death: “He could not be found, because God had taken him away.”</a:t>
            </a:r>
            <a:r>
              <a:rPr lang="en-US" sz="2000" b="0" i="0" baseline="30000" dirty="0">
                <a:solidFill>
                  <a:srgbClr val="000000"/>
                </a:solidFill>
                <a:effectLst/>
                <a:latin typeface="system-ui"/>
              </a:rPr>
              <a:t>[</a:t>
            </a:r>
            <a:r>
              <a:rPr lang="en-US" sz="2000" b="0" i="0" baseline="30000" dirty="0">
                <a:solidFill>
                  <a:srgbClr val="4A4A4A"/>
                </a:solidFill>
                <a:effectLst/>
                <a:latin typeface="system-ui"/>
                <a:hlinkClick r:id="rId3" tooltip="See footnote a"/>
              </a:rPr>
              <a:t>a</a:t>
            </a:r>
            <a:r>
              <a:rPr lang="en-US" sz="2000" b="0" i="0" baseline="30000" dirty="0">
                <a:solidFill>
                  <a:srgbClr val="000000"/>
                </a:solidFill>
                <a:effectLst/>
                <a:latin typeface="system-ui"/>
              </a:rPr>
              <a:t>]</a:t>
            </a:r>
            <a:r>
              <a:rPr lang="en-US" sz="2000" b="0" i="0" dirty="0">
                <a:solidFill>
                  <a:srgbClr val="000000"/>
                </a:solidFill>
                <a:effectLst/>
                <a:latin typeface="system-ui"/>
              </a:rPr>
              <a:t> For before he was taken, he was commended as one who pleased God. </a:t>
            </a:r>
            <a:r>
              <a:rPr lang="en-US" sz="2000" b="1" i="0" baseline="30000" dirty="0">
                <a:solidFill>
                  <a:srgbClr val="000000"/>
                </a:solidFill>
                <a:effectLst/>
                <a:latin typeface="system-ui"/>
              </a:rPr>
              <a:t>6 </a:t>
            </a:r>
            <a:r>
              <a:rPr lang="en-US" sz="2000" b="0" i="0" dirty="0">
                <a:solidFill>
                  <a:srgbClr val="000000"/>
                </a:solidFill>
                <a:effectLst/>
                <a:latin typeface="system-ui"/>
              </a:rPr>
              <a:t>And without faith it is impossible to please God, because anyone who comes to him must believe that he exists and that he rewards those who earnestly seek him.</a:t>
            </a:r>
            <a:r>
              <a:rPr lang="en-US" sz="2000" b="1" i="0" baseline="30000" dirty="0">
                <a:solidFill>
                  <a:srgbClr val="000000"/>
                </a:solidFill>
                <a:effectLst/>
                <a:latin typeface="system-ui"/>
              </a:rPr>
              <a:t>7 </a:t>
            </a:r>
            <a:r>
              <a:rPr lang="en-US" sz="2000" b="0" i="0" dirty="0">
                <a:solidFill>
                  <a:srgbClr val="000000"/>
                </a:solidFill>
                <a:effectLst/>
                <a:latin typeface="system-ui"/>
              </a:rPr>
              <a:t>By faith Noah, when warned about things not yet seen, in holy fear built an ark to save his family. By his faith he condemned the world and became heir of the righteousness that is in keeping with faith.</a:t>
            </a:r>
            <a:r>
              <a:rPr lang="en-US" sz="2000" b="1" i="0" baseline="30000" dirty="0">
                <a:solidFill>
                  <a:srgbClr val="000000"/>
                </a:solidFill>
                <a:effectLst/>
                <a:latin typeface="system-ui"/>
              </a:rPr>
              <a:t>8 </a:t>
            </a:r>
            <a:r>
              <a:rPr lang="en-US" sz="2000" b="0" i="0" dirty="0">
                <a:solidFill>
                  <a:srgbClr val="000000"/>
                </a:solidFill>
                <a:effectLst/>
                <a:latin typeface="system-ui"/>
              </a:rPr>
              <a:t>By faith Abraham, when called to go to a place he would later receive as his inheritance, obeyed and went, even though he did not know where he was going. </a:t>
            </a:r>
            <a:r>
              <a:rPr lang="en-US" sz="2000" b="1" i="0" baseline="30000" dirty="0">
                <a:solidFill>
                  <a:srgbClr val="000000"/>
                </a:solidFill>
                <a:effectLst/>
                <a:latin typeface="system-ui"/>
              </a:rPr>
              <a:t>9 </a:t>
            </a:r>
            <a:r>
              <a:rPr lang="en-US" sz="2000" b="0" i="0" dirty="0">
                <a:solidFill>
                  <a:srgbClr val="000000"/>
                </a:solidFill>
                <a:effectLst/>
                <a:latin typeface="system-ui"/>
              </a:rPr>
              <a:t>By faith he made his home in the promised land like a stranger in a foreign country; he lived in tents, as did Isaac and Jacob, who were heirs with him of the same promise. </a:t>
            </a:r>
            <a:r>
              <a:rPr lang="en-US" sz="2000" b="1" i="0" baseline="30000" dirty="0">
                <a:solidFill>
                  <a:srgbClr val="000000"/>
                </a:solidFill>
                <a:effectLst/>
                <a:latin typeface="system-ui"/>
              </a:rPr>
              <a:t>10 </a:t>
            </a:r>
            <a:r>
              <a:rPr lang="en-US" sz="2000" b="0" i="0" dirty="0">
                <a:solidFill>
                  <a:srgbClr val="000000"/>
                </a:solidFill>
                <a:effectLst/>
                <a:latin typeface="system-ui"/>
              </a:rPr>
              <a:t>For he was looking forward to the city with foundations, whose architect and builder is God. </a:t>
            </a:r>
            <a:r>
              <a:rPr lang="en-US" sz="2000" b="1" i="0" baseline="30000" dirty="0">
                <a:solidFill>
                  <a:srgbClr val="000000"/>
                </a:solidFill>
                <a:effectLst/>
                <a:latin typeface="system-ui"/>
              </a:rPr>
              <a:t>11 </a:t>
            </a:r>
            <a:r>
              <a:rPr lang="en-US" sz="2000" b="0" i="0" dirty="0">
                <a:solidFill>
                  <a:srgbClr val="000000"/>
                </a:solidFill>
                <a:effectLst/>
                <a:latin typeface="system-ui"/>
              </a:rPr>
              <a:t>And by faith even Sarah, who was past childbearing age, was enabled to bear children because she</a:t>
            </a:r>
            <a:r>
              <a:rPr lang="en-US" sz="2000" b="0" i="0" baseline="30000" dirty="0">
                <a:solidFill>
                  <a:srgbClr val="000000"/>
                </a:solidFill>
                <a:effectLst/>
                <a:latin typeface="system-ui"/>
              </a:rPr>
              <a:t>[</a:t>
            </a:r>
            <a:r>
              <a:rPr lang="en-US" sz="2000" b="0" i="0" baseline="30000" dirty="0">
                <a:solidFill>
                  <a:srgbClr val="4A4A4A"/>
                </a:solidFill>
                <a:effectLst/>
                <a:latin typeface="system-ui"/>
                <a:hlinkClick r:id="rId4" tooltip="See footnote b"/>
              </a:rPr>
              <a:t>b</a:t>
            </a:r>
            <a:r>
              <a:rPr lang="en-US" sz="2000" b="0" i="0" baseline="30000" dirty="0">
                <a:solidFill>
                  <a:srgbClr val="000000"/>
                </a:solidFill>
                <a:effectLst/>
                <a:latin typeface="system-ui"/>
              </a:rPr>
              <a:t>]</a:t>
            </a:r>
            <a:r>
              <a:rPr lang="en-US" sz="2000" b="0" i="0" dirty="0">
                <a:solidFill>
                  <a:srgbClr val="000000"/>
                </a:solidFill>
                <a:effectLst/>
                <a:latin typeface="system-ui"/>
              </a:rPr>
              <a:t> considered him faithful who had made the promise. </a:t>
            </a:r>
            <a:r>
              <a:rPr lang="en-US" sz="2000" b="1" i="0" baseline="30000" dirty="0">
                <a:solidFill>
                  <a:srgbClr val="000000"/>
                </a:solidFill>
                <a:effectLst/>
                <a:latin typeface="system-ui"/>
              </a:rPr>
              <a:t>12 </a:t>
            </a:r>
            <a:r>
              <a:rPr lang="en-US" sz="2000" b="0" i="0" dirty="0">
                <a:solidFill>
                  <a:srgbClr val="000000"/>
                </a:solidFill>
                <a:effectLst/>
                <a:latin typeface="system-ui"/>
              </a:rPr>
              <a:t>And so from this one man, and he as good as dead, came descendants as numerous as the stars in the sky and as countless as the sand on the seashore.</a:t>
            </a:r>
            <a:r>
              <a:rPr lang="en-US" sz="2000" b="1" i="0" baseline="30000" dirty="0">
                <a:solidFill>
                  <a:srgbClr val="000000"/>
                </a:solidFill>
                <a:effectLst/>
                <a:latin typeface="system-ui"/>
              </a:rPr>
              <a:t>13 </a:t>
            </a:r>
            <a:r>
              <a:rPr lang="en-US" sz="2000" b="1" i="0" dirty="0">
                <a:solidFill>
                  <a:srgbClr val="000000"/>
                </a:solidFill>
                <a:effectLst/>
                <a:latin typeface="system-ui"/>
              </a:rPr>
              <a:t>All these people were still living by faith when they died. They did not receive the things promised; they only saw them and welcomed them from a distance, admitting that they were foreigners and strangers on earth.</a:t>
            </a:r>
          </a:p>
        </p:txBody>
      </p:sp>
    </p:spTree>
    <p:extLst>
      <p:ext uri="{BB962C8B-B14F-4D97-AF65-F5344CB8AC3E}">
        <p14:creationId xmlns:p14="http://schemas.microsoft.com/office/powerpoint/2010/main" val="2994625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a:extLst>
            <a:ext uri="{FF2B5EF4-FFF2-40B4-BE49-F238E27FC236}">
              <a16:creationId xmlns:a16="http://schemas.microsoft.com/office/drawing/2014/main" id="{FDF78C31-3986-F12B-A239-83DE506CB95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5A0EDF5-2B28-5588-4214-ACE540D245F0}"/>
              </a:ext>
            </a:extLst>
          </p:cNvPr>
          <p:cNvSpPr txBox="1"/>
          <p:nvPr/>
        </p:nvSpPr>
        <p:spPr>
          <a:xfrm>
            <a:off x="0" y="920621"/>
            <a:ext cx="12015019" cy="4401205"/>
          </a:xfrm>
          <a:prstGeom prst="rect">
            <a:avLst/>
          </a:prstGeom>
          <a:noFill/>
        </p:spPr>
        <p:txBody>
          <a:bodyPr wrap="square">
            <a:spAutoFit/>
          </a:bodyPr>
          <a:lstStyle/>
          <a:p>
            <a:pPr algn="ctr"/>
            <a:r>
              <a:rPr lang="en-US" sz="4000" b="0" i="0" dirty="0">
                <a:solidFill>
                  <a:srgbClr val="0A0A0A"/>
                </a:solidFill>
                <a:effectLst/>
                <a:latin typeface="Open Sans" panose="020B0606030504020204" pitchFamily="34" charset="0"/>
              </a:rPr>
              <a:t>Story of Thomas Edison: Edison’s famous quote </a:t>
            </a:r>
          </a:p>
          <a:p>
            <a:pPr algn="ctr"/>
            <a:r>
              <a:rPr lang="en-US" sz="4000" b="0" i="0" dirty="0">
                <a:solidFill>
                  <a:srgbClr val="0A0A0A"/>
                </a:solidFill>
                <a:effectLst/>
                <a:latin typeface="Open Sans" panose="020B0606030504020204" pitchFamily="34" charset="0"/>
              </a:rPr>
              <a:t> Genius is 1% inspiration and 99% perspiration, Edison’s secretary stated something different - 99% of knowledge of things that do not work the other 1% may be genius.</a:t>
            </a:r>
          </a:p>
          <a:p>
            <a:pPr algn="ctr"/>
            <a:endParaRPr lang="en-US" sz="4000" dirty="0">
              <a:solidFill>
                <a:srgbClr val="0A0A0A"/>
              </a:solidFill>
              <a:latin typeface="Open Sans" panose="020B0606030504020204" pitchFamily="34" charset="0"/>
            </a:endParaRPr>
          </a:p>
          <a:p>
            <a:pPr algn="ctr"/>
            <a:r>
              <a:rPr lang="en-US" sz="4000" b="0" i="0" dirty="0">
                <a:solidFill>
                  <a:srgbClr val="0A0A0A"/>
                </a:solidFill>
                <a:effectLst/>
                <a:latin typeface="Open Sans" panose="020B0606030504020204" pitchFamily="34" charset="0"/>
              </a:rPr>
              <a:t> </a:t>
            </a:r>
            <a:endParaRPr lang="en-US" sz="4000" dirty="0"/>
          </a:p>
        </p:txBody>
      </p:sp>
      <p:sp>
        <p:nvSpPr>
          <p:cNvPr id="5" name="TextBox 4">
            <a:extLst>
              <a:ext uri="{FF2B5EF4-FFF2-40B4-BE49-F238E27FC236}">
                <a16:creationId xmlns:a16="http://schemas.microsoft.com/office/drawing/2014/main" id="{B89065B8-BDD4-E4D4-9B2C-2857A590EEDC}"/>
              </a:ext>
            </a:extLst>
          </p:cNvPr>
          <p:cNvSpPr txBox="1"/>
          <p:nvPr/>
        </p:nvSpPr>
        <p:spPr>
          <a:xfrm>
            <a:off x="1061884" y="4966591"/>
            <a:ext cx="10579509" cy="1200329"/>
          </a:xfrm>
          <a:prstGeom prst="rect">
            <a:avLst/>
          </a:prstGeom>
          <a:noFill/>
        </p:spPr>
        <p:txBody>
          <a:bodyPr wrap="square">
            <a:spAutoFit/>
          </a:bodyPr>
          <a:lstStyle/>
          <a:p>
            <a:pPr algn="ctr"/>
            <a:r>
              <a:rPr lang="en-US" sz="3600" b="0" i="0" dirty="0">
                <a:solidFill>
                  <a:srgbClr val="0A0A0A"/>
                </a:solidFill>
                <a:effectLst/>
                <a:latin typeface="Open Sans" panose="020B0606030504020204" pitchFamily="34" charset="0"/>
              </a:rPr>
              <a:t>The only way to accomplish anything is to keep working with patient observation</a:t>
            </a:r>
            <a:endParaRPr lang="en-US" sz="3600" dirty="0"/>
          </a:p>
        </p:txBody>
      </p:sp>
    </p:spTree>
    <p:extLst>
      <p:ext uri="{BB962C8B-B14F-4D97-AF65-F5344CB8AC3E}">
        <p14:creationId xmlns:p14="http://schemas.microsoft.com/office/powerpoint/2010/main" val="3118467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a:extLst>
            <a:ext uri="{FF2B5EF4-FFF2-40B4-BE49-F238E27FC236}">
              <a16:creationId xmlns:a16="http://schemas.microsoft.com/office/drawing/2014/main" id="{566C9793-E7AD-22FA-9047-38C89FB7562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F82459B-2320-AE49-239D-4933D8D9DD6F}"/>
              </a:ext>
            </a:extLst>
          </p:cNvPr>
          <p:cNvSpPr txBox="1"/>
          <p:nvPr/>
        </p:nvSpPr>
        <p:spPr>
          <a:xfrm>
            <a:off x="0" y="1890447"/>
            <a:ext cx="12113342" cy="4401205"/>
          </a:xfrm>
          <a:prstGeom prst="rect">
            <a:avLst/>
          </a:prstGeom>
          <a:noFill/>
        </p:spPr>
        <p:txBody>
          <a:bodyPr wrap="square">
            <a:spAutoFit/>
          </a:bodyPr>
          <a:lstStyle/>
          <a:p>
            <a:pPr algn="ctr"/>
            <a:r>
              <a:rPr lang="en-US" sz="2800" b="0" i="0" dirty="0">
                <a:solidFill>
                  <a:srgbClr val="0A0A0A"/>
                </a:solidFill>
                <a:effectLst/>
                <a:latin typeface="Open Sans" panose="020B0606030504020204" pitchFamily="34" charset="0"/>
              </a:rPr>
              <a:t>For FOUR THOUSAND years God made plans for the coming of His Son. He waited until the time was right, and then Jesus burst on the scenes.</a:t>
            </a:r>
          </a:p>
          <a:p>
            <a:pPr algn="ctr"/>
            <a:endParaRPr lang="en-US" sz="2800" dirty="0">
              <a:solidFill>
                <a:srgbClr val="0A0A0A"/>
              </a:solidFill>
              <a:latin typeface="Open Sans" panose="020B0606030504020204" pitchFamily="34" charset="0"/>
            </a:endParaRPr>
          </a:p>
          <a:p>
            <a:pPr algn="ctr"/>
            <a:r>
              <a:rPr lang="en-US" sz="2800" b="0" i="0" dirty="0">
                <a:solidFill>
                  <a:srgbClr val="0A0A0A"/>
                </a:solidFill>
                <a:effectLst/>
                <a:latin typeface="Open Sans" panose="020B0606030504020204" pitchFamily="34" charset="0"/>
              </a:rPr>
              <a:t> In patience and mercy, Jesus preached and taught the disciples. In patience and mercy, God allowed the Jews and Romans to put Jesus to death, so that He could finally take the punishment of Christ on HIS shoulders.</a:t>
            </a:r>
          </a:p>
          <a:p>
            <a:pPr algn="ctr"/>
            <a:r>
              <a:rPr lang="en-US" sz="2800" b="0" i="0" dirty="0">
                <a:solidFill>
                  <a:srgbClr val="0A0A0A"/>
                </a:solidFill>
                <a:effectLst/>
                <a:latin typeface="Open Sans" panose="020B0606030504020204" pitchFamily="34" charset="0"/>
              </a:rPr>
              <a:t>And now for 2,000 years Jesus has been waiting for every last child of his to come to faith. He is waiting for just the right moment to take us home to be with him.</a:t>
            </a:r>
            <a:endParaRPr lang="en-US" sz="2800" dirty="0"/>
          </a:p>
        </p:txBody>
      </p:sp>
      <p:sp>
        <p:nvSpPr>
          <p:cNvPr id="5" name="TextBox 4">
            <a:extLst>
              <a:ext uri="{FF2B5EF4-FFF2-40B4-BE49-F238E27FC236}">
                <a16:creationId xmlns:a16="http://schemas.microsoft.com/office/drawing/2014/main" id="{51F23554-05B7-CC4C-7EDF-A736C5A74D05}"/>
              </a:ext>
            </a:extLst>
          </p:cNvPr>
          <p:cNvSpPr txBox="1"/>
          <p:nvPr/>
        </p:nvSpPr>
        <p:spPr>
          <a:xfrm>
            <a:off x="403124" y="404422"/>
            <a:ext cx="10992464" cy="1200329"/>
          </a:xfrm>
          <a:prstGeom prst="rect">
            <a:avLst/>
          </a:prstGeom>
          <a:noFill/>
        </p:spPr>
        <p:txBody>
          <a:bodyPr wrap="square">
            <a:spAutoFit/>
          </a:bodyPr>
          <a:lstStyle/>
          <a:p>
            <a:pPr algn="ctr"/>
            <a:r>
              <a:rPr lang="en-US" sz="3600" b="0" i="0" dirty="0">
                <a:solidFill>
                  <a:srgbClr val="0A0A0A"/>
                </a:solidFill>
                <a:effectLst/>
                <a:latin typeface="Open Sans" panose="020B0606030504020204" pitchFamily="34" charset="0"/>
              </a:rPr>
              <a:t>What better example of patience and compassion can we see than by </a:t>
            </a:r>
            <a:r>
              <a:rPr lang="en-US" sz="3600" b="0" i="0" u="sng" dirty="0">
                <a:solidFill>
                  <a:srgbClr val="0A0A0A"/>
                </a:solidFill>
                <a:effectLst/>
                <a:latin typeface="Open Sans" panose="020B0606030504020204" pitchFamily="34" charset="0"/>
              </a:rPr>
              <a:t>looking at the cross</a:t>
            </a:r>
            <a:r>
              <a:rPr lang="en-US" sz="3600" b="0" i="0" dirty="0">
                <a:solidFill>
                  <a:srgbClr val="0A0A0A"/>
                </a:solidFill>
                <a:effectLst/>
                <a:latin typeface="Open Sans" panose="020B0606030504020204" pitchFamily="34" charset="0"/>
              </a:rPr>
              <a:t>. </a:t>
            </a:r>
            <a:endParaRPr lang="en-US" sz="3600" dirty="0"/>
          </a:p>
        </p:txBody>
      </p:sp>
    </p:spTree>
    <p:extLst>
      <p:ext uri="{BB962C8B-B14F-4D97-AF65-F5344CB8AC3E}">
        <p14:creationId xmlns:p14="http://schemas.microsoft.com/office/powerpoint/2010/main" val="1124716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a:extLst>
            <a:ext uri="{FF2B5EF4-FFF2-40B4-BE49-F238E27FC236}">
              <a16:creationId xmlns:a16="http://schemas.microsoft.com/office/drawing/2014/main" id="{B10196AB-4B55-DB10-7CEA-1B942837FF4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508DD17-4DAF-F4C6-EE04-811A8EA94444}"/>
              </a:ext>
            </a:extLst>
          </p:cNvPr>
          <p:cNvSpPr txBox="1"/>
          <p:nvPr/>
        </p:nvSpPr>
        <p:spPr>
          <a:xfrm>
            <a:off x="2684207" y="319804"/>
            <a:ext cx="6420464" cy="1107996"/>
          </a:xfrm>
          <a:prstGeom prst="rect">
            <a:avLst/>
          </a:prstGeom>
          <a:noFill/>
        </p:spPr>
        <p:txBody>
          <a:bodyPr wrap="square" rtlCol="0">
            <a:spAutoFit/>
          </a:bodyPr>
          <a:lstStyle/>
          <a:p>
            <a:pPr algn="ctr"/>
            <a:r>
              <a:rPr lang="en-US" sz="6600" dirty="0"/>
              <a:t>Homework</a:t>
            </a:r>
          </a:p>
        </p:txBody>
      </p:sp>
      <p:sp>
        <p:nvSpPr>
          <p:cNvPr id="3" name="TextBox 2">
            <a:extLst>
              <a:ext uri="{FF2B5EF4-FFF2-40B4-BE49-F238E27FC236}">
                <a16:creationId xmlns:a16="http://schemas.microsoft.com/office/drawing/2014/main" id="{20356EE5-9142-BC91-AF4A-7E2E4B00AA51}"/>
              </a:ext>
            </a:extLst>
          </p:cNvPr>
          <p:cNvSpPr txBox="1"/>
          <p:nvPr/>
        </p:nvSpPr>
        <p:spPr>
          <a:xfrm>
            <a:off x="698090" y="1641986"/>
            <a:ext cx="10579510" cy="4401205"/>
          </a:xfrm>
          <a:prstGeom prst="rect">
            <a:avLst/>
          </a:prstGeom>
          <a:noFill/>
        </p:spPr>
        <p:txBody>
          <a:bodyPr wrap="square" rtlCol="0">
            <a:spAutoFit/>
          </a:bodyPr>
          <a:lstStyle/>
          <a:p>
            <a:pPr algn="ctr"/>
            <a:r>
              <a:rPr lang="en-US" sz="4000" dirty="0"/>
              <a:t>As we approach the coming week, consider how you might embrace the transitional phase of your current season. What lessons can be learned during this period of transition? How can you cultivate a habit of patience? Identify an opportunity this week to demonstrate patience with someone else.</a:t>
            </a:r>
          </a:p>
        </p:txBody>
      </p:sp>
    </p:spTree>
    <p:extLst>
      <p:ext uri="{BB962C8B-B14F-4D97-AF65-F5344CB8AC3E}">
        <p14:creationId xmlns:p14="http://schemas.microsoft.com/office/powerpoint/2010/main" val="329210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a:extLst>
            <a:ext uri="{FF2B5EF4-FFF2-40B4-BE49-F238E27FC236}">
              <a16:creationId xmlns:a16="http://schemas.microsoft.com/office/drawing/2014/main" id="{569723D5-AE19-05FF-F2BA-3A5610F35FDB}"/>
            </a:ext>
          </a:extLst>
        </p:cNvPr>
        <p:cNvGrpSpPr/>
        <p:nvPr/>
      </p:nvGrpSpPr>
      <p:grpSpPr>
        <a:xfrm>
          <a:off x="0" y="0"/>
          <a:ext cx="0" cy="0"/>
          <a:chOff x="0" y="0"/>
          <a:chExt cx="0" cy="0"/>
        </a:xfrm>
      </p:grpSpPr>
    </p:spTree>
    <p:extLst>
      <p:ext uri="{BB962C8B-B14F-4D97-AF65-F5344CB8AC3E}">
        <p14:creationId xmlns:p14="http://schemas.microsoft.com/office/powerpoint/2010/main" val="127401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a:extLst>
            <a:ext uri="{FF2B5EF4-FFF2-40B4-BE49-F238E27FC236}">
              <a16:creationId xmlns:a16="http://schemas.microsoft.com/office/drawing/2014/main" id="{49773284-B168-ADFB-4BCD-DDD08F14E752}"/>
            </a:ext>
          </a:extLst>
        </p:cNvPr>
        <p:cNvGrpSpPr/>
        <p:nvPr/>
      </p:nvGrpSpPr>
      <p:grpSpPr>
        <a:xfrm>
          <a:off x="0" y="0"/>
          <a:ext cx="0" cy="0"/>
          <a:chOff x="0" y="0"/>
          <a:chExt cx="0" cy="0"/>
        </a:xfrm>
      </p:grpSpPr>
    </p:spTree>
    <p:extLst>
      <p:ext uri="{BB962C8B-B14F-4D97-AF65-F5344CB8AC3E}">
        <p14:creationId xmlns:p14="http://schemas.microsoft.com/office/powerpoint/2010/main" val="2646066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a:extLst>
            <a:ext uri="{FF2B5EF4-FFF2-40B4-BE49-F238E27FC236}">
              <a16:creationId xmlns:a16="http://schemas.microsoft.com/office/drawing/2014/main" id="{8F763585-5027-9527-3B9F-78F4F01C1CF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21ABA41-F6EE-0424-ADD1-0A8074F6F220}"/>
              </a:ext>
            </a:extLst>
          </p:cNvPr>
          <p:cNvSpPr txBox="1"/>
          <p:nvPr/>
        </p:nvSpPr>
        <p:spPr>
          <a:xfrm>
            <a:off x="2782528" y="149631"/>
            <a:ext cx="6096000" cy="923330"/>
          </a:xfrm>
          <a:prstGeom prst="rect">
            <a:avLst/>
          </a:prstGeom>
          <a:noFill/>
        </p:spPr>
        <p:txBody>
          <a:bodyPr wrap="square">
            <a:spAutoFit/>
          </a:bodyPr>
          <a:lstStyle/>
          <a:p>
            <a:pPr algn="ctr"/>
            <a:r>
              <a:rPr lang="en-US" sz="5400" b="0" i="0" dirty="0">
                <a:solidFill>
                  <a:srgbClr val="000000"/>
                </a:solidFill>
                <a:effectLst/>
                <a:latin typeface="system-ui"/>
              </a:rPr>
              <a:t>James 5:7-11</a:t>
            </a:r>
            <a:endParaRPr lang="en-US" sz="5400" dirty="0"/>
          </a:p>
        </p:txBody>
      </p:sp>
      <p:sp>
        <p:nvSpPr>
          <p:cNvPr id="5" name="TextBox 4">
            <a:extLst>
              <a:ext uri="{FF2B5EF4-FFF2-40B4-BE49-F238E27FC236}">
                <a16:creationId xmlns:a16="http://schemas.microsoft.com/office/drawing/2014/main" id="{6357AC4F-1DED-A819-DFEB-B80DCD57D4E6}"/>
              </a:ext>
            </a:extLst>
          </p:cNvPr>
          <p:cNvSpPr txBox="1"/>
          <p:nvPr/>
        </p:nvSpPr>
        <p:spPr>
          <a:xfrm>
            <a:off x="589935" y="1072961"/>
            <a:ext cx="11248103" cy="5339923"/>
          </a:xfrm>
          <a:prstGeom prst="rect">
            <a:avLst/>
          </a:prstGeom>
          <a:noFill/>
        </p:spPr>
        <p:txBody>
          <a:bodyPr wrap="square">
            <a:spAutoFit/>
          </a:bodyPr>
          <a:lstStyle/>
          <a:p>
            <a:pPr algn="ctr">
              <a:buNone/>
            </a:pPr>
            <a:r>
              <a:rPr lang="en-US" sz="3100" b="1" i="0" baseline="30000" dirty="0">
                <a:solidFill>
                  <a:srgbClr val="000000"/>
                </a:solidFill>
                <a:effectLst/>
                <a:latin typeface="system-ui"/>
              </a:rPr>
              <a:t>7 </a:t>
            </a:r>
            <a:r>
              <a:rPr lang="en-US" sz="3100" b="0" i="0" dirty="0">
                <a:solidFill>
                  <a:srgbClr val="000000"/>
                </a:solidFill>
                <a:effectLst/>
                <a:latin typeface="system-ui"/>
              </a:rPr>
              <a:t>Be patient, then, brothers and sisters, until the Lord’s coming. See how the farmer waits for the land to yield its valuable crop, patiently waiting for the autumn and spring rains. </a:t>
            </a:r>
            <a:r>
              <a:rPr lang="en-US" sz="3100" b="1" i="0" baseline="30000" dirty="0">
                <a:solidFill>
                  <a:srgbClr val="000000"/>
                </a:solidFill>
                <a:effectLst/>
                <a:latin typeface="system-ui"/>
              </a:rPr>
              <a:t>8 </a:t>
            </a:r>
            <a:r>
              <a:rPr lang="en-US" sz="3100" b="0" i="0" dirty="0">
                <a:solidFill>
                  <a:srgbClr val="000000"/>
                </a:solidFill>
                <a:effectLst/>
                <a:latin typeface="system-ui"/>
              </a:rPr>
              <a:t>You too, be patient and stand firm, because the Lord’s coming is near. </a:t>
            </a:r>
            <a:r>
              <a:rPr lang="en-US" sz="3100" b="1" i="0" baseline="30000" dirty="0">
                <a:solidFill>
                  <a:srgbClr val="000000"/>
                </a:solidFill>
                <a:effectLst/>
                <a:latin typeface="system-ui"/>
              </a:rPr>
              <a:t>9 </a:t>
            </a:r>
            <a:r>
              <a:rPr lang="en-US" sz="3100" b="0" i="0" dirty="0">
                <a:solidFill>
                  <a:srgbClr val="000000"/>
                </a:solidFill>
                <a:effectLst/>
                <a:latin typeface="system-ui"/>
              </a:rPr>
              <a:t>Don’t grumble against one another, brothers and sisters, or you will be judged. The Judge is standing at the door!</a:t>
            </a:r>
          </a:p>
          <a:p>
            <a:pPr algn="ctr"/>
            <a:r>
              <a:rPr lang="en-US" sz="3100" b="1" i="0" baseline="30000" dirty="0">
                <a:solidFill>
                  <a:srgbClr val="000000"/>
                </a:solidFill>
                <a:effectLst/>
                <a:latin typeface="system-ui"/>
              </a:rPr>
              <a:t>10 </a:t>
            </a:r>
            <a:r>
              <a:rPr lang="en-US" sz="3100" b="0" i="0" dirty="0">
                <a:solidFill>
                  <a:srgbClr val="000000"/>
                </a:solidFill>
                <a:effectLst/>
                <a:latin typeface="system-ui"/>
              </a:rPr>
              <a:t>Brothers and sisters, as an example of patience in the face of suffering, take the prophets who spoke in the name of the Lord. </a:t>
            </a:r>
            <a:r>
              <a:rPr lang="en-US" sz="3100" b="1" i="0" baseline="30000" dirty="0">
                <a:solidFill>
                  <a:srgbClr val="000000"/>
                </a:solidFill>
                <a:effectLst/>
                <a:latin typeface="system-ui"/>
              </a:rPr>
              <a:t>11 </a:t>
            </a:r>
            <a:r>
              <a:rPr lang="en-US" sz="3100" b="0" i="0" dirty="0">
                <a:solidFill>
                  <a:srgbClr val="000000"/>
                </a:solidFill>
                <a:effectLst/>
                <a:latin typeface="system-ui"/>
              </a:rPr>
              <a:t>As you know, we count as blessed those who have persevered. You have heard of Job’s perseverance and have seen what the Lord finally brought about. The Lord is full of compassion and mercy.</a:t>
            </a:r>
          </a:p>
        </p:txBody>
      </p:sp>
    </p:spTree>
    <p:extLst>
      <p:ext uri="{BB962C8B-B14F-4D97-AF65-F5344CB8AC3E}">
        <p14:creationId xmlns:p14="http://schemas.microsoft.com/office/powerpoint/2010/main" val="3459662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0F7A62-5110-AF36-D37D-3B85926A2783}"/>
              </a:ext>
            </a:extLst>
          </p:cNvPr>
          <p:cNvSpPr txBox="1"/>
          <p:nvPr/>
        </p:nvSpPr>
        <p:spPr>
          <a:xfrm>
            <a:off x="4616245" y="910736"/>
            <a:ext cx="2959510" cy="646331"/>
          </a:xfrm>
          <a:prstGeom prst="rect">
            <a:avLst/>
          </a:prstGeom>
          <a:noFill/>
        </p:spPr>
        <p:txBody>
          <a:bodyPr wrap="square">
            <a:spAutoFit/>
          </a:bodyPr>
          <a:lstStyle/>
          <a:p>
            <a:r>
              <a:rPr lang="en-US" sz="3600" b="1" i="0" dirty="0">
                <a:effectLst/>
                <a:latin typeface="Open Sans" panose="020B0606030504020204" pitchFamily="34" charset="0"/>
              </a:rPr>
              <a:t>Psalm 46:10</a:t>
            </a:r>
            <a:endParaRPr lang="en-US" sz="3600" dirty="0"/>
          </a:p>
        </p:txBody>
      </p:sp>
      <p:sp>
        <p:nvSpPr>
          <p:cNvPr id="3" name="TextBox 2">
            <a:extLst>
              <a:ext uri="{FF2B5EF4-FFF2-40B4-BE49-F238E27FC236}">
                <a16:creationId xmlns:a16="http://schemas.microsoft.com/office/drawing/2014/main" id="{152AFE8E-3B6C-8EAA-1271-1B27730849C9}"/>
              </a:ext>
            </a:extLst>
          </p:cNvPr>
          <p:cNvSpPr txBox="1"/>
          <p:nvPr/>
        </p:nvSpPr>
        <p:spPr>
          <a:xfrm>
            <a:off x="1568245" y="1674674"/>
            <a:ext cx="9055510" cy="1754326"/>
          </a:xfrm>
          <a:prstGeom prst="rect">
            <a:avLst/>
          </a:prstGeom>
          <a:noFill/>
        </p:spPr>
        <p:txBody>
          <a:bodyPr wrap="square">
            <a:spAutoFit/>
          </a:bodyPr>
          <a:lstStyle/>
          <a:p>
            <a:pPr algn="ctr"/>
            <a:r>
              <a:rPr lang="en-US" sz="3600" b="1" i="0" baseline="30000" dirty="0">
                <a:solidFill>
                  <a:srgbClr val="000000"/>
                </a:solidFill>
                <a:effectLst/>
                <a:latin typeface="system-ui"/>
              </a:rPr>
              <a:t>10 </a:t>
            </a:r>
            <a:r>
              <a:rPr lang="en-US" sz="3600" b="0" i="0" dirty="0">
                <a:solidFill>
                  <a:srgbClr val="000000"/>
                </a:solidFill>
                <a:effectLst/>
                <a:latin typeface="system-ui"/>
              </a:rPr>
              <a:t>He says, “Be still, and know that I am God;</a:t>
            </a:r>
            <a:br>
              <a:rPr lang="en-US" sz="3600" dirty="0"/>
            </a:br>
            <a:r>
              <a:rPr lang="en-US" sz="3600" b="0" i="0" dirty="0">
                <a:solidFill>
                  <a:srgbClr val="000000"/>
                </a:solidFill>
                <a:effectLst/>
                <a:latin typeface="Courier New" panose="02070309020205020404" pitchFamily="49" charset="0"/>
              </a:rPr>
              <a:t>    </a:t>
            </a:r>
            <a:r>
              <a:rPr lang="en-US" sz="3600" b="0" i="0" dirty="0">
                <a:solidFill>
                  <a:srgbClr val="000000"/>
                </a:solidFill>
                <a:effectLst/>
                <a:latin typeface="system-ui"/>
              </a:rPr>
              <a:t>I will be exalted among the nations,</a:t>
            </a:r>
            <a:br>
              <a:rPr lang="en-US" sz="3600" dirty="0"/>
            </a:br>
            <a:r>
              <a:rPr lang="en-US" sz="3600" b="0" i="0" dirty="0">
                <a:solidFill>
                  <a:srgbClr val="000000"/>
                </a:solidFill>
                <a:effectLst/>
                <a:latin typeface="Courier New" panose="02070309020205020404" pitchFamily="49" charset="0"/>
              </a:rPr>
              <a:t>    </a:t>
            </a:r>
            <a:r>
              <a:rPr lang="en-US" sz="3600" b="0" i="0" dirty="0">
                <a:solidFill>
                  <a:srgbClr val="000000"/>
                </a:solidFill>
                <a:effectLst/>
                <a:latin typeface="system-ui"/>
              </a:rPr>
              <a:t>I will be exalted in the earth.”</a:t>
            </a:r>
            <a:endParaRPr lang="en-US" sz="3600" dirty="0"/>
          </a:p>
        </p:txBody>
      </p:sp>
      <p:sp>
        <p:nvSpPr>
          <p:cNvPr id="6" name="TextBox 5">
            <a:extLst>
              <a:ext uri="{FF2B5EF4-FFF2-40B4-BE49-F238E27FC236}">
                <a16:creationId xmlns:a16="http://schemas.microsoft.com/office/drawing/2014/main" id="{CF059C89-0BA3-412E-688C-4BF65B29CAED}"/>
              </a:ext>
            </a:extLst>
          </p:cNvPr>
          <p:cNvSpPr txBox="1"/>
          <p:nvPr/>
        </p:nvSpPr>
        <p:spPr>
          <a:xfrm>
            <a:off x="835742" y="3988103"/>
            <a:ext cx="10903974" cy="1446550"/>
          </a:xfrm>
          <a:prstGeom prst="rect">
            <a:avLst/>
          </a:prstGeom>
          <a:noFill/>
        </p:spPr>
        <p:txBody>
          <a:bodyPr wrap="square">
            <a:spAutoFit/>
          </a:bodyPr>
          <a:lstStyle/>
          <a:p>
            <a:pPr algn="ctr"/>
            <a:r>
              <a:rPr lang="en-US" sz="4400" dirty="0">
                <a:solidFill>
                  <a:srgbClr val="0A0A0A"/>
                </a:solidFill>
                <a:latin typeface="Open Sans" panose="020B0606030504020204" pitchFamily="34" charset="0"/>
              </a:rPr>
              <a:t>T</a:t>
            </a:r>
            <a:r>
              <a:rPr lang="en-US" sz="4400" b="0" i="0" dirty="0">
                <a:solidFill>
                  <a:srgbClr val="0A0A0A"/>
                </a:solidFill>
                <a:effectLst/>
                <a:latin typeface="Open Sans" panose="020B0606030504020204" pitchFamily="34" charset="0"/>
              </a:rPr>
              <a:t>he first 4 fruit of God the Holy Spirit is love, joy, peace, and patience.</a:t>
            </a:r>
            <a:endParaRPr lang="en-US" sz="4400" dirty="0"/>
          </a:p>
        </p:txBody>
      </p:sp>
    </p:spTree>
    <p:extLst>
      <p:ext uri="{BB962C8B-B14F-4D97-AF65-F5344CB8AC3E}">
        <p14:creationId xmlns:p14="http://schemas.microsoft.com/office/powerpoint/2010/main" val="3284006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a:extLst>
            <a:ext uri="{FF2B5EF4-FFF2-40B4-BE49-F238E27FC236}">
              <a16:creationId xmlns:a16="http://schemas.microsoft.com/office/drawing/2014/main" id="{C8F8EC7E-10AA-CA59-FAE7-DF358F63AB5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FA1CE80-BF44-6689-1F62-DD8FD6383597}"/>
              </a:ext>
            </a:extLst>
          </p:cNvPr>
          <p:cNvSpPr txBox="1"/>
          <p:nvPr/>
        </p:nvSpPr>
        <p:spPr>
          <a:xfrm>
            <a:off x="462116" y="1012954"/>
            <a:ext cx="10884309" cy="4832092"/>
          </a:xfrm>
          <a:prstGeom prst="rect">
            <a:avLst/>
          </a:prstGeom>
          <a:noFill/>
        </p:spPr>
        <p:txBody>
          <a:bodyPr wrap="square">
            <a:spAutoFit/>
          </a:bodyPr>
          <a:lstStyle/>
          <a:p>
            <a:pPr algn="ctr"/>
            <a:r>
              <a:rPr lang="en-US" sz="4400" b="0" i="0" dirty="0">
                <a:solidFill>
                  <a:srgbClr val="0A0A0A"/>
                </a:solidFill>
                <a:effectLst/>
                <a:latin typeface="Open Sans" panose="020B0606030504020204" pitchFamily="34" charset="0"/>
              </a:rPr>
              <a:t>“Be patient” (</a:t>
            </a:r>
            <a:r>
              <a:rPr lang="en-US" sz="4400" b="0" i="0" dirty="0" err="1">
                <a:solidFill>
                  <a:srgbClr val="0A0A0A"/>
                </a:solidFill>
                <a:effectLst/>
                <a:latin typeface="Open Sans" panose="020B0606030504020204" pitchFamily="34" charset="0"/>
              </a:rPr>
              <a:t>makrothumia</a:t>
            </a:r>
            <a:r>
              <a:rPr lang="en-US" sz="4400" b="0" i="0" dirty="0">
                <a:solidFill>
                  <a:srgbClr val="0A0A0A"/>
                </a:solidFill>
                <a:effectLst/>
                <a:latin typeface="Open Sans" panose="020B0606030504020204" pitchFamily="34" charset="0"/>
              </a:rPr>
              <a:t>) in Greek means to be “long tempered” The word translated patience comes to us from the combination of two Greek words (</a:t>
            </a:r>
            <a:r>
              <a:rPr lang="en-US" sz="4400" b="0" i="0" dirty="0" err="1">
                <a:solidFill>
                  <a:srgbClr val="0A0A0A"/>
                </a:solidFill>
                <a:effectLst/>
                <a:latin typeface="Open Sans" panose="020B0606030504020204" pitchFamily="34" charset="0"/>
              </a:rPr>
              <a:t>makros</a:t>
            </a:r>
            <a:r>
              <a:rPr lang="en-US" sz="4400" b="0" i="0" dirty="0">
                <a:solidFill>
                  <a:srgbClr val="0A0A0A"/>
                </a:solidFill>
                <a:effectLst/>
                <a:latin typeface="Open Sans" panose="020B0606030504020204" pitchFamily="34" charset="0"/>
              </a:rPr>
              <a:t>) which means “far away” and (</a:t>
            </a:r>
            <a:r>
              <a:rPr lang="en-US" sz="4400" b="0" i="0" dirty="0" err="1">
                <a:solidFill>
                  <a:srgbClr val="0A0A0A"/>
                </a:solidFill>
                <a:effectLst/>
                <a:latin typeface="Open Sans" panose="020B0606030504020204" pitchFamily="34" charset="0"/>
              </a:rPr>
              <a:t>thumos</a:t>
            </a:r>
            <a:r>
              <a:rPr lang="en-US" sz="4400" b="0" i="0" dirty="0">
                <a:solidFill>
                  <a:srgbClr val="0A0A0A"/>
                </a:solidFill>
                <a:effectLst/>
                <a:latin typeface="Open Sans" panose="020B0606030504020204" pitchFamily="34" charset="0"/>
              </a:rPr>
              <a:t>) which means “anger, heat or rage.”</a:t>
            </a:r>
            <a:endParaRPr lang="en-US" sz="4400" dirty="0"/>
          </a:p>
        </p:txBody>
      </p:sp>
    </p:spTree>
    <p:extLst>
      <p:ext uri="{BB962C8B-B14F-4D97-AF65-F5344CB8AC3E}">
        <p14:creationId xmlns:p14="http://schemas.microsoft.com/office/powerpoint/2010/main" val="2082437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a:extLst>
            <a:ext uri="{FF2B5EF4-FFF2-40B4-BE49-F238E27FC236}">
              <a16:creationId xmlns:a16="http://schemas.microsoft.com/office/drawing/2014/main" id="{AC25E63E-D6D9-FC85-5A88-8AB7A149FC1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FDD6437-17C9-BC2E-D4DD-D723A9901B07}"/>
              </a:ext>
            </a:extLst>
          </p:cNvPr>
          <p:cNvSpPr txBox="1"/>
          <p:nvPr/>
        </p:nvSpPr>
        <p:spPr>
          <a:xfrm>
            <a:off x="1578078" y="639097"/>
            <a:ext cx="9035844" cy="2554545"/>
          </a:xfrm>
          <a:prstGeom prst="rect">
            <a:avLst/>
          </a:prstGeom>
          <a:noFill/>
        </p:spPr>
        <p:txBody>
          <a:bodyPr wrap="square" rtlCol="0">
            <a:spAutoFit/>
          </a:bodyPr>
          <a:lstStyle/>
          <a:p>
            <a:pPr algn="ctr"/>
            <a:r>
              <a:rPr lang="en-US" sz="3200" dirty="0"/>
              <a:t>Romans 8:28</a:t>
            </a:r>
          </a:p>
          <a:p>
            <a:pPr algn="ctr"/>
            <a:r>
              <a:rPr lang="en-US" sz="3200" b="1" baseline="30000" dirty="0"/>
              <a:t>28 </a:t>
            </a:r>
            <a:r>
              <a:rPr lang="en-US" sz="3200" dirty="0"/>
              <a:t>And we know that in all things God works for the good of those who love him, who</a:t>
            </a:r>
            <a:r>
              <a:rPr lang="en-US" sz="3200" baseline="30000" dirty="0"/>
              <a:t>[</a:t>
            </a:r>
            <a:r>
              <a:rPr lang="en-US" sz="3200" baseline="30000" dirty="0">
                <a:hlinkClick r:id="rId3" tooltip="See footnote a"/>
              </a:rPr>
              <a:t>a</a:t>
            </a:r>
            <a:r>
              <a:rPr lang="en-US" sz="3200" baseline="30000" dirty="0"/>
              <a:t>]</a:t>
            </a:r>
            <a:r>
              <a:rPr lang="en-US" sz="3200" dirty="0"/>
              <a:t> have been called according to his purpose.</a:t>
            </a:r>
          </a:p>
          <a:p>
            <a:pPr algn="ctr"/>
            <a:endParaRPr lang="en-US" sz="3200" dirty="0"/>
          </a:p>
        </p:txBody>
      </p:sp>
      <p:sp>
        <p:nvSpPr>
          <p:cNvPr id="3" name="TextBox 2">
            <a:extLst>
              <a:ext uri="{FF2B5EF4-FFF2-40B4-BE49-F238E27FC236}">
                <a16:creationId xmlns:a16="http://schemas.microsoft.com/office/drawing/2014/main" id="{AEAF3AEF-668D-0023-070E-F9532E3BB358}"/>
              </a:ext>
            </a:extLst>
          </p:cNvPr>
          <p:cNvSpPr txBox="1"/>
          <p:nvPr/>
        </p:nvSpPr>
        <p:spPr>
          <a:xfrm>
            <a:off x="678426" y="4031225"/>
            <a:ext cx="10550013" cy="1323439"/>
          </a:xfrm>
          <a:prstGeom prst="rect">
            <a:avLst/>
          </a:prstGeom>
          <a:noFill/>
        </p:spPr>
        <p:txBody>
          <a:bodyPr wrap="square" rtlCol="0">
            <a:spAutoFit/>
          </a:bodyPr>
          <a:lstStyle/>
          <a:p>
            <a:pPr algn="ctr"/>
            <a:r>
              <a:rPr lang="en-US" sz="4000" dirty="0"/>
              <a:t>We often think of patience as a </a:t>
            </a:r>
            <a:r>
              <a:rPr lang="en-US" sz="4000" u="sng" dirty="0"/>
              <a:t>passive act</a:t>
            </a:r>
            <a:r>
              <a:rPr lang="en-US" sz="4000" dirty="0"/>
              <a:t>, but really, it's an </a:t>
            </a:r>
            <a:r>
              <a:rPr lang="en-US" sz="4000" u="sng" dirty="0"/>
              <a:t>active engagement of faith!</a:t>
            </a:r>
          </a:p>
        </p:txBody>
      </p:sp>
    </p:spTree>
    <p:extLst>
      <p:ext uri="{BB962C8B-B14F-4D97-AF65-F5344CB8AC3E}">
        <p14:creationId xmlns:p14="http://schemas.microsoft.com/office/powerpoint/2010/main" val="1105294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a:extLst>
            <a:ext uri="{FF2B5EF4-FFF2-40B4-BE49-F238E27FC236}">
              <a16:creationId xmlns:a16="http://schemas.microsoft.com/office/drawing/2014/main" id="{CD81A3B7-32A5-9FA1-664C-D2CF38DE59A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7A0869D-8CBC-9418-1A43-77975EA117A0}"/>
              </a:ext>
            </a:extLst>
          </p:cNvPr>
          <p:cNvSpPr txBox="1"/>
          <p:nvPr/>
        </p:nvSpPr>
        <p:spPr>
          <a:xfrm>
            <a:off x="1160206" y="2183213"/>
            <a:ext cx="9871587" cy="3785652"/>
          </a:xfrm>
          <a:prstGeom prst="rect">
            <a:avLst/>
          </a:prstGeom>
          <a:noFill/>
        </p:spPr>
        <p:txBody>
          <a:bodyPr wrap="square">
            <a:spAutoFit/>
          </a:bodyPr>
          <a:lstStyle/>
          <a:p>
            <a:pPr algn="ctr"/>
            <a:r>
              <a:rPr lang="en-US" sz="4800" b="0" i="0" u="sng" dirty="0">
                <a:solidFill>
                  <a:srgbClr val="0A0A0A"/>
                </a:solidFill>
                <a:effectLst/>
                <a:latin typeface="Open Sans" panose="020B0606030504020204" pitchFamily="34" charset="0"/>
              </a:rPr>
              <a:t>Recognize</a:t>
            </a:r>
            <a:r>
              <a:rPr lang="en-US" sz="4800" b="0" i="0" dirty="0">
                <a:solidFill>
                  <a:srgbClr val="0A0A0A"/>
                </a:solidFill>
                <a:effectLst/>
                <a:latin typeface="Open Sans" panose="020B0606030504020204" pitchFamily="34" charset="0"/>
              </a:rPr>
              <a:t> the in-between times for they are a time of </a:t>
            </a:r>
            <a:r>
              <a:rPr lang="en-US" sz="4800" b="0" i="0" u="sng" dirty="0">
                <a:solidFill>
                  <a:srgbClr val="0A0A0A"/>
                </a:solidFill>
                <a:effectLst/>
                <a:latin typeface="Open Sans" panose="020B0606030504020204" pitchFamily="34" charset="0"/>
              </a:rPr>
              <a:t>moldin</a:t>
            </a:r>
            <a:r>
              <a:rPr lang="en-US" sz="4800" b="0" i="0" dirty="0">
                <a:solidFill>
                  <a:srgbClr val="0A0A0A"/>
                </a:solidFill>
                <a:effectLst/>
                <a:latin typeface="Open Sans" panose="020B0606030504020204" pitchFamily="34" charset="0"/>
              </a:rPr>
              <a:t>g, a time of </a:t>
            </a:r>
            <a:r>
              <a:rPr lang="en-US" sz="4800" b="0" i="0" u="sng" dirty="0">
                <a:solidFill>
                  <a:srgbClr val="0A0A0A"/>
                </a:solidFill>
                <a:effectLst/>
                <a:latin typeface="Open Sans" panose="020B0606030504020204" pitchFamily="34" charset="0"/>
              </a:rPr>
              <a:t>shaping</a:t>
            </a:r>
            <a:r>
              <a:rPr lang="en-US" sz="4800" b="0" i="0" dirty="0">
                <a:solidFill>
                  <a:srgbClr val="0A0A0A"/>
                </a:solidFill>
                <a:effectLst/>
                <a:latin typeface="Open Sans" panose="020B0606030504020204" pitchFamily="34" charset="0"/>
              </a:rPr>
              <a:t>, a time of </a:t>
            </a:r>
            <a:r>
              <a:rPr lang="en-US" sz="4800" b="0" i="0" u="sng" dirty="0">
                <a:solidFill>
                  <a:srgbClr val="0A0A0A"/>
                </a:solidFill>
                <a:effectLst/>
                <a:latin typeface="Open Sans" panose="020B0606030504020204" pitchFamily="34" charset="0"/>
              </a:rPr>
              <a:t>strengthening</a:t>
            </a:r>
            <a:r>
              <a:rPr lang="en-US" sz="4800" b="0" i="0" dirty="0">
                <a:solidFill>
                  <a:srgbClr val="0A0A0A"/>
                </a:solidFill>
                <a:effectLst/>
                <a:latin typeface="Open Sans" panose="020B0606030504020204" pitchFamily="34" charset="0"/>
              </a:rPr>
              <a:t> and a time to see God’s </a:t>
            </a:r>
            <a:r>
              <a:rPr lang="en-US" sz="4800" b="0" i="0" u="sng" dirty="0">
                <a:solidFill>
                  <a:srgbClr val="0A0A0A"/>
                </a:solidFill>
                <a:effectLst/>
                <a:latin typeface="Open Sans" panose="020B0606030504020204" pitchFamily="34" charset="0"/>
              </a:rPr>
              <a:t>mercy </a:t>
            </a:r>
            <a:r>
              <a:rPr lang="en-US" sz="4800" b="0" i="0" dirty="0">
                <a:solidFill>
                  <a:srgbClr val="0A0A0A"/>
                </a:solidFill>
                <a:effectLst/>
                <a:latin typeface="Open Sans" panose="020B0606030504020204" pitchFamily="34" charset="0"/>
              </a:rPr>
              <a:t>and </a:t>
            </a:r>
            <a:r>
              <a:rPr lang="en-US" sz="4800" b="0" i="0" u="sng" dirty="0">
                <a:solidFill>
                  <a:srgbClr val="0A0A0A"/>
                </a:solidFill>
                <a:effectLst/>
                <a:latin typeface="Open Sans" panose="020B0606030504020204" pitchFamily="34" charset="0"/>
              </a:rPr>
              <a:t>grace</a:t>
            </a:r>
            <a:r>
              <a:rPr lang="en-US" sz="4800" b="0" i="0" dirty="0">
                <a:solidFill>
                  <a:srgbClr val="0A0A0A"/>
                </a:solidFill>
                <a:effectLst/>
                <a:latin typeface="Open Sans" panose="020B0606030504020204" pitchFamily="34" charset="0"/>
              </a:rPr>
              <a:t> revealed.</a:t>
            </a:r>
            <a:endParaRPr lang="en-US" sz="4800" dirty="0"/>
          </a:p>
        </p:txBody>
      </p:sp>
      <p:sp>
        <p:nvSpPr>
          <p:cNvPr id="5" name="TextBox 4">
            <a:extLst>
              <a:ext uri="{FF2B5EF4-FFF2-40B4-BE49-F238E27FC236}">
                <a16:creationId xmlns:a16="http://schemas.microsoft.com/office/drawing/2014/main" id="{E2C8D77B-4A3F-4157-139B-4E532024F000}"/>
              </a:ext>
            </a:extLst>
          </p:cNvPr>
          <p:cNvSpPr txBox="1"/>
          <p:nvPr/>
        </p:nvSpPr>
        <p:spPr>
          <a:xfrm>
            <a:off x="1347019" y="649697"/>
            <a:ext cx="9783097" cy="646331"/>
          </a:xfrm>
          <a:prstGeom prst="rect">
            <a:avLst/>
          </a:prstGeom>
          <a:noFill/>
        </p:spPr>
        <p:txBody>
          <a:bodyPr wrap="square">
            <a:spAutoFit/>
          </a:bodyPr>
          <a:lstStyle/>
          <a:p>
            <a:r>
              <a:rPr lang="en-US" sz="3600" b="0" i="0" dirty="0">
                <a:solidFill>
                  <a:srgbClr val="0A0A0A"/>
                </a:solidFill>
                <a:effectLst/>
                <a:latin typeface="Open Sans" panose="020B0606030504020204" pitchFamily="34" charset="0"/>
              </a:rPr>
              <a:t>So what should you do while you’re waiting?</a:t>
            </a:r>
            <a:endParaRPr lang="en-US" sz="3600" dirty="0"/>
          </a:p>
        </p:txBody>
      </p:sp>
    </p:spTree>
    <p:extLst>
      <p:ext uri="{BB962C8B-B14F-4D97-AF65-F5344CB8AC3E}">
        <p14:creationId xmlns:p14="http://schemas.microsoft.com/office/powerpoint/2010/main" val="1168404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a:extLst>
            <a:ext uri="{FF2B5EF4-FFF2-40B4-BE49-F238E27FC236}">
              <a16:creationId xmlns:a16="http://schemas.microsoft.com/office/drawing/2014/main" id="{26D3C418-E52D-0E26-1B6F-72803B587CF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A4F4830-0F27-F375-DFD1-2CA45B85A6EB}"/>
              </a:ext>
            </a:extLst>
          </p:cNvPr>
          <p:cNvSpPr txBox="1"/>
          <p:nvPr/>
        </p:nvSpPr>
        <p:spPr>
          <a:xfrm>
            <a:off x="1258529" y="875071"/>
            <a:ext cx="10294374" cy="1754326"/>
          </a:xfrm>
          <a:prstGeom prst="rect">
            <a:avLst/>
          </a:prstGeom>
          <a:noFill/>
        </p:spPr>
        <p:txBody>
          <a:bodyPr wrap="square" rtlCol="0">
            <a:spAutoFit/>
          </a:bodyPr>
          <a:lstStyle/>
          <a:p>
            <a:pPr algn="ctr"/>
            <a:r>
              <a:rPr lang="en-US" sz="5400" u="sng" dirty="0"/>
              <a:t>Practice Patience </a:t>
            </a:r>
            <a:r>
              <a:rPr lang="en-US" sz="5400" dirty="0"/>
              <a:t>during times of Transitions in-between Seasons</a:t>
            </a:r>
          </a:p>
        </p:txBody>
      </p:sp>
      <p:sp>
        <p:nvSpPr>
          <p:cNvPr id="3" name="TextBox 2">
            <a:extLst>
              <a:ext uri="{FF2B5EF4-FFF2-40B4-BE49-F238E27FC236}">
                <a16:creationId xmlns:a16="http://schemas.microsoft.com/office/drawing/2014/main" id="{4CCCFB80-A67B-E6D9-FA9B-B8D2C214C2D8}"/>
              </a:ext>
            </a:extLst>
          </p:cNvPr>
          <p:cNvSpPr txBox="1"/>
          <p:nvPr/>
        </p:nvSpPr>
        <p:spPr>
          <a:xfrm>
            <a:off x="678426" y="3185651"/>
            <a:ext cx="7207045" cy="923330"/>
          </a:xfrm>
          <a:prstGeom prst="rect">
            <a:avLst/>
          </a:prstGeom>
          <a:noFill/>
        </p:spPr>
        <p:txBody>
          <a:bodyPr wrap="square" rtlCol="0">
            <a:spAutoFit/>
          </a:bodyPr>
          <a:lstStyle/>
          <a:p>
            <a:pPr algn="ctr"/>
            <a:r>
              <a:rPr lang="en-US" sz="5400" dirty="0"/>
              <a:t>Take delight in </a:t>
            </a:r>
            <a:r>
              <a:rPr lang="en-US" sz="5400" u="sng" dirty="0"/>
              <a:t>Learning </a:t>
            </a:r>
          </a:p>
        </p:txBody>
      </p:sp>
      <p:sp>
        <p:nvSpPr>
          <p:cNvPr id="4" name="TextBox 3">
            <a:extLst>
              <a:ext uri="{FF2B5EF4-FFF2-40B4-BE49-F238E27FC236}">
                <a16:creationId xmlns:a16="http://schemas.microsoft.com/office/drawing/2014/main" id="{A4F729E0-6731-2BFC-76BB-F4188FFF2260}"/>
              </a:ext>
            </a:extLst>
          </p:cNvPr>
          <p:cNvSpPr txBox="1"/>
          <p:nvPr/>
        </p:nvSpPr>
        <p:spPr>
          <a:xfrm>
            <a:off x="678426" y="4429431"/>
            <a:ext cx="7207045" cy="923330"/>
          </a:xfrm>
          <a:prstGeom prst="rect">
            <a:avLst/>
          </a:prstGeom>
          <a:noFill/>
        </p:spPr>
        <p:txBody>
          <a:bodyPr wrap="square" rtlCol="0">
            <a:spAutoFit/>
          </a:bodyPr>
          <a:lstStyle/>
          <a:p>
            <a:pPr algn="ctr"/>
            <a:r>
              <a:rPr lang="en-US" sz="5400" dirty="0"/>
              <a:t>Take delight in </a:t>
            </a:r>
            <a:r>
              <a:rPr lang="en-US" sz="5400" u="sng" dirty="0"/>
              <a:t>Growing</a:t>
            </a:r>
          </a:p>
        </p:txBody>
      </p:sp>
    </p:spTree>
    <p:extLst>
      <p:ext uri="{BB962C8B-B14F-4D97-AF65-F5344CB8AC3E}">
        <p14:creationId xmlns:p14="http://schemas.microsoft.com/office/powerpoint/2010/main" val="1856300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a:extLst>
            <a:ext uri="{FF2B5EF4-FFF2-40B4-BE49-F238E27FC236}">
              <a16:creationId xmlns:a16="http://schemas.microsoft.com/office/drawing/2014/main" id="{E68DFD55-CF9E-EDF6-6A0D-BD505D4067B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4714707-9EF6-E869-9D33-5569EA671696}"/>
              </a:ext>
            </a:extLst>
          </p:cNvPr>
          <p:cNvSpPr txBox="1"/>
          <p:nvPr/>
        </p:nvSpPr>
        <p:spPr>
          <a:xfrm>
            <a:off x="344130" y="3619570"/>
            <a:ext cx="11700387" cy="2585323"/>
          </a:xfrm>
          <a:prstGeom prst="rect">
            <a:avLst/>
          </a:prstGeom>
          <a:noFill/>
        </p:spPr>
        <p:txBody>
          <a:bodyPr wrap="square">
            <a:spAutoFit/>
          </a:bodyPr>
          <a:lstStyle/>
          <a:p>
            <a:pPr algn="ctr"/>
            <a:r>
              <a:rPr lang="en-US" sz="5400" b="0" i="0" dirty="0">
                <a:solidFill>
                  <a:srgbClr val="0A0A0A"/>
                </a:solidFill>
                <a:effectLst/>
                <a:latin typeface="Open Sans" panose="020B0606030504020204" pitchFamily="34" charset="0"/>
              </a:rPr>
              <a:t>We need to receive patience from others and we need to extend patience to others!!</a:t>
            </a:r>
            <a:endParaRPr lang="en-US" sz="5400" dirty="0"/>
          </a:p>
        </p:txBody>
      </p:sp>
      <p:sp>
        <p:nvSpPr>
          <p:cNvPr id="5" name="TextBox 4">
            <a:extLst>
              <a:ext uri="{FF2B5EF4-FFF2-40B4-BE49-F238E27FC236}">
                <a16:creationId xmlns:a16="http://schemas.microsoft.com/office/drawing/2014/main" id="{B86C3F91-AFB5-09D7-D8B9-BD25277F515E}"/>
              </a:ext>
            </a:extLst>
          </p:cNvPr>
          <p:cNvSpPr txBox="1"/>
          <p:nvPr/>
        </p:nvSpPr>
        <p:spPr>
          <a:xfrm>
            <a:off x="521110" y="462568"/>
            <a:ext cx="10815484" cy="2554545"/>
          </a:xfrm>
          <a:prstGeom prst="rect">
            <a:avLst/>
          </a:prstGeom>
          <a:noFill/>
        </p:spPr>
        <p:txBody>
          <a:bodyPr wrap="square">
            <a:spAutoFit/>
          </a:bodyPr>
          <a:lstStyle/>
          <a:p>
            <a:pPr algn="ctr"/>
            <a:r>
              <a:rPr lang="en-US" sz="4000" b="0" i="0" dirty="0">
                <a:solidFill>
                  <a:srgbClr val="0A0A0A"/>
                </a:solidFill>
                <a:effectLst/>
                <a:latin typeface="Open Sans" panose="020B0606030504020204" pitchFamily="34" charset="0"/>
              </a:rPr>
              <a:t>Every day presents </a:t>
            </a:r>
            <a:r>
              <a:rPr lang="en-US" sz="4000" b="0" i="0" u="sng" dirty="0">
                <a:solidFill>
                  <a:srgbClr val="0A0A0A"/>
                </a:solidFill>
                <a:effectLst/>
                <a:latin typeface="Open Sans" panose="020B0606030504020204" pitchFamily="34" charset="0"/>
              </a:rPr>
              <a:t>occasions</a:t>
            </a:r>
            <a:r>
              <a:rPr lang="en-US" sz="4000" b="0" i="0" dirty="0">
                <a:solidFill>
                  <a:srgbClr val="0A0A0A"/>
                </a:solidFill>
                <a:effectLst/>
                <a:latin typeface="Open Sans" panose="020B0606030504020204" pitchFamily="34" charset="0"/>
              </a:rPr>
              <a:t> for </a:t>
            </a:r>
            <a:r>
              <a:rPr lang="en-US" sz="4000" b="0" i="0" u="sng" dirty="0">
                <a:solidFill>
                  <a:srgbClr val="0A0A0A"/>
                </a:solidFill>
                <a:effectLst/>
                <a:latin typeface="Open Sans" panose="020B0606030504020204" pitchFamily="34" charset="0"/>
              </a:rPr>
              <a:t>embracing</a:t>
            </a:r>
            <a:r>
              <a:rPr lang="en-US" sz="4000" b="0" i="0" dirty="0">
                <a:solidFill>
                  <a:srgbClr val="0A0A0A"/>
                </a:solidFill>
                <a:effectLst/>
                <a:latin typeface="Open Sans" panose="020B0606030504020204" pitchFamily="34" charset="0"/>
              </a:rPr>
              <a:t>  patience. We can resent waiting, accept it or even get good at it! But one thing is certain - we </a:t>
            </a:r>
            <a:r>
              <a:rPr lang="en-US" sz="4000" b="0" i="0" u="sng" dirty="0">
                <a:solidFill>
                  <a:srgbClr val="0A0A0A"/>
                </a:solidFill>
                <a:effectLst/>
                <a:latin typeface="Open Sans" panose="020B0606030504020204" pitchFamily="34" charset="0"/>
              </a:rPr>
              <a:t>cannot avoid it</a:t>
            </a:r>
            <a:r>
              <a:rPr lang="en-US" sz="4000" b="0" i="0" dirty="0">
                <a:solidFill>
                  <a:srgbClr val="0A0A0A"/>
                </a:solidFill>
                <a:effectLst/>
                <a:latin typeface="Open Sans" panose="020B0606030504020204" pitchFamily="34" charset="0"/>
              </a:rPr>
              <a:t>.</a:t>
            </a:r>
            <a:endParaRPr lang="en-US" sz="4000" dirty="0"/>
          </a:p>
        </p:txBody>
      </p:sp>
    </p:spTree>
    <p:extLst>
      <p:ext uri="{BB962C8B-B14F-4D97-AF65-F5344CB8AC3E}">
        <p14:creationId xmlns:p14="http://schemas.microsoft.com/office/powerpoint/2010/main" val="1031417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a:extLst>
            <a:ext uri="{FF2B5EF4-FFF2-40B4-BE49-F238E27FC236}">
              <a16:creationId xmlns:a16="http://schemas.microsoft.com/office/drawing/2014/main" id="{55DB0932-C048-29F8-E5A8-4EC6DD9ED26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27A089E-A9E1-AEBB-42EC-E0DD65B29D92}"/>
              </a:ext>
            </a:extLst>
          </p:cNvPr>
          <p:cNvSpPr txBox="1"/>
          <p:nvPr/>
        </p:nvSpPr>
        <p:spPr>
          <a:xfrm>
            <a:off x="757083" y="1099969"/>
            <a:ext cx="10913807" cy="4401205"/>
          </a:xfrm>
          <a:prstGeom prst="rect">
            <a:avLst/>
          </a:prstGeom>
          <a:noFill/>
        </p:spPr>
        <p:txBody>
          <a:bodyPr wrap="square">
            <a:spAutoFit/>
          </a:bodyPr>
          <a:lstStyle/>
          <a:p>
            <a:pPr algn="ctr"/>
            <a:r>
              <a:rPr lang="en-US" sz="4000" b="0" i="0" dirty="0">
                <a:solidFill>
                  <a:srgbClr val="0A0A0A"/>
                </a:solidFill>
                <a:effectLst/>
                <a:latin typeface="Open Sans" panose="020B0606030504020204" pitchFamily="34" charset="0"/>
              </a:rPr>
              <a:t>Don’t grumble: When we </a:t>
            </a:r>
            <a:r>
              <a:rPr lang="en-US" sz="4000" b="0" i="0" u="sng" dirty="0">
                <a:solidFill>
                  <a:srgbClr val="0A0A0A"/>
                </a:solidFill>
                <a:effectLst/>
                <a:latin typeface="Open Sans" panose="020B0606030504020204" pitchFamily="34" charset="0"/>
              </a:rPr>
              <a:t>fail</a:t>
            </a:r>
            <a:r>
              <a:rPr lang="en-US" sz="4000" b="0" i="0" dirty="0">
                <a:solidFill>
                  <a:srgbClr val="0A0A0A"/>
                </a:solidFill>
                <a:effectLst/>
                <a:latin typeface="Open Sans" panose="020B0606030504020204" pitchFamily="34" charset="0"/>
              </a:rPr>
              <a:t> to have </a:t>
            </a:r>
            <a:r>
              <a:rPr lang="en-US" sz="4000" b="0" i="0" u="sng" dirty="0">
                <a:solidFill>
                  <a:srgbClr val="0A0A0A"/>
                </a:solidFill>
                <a:effectLst/>
                <a:latin typeface="Open Sans" panose="020B0606030504020204" pitchFamily="34" charset="0"/>
              </a:rPr>
              <a:t>patience</a:t>
            </a:r>
            <a:r>
              <a:rPr lang="en-US" sz="4000" b="0" i="0" dirty="0">
                <a:solidFill>
                  <a:srgbClr val="0A0A0A"/>
                </a:solidFill>
                <a:effectLst/>
                <a:latin typeface="Open Sans" panose="020B0606030504020204" pitchFamily="34" charset="0"/>
              </a:rPr>
              <a:t>, we </a:t>
            </a:r>
            <a:r>
              <a:rPr lang="en-US" sz="4000" b="0" i="0" u="sng" dirty="0">
                <a:solidFill>
                  <a:srgbClr val="0A0A0A"/>
                </a:solidFill>
                <a:effectLst/>
                <a:latin typeface="Open Sans" panose="020B0606030504020204" pitchFamily="34" charset="0"/>
              </a:rPr>
              <a:t>fail</a:t>
            </a:r>
            <a:r>
              <a:rPr lang="en-US" sz="4000" b="0" i="0" dirty="0">
                <a:solidFill>
                  <a:srgbClr val="0A0A0A"/>
                </a:solidFill>
                <a:effectLst/>
                <a:latin typeface="Open Sans" panose="020B0606030504020204" pitchFamily="34" charset="0"/>
              </a:rPr>
              <a:t> to put our trust in God, we </a:t>
            </a:r>
            <a:r>
              <a:rPr lang="en-US" sz="4000" b="0" i="0" u="sng" dirty="0">
                <a:solidFill>
                  <a:srgbClr val="0A0A0A"/>
                </a:solidFill>
                <a:effectLst/>
                <a:latin typeface="Open Sans" panose="020B0606030504020204" pitchFamily="34" charset="0"/>
              </a:rPr>
              <a:t>grumble</a:t>
            </a:r>
            <a:r>
              <a:rPr lang="en-US" sz="4000" b="0" i="0" dirty="0">
                <a:solidFill>
                  <a:srgbClr val="0A0A0A"/>
                </a:solidFill>
                <a:effectLst/>
                <a:latin typeface="Open Sans" panose="020B0606030504020204" pitchFamily="34" charset="0"/>
              </a:rPr>
              <a:t> and </a:t>
            </a:r>
            <a:r>
              <a:rPr lang="en-US" sz="4000" b="0" i="0" u="sng" dirty="0">
                <a:solidFill>
                  <a:srgbClr val="0A0A0A"/>
                </a:solidFill>
                <a:effectLst/>
                <a:latin typeface="Open Sans" panose="020B0606030504020204" pitchFamily="34" charset="0"/>
              </a:rPr>
              <a:t>fight</a:t>
            </a:r>
            <a:r>
              <a:rPr lang="en-US" sz="4000" b="0" i="0" dirty="0">
                <a:solidFill>
                  <a:srgbClr val="0A0A0A"/>
                </a:solidFill>
                <a:effectLst/>
                <a:latin typeface="Open Sans" panose="020B0606030504020204" pitchFamily="34" charset="0"/>
              </a:rPr>
              <a:t> with one another, we pick out other people’s faults and failures and focus on those things, we </a:t>
            </a:r>
            <a:r>
              <a:rPr lang="en-US" sz="4000" b="0" i="0" u="sng" dirty="0">
                <a:solidFill>
                  <a:srgbClr val="0A0A0A"/>
                </a:solidFill>
                <a:effectLst/>
                <a:latin typeface="Open Sans" panose="020B0606030504020204" pitchFamily="34" charset="0"/>
              </a:rPr>
              <a:t>avoid</a:t>
            </a:r>
            <a:r>
              <a:rPr lang="en-US" sz="4000" b="0" i="0" dirty="0">
                <a:solidFill>
                  <a:srgbClr val="0A0A0A"/>
                </a:solidFill>
                <a:effectLst/>
                <a:latin typeface="Open Sans" panose="020B0606030504020204" pitchFamily="34" charset="0"/>
              </a:rPr>
              <a:t> our own </a:t>
            </a:r>
            <a:r>
              <a:rPr lang="en-US" sz="4000" b="0" i="0" u="sng" dirty="0">
                <a:solidFill>
                  <a:srgbClr val="0A0A0A"/>
                </a:solidFill>
                <a:effectLst/>
                <a:latin typeface="Open Sans" panose="020B0606030504020204" pitchFamily="34" charset="0"/>
              </a:rPr>
              <a:t>weakness </a:t>
            </a:r>
            <a:r>
              <a:rPr lang="en-US" sz="4000" b="0" i="0" dirty="0">
                <a:solidFill>
                  <a:srgbClr val="0A0A0A"/>
                </a:solidFill>
                <a:effectLst/>
                <a:latin typeface="Open Sans" panose="020B0606030504020204" pitchFamily="34" charset="0"/>
              </a:rPr>
              <a:t>and </a:t>
            </a:r>
            <a:r>
              <a:rPr lang="en-US" sz="4000" b="0" i="0" u="sng" dirty="0">
                <a:solidFill>
                  <a:srgbClr val="0A0A0A"/>
                </a:solidFill>
                <a:effectLst/>
                <a:latin typeface="Open Sans" panose="020B0606030504020204" pitchFamily="34" charset="0"/>
              </a:rPr>
              <a:t>focus</a:t>
            </a:r>
            <a:r>
              <a:rPr lang="en-US" sz="4000" b="0" i="0" dirty="0">
                <a:solidFill>
                  <a:srgbClr val="0A0A0A"/>
                </a:solidFill>
                <a:effectLst/>
                <a:latin typeface="Open Sans" panose="020B0606030504020204" pitchFamily="34" charset="0"/>
              </a:rPr>
              <a:t> on other people’s weakness</a:t>
            </a:r>
            <a:endParaRPr lang="en-US" sz="4000" dirty="0"/>
          </a:p>
        </p:txBody>
      </p:sp>
    </p:spTree>
    <p:extLst>
      <p:ext uri="{BB962C8B-B14F-4D97-AF65-F5344CB8AC3E}">
        <p14:creationId xmlns:p14="http://schemas.microsoft.com/office/powerpoint/2010/main" val="159532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103</TotalTime>
  <Words>1145</Words>
  <Application>Microsoft Office PowerPoint</Application>
  <PresentationFormat>Widescreen</PresentationFormat>
  <Paragraphs>35</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Aptos</vt:lpstr>
      <vt:lpstr>Aptos Display</vt:lpstr>
      <vt:lpstr>Arial</vt:lpstr>
      <vt:lpstr>Courier New</vt:lpstr>
      <vt:lpstr>Open Sans</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Credit | Team</dc:creator>
  <cp:lastModifiedBy>Credit | Team</cp:lastModifiedBy>
  <cp:revision>4</cp:revision>
  <dcterms:created xsi:type="dcterms:W3CDTF">2025-06-21T14:46:50Z</dcterms:created>
  <dcterms:modified xsi:type="dcterms:W3CDTF">2025-06-21T16:30:10Z</dcterms:modified>
</cp:coreProperties>
</file>