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87" r:id="rId3"/>
    <p:sldId id="297" r:id="rId4"/>
    <p:sldId id="288" r:id="rId5"/>
    <p:sldId id="298" r:id="rId6"/>
    <p:sldId id="300" r:id="rId7"/>
    <p:sldId id="299" r:id="rId8"/>
    <p:sldId id="301" r:id="rId9"/>
    <p:sldId id="302" r:id="rId10"/>
    <p:sldId id="29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97" d="100"/>
          <a:sy n="97" d="100"/>
        </p:scale>
        <p:origin x="828" y="3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2/15/2025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2/15/2025</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2/15/2025</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Ephesians%202%3A1-10&amp;version=NIV#fen-NIV-29233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6" name="TextBox 5">
            <a:extLst>
              <a:ext uri="{FF2B5EF4-FFF2-40B4-BE49-F238E27FC236}">
                <a16:creationId xmlns:a16="http://schemas.microsoft.com/office/drawing/2014/main" id="{B8F425AA-1B12-209E-4BA8-0540BF29DF0C}"/>
              </a:ext>
            </a:extLst>
          </p:cNvPr>
          <p:cNvSpPr txBox="1"/>
          <p:nvPr/>
        </p:nvSpPr>
        <p:spPr>
          <a:xfrm>
            <a:off x="737420" y="1406464"/>
            <a:ext cx="10314038" cy="1569660"/>
          </a:xfrm>
          <a:prstGeom prst="rect">
            <a:avLst/>
          </a:prstGeom>
          <a:noFill/>
        </p:spPr>
        <p:txBody>
          <a:bodyPr wrap="square">
            <a:spAutoFit/>
          </a:bodyPr>
          <a:lstStyle/>
          <a:p>
            <a:pPr algn="ctr"/>
            <a:r>
              <a:rPr lang="en-US" sz="3200" b="0" i="0" dirty="0">
                <a:solidFill>
                  <a:schemeClr val="bg1"/>
                </a:solidFill>
                <a:effectLst/>
                <a:latin typeface="Arial" panose="020B0604020202020204" pitchFamily="34" charset="0"/>
                <a:cs typeface="Arial" panose="020B0604020202020204" pitchFamily="34" charset="0"/>
              </a:rPr>
              <a:t> In his death, we find life. In His resurrection, we find hope. By His stripes, we are healed!  Let Jesus’ sacrificial love declare your worth and your new identity.</a:t>
            </a:r>
            <a:endParaRPr lang="en-US" sz="32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B2A0B05-4E6D-810A-6474-6EAEDE224F57}"/>
              </a:ext>
            </a:extLst>
          </p:cNvPr>
          <p:cNvSpPr txBox="1"/>
          <p:nvPr/>
        </p:nvSpPr>
        <p:spPr>
          <a:xfrm>
            <a:off x="737419" y="3716594"/>
            <a:ext cx="10117393" cy="1200329"/>
          </a:xfrm>
          <a:prstGeom prst="rect">
            <a:avLst/>
          </a:prstGeom>
          <a:noFill/>
        </p:spPr>
        <p:txBody>
          <a:bodyPr wrap="square" rtlCol="0">
            <a:spAutoFit/>
          </a:bodyPr>
          <a:lstStyle/>
          <a:p>
            <a:pPr algn="ctr"/>
            <a:r>
              <a:rPr lang="en-US" sz="3600" dirty="0">
                <a:solidFill>
                  <a:schemeClr val="bg1"/>
                </a:solidFill>
              </a:rPr>
              <a:t>This week take the time to fully understand the sacrifice of the Lamb of God </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331925" y="2321004"/>
            <a:ext cx="10992678" cy="1107996"/>
          </a:xfrm>
          <a:prstGeom prst="rect">
            <a:avLst/>
          </a:prstGeom>
          <a:noFill/>
        </p:spPr>
        <p:txBody>
          <a:bodyPr wrap="square">
            <a:spAutoFit/>
          </a:bodyPr>
          <a:lstStyle/>
          <a:p>
            <a:pPr algn="ctr"/>
            <a:r>
              <a:rPr lang="en-US" sz="6600" b="1" dirty="0">
                <a:solidFill>
                  <a:schemeClr val="bg1"/>
                </a:solidFill>
              </a:rPr>
              <a:t> Behold The Lamb! </a:t>
            </a:r>
          </a:p>
        </p:txBody>
      </p:sp>
      <p:sp>
        <p:nvSpPr>
          <p:cNvPr id="2" name="TextBox 1">
            <a:extLst>
              <a:ext uri="{FF2B5EF4-FFF2-40B4-BE49-F238E27FC236}">
                <a16:creationId xmlns:a16="http://schemas.microsoft.com/office/drawing/2014/main" id="{49EA61D6-F82D-DAFD-87F9-5037C5B54C9F}"/>
              </a:ext>
            </a:extLst>
          </p:cNvPr>
          <p:cNvSpPr txBox="1"/>
          <p:nvPr/>
        </p:nvSpPr>
        <p:spPr>
          <a:xfrm>
            <a:off x="2340258" y="5336237"/>
            <a:ext cx="6976012" cy="769441"/>
          </a:xfrm>
          <a:prstGeom prst="rect">
            <a:avLst/>
          </a:prstGeom>
          <a:noFill/>
        </p:spPr>
        <p:txBody>
          <a:bodyPr wrap="none" rtlCol="0">
            <a:spAutoFit/>
          </a:bodyPr>
          <a:lstStyle/>
          <a:p>
            <a:r>
              <a:rPr lang="en-US" sz="4400" dirty="0">
                <a:solidFill>
                  <a:schemeClr val="bg1"/>
                </a:solidFill>
              </a:rPr>
              <a:t>Pastor Richard “Rico” Tubbs</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DF7A9B-A63D-0641-732E-3C7901C43A78}"/>
              </a:ext>
            </a:extLst>
          </p:cNvPr>
          <p:cNvSpPr txBox="1"/>
          <p:nvPr/>
        </p:nvSpPr>
        <p:spPr>
          <a:xfrm>
            <a:off x="374663" y="404442"/>
            <a:ext cx="11149262" cy="5750292"/>
          </a:xfrm>
          <a:prstGeom prst="rect">
            <a:avLst/>
          </a:prstGeom>
          <a:noFill/>
        </p:spPr>
        <p:txBody>
          <a:bodyPr wrap="square">
            <a:spAutoFit/>
          </a:bodyPr>
          <a:lstStyle/>
          <a:p>
            <a:pPr algn="ctr"/>
            <a:r>
              <a:rPr lang="en-US" sz="2400" b="0" i="0" dirty="0">
                <a:solidFill>
                  <a:schemeClr val="bg1"/>
                </a:solidFill>
                <a:effectLst/>
                <a:latin typeface="system-ui"/>
              </a:rPr>
              <a:t>Ephesians 2:1-10</a:t>
            </a:r>
          </a:p>
          <a:p>
            <a:pPr algn="l">
              <a:spcBef>
                <a:spcPts val="3750"/>
              </a:spcBef>
            </a:pPr>
            <a:r>
              <a:rPr lang="en-US" sz="2400" b="1" i="0" dirty="0">
                <a:solidFill>
                  <a:schemeClr val="bg1"/>
                </a:solidFill>
                <a:effectLst/>
                <a:latin typeface="system-ui"/>
              </a:rPr>
              <a:t>2 </a:t>
            </a:r>
            <a:r>
              <a:rPr lang="en-US" sz="2400" b="0" i="0" dirty="0">
                <a:solidFill>
                  <a:schemeClr val="bg1"/>
                </a:solidFill>
                <a:effectLst/>
                <a:latin typeface="system-ui"/>
              </a:rPr>
              <a:t>As for you, you were dead in your transgressions and sins, </a:t>
            </a:r>
            <a:r>
              <a:rPr lang="en-US" sz="2400" b="1" i="0" baseline="30000" dirty="0">
                <a:solidFill>
                  <a:schemeClr val="bg1"/>
                </a:solidFill>
                <a:effectLst/>
                <a:latin typeface="system-ui"/>
              </a:rPr>
              <a:t>2 </a:t>
            </a:r>
            <a:r>
              <a:rPr lang="en-US" sz="2400" b="0" i="0" dirty="0">
                <a:solidFill>
                  <a:schemeClr val="bg1"/>
                </a:solidFill>
                <a:effectLst/>
                <a:latin typeface="system-ui"/>
              </a:rPr>
              <a:t>in which you used to live when you followed the ways of this world and of the ruler of the kingdom of the air, the spirit who is now at work in those who are disobedient. </a:t>
            </a:r>
            <a:r>
              <a:rPr lang="en-US" sz="2400" b="1" i="0" baseline="30000" dirty="0">
                <a:solidFill>
                  <a:schemeClr val="bg1"/>
                </a:solidFill>
                <a:effectLst/>
                <a:latin typeface="system-ui"/>
              </a:rPr>
              <a:t>3 </a:t>
            </a:r>
            <a:r>
              <a:rPr lang="en-US" sz="2400" b="0" i="0" dirty="0">
                <a:solidFill>
                  <a:schemeClr val="bg1"/>
                </a:solidFill>
                <a:effectLst/>
                <a:latin typeface="system-ui"/>
              </a:rPr>
              <a:t>All of us also lived among them at one time, gratifying the cravings of our flesh</a:t>
            </a:r>
            <a:r>
              <a:rPr lang="en-US" sz="2400" b="0" i="0" baseline="30000" dirty="0">
                <a:solidFill>
                  <a:schemeClr val="bg1"/>
                </a:solidFill>
                <a:effectLst/>
                <a:latin typeface="system-ui"/>
              </a:rPr>
              <a:t>[</a:t>
            </a:r>
            <a:r>
              <a:rPr lang="en-US" sz="24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400" b="0" i="0" baseline="30000" dirty="0">
                <a:solidFill>
                  <a:schemeClr val="bg1"/>
                </a:solidFill>
                <a:effectLst/>
                <a:latin typeface="system-ui"/>
              </a:rPr>
              <a:t>]</a:t>
            </a:r>
            <a:r>
              <a:rPr lang="en-US" sz="2400" b="0" i="0" dirty="0">
                <a:solidFill>
                  <a:schemeClr val="bg1"/>
                </a:solidFill>
                <a:effectLst/>
                <a:latin typeface="system-ui"/>
              </a:rPr>
              <a:t> and following its desires and thoughts. Like the rest, we were by nature deserving of wrath. </a:t>
            </a:r>
            <a:r>
              <a:rPr lang="en-US" sz="2400" b="1" i="0" baseline="30000" dirty="0">
                <a:solidFill>
                  <a:schemeClr val="bg1"/>
                </a:solidFill>
                <a:effectLst/>
                <a:latin typeface="system-ui"/>
              </a:rPr>
              <a:t>4 </a:t>
            </a:r>
            <a:r>
              <a:rPr lang="en-US" sz="2400" b="0" i="0" dirty="0">
                <a:solidFill>
                  <a:schemeClr val="bg1"/>
                </a:solidFill>
                <a:effectLst/>
                <a:latin typeface="system-ui"/>
              </a:rPr>
              <a:t>But because of his great love for us, God, who is rich in mercy, </a:t>
            </a:r>
            <a:r>
              <a:rPr lang="en-US" sz="2400" b="1" i="0" baseline="30000" dirty="0">
                <a:solidFill>
                  <a:schemeClr val="bg1"/>
                </a:solidFill>
                <a:effectLst/>
                <a:latin typeface="system-ui"/>
              </a:rPr>
              <a:t>5 </a:t>
            </a:r>
            <a:r>
              <a:rPr lang="en-US" sz="2400" b="0" i="0" dirty="0">
                <a:solidFill>
                  <a:schemeClr val="bg1"/>
                </a:solidFill>
                <a:effectLst/>
                <a:latin typeface="system-ui"/>
              </a:rPr>
              <a:t>made us alive with Christ even when we were dead in transgressions—it is by grace you have been saved. </a:t>
            </a:r>
            <a:r>
              <a:rPr lang="en-US" sz="2400" b="1" i="0" baseline="30000" dirty="0">
                <a:solidFill>
                  <a:schemeClr val="bg1"/>
                </a:solidFill>
                <a:effectLst/>
                <a:latin typeface="system-ui"/>
              </a:rPr>
              <a:t>6 </a:t>
            </a:r>
            <a:r>
              <a:rPr lang="en-US" sz="2400" b="0" i="0" dirty="0">
                <a:solidFill>
                  <a:schemeClr val="bg1"/>
                </a:solidFill>
                <a:effectLst/>
                <a:latin typeface="system-ui"/>
              </a:rPr>
              <a:t>And God raised us up with Christ and seated us with him in the heavenly realms in Christ Jesus, </a:t>
            </a:r>
            <a:r>
              <a:rPr lang="en-US" sz="2400" b="1" i="0" baseline="30000" dirty="0">
                <a:solidFill>
                  <a:schemeClr val="bg1"/>
                </a:solidFill>
                <a:effectLst/>
                <a:latin typeface="system-ui"/>
              </a:rPr>
              <a:t>7 </a:t>
            </a:r>
            <a:r>
              <a:rPr lang="en-US" sz="2400" b="0" i="0" dirty="0">
                <a:solidFill>
                  <a:schemeClr val="bg1"/>
                </a:solidFill>
                <a:effectLst/>
                <a:latin typeface="system-ui"/>
              </a:rPr>
              <a:t>in order that in the coming ages he might show the incomparable riches of his grace, expressed in his kindness to us in Christ Jesus. </a:t>
            </a:r>
            <a:r>
              <a:rPr lang="en-US" sz="2400" b="1" i="0" baseline="30000" dirty="0">
                <a:solidFill>
                  <a:schemeClr val="bg1"/>
                </a:solidFill>
                <a:effectLst/>
                <a:latin typeface="system-ui"/>
              </a:rPr>
              <a:t>8 </a:t>
            </a:r>
            <a:r>
              <a:rPr lang="en-US" sz="2400" b="0" i="0" dirty="0">
                <a:solidFill>
                  <a:schemeClr val="bg1"/>
                </a:solidFill>
                <a:effectLst/>
                <a:latin typeface="system-ui"/>
              </a:rPr>
              <a:t>For it is by grace you have been saved, through faith—and this is not from yourselves, it is the gift of God— </a:t>
            </a:r>
            <a:r>
              <a:rPr lang="en-US" sz="2400" b="1" i="0" baseline="30000" dirty="0">
                <a:solidFill>
                  <a:schemeClr val="bg1"/>
                </a:solidFill>
                <a:effectLst/>
                <a:latin typeface="system-ui"/>
              </a:rPr>
              <a:t>9 </a:t>
            </a:r>
            <a:r>
              <a:rPr lang="en-US" sz="2400" b="0" i="0" dirty="0">
                <a:solidFill>
                  <a:schemeClr val="bg1"/>
                </a:solidFill>
                <a:effectLst/>
                <a:latin typeface="system-ui"/>
              </a:rPr>
              <a:t>not by works, so that no one can boast. </a:t>
            </a:r>
            <a:r>
              <a:rPr lang="en-US" sz="2400" b="1" i="0" baseline="30000" dirty="0">
                <a:solidFill>
                  <a:schemeClr val="bg1"/>
                </a:solidFill>
                <a:effectLst/>
                <a:latin typeface="system-ui"/>
              </a:rPr>
              <a:t>10 </a:t>
            </a:r>
            <a:r>
              <a:rPr lang="en-US" sz="2400" b="0" i="0" dirty="0">
                <a:solidFill>
                  <a:schemeClr val="bg1"/>
                </a:solidFill>
                <a:effectLst/>
                <a:latin typeface="system-ui"/>
              </a:rPr>
              <a:t>For we are God’s handiwork, created in Christ Jesus to do good works, which God prepared in advance for us to do.</a:t>
            </a:r>
          </a:p>
        </p:txBody>
      </p:sp>
    </p:spTree>
    <p:extLst>
      <p:ext uri="{BB962C8B-B14F-4D97-AF65-F5344CB8AC3E}">
        <p14:creationId xmlns:p14="http://schemas.microsoft.com/office/powerpoint/2010/main" val="3374506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31F50C-CA16-EF87-A0BD-8395A9C767A6}"/>
              </a:ext>
            </a:extLst>
          </p:cNvPr>
          <p:cNvSpPr txBox="1"/>
          <p:nvPr/>
        </p:nvSpPr>
        <p:spPr>
          <a:xfrm>
            <a:off x="629264" y="1075646"/>
            <a:ext cx="10343535" cy="2062103"/>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While there are many god's worshipped today, only the God of the Bible is </a:t>
            </a:r>
            <a:r>
              <a:rPr lang="en-US" sz="3200" u="sng" dirty="0">
                <a:solidFill>
                  <a:schemeClr val="bg1"/>
                </a:solidFill>
                <a:effectLst/>
                <a:latin typeface="Arial" panose="020B0604020202020204" pitchFamily="34" charset="0"/>
                <a:ea typeface="Arial" panose="020B0604020202020204" pitchFamily="34" charset="0"/>
              </a:rPr>
              <a:t>able to demonstrate </a:t>
            </a:r>
            <a:r>
              <a:rPr lang="en-US" sz="3200" dirty="0">
                <a:solidFill>
                  <a:schemeClr val="bg1"/>
                </a:solidFill>
                <a:effectLst/>
                <a:latin typeface="Arial" panose="020B0604020202020204" pitchFamily="34" charset="0"/>
                <a:ea typeface="Arial" panose="020B0604020202020204" pitchFamily="34" charset="0"/>
              </a:rPr>
              <a:t>His </a:t>
            </a:r>
            <a:r>
              <a:rPr lang="en-US" sz="3200" u="sng" dirty="0">
                <a:solidFill>
                  <a:schemeClr val="bg1"/>
                </a:solidFill>
                <a:effectLst/>
                <a:latin typeface="Arial" panose="020B0604020202020204" pitchFamily="34" charset="0"/>
                <a:ea typeface="Arial" panose="020B0604020202020204" pitchFamily="34" charset="0"/>
              </a:rPr>
              <a:t>power</a:t>
            </a:r>
            <a:r>
              <a:rPr lang="en-US" sz="3200" dirty="0">
                <a:solidFill>
                  <a:schemeClr val="bg1"/>
                </a:solidFill>
                <a:effectLst/>
                <a:latin typeface="Arial" panose="020B0604020202020204" pitchFamily="34" charset="0"/>
                <a:ea typeface="Arial" panose="020B0604020202020204" pitchFamily="34" charset="0"/>
              </a:rPr>
              <a:t> and </a:t>
            </a:r>
            <a:r>
              <a:rPr lang="en-US" sz="3200" u="sng" dirty="0">
                <a:solidFill>
                  <a:schemeClr val="bg1"/>
                </a:solidFill>
                <a:effectLst/>
                <a:latin typeface="Arial" panose="020B0604020202020204" pitchFamily="34" charset="0"/>
                <a:ea typeface="Arial" panose="020B0604020202020204" pitchFamily="34" charset="0"/>
              </a:rPr>
              <a:t>love</a:t>
            </a:r>
            <a:r>
              <a:rPr lang="en-US" sz="3200" dirty="0">
                <a:solidFill>
                  <a:schemeClr val="bg1"/>
                </a:solidFill>
                <a:effectLst/>
                <a:latin typeface="Arial" panose="020B0604020202020204" pitchFamily="34" charset="0"/>
                <a:ea typeface="Arial" panose="020B0604020202020204" pitchFamily="34" charset="0"/>
              </a:rPr>
              <a:t> in such a way that compels humanity to stand back in amazement and awe saying "Now That's  God!</a:t>
            </a:r>
            <a:endParaRPr lang="en-US" sz="3200" dirty="0">
              <a:solidFill>
                <a:schemeClr val="bg1"/>
              </a:solidFill>
            </a:endParaRPr>
          </a:p>
        </p:txBody>
      </p:sp>
      <p:sp>
        <p:nvSpPr>
          <p:cNvPr id="5" name="TextBox 4">
            <a:extLst>
              <a:ext uri="{FF2B5EF4-FFF2-40B4-BE49-F238E27FC236}">
                <a16:creationId xmlns:a16="http://schemas.microsoft.com/office/drawing/2014/main" id="{148218BF-DCBB-C0E0-9109-2345441EADF9}"/>
              </a:ext>
            </a:extLst>
          </p:cNvPr>
          <p:cNvSpPr txBox="1"/>
          <p:nvPr/>
        </p:nvSpPr>
        <p:spPr>
          <a:xfrm>
            <a:off x="629264" y="3590966"/>
            <a:ext cx="10343534" cy="2677656"/>
          </a:xfrm>
          <a:prstGeom prst="rect">
            <a:avLst/>
          </a:prstGeom>
          <a:noFill/>
        </p:spPr>
        <p:txBody>
          <a:bodyPr wrap="square">
            <a:spAutoFit/>
          </a:bodyPr>
          <a:lstStyle/>
          <a:p>
            <a:pPr algn="ctr"/>
            <a:r>
              <a:rPr lang="en-US" sz="2800" dirty="0">
                <a:solidFill>
                  <a:schemeClr val="bg1"/>
                </a:solidFill>
                <a:effectLst/>
                <a:latin typeface="Arial" panose="020B0604020202020204" pitchFamily="34" charset="0"/>
                <a:ea typeface="Arial" panose="020B0604020202020204" pitchFamily="34" charset="0"/>
              </a:rPr>
              <a:t>The God of the Bible stepped out from eternity and informed us that “in the beginning God” Gen. 1:1</a:t>
            </a:r>
          </a:p>
          <a:p>
            <a:pPr algn="ctr"/>
            <a:endParaRPr lang="en-US" sz="2800" dirty="0">
              <a:solidFill>
                <a:schemeClr val="bg1"/>
              </a:solidFill>
              <a:latin typeface="Arial" panose="020B0604020202020204" pitchFamily="34" charset="0"/>
              <a:ea typeface="Arial" panose="020B0604020202020204" pitchFamily="34" charset="0"/>
            </a:endParaRPr>
          </a:p>
          <a:p>
            <a:pPr algn="ctr"/>
            <a:r>
              <a:rPr lang="en-US" sz="2800" b="0" i="0" dirty="0">
                <a:solidFill>
                  <a:schemeClr val="bg1"/>
                </a:solidFill>
                <a:effectLst/>
                <a:latin typeface="system-ui"/>
              </a:rPr>
              <a:t>John 1:1</a:t>
            </a:r>
          </a:p>
          <a:p>
            <a:pPr algn="ctr"/>
            <a:r>
              <a:rPr lang="en-US" sz="2800" dirty="0">
                <a:solidFill>
                  <a:schemeClr val="bg1"/>
                </a:solidFill>
                <a:effectLst/>
                <a:latin typeface="Arial" panose="020B0604020202020204" pitchFamily="34" charset="0"/>
                <a:ea typeface="Arial" panose="020B0604020202020204" pitchFamily="34" charset="0"/>
              </a:rPr>
              <a:t>“In the beginning was the Word and the Word was with God and the Word was God” </a:t>
            </a:r>
            <a:endParaRPr lang="en-US" sz="2800" dirty="0">
              <a:solidFill>
                <a:schemeClr val="bg1"/>
              </a:solidFill>
            </a:endParaRPr>
          </a:p>
        </p:txBody>
      </p:sp>
    </p:spTree>
    <p:extLst>
      <p:ext uri="{BB962C8B-B14F-4D97-AF65-F5344CB8AC3E}">
        <p14:creationId xmlns:p14="http://schemas.microsoft.com/office/powerpoint/2010/main" val="3351166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D1C0B8-C4D9-2839-B370-63C4804B19C8}"/>
              </a:ext>
            </a:extLst>
          </p:cNvPr>
          <p:cNvSpPr txBox="1"/>
          <p:nvPr/>
        </p:nvSpPr>
        <p:spPr>
          <a:xfrm>
            <a:off x="1145458" y="345945"/>
            <a:ext cx="9901084" cy="1200329"/>
          </a:xfrm>
          <a:prstGeom prst="rect">
            <a:avLst/>
          </a:prstGeom>
          <a:noFill/>
        </p:spPr>
        <p:txBody>
          <a:bodyPr wrap="square">
            <a:spAutoFit/>
          </a:bodyPr>
          <a:lstStyle/>
          <a:p>
            <a:pPr algn="ctr"/>
            <a:r>
              <a:rPr lang="en-US" sz="3600" dirty="0">
                <a:solidFill>
                  <a:schemeClr val="bg1"/>
                </a:solidFill>
                <a:effectLst/>
                <a:latin typeface="Arial" panose="020B0604020202020204" pitchFamily="34" charset="0"/>
                <a:ea typeface="Arial" panose="020B0604020202020204" pitchFamily="34" charset="0"/>
              </a:rPr>
              <a:t>God simply steps out from eternity and introduces Himself as the “I AM” –Ex. 3:14 </a:t>
            </a:r>
            <a:endParaRPr lang="en-US" sz="3600" dirty="0">
              <a:solidFill>
                <a:schemeClr val="bg1"/>
              </a:solidFill>
            </a:endParaRPr>
          </a:p>
        </p:txBody>
      </p:sp>
      <p:sp>
        <p:nvSpPr>
          <p:cNvPr id="5" name="TextBox 4">
            <a:extLst>
              <a:ext uri="{FF2B5EF4-FFF2-40B4-BE49-F238E27FC236}">
                <a16:creationId xmlns:a16="http://schemas.microsoft.com/office/drawing/2014/main" id="{1B2C2AFB-E2BC-5163-AC58-9634145C4514}"/>
              </a:ext>
            </a:extLst>
          </p:cNvPr>
          <p:cNvSpPr txBox="1"/>
          <p:nvPr/>
        </p:nvSpPr>
        <p:spPr>
          <a:xfrm>
            <a:off x="1145458" y="2235852"/>
            <a:ext cx="9901084" cy="1631216"/>
          </a:xfrm>
          <a:prstGeom prst="rect">
            <a:avLst/>
          </a:prstGeom>
          <a:noFill/>
        </p:spPr>
        <p:txBody>
          <a:bodyPr wrap="square">
            <a:spAutoFit/>
          </a:bodyPr>
          <a:lstStyle/>
          <a:p>
            <a:pPr algn="ctr"/>
            <a:r>
              <a:rPr lang="en-US" sz="3600" dirty="0">
                <a:solidFill>
                  <a:schemeClr val="bg1"/>
                </a:solidFill>
                <a:latin typeface="Arial" panose="020B0604020202020204" pitchFamily="34" charset="0"/>
                <a:ea typeface="Arial" panose="020B0604020202020204" pitchFamily="34" charset="0"/>
              </a:rPr>
              <a:t>O</a:t>
            </a:r>
            <a:r>
              <a:rPr lang="en-US" sz="3600" dirty="0">
                <a:solidFill>
                  <a:schemeClr val="bg1"/>
                </a:solidFill>
                <a:effectLst/>
                <a:latin typeface="Arial" panose="020B0604020202020204" pitchFamily="34" charset="0"/>
                <a:ea typeface="Arial" panose="020B0604020202020204" pitchFamily="34" charset="0"/>
              </a:rPr>
              <a:t>ur</a:t>
            </a:r>
            <a:r>
              <a:rPr lang="en-US" sz="3200" dirty="0">
                <a:solidFill>
                  <a:schemeClr val="bg1"/>
                </a:solidFill>
                <a:effectLst/>
                <a:latin typeface="Arial" panose="020B0604020202020204" pitchFamily="34" charset="0"/>
                <a:ea typeface="Arial" panose="020B0604020202020204" pitchFamily="34" charset="0"/>
              </a:rPr>
              <a:t> God of the Bible is all powerful, all knowing, all present, all loving and He not only created us but desires an </a:t>
            </a:r>
            <a:r>
              <a:rPr lang="en-US" sz="3200" u="sng" dirty="0">
                <a:solidFill>
                  <a:schemeClr val="bg1"/>
                </a:solidFill>
                <a:effectLst/>
                <a:latin typeface="Arial" panose="020B0604020202020204" pitchFamily="34" charset="0"/>
                <a:ea typeface="Arial" panose="020B0604020202020204" pitchFamily="34" charset="0"/>
              </a:rPr>
              <a:t>intimate day-by-day relationship with us.</a:t>
            </a:r>
            <a:endParaRPr lang="en-US" sz="3200" u="sng" dirty="0">
              <a:solidFill>
                <a:schemeClr val="bg1"/>
              </a:solidFill>
            </a:endParaRPr>
          </a:p>
        </p:txBody>
      </p:sp>
      <p:sp>
        <p:nvSpPr>
          <p:cNvPr id="7" name="TextBox 6">
            <a:extLst>
              <a:ext uri="{FF2B5EF4-FFF2-40B4-BE49-F238E27FC236}">
                <a16:creationId xmlns:a16="http://schemas.microsoft.com/office/drawing/2014/main" id="{22FB684A-EAAA-0978-8651-6E0EEC66D5AF}"/>
              </a:ext>
            </a:extLst>
          </p:cNvPr>
          <p:cNvSpPr txBox="1"/>
          <p:nvPr/>
        </p:nvSpPr>
        <p:spPr>
          <a:xfrm>
            <a:off x="904567" y="4556646"/>
            <a:ext cx="10756490" cy="1077218"/>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He does not compel us to service by motivating us with </a:t>
            </a:r>
            <a:r>
              <a:rPr lang="en-US" sz="3200" u="sng" dirty="0">
                <a:solidFill>
                  <a:schemeClr val="bg1"/>
                </a:solidFill>
                <a:effectLst/>
                <a:latin typeface="Arial" panose="020B0604020202020204" pitchFamily="34" charset="0"/>
                <a:ea typeface="Arial" panose="020B0604020202020204" pitchFamily="34" charset="0"/>
              </a:rPr>
              <a:t>fear</a:t>
            </a:r>
            <a:r>
              <a:rPr lang="en-US" sz="3200" dirty="0">
                <a:solidFill>
                  <a:schemeClr val="bg1"/>
                </a:solidFill>
                <a:effectLst/>
                <a:latin typeface="Arial" panose="020B0604020202020204" pitchFamily="34" charset="0"/>
                <a:ea typeface="Arial" panose="020B0604020202020204" pitchFamily="34" charset="0"/>
              </a:rPr>
              <a:t> but compels us to service by motivating us with </a:t>
            </a:r>
            <a:r>
              <a:rPr lang="en-US" sz="3200" u="sng" dirty="0">
                <a:solidFill>
                  <a:schemeClr val="bg1"/>
                </a:solidFill>
                <a:effectLst/>
                <a:latin typeface="Arial" panose="020B0604020202020204" pitchFamily="34" charset="0"/>
                <a:ea typeface="Arial" panose="020B0604020202020204" pitchFamily="34" charset="0"/>
              </a:rPr>
              <a:t>love</a:t>
            </a:r>
            <a:endParaRPr lang="en-US" sz="3200" u="sng" dirty="0">
              <a:solidFill>
                <a:schemeClr val="bg1"/>
              </a:solidFill>
            </a:endParaRPr>
          </a:p>
        </p:txBody>
      </p:sp>
    </p:spTree>
    <p:extLst>
      <p:ext uri="{BB962C8B-B14F-4D97-AF65-F5344CB8AC3E}">
        <p14:creationId xmlns:p14="http://schemas.microsoft.com/office/powerpoint/2010/main" val="987771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33EC68-8BE3-5B66-C6D4-FC03BB03E94E}"/>
              </a:ext>
            </a:extLst>
          </p:cNvPr>
          <p:cNvSpPr txBox="1"/>
          <p:nvPr/>
        </p:nvSpPr>
        <p:spPr>
          <a:xfrm>
            <a:off x="925784" y="107241"/>
            <a:ext cx="10068232" cy="2554545"/>
          </a:xfrm>
          <a:prstGeom prst="rect">
            <a:avLst/>
          </a:prstGeom>
          <a:noFill/>
        </p:spPr>
        <p:txBody>
          <a:bodyPr wrap="square">
            <a:spAutoFit/>
          </a:bodyPr>
          <a:lstStyle/>
          <a:p>
            <a:pPr algn="ctr"/>
            <a:r>
              <a:rPr lang="en-US" sz="3200" b="0" dirty="0">
                <a:solidFill>
                  <a:schemeClr val="bg1"/>
                </a:solidFill>
                <a:effectLst/>
                <a:latin typeface="Arial" panose="020B0604020202020204" pitchFamily="34" charset="0"/>
                <a:cs typeface="Arial" panose="020B0604020202020204" pitchFamily="34" charset="0"/>
              </a:rPr>
              <a:t>It was not with perishable things such as silver or gold that you were redeemed from the empty way of life handed down to you from your ancestors,</a:t>
            </a:r>
            <a:r>
              <a:rPr lang="en-US" sz="3200" b="1" dirty="0">
                <a:solidFill>
                  <a:schemeClr val="bg1"/>
                </a:solidFill>
                <a:effectLst/>
                <a:latin typeface="Arial" panose="020B0604020202020204" pitchFamily="34" charset="0"/>
                <a:cs typeface="Arial" panose="020B0604020202020204" pitchFamily="34" charset="0"/>
              </a:rPr>
              <a:t> </a:t>
            </a:r>
            <a:r>
              <a:rPr lang="en-US" sz="3200" b="0" dirty="0">
                <a:solidFill>
                  <a:schemeClr val="bg1"/>
                </a:solidFill>
                <a:effectLst/>
                <a:latin typeface="Arial" panose="020B0604020202020204" pitchFamily="34" charset="0"/>
                <a:cs typeface="Arial" panose="020B0604020202020204" pitchFamily="34" charset="0"/>
              </a:rPr>
              <a:t>but with the precious blood of Christ, a lamb without blemish or defect. 1 Peter 1:18-19</a:t>
            </a:r>
            <a:endParaRPr lang="en-US" sz="32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1729DF1-9103-3802-864C-8FEFE4021BA8}"/>
              </a:ext>
            </a:extLst>
          </p:cNvPr>
          <p:cNvSpPr txBox="1"/>
          <p:nvPr/>
        </p:nvSpPr>
        <p:spPr>
          <a:xfrm>
            <a:off x="217861" y="2760109"/>
            <a:ext cx="11484077" cy="1815882"/>
          </a:xfrm>
          <a:prstGeom prst="rect">
            <a:avLst/>
          </a:prstGeom>
          <a:noFill/>
        </p:spPr>
        <p:txBody>
          <a:bodyPr wrap="square">
            <a:spAutoFit/>
          </a:bodyPr>
          <a:lstStyle/>
          <a:p>
            <a:pPr algn="ctr"/>
            <a:r>
              <a:rPr lang="en-US" sz="2800" b="0" i="0" dirty="0">
                <a:solidFill>
                  <a:schemeClr val="bg1"/>
                </a:solidFill>
                <a:effectLst/>
                <a:latin typeface="Arial" panose="020B0604020202020204" pitchFamily="34" charset="0"/>
                <a:cs typeface="Arial" panose="020B0604020202020204" pitchFamily="34" charset="0"/>
              </a:rPr>
              <a:t>One such prophetic symbol is the sacrificial lamb.</a:t>
            </a:r>
          </a:p>
          <a:p>
            <a:pPr algn="ctr"/>
            <a:r>
              <a:rPr lang="en-US" sz="2800" b="0" i="0" dirty="0">
                <a:solidFill>
                  <a:schemeClr val="bg1"/>
                </a:solidFill>
                <a:effectLst/>
                <a:latin typeface="Arial" panose="020B0604020202020204" pitchFamily="34" charset="0"/>
                <a:cs typeface="Arial" panose="020B0604020202020204" pitchFamily="34" charset="0"/>
              </a:rPr>
              <a:t> Throughout the Old Testament, a lamb was sacrificed at an altar as an act of worship to God and the means of atoning for sin. The word atonement means to “cover over.” The sacrificial lamb was a substitute</a:t>
            </a:r>
            <a:endParaRPr lang="en-US" sz="28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3A77B02-D388-0EDC-5E35-6C5ABC32A786}"/>
              </a:ext>
            </a:extLst>
          </p:cNvPr>
          <p:cNvSpPr txBox="1"/>
          <p:nvPr/>
        </p:nvSpPr>
        <p:spPr>
          <a:xfrm>
            <a:off x="-145158" y="4926413"/>
            <a:ext cx="12210113" cy="1569660"/>
          </a:xfrm>
          <a:prstGeom prst="rect">
            <a:avLst/>
          </a:prstGeom>
          <a:noFill/>
        </p:spPr>
        <p:txBody>
          <a:bodyPr wrap="square">
            <a:spAutoFit/>
          </a:bodyPr>
          <a:lstStyle/>
          <a:p>
            <a:pPr algn="ctr"/>
            <a:r>
              <a:rPr lang="en-US" sz="3200" b="0" i="0" dirty="0">
                <a:solidFill>
                  <a:schemeClr val="bg1"/>
                </a:solidFill>
                <a:effectLst/>
                <a:latin typeface="Arial" panose="020B0604020202020204" pitchFamily="34" charset="0"/>
                <a:cs typeface="Arial" panose="020B0604020202020204" pitchFamily="34" charset="0"/>
              </a:rPr>
              <a:t> Instead of a man or woman dying for his or her sins, God provided the lamb to take the place of that person, and the blood of the lamb paid the penalty for their sin.</a:t>
            </a:r>
            <a:endParaRPr lang="en-US" sz="3200" dirty="0"/>
          </a:p>
        </p:txBody>
      </p:sp>
    </p:spTree>
    <p:extLst>
      <p:ext uri="{BB962C8B-B14F-4D97-AF65-F5344CB8AC3E}">
        <p14:creationId xmlns:p14="http://schemas.microsoft.com/office/powerpoint/2010/main" val="318217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4DB14B-DA3D-5421-A101-2309386034A1}"/>
              </a:ext>
            </a:extLst>
          </p:cNvPr>
          <p:cNvSpPr txBox="1"/>
          <p:nvPr/>
        </p:nvSpPr>
        <p:spPr>
          <a:xfrm>
            <a:off x="3224463" y="1300004"/>
            <a:ext cx="6096000" cy="383823"/>
          </a:xfrm>
          <a:prstGeom prst="rect">
            <a:avLst/>
          </a:prstGeom>
          <a:noFill/>
        </p:spPr>
        <p:txBody>
          <a:bodyPr wrap="square">
            <a:spAutoFit/>
          </a:bodyPr>
          <a:lstStyle/>
          <a:p>
            <a:pPr marL="0" marR="0">
              <a:lnSpc>
                <a:spcPct val="115000"/>
              </a:lnSpc>
            </a:pPr>
            <a:r>
              <a:rPr lang="en-US" sz="1800" dirty="0">
                <a:effectLst/>
                <a:latin typeface="Arial" panose="020B0604020202020204" pitchFamily="34" charset="0"/>
                <a:ea typeface="Arial" panose="020B0604020202020204" pitchFamily="34" charset="0"/>
              </a:rPr>
              <a:t>As a Lamb:</a:t>
            </a:r>
          </a:p>
        </p:txBody>
      </p:sp>
      <p:sp>
        <p:nvSpPr>
          <p:cNvPr id="5" name="TextBox 4">
            <a:extLst>
              <a:ext uri="{FF2B5EF4-FFF2-40B4-BE49-F238E27FC236}">
                <a16:creationId xmlns:a16="http://schemas.microsoft.com/office/drawing/2014/main" id="{A9D0EC58-4611-ECAB-52D5-A760F657AE8A}"/>
              </a:ext>
            </a:extLst>
          </p:cNvPr>
          <p:cNvSpPr txBox="1"/>
          <p:nvPr/>
        </p:nvSpPr>
        <p:spPr>
          <a:xfrm>
            <a:off x="609598" y="2377222"/>
            <a:ext cx="11120284" cy="2246769"/>
          </a:xfrm>
          <a:prstGeom prst="rect">
            <a:avLst/>
          </a:prstGeom>
          <a:noFill/>
        </p:spPr>
        <p:txBody>
          <a:bodyPr wrap="square">
            <a:spAutoFit/>
          </a:bodyPr>
          <a:lstStyle/>
          <a:p>
            <a:pPr algn="ctr"/>
            <a:r>
              <a:rPr lang="en-US" sz="2800" dirty="0">
                <a:solidFill>
                  <a:schemeClr val="bg1"/>
                </a:solidFill>
                <a:effectLst/>
                <a:latin typeface="Arial" panose="020B0604020202020204" pitchFamily="34" charset="0"/>
                <a:ea typeface="Arial" panose="020B0604020202020204" pitchFamily="34" charset="0"/>
              </a:rPr>
              <a:t>Jesus Christ, the only begotten Son of God, sacrificed more than His wealth, although He did give up Glory to don human flesh.  And He was able to save more than 400 people from death. He was able to reconcile the entire human race by His gift that we might not be eternally separated from God the Father. </a:t>
            </a:r>
            <a:endParaRPr lang="en-US" sz="2800" dirty="0">
              <a:solidFill>
                <a:schemeClr val="bg1"/>
              </a:solidFill>
            </a:endParaRPr>
          </a:p>
        </p:txBody>
      </p:sp>
      <p:sp>
        <p:nvSpPr>
          <p:cNvPr id="7" name="TextBox 6">
            <a:extLst>
              <a:ext uri="{FF2B5EF4-FFF2-40B4-BE49-F238E27FC236}">
                <a16:creationId xmlns:a16="http://schemas.microsoft.com/office/drawing/2014/main" id="{48EA59DC-EAFA-CC92-448A-B932D9B83BBE}"/>
              </a:ext>
            </a:extLst>
          </p:cNvPr>
          <p:cNvSpPr txBox="1"/>
          <p:nvPr/>
        </p:nvSpPr>
        <p:spPr>
          <a:xfrm>
            <a:off x="924231" y="863406"/>
            <a:ext cx="10491019" cy="1077218"/>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John the Baptist declared Him as the “Lamb of God who takes away the sin of the world” –John 1:29.</a:t>
            </a:r>
            <a:endParaRPr lang="en-US" sz="3200" dirty="0">
              <a:solidFill>
                <a:schemeClr val="bg1"/>
              </a:solidFill>
            </a:endParaRPr>
          </a:p>
        </p:txBody>
      </p:sp>
      <p:sp>
        <p:nvSpPr>
          <p:cNvPr id="9" name="TextBox 8">
            <a:extLst>
              <a:ext uri="{FF2B5EF4-FFF2-40B4-BE49-F238E27FC236}">
                <a16:creationId xmlns:a16="http://schemas.microsoft.com/office/drawing/2014/main" id="{7D459275-4E19-6A78-8C3E-CF6BD44FE6FD}"/>
              </a:ext>
            </a:extLst>
          </p:cNvPr>
          <p:cNvSpPr txBox="1"/>
          <p:nvPr/>
        </p:nvSpPr>
        <p:spPr>
          <a:xfrm>
            <a:off x="757084" y="5060589"/>
            <a:ext cx="10117393" cy="1536767"/>
          </a:xfrm>
          <a:prstGeom prst="rect">
            <a:avLst/>
          </a:prstGeom>
          <a:noFill/>
        </p:spPr>
        <p:txBody>
          <a:bodyPr wrap="square">
            <a:spAutoFit/>
          </a:bodyPr>
          <a:lstStyle/>
          <a:p>
            <a:pPr marL="0" marR="0" algn="ctr">
              <a:lnSpc>
                <a:spcPct val="115000"/>
              </a:lnSpc>
            </a:pPr>
            <a:r>
              <a:rPr lang="en-US" sz="2800" dirty="0">
                <a:solidFill>
                  <a:schemeClr val="bg1"/>
                </a:solidFill>
                <a:effectLst/>
                <a:latin typeface="Arial" panose="020B0604020202020204" pitchFamily="34" charset="0"/>
                <a:ea typeface="Arial" panose="020B0604020202020204" pitchFamily="34" charset="0"/>
              </a:rPr>
              <a:t>He sacrificed so much as the lamb, even tasting death that we might have life and that we “might have it more abundantly”-John 10:10.</a:t>
            </a:r>
          </a:p>
        </p:txBody>
      </p:sp>
    </p:spTree>
    <p:extLst>
      <p:ext uri="{BB962C8B-B14F-4D97-AF65-F5344CB8AC3E}">
        <p14:creationId xmlns:p14="http://schemas.microsoft.com/office/powerpoint/2010/main" val="41634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1CCF7F-E440-C99B-51FA-170EF58CA458}"/>
              </a:ext>
            </a:extLst>
          </p:cNvPr>
          <p:cNvSpPr txBox="1"/>
          <p:nvPr/>
        </p:nvSpPr>
        <p:spPr>
          <a:xfrm>
            <a:off x="6744929" y="415102"/>
            <a:ext cx="6096000" cy="523220"/>
          </a:xfrm>
          <a:prstGeom prst="rect">
            <a:avLst/>
          </a:prstGeom>
          <a:noFill/>
        </p:spPr>
        <p:txBody>
          <a:bodyPr wrap="square">
            <a:spAutoFit/>
          </a:bodyPr>
          <a:lstStyle/>
          <a:p>
            <a:r>
              <a:rPr lang="en-US" sz="2800" b="0" i="0" dirty="0">
                <a:solidFill>
                  <a:schemeClr val="bg1"/>
                </a:solidFill>
                <a:effectLst/>
                <a:latin typeface="Arial" panose="020B0604020202020204" pitchFamily="34" charset="0"/>
                <a:cs typeface="Arial" panose="020B0604020202020204" pitchFamily="34" charset="0"/>
              </a:rPr>
              <a:t>God is so in the details! </a:t>
            </a:r>
            <a:endParaRPr lang="en-US" sz="28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4D3C344-1336-04A2-652E-6281A901E0E7}"/>
              </a:ext>
            </a:extLst>
          </p:cNvPr>
          <p:cNvSpPr txBox="1"/>
          <p:nvPr/>
        </p:nvSpPr>
        <p:spPr>
          <a:xfrm>
            <a:off x="1032388" y="1694650"/>
            <a:ext cx="10304206" cy="3785652"/>
          </a:xfrm>
          <a:prstGeom prst="rect">
            <a:avLst/>
          </a:prstGeom>
          <a:noFill/>
        </p:spPr>
        <p:txBody>
          <a:bodyPr wrap="square">
            <a:spAutoFit/>
          </a:bodyPr>
          <a:lstStyle/>
          <a:p>
            <a:r>
              <a:rPr lang="en-US" sz="2400" b="0" dirty="0">
                <a:solidFill>
                  <a:schemeClr val="bg1"/>
                </a:solidFill>
                <a:effectLst/>
                <a:latin typeface="Arial" panose="020B0604020202020204" pitchFamily="34" charset="0"/>
                <a:cs typeface="Arial" panose="020B0604020202020204" pitchFamily="34" charset="0"/>
              </a:rPr>
              <a:t>And there were shepherds living out in the fields nearby, keeping watch over their flocks at night. An angel of the Lord appeared to them, and the glory of the Lord shone around them, and they were terrified. But the angel said to them, “Do not be afraid. I bring you good news that will cause great joy for all the people.  Today in the town of David a Savior has been born to you; he is the Messiah, the Lord.  This will be a sign to you: You will find a baby wrapped in swaddling clothes and lying in a manger.”… When the angels had left them and gone into heaven, the shepherds said to one another, “Let’s go to Bethlehem and see this thing that has happened, which the Lord has told us about.” –Luke 2</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2844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791217-038C-1081-7E91-093E0415DF04}"/>
              </a:ext>
            </a:extLst>
          </p:cNvPr>
          <p:cNvSpPr txBox="1"/>
          <p:nvPr/>
        </p:nvSpPr>
        <p:spPr>
          <a:xfrm>
            <a:off x="186812" y="736174"/>
            <a:ext cx="11611897" cy="2246769"/>
          </a:xfrm>
          <a:prstGeom prst="rect">
            <a:avLst/>
          </a:prstGeom>
          <a:noFill/>
        </p:spPr>
        <p:txBody>
          <a:bodyPr wrap="square">
            <a:spAutoFit/>
          </a:bodyPr>
          <a:lstStyle/>
          <a:p>
            <a:pPr algn="ctr"/>
            <a:r>
              <a:rPr lang="en-US" sz="2800" b="0" i="0" dirty="0">
                <a:solidFill>
                  <a:schemeClr val="bg1"/>
                </a:solidFill>
                <a:effectLst/>
                <a:latin typeface="Arial" panose="020B0604020202020204" pitchFamily="34" charset="0"/>
                <a:cs typeface="Arial" panose="020B0604020202020204" pitchFamily="34" charset="0"/>
              </a:rPr>
              <a:t>Flocks of sheep covered the fields of Bethlehem. Historians teach us that these shepherds cared for the lambs destined for sacrifice in the temple, and only spotless ones could be offered. Don’t miss one incredible truth: the angels specifically told the shepherds that Jesus would be wrapped in “swaddling clothes.”</a:t>
            </a:r>
            <a:endParaRPr lang="en-US" sz="28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DBA38D2-C0A7-8A2A-81A6-4B2FCDB4C8D6}"/>
              </a:ext>
            </a:extLst>
          </p:cNvPr>
          <p:cNvSpPr txBox="1"/>
          <p:nvPr/>
        </p:nvSpPr>
        <p:spPr>
          <a:xfrm>
            <a:off x="427703" y="3656356"/>
            <a:ext cx="11336593" cy="1815882"/>
          </a:xfrm>
          <a:prstGeom prst="rect">
            <a:avLst/>
          </a:prstGeom>
          <a:noFill/>
        </p:spPr>
        <p:txBody>
          <a:bodyPr wrap="square">
            <a:spAutoFit/>
          </a:bodyPr>
          <a:lstStyle/>
          <a:p>
            <a:pPr algn="ctr"/>
            <a:r>
              <a:rPr lang="en-US" sz="2800" b="0" i="0" dirty="0">
                <a:solidFill>
                  <a:schemeClr val="bg1"/>
                </a:solidFill>
                <a:effectLst/>
                <a:latin typeface="Arial" panose="020B0604020202020204" pitchFamily="34" charset="0"/>
                <a:cs typeface="Arial" panose="020B0604020202020204" pitchFamily="34" charset="0"/>
              </a:rPr>
              <a:t>Shepherds kept watch over their sheep and when they gave birth they marked the spotless ones for temple sacrifice. Each spotless lamb was caught in the hands of the shepherd before touching the ground and carefully wrapped in swaddling clothes as a sign of purity.</a:t>
            </a:r>
            <a:endParaRPr lang="en-US"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1081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1492</TotalTime>
  <Words>1001</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22</cp:revision>
  <dcterms:created xsi:type="dcterms:W3CDTF">2024-04-06T14:56:38Z</dcterms:created>
  <dcterms:modified xsi:type="dcterms:W3CDTF">2025-02-15T17:59:39Z</dcterms:modified>
</cp:coreProperties>
</file>