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6" r:id="rId3"/>
    <p:sldId id="274" r:id="rId4"/>
    <p:sldId id="258" r:id="rId5"/>
    <p:sldId id="275" r:id="rId6"/>
    <p:sldId id="277" r:id="rId7"/>
    <p:sldId id="259" r:id="rId8"/>
    <p:sldId id="260" r:id="rId9"/>
    <p:sldId id="261" r:id="rId10"/>
    <p:sldId id="266" r:id="rId11"/>
    <p:sldId id="262" r:id="rId12"/>
    <p:sldId id="263" r:id="rId13"/>
    <p:sldId id="264" r:id="rId14"/>
    <p:sldId id="269" r:id="rId15"/>
    <p:sldId id="265" r:id="rId16"/>
    <p:sldId id="267" r:id="rId17"/>
    <p:sldId id="268" r:id="rId18"/>
    <p:sldId id="270" r:id="rId19"/>
    <p:sldId id="280" r:id="rId20"/>
    <p:sldId id="281" r:id="rId21"/>
    <p:sldId id="271" r:id="rId22"/>
    <p:sldId id="278" r:id="rId23"/>
    <p:sldId id="272" r:id="rId24"/>
    <p:sldId id="273" r:id="rId25"/>
    <p:sldId id="279" r:id="rId26"/>
    <p:sldId id="282" r:id="rId27"/>
    <p:sldId id="2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ADF84D-35AE-4052-B62B-D55120DC0596}" v="22" dt="2025-10-11T16:19:59.4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94660"/>
  </p:normalViewPr>
  <p:slideViewPr>
    <p:cSldViewPr snapToGrid="0">
      <p:cViewPr>
        <p:scale>
          <a:sx n="60" d="100"/>
          <a:sy n="60" d="100"/>
        </p:scale>
        <p:origin x="2268" y="1086"/>
      </p:cViewPr>
      <p:guideLst/>
    </p:cSldViewPr>
  </p:slideViewPr>
  <p:notesTextViewPr>
    <p:cViewPr>
      <p:scale>
        <a:sx n="1" d="1"/>
        <a:sy n="1" d="1"/>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EE2E7-457D-5C6C-A380-B8AA2AF839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AC39F6-4F5D-8CD6-50DA-01729A09FB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CB3865-3510-BD8D-352A-C434F996EA8A}"/>
              </a:ext>
            </a:extLst>
          </p:cNvPr>
          <p:cNvSpPr>
            <a:spLocks noGrp="1"/>
          </p:cNvSpPr>
          <p:nvPr>
            <p:ph type="dt" sz="half" idx="10"/>
          </p:nvPr>
        </p:nvSpPr>
        <p:spPr/>
        <p:txBody>
          <a:bodyPr/>
          <a:lstStyle/>
          <a:p>
            <a:fld id="{ACFD1A44-A2E7-42CE-BE80-F9D8C133AF0E}" type="datetimeFigureOut">
              <a:rPr lang="en-US" smtClean="0"/>
              <a:t>10/10/2025</a:t>
            </a:fld>
            <a:endParaRPr lang="en-US"/>
          </a:p>
        </p:txBody>
      </p:sp>
      <p:sp>
        <p:nvSpPr>
          <p:cNvPr id="5" name="Footer Placeholder 4">
            <a:extLst>
              <a:ext uri="{FF2B5EF4-FFF2-40B4-BE49-F238E27FC236}">
                <a16:creationId xmlns:a16="http://schemas.microsoft.com/office/drawing/2014/main" id="{037E96F1-5731-65B7-34A7-DCB697BBD0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D59F87-B0D0-E800-5688-8AAF3530DA87}"/>
              </a:ext>
            </a:extLst>
          </p:cNvPr>
          <p:cNvSpPr>
            <a:spLocks noGrp="1"/>
          </p:cNvSpPr>
          <p:nvPr>
            <p:ph type="sldNum" sz="quarter" idx="12"/>
          </p:nvPr>
        </p:nvSpPr>
        <p:spPr/>
        <p:txBody>
          <a:bodyPr/>
          <a:lstStyle/>
          <a:p>
            <a:fld id="{FCE7098D-8545-41E6-9E4C-07E077930C77}" type="slidenum">
              <a:rPr lang="en-US" smtClean="0"/>
              <a:t>‹#›</a:t>
            </a:fld>
            <a:endParaRPr lang="en-US"/>
          </a:p>
        </p:txBody>
      </p:sp>
    </p:spTree>
    <p:extLst>
      <p:ext uri="{BB962C8B-B14F-4D97-AF65-F5344CB8AC3E}">
        <p14:creationId xmlns:p14="http://schemas.microsoft.com/office/powerpoint/2010/main" val="2414450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F1899-EE42-8DFF-E2C3-CCF88D2C11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F37D39-4EC4-A950-D57B-C97B21CD43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E001F2-CE39-DE15-2875-61661B0294C9}"/>
              </a:ext>
            </a:extLst>
          </p:cNvPr>
          <p:cNvSpPr>
            <a:spLocks noGrp="1"/>
          </p:cNvSpPr>
          <p:nvPr>
            <p:ph type="dt" sz="half" idx="10"/>
          </p:nvPr>
        </p:nvSpPr>
        <p:spPr/>
        <p:txBody>
          <a:bodyPr/>
          <a:lstStyle/>
          <a:p>
            <a:fld id="{ACFD1A44-A2E7-42CE-BE80-F9D8C133AF0E}" type="datetimeFigureOut">
              <a:rPr lang="en-US" smtClean="0"/>
              <a:t>10/10/2025</a:t>
            </a:fld>
            <a:endParaRPr lang="en-US"/>
          </a:p>
        </p:txBody>
      </p:sp>
      <p:sp>
        <p:nvSpPr>
          <p:cNvPr id="5" name="Footer Placeholder 4">
            <a:extLst>
              <a:ext uri="{FF2B5EF4-FFF2-40B4-BE49-F238E27FC236}">
                <a16:creationId xmlns:a16="http://schemas.microsoft.com/office/drawing/2014/main" id="{707E766B-D290-590F-B40B-5B132AE475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3B1C53-DA4C-E57E-E94D-CDD326FDB27E}"/>
              </a:ext>
            </a:extLst>
          </p:cNvPr>
          <p:cNvSpPr>
            <a:spLocks noGrp="1"/>
          </p:cNvSpPr>
          <p:nvPr>
            <p:ph type="sldNum" sz="quarter" idx="12"/>
          </p:nvPr>
        </p:nvSpPr>
        <p:spPr/>
        <p:txBody>
          <a:bodyPr/>
          <a:lstStyle/>
          <a:p>
            <a:fld id="{FCE7098D-8545-41E6-9E4C-07E077930C77}" type="slidenum">
              <a:rPr lang="en-US" smtClean="0"/>
              <a:t>‹#›</a:t>
            </a:fld>
            <a:endParaRPr lang="en-US"/>
          </a:p>
        </p:txBody>
      </p:sp>
    </p:spTree>
    <p:extLst>
      <p:ext uri="{BB962C8B-B14F-4D97-AF65-F5344CB8AC3E}">
        <p14:creationId xmlns:p14="http://schemas.microsoft.com/office/powerpoint/2010/main" val="3643329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D9E07D-4D9D-1C97-EED2-F07E3E196D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059141-2D5F-3651-2074-29E1096FC4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AD907F-26BE-6831-85B5-0E69D8BF7420}"/>
              </a:ext>
            </a:extLst>
          </p:cNvPr>
          <p:cNvSpPr>
            <a:spLocks noGrp="1"/>
          </p:cNvSpPr>
          <p:nvPr>
            <p:ph type="dt" sz="half" idx="10"/>
          </p:nvPr>
        </p:nvSpPr>
        <p:spPr/>
        <p:txBody>
          <a:bodyPr/>
          <a:lstStyle/>
          <a:p>
            <a:fld id="{ACFD1A44-A2E7-42CE-BE80-F9D8C133AF0E}" type="datetimeFigureOut">
              <a:rPr lang="en-US" smtClean="0"/>
              <a:t>10/10/2025</a:t>
            </a:fld>
            <a:endParaRPr lang="en-US"/>
          </a:p>
        </p:txBody>
      </p:sp>
      <p:sp>
        <p:nvSpPr>
          <p:cNvPr id="5" name="Footer Placeholder 4">
            <a:extLst>
              <a:ext uri="{FF2B5EF4-FFF2-40B4-BE49-F238E27FC236}">
                <a16:creationId xmlns:a16="http://schemas.microsoft.com/office/drawing/2014/main" id="{2E07BF0A-C400-BEE2-42A5-7194B3C807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91974C-44E0-FE7E-C6EF-282BB58B2669}"/>
              </a:ext>
            </a:extLst>
          </p:cNvPr>
          <p:cNvSpPr>
            <a:spLocks noGrp="1"/>
          </p:cNvSpPr>
          <p:nvPr>
            <p:ph type="sldNum" sz="quarter" idx="12"/>
          </p:nvPr>
        </p:nvSpPr>
        <p:spPr/>
        <p:txBody>
          <a:bodyPr/>
          <a:lstStyle/>
          <a:p>
            <a:fld id="{FCE7098D-8545-41E6-9E4C-07E077930C77}" type="slidenum">
              <a:rPr lang="en-US" smtClean="0"/>
              <a:t>‹#›</a:t>
            </a:fld>
            <a:endParaRPr lang="en-US"/>
          </a:p>
        </p:txBody>
      </p:sp>
    </p:spTree>
    <p:extLst>
      <p:ext uri="{BB962C8B-B14F-4D97-AF65-F5344CB8AC3E}">
        <p14:creationId xmlns:p14="http://schemas.microsoft.com/office/powerpoint/2010/main" val="4293998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FE763-0EEF-5545-4843-470684EA86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1AD19E-854C-916A-D128-5720BB4B81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661898-9C6B-19C1-C2B3-16F1737B0403}"/>
              </a:ext>
            </a:extLst>
          </p:cNvPr>
          <p:cNvSpPr>
            <a:spLocks noGrp="1"/>
          </p:cNvSpPr>
          <p:nvPr>
            <p:ph type="dt" sz="half" idx="10"/>
          </p:nvPr>
        </p:nvSpPr>
        <p:spPr/>
        <p:txBody>
          <a:bodyPr/>
          <a:lstStyle/>
          <a:p>
            <a:fld id="{ACFD1A44-A2E7-42CE-BE80-F9D8C133AF0E}" type="datetimeFigureOut">
              <a:rPr lang="en-US" smtClean="0"/>
              <a:t>10/10/2025</a:t>
            </a:fld>
            <a:endParaRPr lang="en-US"/>
          </a:p>
        </p:txBody>
      </p:sp>
      <p:sp>
        <p:nvSpPr>
          <p:cNvPr id="5" name="Footer Placeholder 4">
            <a:extLst>
              <a:ext uri="{FF2B5EF4-FFF2-40B4-BE49-F238E27FC236}">
                <a16:creationId xmlns:a16="http://schemas.microsoft.com/office/drawing/2014/main" id="{AFBED745-C4B3-8D92-8563-CF2E84B609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9DAB59-DF4A-A901-565C-87586D53F2E3}"/>
              </a:ext>
            </a:extLst>
          </p:cNvPr>
          <p:cNvSpPr>
            <a:spLocks noGrp="1"/>
          </p:cNvSpPr>
          <p:nvPr>
            <p:ph type="sldNum" sz="quarter" idx="12"/>
          </p:nvPr>
        </p:nvSpPr>
        <p:spPr/>
        <p:txBody>
          <a:bodyPr/>
          <a:lstStyle/>
          <a:p>
            <a:fld id="{FCE7098D-8545-41E6-9E4C-07E077930C77}" type="slidenum">
              <a:rPr lang="en-US" smtClean="0"/>
              <a:t>‹#›</a:t>
            </a:fld>
            <a:endParaRPr lang="en-US"/>
          </a:p>
        </p:txBody>
      </p:sp>
    </p:spTree>
    <p:extLst>
      <p:ext uri="{BB962C8B-B14F-4D97-AF65-F5344CB8AC3E}">
        <p14:creationId xmlns:p14="http://schemas.microsoft.com/office/powerpoint/2010/main" val="2652539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09C94-C660-1E76-35CE-F99DCF63B4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FF45BA-CC3A-38EB-D80E-BF953A938C3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151981-7232-152A-A74A-F9473CC42920}"/>
              </a:ext>
            </a:extLst>
          </p:cNvPr>
          <p:cNvSpPr>
            <a:spLocks noGrp="1"/>
          </p:cNvSpPr>
          <p:nvPr>
            <p:ph type="dt" sz="half" idx="10"/>
          </p:nvPr>
        </p:nvSpPr>
        <p:spPr/>
        <p:txBody>
          <a:bodyPr/>
          <a:lstStyle/>
          <a:p>
            <a:fld id="{ACFD1A44-A2E7-42CE-BE80-F9D8C133AF0E}" type="datetimeFigureOut">
              <a:rPr lang="en-US" smtClean="0"/>
              <a:t>10/10/2025</a:t>
            </a:fld>
            <a:endParaRPr lang="en-US"/>
          </a:p>
        </p:txBody>
      </p:sp>
      <p:sp>
        <p:nvSpPr>
          <p:cNvPr id="5" name="Footer Placeholder 4">
            <a:extLst>
              <a:ext uri="{FF2B5EF4-FFF2-40B4-BE49-F238E27FC236}">
                <a16:creationId xmlns:a16="http://schemas.microsoft.com/office/drawing/2014/main" id="{2A8A1575-8777-AEB3-30A9-1894147BFB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CB7418-FE83-6AE3-128F-E162E300FA5F}"/>
              </a:ext>
            </a:extLst>
          </p:cNvPr>
          <p:cNvSpPr>
            <a:spLocks noGrp="1"/>
          </p:cNvSpPr>
          <p:nvPr>
            <p:ph type="sldNum" sz="quarter" idx="12"/>
          </p:nvPr>
        </p:nvSpPr>
        <p:spPr/>
        <p:txBody>
          <a:bodyPr/>
          <a:lstStyle/>
          <a:p>
            <a:fld id="{FCE7098D-8545-41E6-9E4C-07E077930C77}" type="slidenum">
              <a:rPr lang="en-US" smtClean="0"/>
              <a:t>‹#›</a:t>
            </a:fld>
            <a:endParaRPr lang="en-US"/>
          </a:p>
        </p:txBody>
      </p:sp>
    </p:spTree>
    <p:extLst>
      <p:ext uri="{BB962C8B-B14F-4D97-AF65-F5344CB8AC3E}">
        <p14:creationId xmlns:p14="http://schemas.microsoft.com/office/powerpoint/2010/main" val="1306515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CA851-1999-15C3-599B-0DDA6FDCFF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E2D868-B026-1D9A-4D9B-19ABB47FF4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4307C6-63FF-3C14-2194-1C995E1E23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AADC2E-B525-FDFC-82D0-DB841806A9BC}"/>
              </a:ext>
            </a:extLst>
          </p:cNvPr>
          <p:cNvSpPr>
            <a:spLocks noGrp="1"/>
          </p:cNvSpPr>
          <p:nvPr>
            <p:ph type="dt" sz="half" idx="10"/>
          </p:nvPr>
        </p:nvSpPr>
        <p:spPr/>
        <p:txBody>
          <a:bodyPr/>
          <a:lstStyle/>
          <a:p>
            <a:fld id="{ACFD1A44-A2E7-42CE-BE80-F9D8C133AF0E}" type="datetimeFigureOut">
              <a:rPr lang="en-US" smtClean="0"/>
              <a:t>10/10/2025</a:t>
            </a:fld>
            <a:endParaRPr lang="en-US"/>
          </a:p>
        </p:txBody>
      </p:sp>
      <p:sp>
        <p:nvSpPr>
          <p:cNvPr id="6" name="Footer Placeholder 5">
            <a:extLst>
              <a:ext uri="{FF2B5EF4-FFF2-40B4-BE49-F238E27FC236}">
                <a16:creationId xmlns:a16="http://schemas.microsoft.com/office/drawing/2014/main" id="{FF98B01E-B74B-36B9-87E1-58FB8437B9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D118F7-3AA0-3F81-99AE-C98B7874EC62}"/>
              </a:ext>
            </a:extLst>
          </p:cNvPr>
          <p:cNvSpPr>
            <a:spLocks noGrp="1"/>
          </p:cNvSpPr>
          <p:nvPr>
            <p:ph type="sldNum" sz="quarter" idx="12"/>
          </p:nvPr>
        </p:nvSpPr>
        <p:spPr/>
        <p:txBody>
          <a:bodyPr/>
          <a:lstStyle/>
          <a:p>
            <a:fld id="{FCE7098D-8545-41E6-9E4C-07E077930C77}" type="slidenum">
              <a:rPr lang="en-US" smtClean="0"/>
              <a:t>‹#›</a:t>
            </a:fld>
            <a:endParaRPr lang="en-US"/>
          </a:p>
        </p:txBody>
      </p:sp>
    </p:spTree>
    <p:extLst>
      <p:ext uri="{BB962C8B-B14F-4D97-AF65-F5344CB8AC3E}">
        <p14:creationId xmlns:p14="http://schemas.microsoft.com/office/powerpoint/2010/main" val="825478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F83A1-2A39-7969-7392-73D57F3260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359E42-F52E-B4DB-09EA-493F46712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B339D3-D680-2E16-DCCF-5BA6C60F1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72D49F-CA67-9422-A502-C0B37D17D2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5F6032-61D1-7EDA-F8E0-368914B707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1A9260-E292-36C3-5ADC-B98B3D868BC9}"/>
              </a:ext>
            </a:extLst>
          </p:cNvPr>
          <p:cNvSpPr>
            <a:spLocks noGrp="1"/>
          </p:cNvSpPr>
          <p:nvPr>
            <p:ph type="dt" sz="half" idx="10"/>
          </p:nvPr>
        </p:nvSpPr>
        <p:spPr/>
        <p:txBody>
          <a:bodyPr/>
          <a:lstStyle/>
          <a:p>
            <a:fld id="{ACFD1A44-A2E7-42CE-BE80-F9D8C133AF0E}" type="datetimeFigureOut">
              <a:rPr lang="en-US" smtClean="0"/>
              <a:t>10/10/2025</a:t>
            </a:fld>
            <a:endParaRPr lang="en-US"/>
          </a:p>
        </p:txBody>
      </p:sp>
      <p:sp>
        <p:nvSpPr>
          <p:cNvPr id="8" name="Footer Placeholder 7">
            <a:extLst>
              <a:ext uri="{FF2B5EF4-FFF2-40B4-BE49-F238E27FC236}">
                <a16:creationId xmlns:a16="http://schemas.microsoft.com/office/drawing/2014/main" id="{C0F20035-A1ED-AB08-EA8D-1AC5524A31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AC45BC-9423-F854-B76F-181857278590}"/>
              </a:ext>
            </a:extLst>
          </p:cNvPr>
          <p:cNvSpPr>
            <a:spLocks noGrp="1"/>
          </p:cNvSpPr>
          <p:nvPr>
            <p:ph type="sldNum" sz="quarter" idx="12"/>
          </p:nvPr>
        </p:nvSpPr>
        <p:spPr/>
        <p:txBody>
          <a:bodyPr/>
          <a:lstStyle/>
          <a:p>
            <a:fld id="{FCE7098D-8545-41E6-9E4C-07E077930C77}" type="slidenum">
              <a:rPr lang="en-US" smtClean="0"/>
              <a:t>‹#›</a:t>
            </a:fld>
            <a:endParaRPr lang="en-US"/>
          </a:p>
        </p:txBody>
      </p:sp>
    </p:spTree>
    <p:extLst>
      <p:ext uri="{BB962C8B-B14F-4D97-AF65-F5344CB8AC3E}">
        <p14:creationId xmlns:p14="http://schemas.microsoft.com/office/powerpoint/2010/main" val="3958882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625DF-CD55-E4E1-529C-9A4575876D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3104F0-A93F-DD1A-E3C0-836367C0CD06}"/>
              </a:ext>
            </a:extLst>
          </p:cNvPr>
          <p:cNvSpPr>
            <a:spLocks noGrp="1"/>
          </p:cNvSpPr>
          <p:nvPr>
            <p:ph type="dt" sz="half" idx="10"/>
          </p:nvPr>
        </p:nvSpPr>
        <p:spPr/>
        <p:txBody>
          <a:bodyPr/>
          <a:lstStyle/>
          <a:p>
            <a:fld id="{ACFD1A44-A2E7-42CE-BE80-F9D8C133AF0E}" type="datetimeFigureOut">
              <a:rPr lang="en-US" smtClean="0"/>
              <a:t>10/10/2025</a:t>
            </a:fld>
            <a:endParaRPr lang="en-US"/>
          </a:p>
        </p:txBody>
      </p:sp>
      <p:sp>
        <p:nvSpPr>
          <p:cNvPr id="4" name="Footer Placeholder 3">
            <a:extLst>
              <a:ext uri="{FF2B5EF4-FFF2-40B4-BE49-F238E27FC236}">
                <a16:creationId xmlns:a16="http://schemas.microsoft.com/office/drawing/2014/main" id="{53677697-F0FA-646F-7FFB-034D49196D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1634DF-DBAD-B1BB-0F21-E0A9E26B905B}"/>
              </a:ext>
            </a:extLst>
          </p:cNvPr>
          <p:cNvSpPr>
            <a:spLocks noGrp="1"/>
          </p:cNvSpPr>
          <p:nvPr>
            <p:ph type="sldNum" sz="quarter" idx="12"/>
          </p:nvPr>
        </p:nvSpPr>
        <p:spPr/>
        <p:txBody>
          <a:bodyPr/>
          <a:lstStyle/>
          <a:p>
            <a:fld id="{FCE7098D-8545-41E6-9E4C-07E077930C77}" type="slidenum">
              <a:rPr lang="en-US" smtClean="0"/>
              <a:t>‹#›</a:t>
            </a:fld>
            <a:endParaRPr lang="en-US"/>
          </a:p>
        </p:txBody>
      </p:sp>
    </p:spTree>
    <p:extLst>
      <p:ext uri="{BB962C8B-B14F-4D97-AF65-F5344CB8AC3E}">
        <p14:creationId xmlns:p14="http://schemas.microsoft.com/office/powerpoint/2010/main" val="3946572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5D48DF-E4FE-9D77-3292-0A92C03BAD44}"/>
              </a:ext>
            </a:extLst>
          </p:cNvPr>
          <p:cNvSpPr>
            <a:spLocks noGrp="1"/>
          </p:cNvSpPr>
          <p:nvPr>
            <p:ph type="dt" sz="half" idx="10"/>
          </p:nvPr>
        </p:nvSpPr>
        <p:spPr/>
        <p:txBody>
          <a:bodyPr/>
          <a:lstStyle/>
          <a:p>
            <a:fld id="{ACFD1A44-A2E7-42CE-BE80-F9D8C133AF0E}" type="datetimeFigureOut">
              <a:rPr lang="en-US" smtClean="0"/>
              <a:t>10/10/2025</a:t>
            </a:fld>
            <a:endParaRPr lang="en-US"/>
          </a:p>
        </p:txBody>
      </p:sp>
      <p:sp>
        <p:nvSpPr>
          <p:cNvPr id="3" name="Footer Placeholder 2">
            <a:extLst>
              <a:ext uri="{FF2B5EF4-FFF2-40B4-BE49-F238E27FC236}">
                <a16:creationId xmlns:a16="http://schemas.microsoft.com/office/drawing/2014/main" id="{AE3E6BB1-56CC-CE79-5309-34B9E71F44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CCA1D0-2B21-4B5C-334F-E632FD3AD02E}"/>
              </a:ext>
            </a:extLst>
          </p:cNvPr>
          <p:cNvSpPr>
            <a:spLocks noGrp="1"/>
          </p:cNvSpPr>
          <p:nvPr>
            <p:ph type="sldNum" sz="quarter" idx="12"/>
          </p:nvPr>
        </p:nvSpPr>
        <p:spPr/>
        <p:txBody>
          <a:bodyPr/>
          <a:lstStyle/>
          <a:p>
            <a:fld id="{FCE7098D-8545-41E6-9E4C-07E077930C77}" type="slidenum">
              <a:rPr lang="en-US" smtClean="0"/>
              <a:t>‹#›</a:t>
            </a:fld>
            <a:endParaRPr lang="en-US"/>
          </a:p>
        </p:txBody>
      </p:sp>
    </p:spTree>
    <p:extLst>
      <p:ext uri="{BB962C8B-B14F-4D97-AF65-F5344CB8AC3E}">
        <p14:creationId xmlns:p14="http://schemas.microsoft.com/office/powerpoint/2010/main" val="2176947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3ABC4-34E4-0EAB-48D4-0B75629DA8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233D2D-3D70-A1C3-3ED6-1FDC4D9F3E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39E6A3-A824-D6B8-BEA1-A859442C17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F0D5B9-7DF3-7F04-D482-16EE38FED0A3}"/>
              </a:ext>
            </a:extLst>
          </p:cNvPr>
          <p:cNvSpPr>
            <a:spLocks noGrp="1"/>
          </p:cNvSpPr>
          <p:nvPr>
            <p:ph type="dt" sz="half" idx="10"/>
          </p:nvPr>
        </p:nvSpPr>
        <p:spPr/>
        <p:txBody>
          <a:bodyPr/>
          <a:lstStyle/>
          <a:p>
            <a:fld id="{ACFD1A44-A2E7-42CE-BE80-F9D8C133AF0E}" type="datetimeFigureOut">
              <a:rPr lang="en-US" smtClean="0"/>
              <a:t>10/10/2025</a:t>
            </a:fld>
            <a:endParaRPr lang="en-US"/>
          </a:p>
        </p:txBody>
      </p:sp>
      <p:sp>
        <p:nvSpPr>
          <p:cNvPr id="6" name="Footer Placeholder 5">
            <a:extLst>
              <a:ext uri="{FF2B5EF4-FFF2-40B4-BE49-F238E27FC236}">
                <a16:creationId xmlns:a16="http://schemas.microsoft.com/office/drawing/2014/main" id="{FBD4D521-45E7-04AF-1F56-B19BBF015E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E3AC2D-FDA8-5059-F954-9F7BDD6C9CF9}"/>
              </a:ext>
            </a:extLst>
          </p:cNvPr>
          <p:cNvSpPr>
            <a:spLocks noGrp="1"/>
          </p:cNvSpPr>
          <p:nvPr>
            <p:ph type="sldNum" sz="quarter" idx="12"/>
          </p:nvPr>
        </p:nvSpPr>
        <p:spPr/>
        <p:txBody>
          <a:bodyPr/>
          <a:lstStyle/>
          <a:p>
            <a:fld id="{FCE7098D-8545-41E6-9E4C-07E077930C77}" type="slidenum">
              <a:rPr lang="en-US" smtClean="0"/>
              <a:t>‹#›</a:t>
            </a:fld>
            <a:endParaRPr lang="en-US"/>
          </a:p>
        </p:txBody>
      </p:sp>
    </p:spTree>
    <p:extLst>
      <p:ext uri="{BB962C8B-B14F-4D97-AF65-F5344CB8AC3E}">
        <p14:creationId xmlns:p14="http://schemas.microsoft.com/office/powerpoint/2010/main" val="116193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7DD4F-F72A-AF03-A7DA-681D95D751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FED4ED-5C43-7F3F-506C-2DE188DA0D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79F20E-F3B6-CFCA-85EA-92060A9B73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8EECF2-4877-D7D0-19D8-E5B9BE0EFA45}"/>
              </a:ext>
            </a:extLst>
          </p:cNvPr>
          <p:cNvSpPr>
            <a:spLocks noGrp="1"/>
          </p:cNvSpPr>
          <p:nvPr>
            <p:ph type="dt" sz="half" idx="10"/>
          </p:nvPr>
        </p:nvSpPr>
        <p:spPr/>
        <p:txBody>
          <a:bodyPr/>
          <a:lstStyle/>
          <a:p>
            <a:fld id="{ACFD1A44-A2E7-42CE-BE80-F9D8C133AF0E}" type="datetimeFigureOut">
              <a:rPr lang="en-US" smtClean="0"/>
              <a:t>10/10/2025</a:t>
            </a:fld>
            <a:endParaRPr lang="en-US"/>
          </a:p>
        </p:txBody>
      </p:sp>
      <p:sp>
        <p:nvSpPr>
          <p:cNvPr id="6" name="Footer Placeholder 5">
            <a:extLst>
              <a:ext uri="{FF2B5EF4-FFF2-40B4-BE49-F238E27FC236}">
                <a16:creationId xmlns:a16="http://schemas.microsoft.com/office/drawing/2014/main" id="{13CBD819-D748-CD98-AE9B-9A28B9649D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96E900-6300-41E8-583E-8333639D7352}"/>
              </a:ext>
            </a:extLst>
          </p:cNvPr>
          <p:cNvSpPr>
            <a:spLocks noGrp="1"/>
          </p:cNvSpPr>
          <p:nvPr>
            <p:ph type="sldNum" sz="quarter" idx="12"/>
          </p:nvPr>
        </p:nvSpPr>
        <p:spPr/>
        <p:txBody>
          <a:bodyPr/>
          <a:lstStyle/>
          <a:p>
            <a:fld id="{FCE7098D-8545-41E6-9E4C-07E077930C77}" type="slidenum">
              <a:rPr lang="en-US" smtClean="0"/>
              <a:t>‹#›</a:t>
            </a:fld>
            <a:endParaRPr lang="en-US"/>
          </a:p>
        </p:txBody>
      </p:sp>
    </p:spTree>
    <p:extLst>
      <p:ext uri="{BB962C8B-B14F-4D97-AF65-F5344CB8AC3E}">
        <p14:creationId xmlns:p14="http://schemas.microsoft.com/office/powerpoint/2010/main" val="1897819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1A0E92-70B6-E0EE-AC0D-BDEFA65C04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96A1C7-F306-D633-9B57-722571148C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0AD027-BD38-9052-7DA6-2E45DB0F99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CFD1A44-A2E7-42CE-BE80-F9D8C133AF0E}" type="datetimeFigureOut">
              <a:rPr lang="en-US" smtClean="0"/>
              <a:t>10/10/2025</a:t>
            </a:fld>
            <a:endParaRPr lang="en-US"/>
          </a:p>
        </p:txBody>
      </p:sp>
      <p:sp>
        <p:nvSpPr>
          <p:cNvPr id="5" name="Footer Placeholder 4">
            <a:extLst>
              <a:ext uri="{FF2B5EF4-FFF2-40B4-BE49-F238E27FC236}">
                <a16:creationId xmlns:a16="http://schemas.microsoft.com/office/drawing/2014/main" id="{A6818180-D9BE-476A-242B-3958DDF89B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8D7210D-46C2-5794-79A4-7D4EF62475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CE7098D-8545-41E6-9E4C-07E077930C77}" type="slidenum">
              <a:rPr lang="en-US" smtClean="0"/>
              <a:t>‹#›</a:t>
            </a:fld>
            <a:endParaRPr lang="en-US"/>
          </a:p>
        </p:txBody>
      </p:sp>
    </p:spTree>
    <p:extLst>
      <p:ext uri="{BB962C8B-B14F-4D97-AF65-F5344CB8AC3E}">
        <p14:creationId xmlns:p14="http://schemas.microsoft.com/office/powerpoint/2010/main" val="4216449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search?sca_esv=be3055b6bc52ef27&amp;sxsrf=AE3TifMrScMi-urOtoo7Vyb0NQ88a9wMhw%3A1760104155212&amp;q=Hierapolis&amp;sa=X&amp;ved=2ahUKEwi9tsH34pmQAxWMRTABHdgxI-8QxccNegQIMhAB&amp;mstk=AUtExfA_aTv41PVvAwH9j8sp_gSJZrHDTU9Yb3SS1PT5MYvGsWbbK4PBhgcPMY0lTLYPqRVUSh6zhMDgYd24eqvCRRBV55lFk4WmsiB2PeFriJXziREe1pgcq_xxATzQpTmZsQDd1pszCChz3Etw4gRyEeo2O3f30mtfzdub8UNonsMFeyc&amp;csui=3"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hyperlink" Target="https://www.google.com/search?sca_esv=be3055b6bc52ef27&amp;sxsrf=AE3TifMrScMi-urOtoo7Vyb0NQ88a9wMhw%3A1760104155212&amp;q=Colossae&amp;sa=X&amp;ved=2ahUKEwi9tsH34pmQAxWMRTABHdgxI-8QxccNegQIMhAC&amp;mstk=AUtExfA_aTv41PVvAwH9j8sp_gSJZrHDTU9Yb3SS1PT5MYvGsWbbK4PBhgcPMY0lTLYPqRVUSh6zhMDgYd24eqvCRRBV55lFk4WmsiB2PeFriJXziREe1pgcq_xxATzQpTmZsQDd1pszCChz3Etw4gRyEeo2O3f30mtfzdub8UNonsMFeyc&amp;csui=3"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m/search?sca_esv=be3055b6bc52ef27&amp;sxsrf=AE3TifMrScMi-urOtoo7Vyb0NQ88a9wMhw%3A1760104155212&amp;q=Laodicea&amp;sa=X&amp;ved=2ahUKEwi9tsH34pmQAxWMRTABHdgxI-8QxccNegQIPRAB&amp;mstk=AUtExfA_aTv41PVvAwH9j8sp_gSJZrHDTU9Yb3SS1PT5MYvGsWbbK4PBhgcPMY0lTLYPqRVUSh6zhMDgYd24eqvCRRBV55lFk4WmsiB2PeFriJXziREe1pgcq_xxATzQpTmZsQDd1pszCChz3Etw4gRyEeo2O3f30mtfzdub8UNonsMFeyc&amp;csui=3"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Lycus_(river_of_Phrygia)"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8E3432-7208-92C9-C19E-53B6DA264464}"/>
              </a:ext>
            </a:extLst>
          </p:cNvPr>
          <p:cNvSpPr txBox="1"/>
          <p:nvPr/>
        </p:nvSpPr>
        <p:spPr>
          <a:xfrm>
            <a:off x="0" y="4694646"/>
            <a:ext cx="5843451" cy="646331"/>
          </a:xfrm>
          <a:prstGeom prst="rect">
            <a:avLst/>
          </a:prstGeom>
          <a:noFill/>
        </p:spPr>
        <p:txBody>
          <a:bodyPr wrap="square" rtlCol="0">
            <a:spAutoFit/>
          </a:bodyPr>
          <a:lstStyle/>
          <a:p>
            <a:r>
              <a:rPr lang="en-US" sz="3600" dirty="0">
                <a:solidFill>
                  <a:schemeClr val="bg1"/>
                </a:solidFill>
              </a:rPr>
              <a:t>Pastor Richard “Rico”  Tubbs</a:t>
            </a:r>
          </a:p>
        </p:txBody>
      </p:sp>
    </p:spTree>
    <p:extLst>
      <p:ext uri="{BB962C8B-B14F-4D97-AF65-F5344CB8AC3E}">
        <p14:creationId xmlns:p14="http://schemas.microsoft.com/office/powerpoint/2010/main" val="2712444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D8CFC85-E08B-F4AF-88A7-BF279E77A64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8E2F278-F6D6-B4B5-14EC-2501C79081C3}"/>
              </a:ext>
            </a:extLst>
          </p:cNvPr>
          <p:cNvSpPr txBox="1"/>
          <p:nvPr/>
        </p:nvSpPr>
        <p:spPr>
          <a:xfrm>
            <a:off x="-68827" y="640397"/>
            <a:ext cx="11690555" cy="1938992"/>
          </a:xfrm>
          <a:prstGeom prst="rect">
            <a:avLst/>
          </a:prstGeom>
          <a:noFill/>
        </p:spPr>
        <p:txBody>
          <a:bodyPr wrap="square">
            <a:spAutoFit/>
          </a:bodyPr>
          <a:lstStyle/>
          <a:p>
            <a:pPr algn="ctr"/>
            <a:r>
              <a:rPr lang="en-US" sz="4000" b="0" i="0" dirty="0">
                <a:solidFill>
                  <a:srgbClr val="0A0A0A"/>
                </a:solidFill>
                <a:effectLst/>
                <a:latin typeface="Google Sans"/>
              </a:rPr>
              <a:t>The </a:t>
            </a:r>
            <a:r>
              <a:rPr lang="en-US" sz="4000" b="0" i="0" u="sng" dirty="0">
                <a:solidFill>
                  <a:srgbClr val="0A0A0A"/>
                </a:solidFill>
                <a:effectLst/>
                <a:latin typeface="Google Sans"/>
              </a:rPr>
              <a:t>analogy of hot, cold, and lukewarm water </a:t>
            </a:r>
            <a:r>
              <a:rPr lang="en-US" sz="4000" b="0" i="0" dirty="0">
                <a:solidFill>
                  <a:srgbClr val="0A0A0A"/>
                </a:solidFill>
                <a:effectLst/>
                <a:latin typeface="Google Sans"/>
              </a:rPr>
              <a:t>had a powerful, culturally specific meaning for the Laodicean church. </a:t>
            </a:r>
            <a:endParaRPr lang="en-US" sz="4000" dirty="0"/>
          </a:p>
        </p:txBody>
      </p:sp>
      <p:sp>
        <p:nvSpPr>
          <p:cNvPr id="5" name="TextBox 4">
            <a:extLst>
              <a:ext uri="{FF2B5EF4-FFF2-40B4-BE49-F238E27FC236}">
                <a16:creationId xmlns:a16="http://schemas.microsoft.com/office/drawing/2014/main" id="{160A23A9-D569-6AD3-43BB-9DA9345C4B91}"/>
              </a:ext>
            </a:extLst>
          </p:cNvPr>
          <p:cNvSpPr txBox="1"/>
          <p:nvPr/>
        </p:nvSpPr>
        <p:spPr>
          <a:xfrm>
            <a:off x="476864" y="2644170"/>
            <a:ext cx="11238271" cy="1569660"/>
          </a:xfrm>
          <a:prstGeom prst="rect">
            <a:avLst/>
          </a:prstGeom>
          <a:noFill/>
        </p:spPr>
        <p:txBody>
          <a:bodyPr wrap="square">
            <a:spAutoFit/>
          </a:bodyPr>
          <a:lstStyle/>
          <a:p>
            <a:pPr algn="l">
              <a:spcBef>
                <a:spcPts val="1200"/>
              </a:spcBef>
              <a:spcAft>
                <a:spcPts val="1200"/>
              </a:spcAft>
            </a:pPr>
            <a:r>
              <a:rPr lang="en-US" sz="3200" b="1" i="0" dirty="0">
                <a:solidFill>
                  <a:srgbClr val="0A0A0A"/>
                </a:solidFill>
                <a:effectLst/>
                <a:latin typeface="Google Sans"/>
              </a:rPr>
              <a:t>Hot water:</a:t>
            </a:r>
            <a:r>
              <a:rPr lang="en-US" sz="3200" b="0" i="0" dirty="0">
                <a:solidFill>
                  <a:srgbClr val="0A0A0A"/>
                </a:solidFill>
                <a:effectLst/>
                <a:latin typeface="Google Sans"/>
              </a:rPr>
              <a:t> Six miles from Laodicea was the city of Hierapolis, known for its hot, medicinal springs used for healing. The hot water was useful and therapeutic.</a:t>
            </a:r>
          </a:p>
        </p:txBody>
      </p:sp>
      <p:sp>
        <p:nvSpPr>
          <p:cNvPr id="7" name="TextBox 6">
            <a:extLst>
              <a:ext uri="{FF2B5EF4-FFF2-40B4-BE49-F238E27FC236}">
                <a16:creationId xmlns:a16="http://schemas.microsoft.com/office/drawing/2014/main" id="{B6540767-A585-47DE-2C49-82F4A45C3C0E}"/>
              </a:ext>
            </a:extLst>
          </p:cNvPr>
          <p:cNvSpPr txBox="1"/>
          <p:nvPr/>
        </p:nvSpPr>
        <p:spPr>
          <a:xfrm>
            <a:off x="476864" y="4561441"/>
            <a:ext cx="11547987" cy="1569660"/>
          </a:xfrm>
          <a:prstGeom prst="rect">
            <a:avLst/>
          </a:prstGeom>
          <a:noFill/>
        </p:spPr>
        <p:txBody>
          <a:bodyPr wrap="square">
            <a:spAutoFit/>
          </a:bodyPr>
          <a:lstStyle/>
          <a:p>
            <a:pPr algn="l">
              <a:spcBef>
                <a:spcPts val="1200"/>
              </a:spcBef>
              <a:spcAft>
                <a:spcPts val="1200"/>
              </a:spcAft>
            </a:pPr>
            <a:r>
              <a:rPr lang="en-US" sz="3200" b="1" i="0" dirty="0">
                <a:solidFill>
                  <a:srgbClr val="0A0A0A"/>
                </a:solidFill>
                <a:effectLst/>
                <a:latin typeface="Google Sans"/>
              </a:rPr>
              <a:t>Cold water:</a:t>
            </a:r>
            <a:r>
              <a:rPr lang="en-US" sz="3200" b="0" i="0" dirty="0">
                <a:solidFill>
                  <a:srgbClr val="0A0A0A"/>
                </a:solidFill>
                <a:effectLst/>
                <a:latin typeface="Google Sans"/>
              </a:rPr>
              <a:t> Eleven miles away was the city of Colossae, known for its cold, pure mountain water that was refreshing and life-giving. The cold water was useful and invigorating.</a:t>
            </a:r>
          </a:p>
        </p:txBody>
      </p:sp>
    </p:spTree>
    <p:extLst>
      <p:ext uri="{BB962C8B-B14F-4D97-AF65-F5344CB8AC3E}">
        <p14:creationId xmlns:p14="http://schemas.microsoft.com/office/powerpoint/2010/main" val="338600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E16A19B-046D-F0D1-8A20-372BAC820E8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349EFC1-4C46-36CC-3EE5-0C22718A40E3}"/>
              </a:ext>
            </a:extLst>
          </p:cNvPr>
          <p:cNvSpPr txBox="1"/>
          <p:nvPr/>
        </p:nvSpPr>
        <p:spPr>
          <a:xfrm>
            <a:off x="2910348" y="1066555"/>
            <a:ext cx="6096000" cy="400879"/>
          </a:xfrm>
          <a:prstGeom prst="rect">
            <a:avLst/>
          </a:prstGeom>
          <a:noFill/>
        </p:spPr>
        <p:txBody>
          <a:bodyPr wrap="square">
            <a:spAutoFit/>
          </a:bodyPr>
          <a:lstStyle/>
          <a:p>
            <a:pPr algn="ctr">
              <a:lnSpc>
                <a:spcPts val="1800"/>
              </a:lnSpc>
              <a:spcBef>
                <a:spcPts val="750"/>
              </a:spcBef>
              <a:spcAft>
                <a:spcPts val="1500"/>
              </a:spcAft>
            </a:pPr>
            <a:r>
              <a:rPr lang="en-US" sz="4000" b="1" i="0" dirty="0">
                <a:solidFill>
                  <a:srgbClr val="001D35"/>
                </a:solidFill>
                <a:effectLst/>
                <a:latin typeface="Google Sans"/>
              </a:rPr>
              <a:t>Water Supply:</a:t>
            </a:r>
            <a:r>
              <a:rPr lang="en-US" sz="4000" b="0" i="0" dirty="0">
                <a:solidFill>
                  <a:srgbClr val="001D35"/>
                </a:solidFill>
                <a:effectLst/>
                <a:latin typeface="Google Sans"/>
              </a:rPr>
              <a:t> </a:t>
            </a:r>
          </a:p>
        </p:txBody>
      </p:sp>
      <p:sp>
        <p:nvSpPr>
          <p:cNvPr id="11" name="TextBox 10">
            <a:extLst>
              <a:ext uri="{FF2B5EF4-FFF2-40B4-BE49-F238E27FC236}">
                <a16:creationId xmlns:a16="http://schemas.microsoft.com/office/drawing/2014/main" id="{2838C495-25C1-8F80-BB21-AE0F09E0DE53}"/>
              </a:ext>
            </a:extLst>
          </p:cNvPr>
          <p:cNvSpPr txBox="1"/>
          <p:nvPr/>
        </p:nvSpPr>
        <p:spPr>
          <a:xfrm>
            <a:off x="1487129" y="1921279"/>
            <a:ext cx="9217742" cy="3416320"/>
          </a:xfrm>
          <a:prstGeom prst="rect">
            <a:avLst/>
          </a:prstGeom>
          <a:noFill/>
        </p:spPr>
        <p:txBody>
          <a:bodyPr wrap="square">
            <a:spAutoFit/>
          </a:bodyPr>
          <a:lstStyle/>
          <a:p>
            <a:pPr algn="ctr"/>
            <a:r>
              <a:rPr lang="en-US" sz="3600" b="0" i="0" dirty="0">
                <a:solidFill>
                  <a:srgbClr val="001D35"/>
                </a:solidFill>
                <a:effectLst/>
                <a:latin typeface="Google Sans"/>
              </a:rPr>
              <a:t>Its water system brought lukewarm water from hot springs in </a:t>
            </a:r>
            <a:r>
              <a:rPr lang="en-US" sz="3600" b="0" i="0" dirty="0">
                <a:solidFill>
                  <a:srgbClr val="001D35"/>
                </a:solidFill>
                <a:effectLst/>
                <a:latin typeface="Google Sans"/>
                <a:hlinkClick r:id="rId3"/>
              </a:rPr>
              <a:t>Hierapolis</a:t>
            </a:r>
            <a:r>
              <a:rPr lang="en-US" sz="3600" b="0" i="0" dirty="0">
                <a:solidFill>
                  <a:srgbClr val="001D35"/>
                </a:solidFill>
                <a:effectLst/>
                <a:latin typeface="Google Sans"/>
              </a:rPr>
              <a:t> and cold streams in </a:t>
            </a:r>
            <a:r>
              <a:rPr lang="en-US" sz="3600" b="0" i="0" dirty="0">
                <a:solidFill>
                  <a:srgbClr val="001D35"/>
                </a:solidFill>
                <a:effectLst/>
                <a:latin typeface="Google Sans"/>
                <a:hlinkClick r:id="rId4"/>
              </a:rPr>
              <a:t>Colossae</a:t>
            </a:r>
            <a:r>
              <a:rPr lang="en-US" sz="3600" b="0" i="0" dirty="0">
                <a:solidFill>
                  <a:srgbClr val="001D35"/>
                </a:solidFill>
                <a:effectLst/>
                <a:latin typeface="Google Sans"/>
              </a:rPr>
              <a:t>. By the time the water reached Laodicea, it was unpalatable and disgusting, incapable of providing refreshing coldness or comforting heat. </a:t>
            </a:r>
            <a:endParaRPr lang="en-US" sz="3600" dirty="0"/>
          </a:p>
        </p:txBody>
      </p:sp>
      <p:sp>
        <p:nvSpPr>
          <p:cNvPr id="2" name="TextBox 1">
            <a:extLst>
              <a:ext uri="{FF2B5EF4-FFF2-40B4-BE49-F238E27FC236}">
                <a16:creationId xmlns:a16="http://schemas.microsoft.com/office/drawing/2014/main" id="{2A6B18CE-0D80-8257-F86B-F321B8D64D3F}"/>
              </a:ext>
            </a:extLst>
          </p:cNvPr>
          <p:cNvSpPr txBox="1"/>
          <p:nvPr/>
        </p:nvSpPr>
        <p:spPr>
          <a:xfrm rot="20551861">
            <a:off x="2512446" y="2042987"/>
            <a:ext cx="7745888" cy="2646878"/>
          </a:xfrm>
          <a:prstGeom prst="rect">
            <a:avLst/>
          </a:prstGeom>
          <a:noFill/>
        </p:spPr>
        <p:txBody>
          <a:bodyPr wrap="square" rtlCol="0">
            <a:spAutoFit/>
          </a:bodyPr>
          <a:lstStyle/>
          <a:p>
            <a:pPr algn="ctr"/>
            <a:r>
              <a:rPr lang="en-US" sz="16600" dirty="0"/>
              <a:t>Useless</a:t>
            </a:r>
          </a:p>
        </p:txBody>
      </p:sp>
    </p:spTree>
    <p:extLst>
      <p:ext uri="{BB962C8B-B14F-4D97-AF65-F5344CB8AC3E}">
        <p14:creationId xmlns:p14="http://schemas.microsoft.com/office/powerpoint/2010/main" val="78587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4250" fill="hold"/>
                                        <p:tgtEl>
                                          <p:spTgt spid="2"/>
                                        </p:tgtEl>
                                        <p:attrNameLst>
                                          <p:attrName>ppt_w</p:attrName>
                                        </p:attrNameLst>
                                      </p:cBhvr>
                                      <p:tavLst>
                                        <p:tav tm="0">
                                          <p:val>
                                            <p:fltVal val="0"/>
                                          </p:val>
                                        </p:tav>
                                        <p:tav tm="100000">
                                          <p:val>
                                            <p:strVal val="#ppt_w"/>
                                          </p:val>
                                        </p:tav>
                                      </p:tavLst>
                                    </p:anim>
                                    <p:anim calcmode="lin" valueType="num">
                                      <p:cBhvr>
                                        <p:cTn id="18" dur="4250" fill="hold"/>
                                        <p:tgtEl>
                                          <p:spTgt spid="2"/>
                                        </p:tgtEl>
                                        <p:attrNameLst>
                                          <p:attrName>ppt_h</p:attrName>
                                        </p:attrNameLst>
                                      </p:cBhvr>
                                      <p:tavLst>
                                        <p:tav tm="0">
                                          <p:val>
                                            <p:fltVal val="0"/>
                                          </p:val>
                                        </p:tav>
                                        <p:tav tm="100000">
                                          <p:val>
                                            <p:strVal val="#ppt_h"/>
                                          </p:val>
                                        </p:tav>
                                      </p:tavLst>
                                    </p:anim>
                                    <p:anim calcmode="lin" valueType="num">
                                      <p:cBhvr>
                                        <p:cTn id="19" dur="4250" fill="hold"/>
                                        <p:tgtEl>
                                          <p:spTgt spid="2"/>
                                        </p:tgtEl>
                                        <p:attrNameLst>
                                          <p:attrName>style.rotation</p:attrName>
                                        </p:attrNameLst>
                                      </p:cBhvr>
                                      <p:tavLst>
                                        <p:tav tm="0">
                                          <p:val>
                                            <p:fltVal val="90"/>
                                          </p:val>
                                        </p:tav>
                                        <p:tav tm="100000">
                                          <p:val>
                                            <p:fltVal val="0"/>
                                          </p:val>
                                        </p:tav>
                                      </p:tavLst>
                                    </p:anim>
                                    <p:animEffect transition="in" filter="fade">
                                      <p:cBhvr>
                                        <p:cTn id="20" dur="4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273C0D8-55CD-0427-2D1F-A603DE43828D}"/>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A3E8CE2-D364-C440-6D34-F5B708A3E6EA}"/>
              </a:ext>
            </a:extLst>
          </p:cNvPr>
          <p:cNvSpPr txBox="1"/>
          <p:nvPr/>
        </p:nvSpPr>
        <p:spPr>
          <a:xfrm>
            <a:off x="1380510" y="1760118"/>
            <a:ext cx="9183329" cy="3046988"/>
          </a:xfrm>
          <a:prstGeom prst="rect">
            <a:avLst/>
          </a:prstGeom>
          <a:noFill/>
        </p:spPr>
        <p:txBody>
          <a:bodyPr wrap="square">
            <a:spAutoFit/>
          </a:bodyPr>
          <a:lstStyle/>
          <a:p>
            <a:pPr marR="0" lvl="0" algn="ctr" defTabSz="914400" rtl="0" eaLnBrk="0" fontAlgn="base" latinLnBrk="0" hangingPunct="0">
              <a:lnSpc>
                <a:spcPct val="100000"/>
              </a:lnSpc>
              <a:spcBef>
                <a:spcPct val="0"/>
              </a:spcBef>
              <a:spcAft>
                <a:spcPct val="0"/>
              </a:spcAft>
              <a:buClrTx/>
              <a:buSzTx/>
              <a:tabLst/>
            </a:pPr>
            <a:r>
              <a:rPr kumimoji="0" lang="en-US" altLang="en-US" sz="4800" b="0" i="0" u="none" strike="noStrike" cap="none" normalizeH="0" baseline="0" dirty="0">
                <a:ln>
                  <a:noFill/>
                </a:ln>
                <a:solidFill>
                  <a:srgbClr val="001D35"/>
                </a:solidFill>
                <a:effectLst/>
                <a:latin typeface="Google Sans"/>
              </a:rPr>
              <a:t>The church in Laodicea was considered spiritually lukewarm, a state of spiritual indifference and apathy. </a:t>
            </a:r>
          </a:p>
        </p:txBody>
      </p:sp>
      <p:sp>
        <p:nvSpPr>
          <p:cNvPr id="7" name="TextBox 6">
            <a:extLst>
              <a:ext uri="{FF2B5EF4-FFF2-40B4-BE49-F238E27FC236}">
                <a16:creationId xmlns:a16="http://schemas.microsoft.com/office/drawing/2014/main" id="{B7A38E00-EFA5-9270-4E1E-0E2CFCFF1073}"/>
              </a:ext>
            </a:extLst>
          </p:cNvPr>
          <p:cNvSpPr txBox="1"/>
          <p:nvPr/>
        </p:nvSpPr>
        <p:spPr>
          <a:xfrm>
            <a:off x="2762864" y="651077"/>
            <a:ext cx="6096000" cy="707886"/>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en-US" altLang="en-US" sz="4000" b="1" i="0" u="none" strike="noStrike" cap="none" normalizeH="0" baseline="0" dirty="0">
                <a:ln>
                  <a:noFill/>
                </a:ln>
                <a:solidFill>
                  <a:srgbClr val="001D35"/>
                </a:solidFill>
                <a:effectLst/>
                <a:latin typeface="Google Sans"/>
              </a:rPr>
              <a:t>Lukewarm Spirituality:</a:t>
            </a:r>
            <a:r>
              <a:rPr kumimoji="0" lang="en-US" altLang="en-US" sz="4000" b="0" i="0" u="none" strike="noStrike" cap="none" normalizeH="0" baseline="0" dirty="0">
                <a:ln>
                  <a:noFill/>
                </a:ln>
                <a:solidFill>
                  <a:srgbClr val="001D35"/>
                </a:solidFill>
                <a:effectLst/>
                <a:latin typeface="Google Sans"/>
              </a:rPr>
              <a:t> </a:t>
            </a:r>
          </a:p>
        </p:txBody>
      </p:sp>
    </p:spTree>
    <p:extLst>
      <p:ext uri="{BB962C8B-B14F-4D97-AF65-F5344CB8AC3E}">
        <p14:creationId xmlns:p14="http://schemas.microsoft.com/office/powerpoint/2010/main" val="265693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D904AF2-A862-9D5F-20A1-70368C92C36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C5A307B-232A-CC0B-3F6B-A44CC5E2AC2C}"/>
              </a:ext>
            </a:extLst>
          </p:cNvPr>
          <p:cNvSpPr txBox="1"/>
          <p:nvPr/>
        </p:nvSpPr>
        <p:spPr>
          <a:xfrm>
            <a:off x="685494" y="1942396"/>
            <a:ext cx="9822424" cy="3477875"/>
          </a:xfrm>
          <a:prstGeom prst="rect">
            <a:avLst/>
          </a:prstGeom>
          <a:noFill/>
        </p:spPr>
        <p:txBody>
          <a:bodyPr wrap="square">
            <a:spAutoFit/>
          </a:bodyPr>
          <a:lstStyle/>
          <a:p>
            <a:pPr marR="0" lvl="0" algn="ctr" defTabSz="914400" rtl="0" eaLnBrk="0" fontAlgn="base" latinLnBrk="0" hangingPunct="0">
              <a:lnSpc>
                <a:spcPct val="100000"/>
              </a:lnSpc>
              <a:spcBef>
                <a:spcPct val="0"/>
              </a:spcBef>
              <a:spcAft>
                <a:spcPct val="0"/>
              </a:spcAft>
              <a:buClrTx/>
              <a:buSzTx/>
              <a:tabLst/>
            </a:pPr>
            <a:r>
              <a:rPr kumimoji="0" lang="en-US" altLang="en-US" sz="4400" b="0" i="0" u="none" strike="noStrike" cap="none" normalizeH="0" baseline="0" dirty="0">
                <a:ln>
                  <a:noFill/>
                </a:ln>
                <a:solidFill>
                  <a:srgbClr val="001D35"/>
                </a:solidFill>
                <a:effectLst/>
                <a:latin typeface="Google Sans"/>
              </a:rPr>
              <a:t>Jesus preferred a believer to be "hot" (fervent in faith) or "cold" (completely against faith, clear in their conviction) rather than "lukewarm," which was seen as useless and repulsive. </a:t>
            </a:r>
          </a:p>
        </p:txBody>
      </p:sp>
      <p:sp>
        <p:nvSpPr>
          <p:cNvPr id="6" name="TextBox 5">
            <a:extLst>
              <a:ext uri="{FF2B5EF4-FFF2-40B4-BE49-F238E27FC236}">
                <a16:creationId xmlns:a16="http://schemas.microsoft.com/office/drawing/2014/main" id="{F40DBFCC-9DE6-1E6D-0CC2-61D468701EAD}"/>
              </a:ext>
            </a:extLst>
          </p:cNvPr>
          <p:cNvSpPr txBox="1"/>
          <p:nvPr/>
        </p:nvSpPr>
        <p:spPr>
          <a:xfrm>
            <a:off x="2674375" y="877218"/>
            <a:ext cx="6096000" cy="707886"/>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en-US" altLang="en-US" sz="4000" b="1" i="0" u="none" strike="noStrike" cap="none" normalizeH="0" baseline="0" dirty="0">
                <a:ln>
                  <a:noFill/>
                </a:ln>
                <a:solidFill>
                  <a:srgbClr val="001D35"/>
                </a:solidFill>
                <a:effectLst/>
                <a:latin typeface="Google Sans"/>
              </a:rPr>
              <a:t>Rejection of Indifference:</a:t>
            </a:r>
            <a:r>
              <a:rPr kumimoji="0" lang="en-US" altLang="en-US" sz="4000" b="0" i="0" u="none" strike="noStrike" cap="none" normalizeH="0" baseline="0" dirty="0">
                <a:ln>
                  <a:noFill/>
                </a:ln>
                <a:solidFill>
                  <a:srgbClr val="001D35"/>
                </a:solidFill>
                <a:effectLst/>
                <a:latin typeface="Google Sans"/>
              </a:rPr>
              <a:t> </a:t>
            </a:r>
          </a:p>
        </p:txBody>
      </p:sp>
    </p:spTree>
    <p:extLst>
      <p:ext uri="{BB962C8B-B14F-4D97-AF65-F5344CB8AC3E}">
        <p14:creationId xmlns:p14="http://schemas.microsoft.com/office/powerpoint/2010/main" val="91209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6855F54-95B5-A3E9-E7DE-6E9713F6DF1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4AA7094-B123-49C4-9D8B-B5ABFAF75B85}"/>
              </a:ext>
            </a:extLst>
          </p:cNvPr>
          <p:cNvSpPr txBox="1"/>
          <p:nvPr/>
        </p:nvSpPr>
        <p:spPr>
          <a:xfrm>
            <a:off x="0" y="538645"/>
            <a:ext cx="10910453" cy="1200329"/>
          </a:xfrm>
          <a:prstGeom prst="rect">
            <a:avLst/>
          </a:prstGeom>
          <a:noFill/>
        </p:spPr>
        <p:txBody>
          <a:bodyPr wrap="square">
            <a:spAutoFit/>
          </a:bodyPr>
          <a:lstStyle/>
          <a:p>
            <a:pPr algn="ctr"/>
            <a:r>
              <a:rPr lang="en-US" sz="3600" b="0" i="0" dirty="0">
                <a:solidFill>
                  <a:srgbClr val="0A0A0A"/>
                </a:solidFill>
                <a:effectLst/>
                <a:latin typeface="Google Sans"/>
              </a:rPr>
              <a:t>The central message of Revelation 3:15-16 is a warning against </a:t>
            </a:r>
            <a:r>
              <a:rPr lang="en-US" sz="3600" b="0" i="0" u="sng" dirty="0">
                <a:solidFill>
                  <a:srgbClr val="0A0A0A"/>
                </a:solidFill>
                <a:effectLst/>
                <a:latin typeface="Google Sans"/>
              </a:rPr>
              <a:t>spiritual apathy and self-sufficiency</a:t>
            </a:r>
            <a:r>
              <a:rPr lang="en-US" sz="3600" b="0" i="0" dirty="0">
                <a:solidFill>
                  <a:srgbClr val="0A0A0A"/>
                </a:solidFill>
                <a:effectLst/>
                <a:latin typeface="Google Sans"/>
              </a:rPr>
              <a:t>.</a:t>
            </a:r>
            <a:endParaRPr lang="en-US" sz="3600" dirty="0"/>
          </a:p>
        </p:txBody>
      </p:sp>
      <p:sp>
        <p:nvSpPr>
          <p:cNvPr id="5" name="TextBox 4">
            <a:extLst>
              <a:ext uri="{FF2B5EF4-FFF2-40B4-BE49-F238E27FC236}">
                <a16:creationId xmlns:a16="http://schemas.microsoft.com/office/drawing/2014/main" id="{721E1BBA-B8EA-3349-3BEA-34DA83FC18C2}"/>
              </a:ext>
            </a:extLst>
          </p:cNvPr>
          <p:cNvSpPr txBox="1"/>
          <p:nvPr/>
        </p:nvSpPr>
        <p:spPr>
          <a:xfrm>
            <a:off x="457200" y="2175120"/>
            <a:ext cx="10453253" cy="1569660"/>
          </a:xfrm>
          <a:prstGeom prst="rect">
            <a:avLst/>
          </a:prstGeom>
          <a:noFill/>
        </p:spPr>
        <p:txBody>
          <a:bodyPr wrap="square">
            <a:spAutoFit/>
          </a:bodyPr>
          <a:lstStyle/>
          <a:p>
            <a:pPr algn="ctr"/>
            <a:r>
              <a:rPr lang="en-US" sz="3200" b="0" i="0" dirty="0">
                <a:solidFill>
                  <a:srgbClr val="0A0A0A"/>
                </a:solidFill>
                <a:effectLst/>
                <a:latin typeface="Google Sans"/>
              </a:rPr>
              <a:t>Jesus desires his followers to be fully and passionately committed, to be spiritually useful to others, and to recognize their total dependence on him for true purpose and meaning. </a:t>
            </a:r>
            <a:endParaRPr lang="en-US" sz="3200" dirty="0"/>
          </a:p>
        </p:txBody>
      </p:sp>
      <p:sp>
        <p:nvSpPr>
          <p:cNvPr id="7" name="TextBox 6">
            <a:extLst>
              <a:ext uri="{FF2B5EF4-FFF2-40B4-BE49-F238E27FC236}">
                <a16:creationId xmlns:a16="http://schemas.microsoft.com/office/drawing/2014/main" id="{BD14FCF3-D4ED-BF68-C2FF-FC0BE52EED3E}"/>
              </a:ext>
            </a:extLst>
          </p:cNvPr>
          <p:cNvSpPr txBox="1"/>
          <p:nvPr/>
        </p:nvSpPr>
        <p:spPr>
          <a:xfrm>
            <a:off x="0" y="4342293"/>
            <a:ext cx="11333016" cy="1077218"/>
          </a:xfrm>
          <a:prstGeom prst="rect">
            <a:avLst/>
          </a:prstGeom>
          <a:noFill/>
        </p:spPr>
        <p:txBody>
          <a:bodyPr wrap="square">
            <a:spAutoFit/>
          </a:bodyPr>
          <a:lstStyle/>
          <a:p>
            <a:pPr algn="ctr"/>
            <a:r>
              <a:rPr lang="en-US" sz="3200" b="0" i="0" dirty="0">
                <a:solidFill>
                  <a:srgbClr val="0A0A0A"/>
                </a:solidFill>
                <a:effectLst/>
                <a:latin typeface="Google Sans"/>
              </a:rPr>
              <a:t>The threat to "spit you out of my mouth" is a wake-up call to repent and restore their relationship with him.</a:t>
            </a:r>
            <a:endParaRPr lang="en-US" sz="3200" dirty="0"/>
          </a:p>
        </p:txBody>
      </p:sp>
    </p:spTree>
    <p:extLst>
      <p:ext uri="{BB962C8B-B14F-4D97-AF65-F5344CB8AC3E}">
        <p14:creationId xmlns:p14="http://schemas.microsoft.com/office/powerpoint/2010/main" val="41923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EEFE6BC-1D3B-811C-3635-195F1F8C789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E0A1BD1-C033-DDC7-1A54-FFA0410B7A40}"/>
              </a:ext>
            </a:extLst>
          </p:cNvPr>
          <p:cNvSpPr txBox="1"/>
          <p:nvPr/>
        </p:nvSpPr>
        <p:spPr>
          <a:xfrm>
            <a:off x="0" y="1788821"/>
            <a:ext cx="11130116" cy="255454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solidFill>
                  <a:srgbClr val="001D35"/>
                </a:solidFill>
                <a:effectLst/>
                <a:latin typeface="Google Sans"/>
              </a:rPr>
              <a:t>The threat of being "spat out" or "vomited out" signifies complete rejection and revulsion from Christ due to their spiritual apathy and uselessness to His kingdom. </a:t>
            </a:r>
          </a:p>
        </p:txBody>
      </p:sp>
      <p:sp>
        <p:nvSpPr>
          <p:cNvPr id="6" name="TextBox 5">
            <a:extLst>
              <a:ext uri="{FF2B5EF4-FFF2-40B4-BE49-F238E27FC236}">
                <a16:creationId xmlns:a16="http://schemas.microsoft.com/office/drawing/2014/main" id="{B0017933-41D7-07EE-86C7-96432EF62F14}"/>
              </a:ext>
            </a:extLst>
          </p:cNvPr>
          <p:cNvSpPr txBox="1"/>
          <p:nvPr/>
        </p:nvSpPr>
        <p:spPr>
          <a:xfrm>
            <a:off x="2910348" y="385604"/>
            <a:ext cx="6096000" cy="707886"/>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en-US" altLang="en-US" sz="4000" b="1" i="0" u="none" strike="noStrike" cap="none" normalizeH="0" baseline="0" dirty="0">
                <a:ln>
                  <a:noFill/>
                </a:ln>
                <a:solidFill>
                  <a:srgbClr val="001D35"/>
                </a:solidFill>
                <a:effectLst/>
                <a:latin typeface="Google Sans"/>
              </a:rPr>
              <a:t>Consequences:</a:t>
            </a:r>
            <a:r>
              <a:rPr kumimoji="0" lang="en-US" altLang="en-US" sz="4000" b="0" i="0" u="none" strike="noStrike" cap="none" normalizeH="0" baseline="0" dirty="0">
                <a:ln>
                  <a:noFill/>
                </a:ln>
                <a:solidFill>
                  <a:srgbClr val="001D35"/>
                </a:solidFill>
                <a:effectLst/>
                <a:latin typeface="Google Sans"/>
              </a:rPr>
              <a:t> </a:t>
            </a:r>
          </a:p>
        </p:txBody>
      </p:sp>
    </p:spTree>
    <p:extLst>
      <p:ext uri="{BB962C8B-B14F-4D97-AF65-F5344CB8AC3E}">
        <p14:creationId xmlns:p14="http://schemas.microsoft.com/office/powerpoint/2010/main" val="102654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2BDBE9C-7841-B3B2-37F4-91653BC96AC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5D3DDB4-199D-A3FC-53C7-28EC482825E2}"/>
              </a:ext>
            </a:extLst>
          </p:cNvPr>
          <p:cNvSpPr txBox="1"/>
          <p:nvPr/>
        </p:nvSpPr>
        <p:spPr>
          <a:xfrm>
            <a:off x="523875" y="759779"/>
            <a:ext cx="10086974" cy="5016758"/>
          </a:xfrm>
          <a:prstGeom prst="rect">
            <a:avLst/>
          </a:prstGeom>
          <a:noFill/>
        </p:spPr>
        <p:txBody>
          <a:bodyPr wrap="square">
            <a:spAutoFit/>
          </a:bodyPr>
          <a:lstStyle/>
          <a:p>
            <a:pPr algn="ctr"/>
            <a:r>
              <a:rPr lang="en-US" sz="4000" b="0" i="0" dirty="0">
                <a:solidFill>
                  <a:srgbClr val="0A0A0A"/>
                </a:solidFill>
                <a:effectLst/>
                <a:latin typeface="Google Sans"/>
              </a:rPr>
              <a:t>Jesus's disgust with the church was compounded by their spiritual arrogance. The Laodiceans were a very wealthy people who had rebuilt their city without outside help after an earthquake in AD 60. This material prosperity led to spiritual complacency, with the church believing it was rich and needed nothing.</a:t>
            </a:r>
            <a:endParaRPr lang="en-US" sz="4000" dirty="0"/>
          </a:p>
        </p:txBody>
      </p:sp>
    </p:spTree>
    <p:extLst>
      <p:ext uri="{BB962C8B-B14F-4D97-AF65-F5344CB8AC3E}">
        <p14:creationId xmlns:p14="http://schemas.microsoft.com/office/powerpoint/2010/main" val="250646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950BBBF-DEDB-5985-BB8C-D6D040CC494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1BE6F35-C3A1-3D59-3F50-0D632A82F61E}"/>
              </a:ext>
            </a:extLst>
          </p:cNvPr>
          <p:cNvSpPr txBox="1"/>
          <p:nvPr/>
        </p:nvSpPr>
        <p:spPr>
          <a:xfrm>
            <a:off x="893619" y="1135118"/>
            <a:ext cx="9985663" cy="5078313"/>
          </a:xfrm>
          <a:prstGeom prst="rect">
            <a:avLst/>
          </a:prstGeom>
          <a:noFill/>
        </p:spPr>
        <p:txBody>
          <a:bodyPr wrap="square">
            <a:spAutoFit/>
          </a:bodyPr>
          <a:lstStyle/>
          <a:p>
            <a:pPr algn="ctr"/>
            <a:r>
              <a:rPr lang="en-US" sz="5400" b="0" i="0" dirty="0">
                <a:solidFill>
                  <a:srgbClr val="0A0A0A"/>
                </a:solidFill>
                <a:effectLst/>
                <a:latin typeface="Open Sans" panose="020B0606030504020204" pitchFamily="34" charset="0"/>
              </a:rPr>
              <a:t>If we are simply going through the motions, if our heart is not in it, if we are not living and working for Christ everyday of our lives, we are of no benefit to Him! </a:t>
            </a:r>
            <a:endParaRPr lang="en-US" sz="5400" dirty="0"/>
          </a:p>
        </p:txBody>
      </p:sp>
      <p:sp>
        <p:nvSpPr>
          <p:cNvPr id="4" name="TextBox 3">
            <a:extLst>
              <a:ext uri="{FF2B5EF4-FFF2-40B4-BE49-F238E27FC236}">
                <a16:creationId xmlns:a16="http://schemas.microsoft.com/office/drawing/2014/main" id="{1B25C691-E377-09B0-3873-0BA2181FA2BE}"/>
              </a:ext>
            </a:extLst>
          </p:cNvPr>
          <p:cNvSpPr txBox="1"/>
          <p:nvPr/>
        </p:nvSpPr>
        <p:spPr>
          <a:xfrm rot="20551861">
            <a:off x="2013505" y="1974426"/>
            <a:ext cx="7745888" cy="2646878"/>
          </a:xfrm>
          <a:prstGeom prst="rect">
            <a:avLst/>
          </a:prstGeom>
          <a:noFill/>
        </p:spPr>
        <p:txBody>
          <a:bodyPr wrap="square" rtlCol="0">
            <a:spAutoFit/>
          </a:bodyPr>
          <a:lstStyle/>
          <a:p>
            <a:pPr algn="ctr"/>
            <a:r>
              <a:rPr lang="en-US" sz="16600" dirty="0"/>
              <a:t>Useless</a:t>
            </a:r>
          </a:p>
        </p:txBody>
      </p:sp>
    </p:spTree>
    <p:extLst>
      <p:ext uri="{BB962C8B-B14F-4D97-AF65-F5344CB8AC3E}">
        <p14:creationId xmlns:p14="http://schemas.microsoft.com/office/powerpoint/2010/main" val="189444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4250" fill="hold"/>
                                        <p:tgtEl>
                                          <p:spTgt spid="4"/>
                                        </p:tgtEl>
                                        <p:attrNameLst>
                                          <p:attrName>ppt_w</p:attrName>
                                        </p:attrNameLst>
                                      </p:cBhvr>
                                      <p:tavLst>
                                        <p:tav tm="0">
                                          <p:val>
                                            <p:fltVal val="0"/>
                                          </p:val>
                                        </p:tav>
                                        <p:tav tm="100000">
                                          <p:val>
                                            <p:strVal val="#ppt_w"/>
                                          </p:val>
                                        </p:tav>
                                      </p:tavLst>
                                    </p:anim>
                                    <p:anim calcmode="lin" valueType="num">
                                      <p:cBhvr>
                                        <p:cTn id="13" dur="4250" fill="hold"/>
                                        <p:tgtEl>
                                          <p:spTgt spid="4"/>
                                        </p:tgtEl>
                                        <p:attrNameLst>
                                          <p:attrName>ppt_h</p:attrName>
                                        </p:attrNameLst>
                                      </p:cBhvr>
                                      <p:tavLst>
                                        <p:tav tm="0">
                                          <p:val>
                                            <p:fltVal val="0"/>
                                          </p:val>
                                        </p:tav>
                                        <p:tav tm="100000">
                                          <p:val>
                                            <p:strVal val="#ppt_h"/>
                                          </p:val>
                                        </p:tav>
                                      </p:tavLst>
                                    </p:anim>
                                    <p:anim calcmode="lin" valueType="num">
                                      <p:cBhvr>
                                        <p:cTn id="14" dur="4250" fill="hold"/>
                                        <p:tgtEl>
                                          <p:spTgt spid="4"/>
                                        </p:tgtEl>
                                        <p:attrNameLst>
                                          <p:attrName>style.rotation</p:attrName>
                                        </p:attrNameLst>
                                      </p:cBhvr>
                                      <p:tavLst>
                                        <p:tav tm="0">
                                          <p:val>
                                            <p:fltVal val="90"/>
                                          </p:val>
                                        </p:tav>
                                        <p:tav tm="100000">
                                          <p:val>
                                            <p:fltVal val="0"/>
                                          </p:val>
                                        </p:tav>
                                      </p:tavLst>
                                    </p:anim>
                                    <p:animEffect transition="in" filter="fade">
                                      <p:cBhvr>
                                        <p:cTn id="15" dur="4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2BB989C-97E0-CF5B-56B2-F414E10E04F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661A794-3568-1155-90AB-488E4CFA6D1B}"/>
              </a:ext>
            </a:extLst>
          </p:cNvPr>
          <p:cNvSpPr txBox="1"/>
          <p:nvPr/>
        </p:nvSpPr>
        <p:spPr>
          <a:xfrm>
            <a:off x="780506" y="1077074"/>
            <a:ext cx="9823269" cy="4703852"/>
          </a:xfrm>
          <a:prstGeom prst="rect">
            <a:avLst/>
          </a:prstGeom>
          <a:noFill/>
        </p:spPr>
        <p:txBody>
          <a:bodyPr wrap="square">
            <a:spAutoFit/>
          </a:bodyPr>
          <a:lstStyle/>
          <a:p>
            <a:pPr algn="ctr">
              <a:spcBef>
                <a:spcPts val="750"/>
              </a:spcBef>
              <a:spcAft>
                <a:spcPts val="600"/>
              </a:spcAft>
            </a:pPr>
            <a:r>
              <a:rPr lang="en-US" sz="4800" b="0" i="0" dirty="0">
                <a:solidFill>
                  <a:srgbClr val="001D35"/>
                </a:solidFill>
                <a:effectLst/>
                <a:latin typeface="Google Sans"/>
              </a:rPr>
              <a:t> </a:t>
            </a:r>
          </a:p>
          <a:p>
            <a:pPr algn="ctr">
              <a:spcBef>
                <a:spcPts val="750"/>
              </a:spcBef>
              <a:spcAft>
                <a:spcPts val="600"/>
              </a:spcAft>
            </a:pPr>
            <a:r>
              <a:rPr lang="en-US" sz="4800" b="0" i="0" dirty="0">
                <a:solidFill>
                  <a:srgbClr val="001D35"/>
                </a:solidFill>
                <a:effectLst/>
                <a:latin typeface="Google Sans"/>
              </a:rPr>
              <a:t>He points out their </a:t>
            </a:r>
            <a:r>
              <a:rPr lang="en-US" sz="4800" b="0" i="0" u="sng" dirty="0">
                <a:solidFill>
                  <a:srgbClr val="001D35"/>
                </a:solidFill>
                <a:effectLst/>
                <a:latin typeface="Google Sans"/>
              </a:rPr>
              <a:t>self-deception</a:t>
            </a:r>
            <a:r>
              <a:rPr lang="en-US" sz="4800" b="0" i="0" dirty="0">
                <a:solidFill>
                  <a:srgbClr val="001D35"/>
                </a:solidFill>
                <a:effectLst/>
                <a:latin typeface="Google Sans"/>
              </a:rPr>
              <a:t>, as they believe they are rich and in need of </a:t>
            </a:r>
            <a:r>
              <a:rPr lang="en-US" sz="4800" b="0" i="0" u="sng" dirty="0">
                <a:solidFill>
                  <a:srgbClr val="001D35"/>
                </a:solidFill>
                <a:effectLst/>
                <a:latin typeface="Google Sans"/>
              </a:rPr>
              <a:t>nothing,</a:t>
            </a:r>
            <a:r>
              <a:rPr lang="en-US" sz="4800" b="0" i="0" dirty="0">
                <a:solidFill>
                  <a:srgbClr val="001D35"/>
                </a:solidFill>
                <a:effectLst/>
                <a:latin typeface="Google Sans"/>
              </a:rPr>
              <a:t> while in reality, they are "</a:t>
            </a:r>
            <a:r>
              <a:rPr lang="en-US" sz="4800" b="0" i="0" u="sng" dirty="0">
                <a:solidFill>
                  <a:srgbClr val="001D35"/>
                </a:solidFill>
                <a:effectLst/>
                <a:latin typeface="Google Sans"/>
              </a:rPr>
              <a:t>wretched, pitiful, poor, blind, and naked". </a:t>
            </a:r>
          </a:p>
        </p:txBody>
      </p:sp>
      <p:sp>
        <p:nvSpPr>
          <p:cNvPr id="5" name="TextBox 4">
            <a:extLst>
              <a:ext uri="{FF2B5EF4-FFF2-40B4-BE49-F238E27FC236}">
                <a16:creationId xmlns:a16="http://schemas.microsoft.com/office/drawing/2014/main" id="{8E6B6C58-3E09-328D-9471-87B2FC48B60D}"/>
              </a:ext>
            </a:extLst>
          </p:cNvPr>
          <p:cNvSpPr txBox="1"/>
          <p:nvPr/>
        </p:nvSpPr>
        <p:spPr>
          <a:xfrm>
            <a:off x="2644141" y="553190"/>
            <a:ext cx="6096000" cy="707886"/>
          </a:xfrm>
          <a:prstGeom prst="rect">
            <a:avLst/>
          </a:prstGeom>
          <a:noFill/>
        </p:spPr>
        <p:txBody>
          <a:bodyPr wrap="square">
            <a:spAutoFit/>
          </a:bodyPr>
          <a:lstStyle/>
          <a:p>
            <a:pPr algn="ctr"/>
            <a:r>
              <a:rPr lang="en-US" sz="4000" b="1" i="0" dirty="0">
                <a:solidFill>
                  <a:srgbClr val="001D35"/>
                </a:solidFill>
                <a:effectLst/>
                <a:latin typeface="Google Sans"/>
              </a:rPr>
              <a:t>Self-deception</a:t>
            </a:r>
            <a:endParaRPr lang="en-US" sz="4000" dirty="0"/>
          </a:p>
        </p:txBody>
      </p:sp>
    </p:spTree>
    <p:extLst>
      <p:ext uri="{BB962C8B-B14F-4D97-AF65-F5344CB8AC3E}">
        <p14:creationId xmlns:p14="http://schemas.microsoft.com/office/powerpoint/2010/main" val="337824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18C05A6-E96F-B425-CA13-75D3C15E54E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52E7DAB-B8CE-A6E3-F75E-239CCB9282E0}"/>
              </a:ext>
            </a:extLst>
          </p:cNvPr>
          <p:cNvSpPr txBox="1"/>
          <p:nvPr/>
        </p:nvSpPr>
        <p:spPr>
          <a:xfrm>
            <a:off x="371475" y="428536"/>
            <a:ext cx="10648950" cy="3170099"/>
          </a:xfrm>
          <a:prstGeom prst="rect">
            <a:avLst/>
          </a:prstGeom>
          <a:noFill/>
        </p:spPr>
        <p:txBody>
          <a:bodyPr wrap="square">
            <a:spAutoFit/>
          </a:bodyPr>
          <a:lstStyle/>
          <a:p>
            <a:pPr algn="ctr"/>
            <a:r>
              <a:rPr lang="en-US" sz="4000" b="0" i="0" dirty="0">
                <a:solidFill>
                  <a:srgbClr val="0A0A0A"/>
                </a:solidFill>
                <a:effectLst/>
                <a:latin typeface="Open Sans" panose="020B0606030504020204" pitchFamily="34" charset="0"/>
              </a:rPr>
              <a:t>They had become infected with the love of material things. Perhaps the most dangerous point made here is the fact that they are so “caught-up” in their wealth, they were unaware of their sinful state </a:t>
            </a:r>
            <a:endParaRPr lang="en-US" sz="4000" dirty="0"/>
          </a:p>
        </p:txBody>
      </p:sp>
      <p:sp>
        <p:nvSpPr>
          <p:cNvPr id="5" name="TextBox 4">
            <a:extLst>
              <a:ext uri="{FF2B5EF4-FFF2-40B4-BE49-F238E27FC236}">
                <a16:creationId xmlns:a16="http://schemas.microsoft.com/office/drawing/2014/main" id="{2597F3CB-11BF-F05D-45F2-D32445BDD425}"/>
              </a:ext>
            </a:extLst>
          </p:cNvPr>
          <p:cNvSpPr txBox="1"/>
          <p:nvPr/>
        </p:nvSpPr>
        <p:spPr>
          <a:xfrm>
            <a:off x="1333500" y="4439335"/>
            <a:ext cx="9134475" cy="769441"/>
          </a:xfrm>
          <a:prstGeom prst="rect">
            <a:avLst/>
          </a:prstGeom>
          <a:noFill/>
        </p:spPr>
        <p:txBody>
          <a:bodyPr wrap="square">
            <a:spAutoFit/>
          </a:bodyPr>
          <a:lstStyle/>
          <a:p>
            <a:pPr algn="ctr"/>
            <a:r>
              <a:rPr lang="en-US" sz="4400" b="0" i="0" u="sng" dirty="0">
                <a:solidFill>
                  <a:srgbClr val="0A0A0A"/>
                </a:solidFill>
                <a:effectLst/>
                <a:latin typeface="Open Sans" panose="020B0606030504020204" pitchFamily="34" charset="0"/>
              </a:rPr>
              <a:t>Are we the  modern day Laodicea? </a:t>
            </a:r>
            <a:endParaRPr lang="en-US" sz="4400" u="sng" dirty="0"/>
          </a:p>
        </p:txBody>
      </p:sp>
    </p:spTree>
    <p:extLst>
      <p:ext uri="{BB962C8B-B14F-4D97-AF65-F5344CB8AC3E}">
        <p14:creationId xmlns:p14="http://schemas.microsoft.com/office/powerpoint/2010/main" val="376507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8C70E77-12D9-9C3C-90AB-1651980CA2B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C552BDE-34F2-8D84-ABDC-C1F6C2962DC4}"/>
              </a:ext>
            </a:extLst>
          </p:cNvPr>
          <p:cNvSpPr txBox="1"/>
          <p:nvPr/>
        </p:nvSpPr>
        <p:spPr>
          <a:xfrm>
            <a:off x="607695" y="387036"/>
            <a:ext cx="9997440" cy="5734903"/>
          </a:xfrm>
          <a:prstGeom prst="rect">
            <a:avLst/>
          </a:prstGeom>
          <a:noFill/>
        </p:spPr>
        <p:txBody>
          <a:bodyPr wrap="square">
            <a:spAutoFit/>
          </a:bodyPr>
          <a:lstStyle/>
          <a:p>
            <a:pPr algn="ctr">
              <a:spcBef>
                <a:spcPts val="1500"/>
              </a:spcBef>
              <a:spcAft>
                <a:spcPts val="750"/>
              </a:spcAft>
              <a:buNone/>
            </a:pPr>
            <a:r>
              <a:rPr lang="en-US" sz="3600" b="1" i="0" dirty="0">
                <a:solidFill>
                  <a:srgbClr val="000000"/>
                </a:solidFill>
                <a:effectLst/>
                <a:latin typeface="system-ui"/>
              </a:rPr>
              <a:t>Prologue</a:t>
            </a:r>
          </a:p>
          <a:p>
            <a:pPr algn="ctr">
              <a:buNone/>
            </a:pPr>
            <a:r>
              <a:rPr lang="en-US" sz="3600" b="1" i="0" dirty="0">
                <a:solidFill>
                  <a:srgbClr val="000000"/>
                </a:solidFill>
                <a:effectLst/>
                <a:latin typeface="system-ui"/>
              </a:rPr>
              <a:t>1 </a:t>
            </a:r>
            <a:r>
              <a:rPr lang="en-US" sz="3600" b="0" i="0" dirty="0">
                <a:solidFill>
                  <a:srgbClr val="000000"/>
                </a:solidFill>
                <a:effectLst/>
                <a:latin typeface="system-ui"/>
              </a:rPr>
              <a:t>The revelation from Jesus Christ, which God gave him to show his servants what must soon take place. He made it known by sending his angel to his servant John, </a:t>
            </a:r>
            <a:r>
              <a:rPr lang="en-US" sz="3600" b="1" i="0" baseline="30000" dirty="0">
                <a:solidFill>
                  <a:srgbClr val="000000"/>
                </a:solidFill>
                <a:effectLst/>
                <a:latin typeface="system-ui"/>
              </a:rPr>
              <a:t>2 </a:t>
            </a:r>
            <a:r>
              <a:rPr lang="en-US" sz="3600" b="0" i="0" dirty="0">
                <a:solidFill>
                  <a:srgbClr val="000000"/>
                </a:solidFill>
                <a:effectLst/>
                <a:latin typeface="system-ui"/>
              </a:rPr>
              <a:t>who testifies to everything he saw—that is, the word of God and the testimony of Jesus Christ. </a:t>
            </a:r>
            <a:r>
              <a:rPr lang="en-US" sz="3600" b="1" i="0" baseline="30000" dirty="0">
                <a:solidFill>
                  <a:srgbClr val="000000"/>
                </a:solidFill>
                <a:effectLst/>
                <a:latin typeface="system-ui"/>
              </a:rPr>
              <a:t>3 </a:t>
            </a:r>
            <a:r>
              <a:rPr lang="en-US" sz="3600" b="0" i="0" dirty="0">
                <a:solidFill>
                  <a:srgbClr val="000000"/>
                </a:solidFill>
                <a:effectLst/>
                <a:latin typeface="system-ui"/>
              </a:rPr>
              <a:t>Blessed is the one who reads aloud the words of this prophecy, and blessed are those who hear it and take to heart what is written in it, because the time is near.</a:t>
            </a:r>
          </a:p>
        </p:txBody>
      </p:sp>
    </p:spTree>
    <p:extLst>
      <p:ext uri="{BB962C8B-B14F-4D97-AF65-F5344CB8AC3E}">
        <p14:creationId xmlns:p14="http://schemas.microsoft.com/office/powerpoint/2010/main" val="262267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4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5D0C599-D9EF-ABFF-237E-BD70B0C7F10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371F44D-B509-2C76-E771-A6A7978B516A}"/>
              </a:ext>
            </a:extLst>
          </p:cNvPr>
          <p:cNvSpPr txBox="1"/>
          <p:nvPr/>
        </p:nvSpPr>
        <p:spPr>
          <a:xfrm>
            <a:off x="633409" y="1501303"/>
            <a:ext cx="10544174" cy="830997"/>
          </a:xfrm>
          <a:prstGeom prst="rect">
            <a:avLst/>
          </a:prstGeom>
          <a:noFill/>
        </p:spPr>
        <p:txBody>
          <a:bodyPr wrap="square">
            <a:spAutoFit/>
          </a:bodyPr>
          <a:lstStyle/>
          <a:p>
            <a:pPr algn="ctr"/>
            <a:r>
              <a:rPr lang="en-US" sz="2400" dirty="0">
                <a:solidFill>
                  <a:srgbClr val="0A0A0A"/>
                </a:solidFill>
                <a:latin typeface="Open Sans" panose="020B0606030504020204" pitchFamily="34" charset="0"/>
              </a:rPr>
              <a:t>C</a:t>
            </a:r>
            <a:r>
              <a:rPr lang="en-US" sz="2400" b="0" i="0" dirty="0">
                <a:solidFill>
                  <a:srgbClr val="0A0A0A"/>
                </a:solidFill>
                <a:effectLst/>
                <a:latin typeface="Open Sans" panose="020B0606030504020204" pitchFamily="34" charset="0"/>
              </a:rPr>
              <a:t>ompare your discretionary spending (spending on things that you could do with out) to what you give the Lord each week.</a:t>
            </a:r>
            <a:endParaRPr lang="en-US" sz="2400" dirty="0"/>
          </a:p>
        </p:txBody>
      </p:sp>
      <p:sp>
        <p:nvSpPr>
          <p:cNvPr id="4" name="TextBox 3">
            <a:extLst>
              <a:ext uri="{FF2B5EF4-FFF2-40B4-BE49-F238E27FC236}">
                <a16:creationId xmlns:a16="http://schemas.microsoft.com/office/drawing/2014/main" id="{D2689E12-C563-CE65-5825-4DA6FDA7851C}"/>
              </a:ext>
            </a:extLst>
          </p:cNvPr>
          <p:cNvSpPr txBox="1"/>
          <p:nvPr/>
        </p:nvSpPr>
        <p:spPr>
          <a:xfrm>
            <a:off x="633410" y="177864"/>
            <a:ext cx="11349040" cy="1323439"/>
          </a:xfrm>
          <a:prstGeom prst="rect">
            <a:avLst/>
          </a:prstGeom>
          <a:noFill/>
        </p:spPr>
        <p:txBody>
          <a:bodyPr wrap="square" rtlCol="0">
            <a:spAutoFit/>
          </a:bodyPr>
          <a:lstStyle/>
          <a:p>
            <a:pPr algn="ctr"/>
            <a:r>
              <a:rPr lang="en-US" sz="4000" dirty="0"/>
              <a:t>Something to think about…Ouch!!</a:t>
            </a:r>
          </a:p>
          <a:p>
            <a:pPr algn="ctr"/>
            <a:r>
              <a:rPr lang="en-US" sz="4000" dirty="0"/>
              <a:t> </a:t>
            </a:r>
          </a:p>
        </p:txBody>
      </p:sp>
      <p:sp>
        <p:nvSpPr>
          <p:cNvPr id="6" name="TextBox 5">
            <a:extLst>
              <a:ext uri="{FF2B5EF4-FFF2-40B4-BE49-F238E27FC236}">
                <a16:creationId xmlns:a16="http://schemas.microsoft.com/office/drawing/2014/main" id="{12F846A7-C210-573B-DD1D-4A66F049A90D}"/>
              </a:ext>
            </a:extLst>
          </p:cNvPr>
          <p:cNvSpPr txBox="1"/>
          <p:nvPr/>
        </p:nvSpPr>
        <p:spPr>
          <a:xfrm>
            <a:off x="1190619" y="2450172"/>
            <a:ext cx="9220200" cy="830997"/>
          </a:xfrm>
          <a:prstGeom prst="rect">
            <a:avLst/>
          </a:prstGeom>
          <a:noFill/>
        </p:spPr>
        <p:txBody>
          <a:bodyPr wrap="square">
            <a:spAutoFit/>
          </a:bodyPr>
          <a:lstStyle/>
          <a:p>
            <a:pPr algn="ctr"/>
            <a:r>
              <a:rPr lang="en-US" sz="2400" b="0" i="0" dirty="0">
                <a:solidFill>
                  <a:srgbClr val="0A0A0A"/>
                </a:solidFill>
                <a:effectLst/>
                <a:latin typeface="Open Sans" panose="020B0606030504020204" pitchFamily="34" charset="0"/>
              </a:rPr>
              <a:t>Can you get to the point in your life that you have so much and are doing so well that you don’t need God?</a:t>
            </a:r>
            <a:endParaRPr lang="en-US" sz="2400" dirty="0"/>
          </a:p>
        </p:txBody>
      </p:sp>
      <p:sp>
        <p:nvSpPr>
          <p:cNvPr id="8" name="TextBox 7">
            <a:extLst>
              <a:ext uri="{FF2B5EF4-FFF2-40B4-BE49-F238E27FC236}">
                <a16:creationId xmlns:a16="http://schemas.microsoft.com/office/drawing/2014/main" id="{64932965-E7AC-4296-3AA4-0AEA3BAC8E88}"/>
              </a:ext>
            </a:extLst>
          </p:cNvPr>
          <p:cNvSpPr txBox="1"/>
          <p:nvPr/>
        </p:nvSpPr>
        <p:spPr>
          <a:xfrm>
            <a:off x="828670" y="3541693"/>
            <a:ext cx="9944099" cy="1200329"/>
          </a:xfrm>
          <a:prstGeom prst="rect">
            <a:avLst/>
          </a:prstGeom>
          <a:noFill/>
        </p:spPr>
        <p:txBody>
          <a:bodyPr wrap="square">
            <a:spAutoFit/>
          </a:bodyPr>
          <a:lstStyle/>
          <a:p>
            <a:pPr algn="ctr"/>
            <a:r>
              <a:rPr lang="en-US" sz="2400" b="0" i="0" dirty="0">
                <a:solidFill>
                  <a:srgbClr val="0A0A0A"/>
                </a:solidFill>
                <a:effectLst/>
                <a:latin typeface="Open Sans" panose="020B0606030504020204" pitchFamily="34" charset="0"/>
              </a:rPr>
              <a:t>Can you get to the point where you have so much and are doing so well that you fail to realize and be thankful for the source of all your blessings?</a:t>
            </a:r>
            <a:endParaRPr lang="en-US" sz="2400" dirty="0"/>
          </a:p>
        </p:txBody>
      </p:sp>
      <p:sp>
        <p:nvSpPr>
          <p:cNvPr id="10" name="TextBox 9">
            <a:extLst>
              <a:ext uri="{FF2B5EF4-FFF2-40B4-BE49-F238E27FC236}">
                <a16:creationId xmlns:a16="http://schemas.microsoft.com/office/drawing/2014/main" id="{E61F5A5C-CA18-7A4B-484D-6DC991279698}"/>
              </a:ext>
            </a:extLst>
          </p:cNvPr>
          <p:cNvSpPr txBox="1"/>
          <p:nvPr/>
        </p:nvSpPr>
        <p:spPr>
          <a:xfrm>
            <a:off x="633409" y="5018544"/>
            <a:ext cx="10334625" cy="1200329"/>
          </a:xfrm>
          <a:prstGeom prst="rect">
            <a:avLst/>
          </a:prstGeom>
          <a:noFill/>
        </p:spPr>
        <p:txBody>
          <a:bodyPr wrap="square">
            <a:spAutoFit/>
          </a:bodyPr>
          <a:lstStyle/>
          <a:p>
            <a:pPr algn="ctr"/>
            <a:r>
              <a:rPr lang="en-US" sz="2400" b="0" i="0" dirty="0">
                <a:solidFill>
                  <a:srgbClr val="0A0A0A"/>
                </a:solidFill>
                <a:effectLst/>
                <a:latin typeface="Open Sans" panose="020B0606030504020204" pitchFamily="34" charset="0"/>
              </a:rPr>
              <a:t>Can you get to the point where you have so much and are doing so well that you become slaves to your things? Can your priorities change such that you put having things, doing things, in front of God?</a:t>
            </a:r>
            <a:endParaRPr lang="en-US" sz="2400" dirty="0"/>
          </a:p>
        </p:txBody>
      </p:sp>
      <p:sp>
        <p:nvSpPr>
          <p:cNvPr id="11" name="TextBox 10">
            <a:extLst>
              <a:ext uri="{FF2B5EF4-FFF2-40B4-BE49-F238E27FC236}">
                <a16:creationId xmlns:a16="http://schemas.microsoft.com/office/drawing/2014/main" id="{21344B8C-76BC-D597-43DA-76408EEE335E}"/>
              </a:ext>
            </a:extLst>
          </p:cNvPr>
          <p:cNvSpPr txBox="1"/>
          <p:nvPr/>
        </p:nvSpPr>
        <p:spPr>
          <a:xfrm rot="20326657">
            <a:off x="2021854" y="2182881"/>
            <a:ext cx="7038974" cy="2215991"/>
          </a:xfrm>
          <a:prstGeom prst="rect">
            <a:avLst/>
          </a:prstGeom>
          <a:noFill/>
        </p:spPr>
        <p:txBody>
          <a:bodyPr wrap="square" rtlCol="0">
            <a:spAutoFit/>
          </a:bodyPr>
          <a:lstStyle/>
          <a:p>
            <a:pPr algn="ctr"/>
            <a:r>
              <a:rPr lang="en-US" sz="13800" dirty="0">
                <a:solidFill>
                  <a:schemeClr val="bg1"/>
                </a:solidFill>
              </a:rPr>
              <a:t>Ouch!!</a:t>
            </a:r>
          </a:p>
        </p:txBody>
      </p:sp>
      <p:sp>
        <p:nvSpPr>
          <p:cNvPr id="13" name="TextBox 12">
            <a:extLst>
              <a:ext uri="{FF2B5EF4-FFF2-40B4-BE49-F238E27FC236}">
                <a16:creationId xmlns:a16="http://schemas.microsoft.com/office/drawing/2014/main" id="{453FDDC9-79A2-EB9F-89B2-20112ACF0A6F}"/>
              </a:ext>
            </a:extLst>
          </p:cNvPr>
          <p:cNvSpPr txBox="1"/>
          <p:nvPr/>
        </p:nvSpPr>
        <p:spPr>
          <a:xfrm>
            <a:off x="2590793" y="670306"/>
            <a:ext cx="7226230" cy="646331"/>
          </a:xfrm>
          <a:prstGeom prst="rect">
            <a:avLst/>
          </a:prstGeom>
          <a:noFill/>
        </p:spPr>
        <p:txBody>
          <a:bodyPr wrap="square">
            <a:spAutoFit/>
          </a:bodyPr>
          <a:lstStyle/>
          <a:p>
            <a:pPr algn="ctr"/>
            <a:r>
              <a:rPr lang="en-US" sz="3600" i="1" dirty="0"/>
              <a:t>This going to sting a little bit</a:t>
            </a:r>
          </a:p>
        </p:txBody>
      </p:sp>
    </p:spTree>
    <p:extLst>
      <p:ext uri="{BB962C8B-B14F-4D97-AF65-F5344CB8AC3E}">
        <p14:creationId xmlns:p14="http://schemas.microsoft.com/office/powerpoint/2010/main" val="350134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75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3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3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375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1160">
                                          <p:stCondLst>
                                            <p:cond delay="0"/>
                                          </p:stCondLst>
                                        </p:cTn>
                                        <p:tgtEl>
                                          <p:spTgt spid="11"/>
                                        </p:tgtEl>
                                      </p:cBhvr>
                                    </p:animEffect>
                                    <p:anim calcmode="lin" valueType="num">
                                      <p:cBhvr>
                                        <p:cTn id="40" dur="3644"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1328"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1328" tmFilter="0, 0; 0.125,0.2665; 0.25,0.4; 0.375,0.465; 0.5,0.5;  0.625,0.535; 0.75,0.6; 0.875,0.7335; 1,1">
                                          <p:stCondLst>
                                            <p:cond delay="1328"/>
                                          </p:stCondLst>
                                        </p:cTn>
                                        <p:tgtEl>
                                          <p:spTgt spid="11"/>
                                        </p:tgtEl>
                                        <p:attrNameLst>
                                          <p:attrName>ppt_y</p:attrName>
                                        </p:attrNameLst>
                                      </p:cBhvr>
                                      <p:tavLst>
                                        <p:tav tm="0" fmla="#ppt_y-sin(pi*$)/9">
                                          <p:val>
                                            <p:fltVal val="0"/>
                                          </p:val>
                                        </p:tav>
                                        <p:tav tm="100000">
                                          <p:val>
                                            <p:fltVal val="1"/>
                                          </p:val>
                                        </p:tav>
                                      </p:tavLst>
                                    </p:anim>
                                    <p:anim calcmode="lin" valueType="num">
                                      <p:cBhvr>
                                        <p:cTn id="43" dur="664" tmFilter="0, 0; 0.125,0.2665; 0.25,0.4; 0.375,0.465; 0.5,0.5;  0.625,0.535; 0.75,0.6; 0.875,0.7335; 1,1">
                                          <p:stCondLst>
                                            <p:cond delay="2648"/>
                                          </p:stCondLst>
                                        </p:cTn>
                                        <p:tgtEl>
                                          <p:spTgt spid="11"/>
                                        </p:tgtEl>
                                        <p:attrNameLst>
                                          <p:attrName>ppt_y</p:attrName>
                                        </p:attrNameLst>
                                      </p:cBhvr>
                                      <p:tavLst>
                                        <p:tav tm="0" fmla="#ppt_y-sin(pi*$)/27">
                                          <p:val>
                                            <p:fltVal val="0"/>
                                          </p:val>
                                        </p:tav>
                                        <p:tav tm="100000">
                                          <p:val>
                                            <p:fltVal val="1"/>
                                          </p:val>
                                        </p:tav>
                                      </p:tavLst>
                                    </p:anim>
                                    <p:anim calcmode="lin" valueType="num">
                                      <p:cBhvr>
                                        <p:cTn id="44" dur="328" tmFilter="0, 0; 0.125,0.2665; 0.25,0.4; 0.375,0.465; 0.5,0.5;  0.625,0.535; 0.75,0.6; 0.875,0.7335; 1,1">
                                          <p:stCondLst>
                                            <p:cond delay="3312"/>
                                          </p:stCondLst>
                                        </p:cTn>
                                        <p:tgtEl>
                                          <p:spTgt spid="11"/>
                                        </p:tgtEl>
                                        <p:attrNameLst>
                                          <p:attrName>ppt_y</p:attrName>
                                        </p:attrNameLst>
                                      </p:cBhvr>
                                      <p:tavLst>
                                        <p:tav tm="0" fmla="#ppt_y-sin(pi*$)/81">
                                          <p:val>
                                            <p:fltVal val="0"/>
                                          </p:val>
                                        </p:tav>
                                        <p:tav tm="100000">
                                          <p:val>
                                            <p:fltVal val="1"/>
                                          </p:val>
                                        </p:tav>
                                      </p:tavLst>
                                    </p:anim>
                                    <p:animScale>
                                      <p:cBhvr>
                                        <p:cTn id="45" dur="52">
                                          <p:stCondLst>
                                            <p:cond delay="1300"/>
                                          </p:stCondLst>
                                        </p:cTn>
                                        <p:tgtEl>
                                          <p:spTgt spid="11"/>
                                        </p:tgtEl>
                                      </p:cBhvr>
                                      <p:to x="100000" y="60000"/>
                                    </p:animScale>
                                    <p:animScale>
                                      <p:cBhvr>
                                        <p:cTn id="46" dur="332" decel="50000">
                                          <p:stCondLst>
                                            <p:cond delay="1352"/>
                                          </p:stCondLst>
                                        </p:cTn>
                                        <p:tgtEl>
                                          <p:spTgt spid="11"/>
                                        </p:tgtEl>
                                      </p:cBhvr>
                                      <p:to x="100000" y="100000"/>
                                    </p:animScale>
                                    <p:animScale>
                                      <p:cBhvr>
                                        <p:cTn id="47" dur="52">
                                          <p:stCondLst>
                                            <p:cond delay="2624"/>
                                          </p:stCondLst>
                                        </p:cTn>
                                        <p:tgtEl>
                                          <p:spTgt spid="11"/>
                                        </p:tgtEl>
                                      </p:cBhvr>
                                      <p:to x="100000" y="80000"/>
                                    </p:animScale>
                                    <p:animScale>
                                      <p:cBhvr>
                                        <p:cTn id="48" dur="332" decel="50000">
                                          <p:stCondLst>
                                            <p:cond delay="2676"/>
                                          </p:stCondLst>
                                        </p:cTn>
                                        <p:tgtEl>
                                          <p:spTgt spid="11"/>
                                        </p:tgtEl>
                                      </p:cBhvr>
                                      <p:to x="100000" y="100000"/>
                                    </p:animScale>
                                    <p:animScale>
                                      <p:cBhvr>
                                        <p:cTn id="49" dur="52">
                                          <p:stCondLst>
                                            <p:cond delay="3284"/>
                                          </p:stCondLst>
                                        </p:cTn>
                                        <p:tgtEl>
                                          <p:spTgt spid="11"/>
                                        </p:tgtEl>
                                      </p:cBhvr>
                                      <p:to x="100000" y="90000"/>
                                    </p:animScale>
                                    <p:animScale>
                                      <p:cBhvr>
                                        <p:cTn id="50" dur="332" decel="50000">
                                          <p:stCondLst>
                                            <p:cond delay="3336"/>
                                          </p:stCondLst>
                                        </p:cTn>
                                        <p:tgtEl>
                                          <p:spTgt spid="11"/>
                                        </p:tgtEl>
                                      </p:cBhvr>
                                      <p:to x="100000" y="100000"/>
                                    </p:animScale>
                                    <p:animScale>
                                      <p:cBhvr>
                                        <p:cTn id="51" dur="52">
                                          <p:stCondLst>
                                            <p:cond delay="3616"/>
                                          </p:stCondLst>
                                        </p:cTn>
                                        <p:tgtEl>
                                          <p:spTgt spid="11"/>
                                        </p:tgtEl>
                                      </p:cBhvr>
                                      <p:to x="100000" y="95000"/>
                                    </p:animScale>
                                    <p:animScale>
                                      <p:cBhvr>
                                        <p:cTn id="52" dur="332" decel="50000">
                                          <p:stCondLst>
                                            <p:cond delay="3668"/>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P spid="10" grpId="0"/>
      <p:bldP spid="11"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3CC4242-BD45-417B-49CE-E4394D69859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D37CDD1-36D4-34A3-B3CC-7C3E7F545BF1}"/>
              </a:ext>
            </a:extLst>
          </p:cNvPr>
          <p:cNvSpPr txBox="1"/>
          <p:nvPr/>
        </p:nvSpPr>
        <p:spPr>
          <a:xfrm>
            <a:off x="640625" y="1536174"/>
            <a:ext cx="9840685" cy="3785652"/>
          </a:xfrm>
          <a:prstGeom prst="rect">
            <a:avLst/>
          </a:prstGeom>
          <a:noFill/>
        </p:spPr>
        <p:txBody>
          <a:bodyPr wrap="square">
            <a:spAutoFit/>
          </a:bodyPr>
          <a:lstStyle/>
          <a:p>
            <a:pPr algn="ctr">
              <a:spcBef>
                <a:spcPts val="750"/>
              </a:spcBef>
              <a:spcAft>
                <a:spcPts val="600"/>
              </a:spcAft>
            </a:pPr>
            <a:r>
              <a:rPr lang="en-US" sz="4000" b="0" i="0" dirty="0">
                <a:solidFill>
                  <a:srgbClr val="001D35"/>
                </a:solidFill>
                <a:effectLst/>
                <a:latin typeface="Google Sans"/>
              </a:rPr>
              <a:t>Jesus advises them to buy from him "gold refined in the fire" to become truly rich, "white garments" to cover their nakedness, and "salve to anoint your eyes" to see. This is a call to repent and seek spiritual instead of material wealth. </a:t>
            </a:r>
          </a:p>
        </p:txBody>
      </p:sp>
      <p:sp>
        <p:nvSpPr>
          <p:cNvPr id="5" name="TextBox 4">
            <a:extLst>
              <a:ext uri="{FF2B5EF4-FFF2-40B4-BE49-F238E27FC236}">
                <a16:creationId xmlns:a16="http://schemas.microsoft.com/office/drawing/2014/main" id="{8747171B-AEA3-40D3-37A6-EA53E0FBDB4F}"/>
              </a:ext>
            </a:extLst>
          </p:cNvPr>
          <p:cNvSpPr txBox="1"/>
          <p:nvPr/>
        </p:nvSpPr>
        <p:spPr>
          <a:xfrm>
            <a:off x="2334986" y="481539"/>
            <a:ext cx="6096000" cy="707886"/>
          </a:xfrm>
          <a:prstGeom prst="rect">
            <a:avLst/>
          </a:prstGeom>
          <a:noFill/>
        </p:spPr>
        <p:txBody>
          <a:bodyPr wrap="square">
            <a:spAutoFit/>
          </a:bodyPr>
          <a:lstStyle/>
          <a:p>
            <a:pPr algn="ctr">
              <a:spcBef>
                <a:spcPts val="750"/>
              </a:spcBef>
              <a:spcAft>
                <a:spcPts val="600"/>
              </a:spcAft>
            </a:pPr>
            <a:r>
              <a:rPr lang="en-US" sz="4000" b="1" i="0" dirty="0">
                <a:solidFill>
                  <a:srgbClr val="001D35"/>
                </a:solidFill>
                <a:effectLst/>
                <a:latin typeface="Google Sans"/>
              </a:rPr>
              <a:t>Advice for repentance:</a:t>
            </a:r>
            <a:r>
              <a:rPr lang="en-US" sz="4000" b="0" i="0" dirty="0">
                <a:solidFill>
                  <a:srgbClr val="001D35"/>
                </a:solidFill>
                <a:effectLst/>
                <a:latin typeface="Google Sans"/>
              </a:rPr>
              <a:t> </a:t>
            </a:r>
          </a:p>
        </p:txBody>
      </p:sp>
    </p:spTree>
    <p:extLst>
      <p:ext uri="{BB962C8B-B14F-4D97-AF65-F5344CB8AC3E}">
        <p14:creationId xmlns:p14="http://schemas.microsoft.com/office/powerpoint/2010/main" val="77061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75C7110-A858-A3F8-FE09-64BF2F729C6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9A5FB30-CAC7-B0AE-5F41-0CF53503051E}"/>
              </a:ext>
            </a:extLst>
          </p:cNvPr>
          <p:cNvSpPr txBox="1"/>
          <p:nvPr/>
        </p:nvSpPr>
        <p:spPr>
          <a:xfrm>
            <a:off x="657224" y="1784688"/>
            <a:ext cx="10048875" cy="1754326"/>
          </a:xfrm>
          <a:prstGeom prst="rect">
            <a:avLst/>
          </a:prstGeom>
          <a:noFill/>
        </p:spPr>
        <p:txBody>
          <a:bodyPr wrap="square">
            <a:spAutoFit/>
          </a:bodyPr>
          <a:lstStyle/>
          <a:p>
            <a:pPr algn="ctr">
              <a:buNone/>
            </a:pPr>
            <a:r>
              <a:rPr lang="en-US" sz="3600" b="0" i="0" dirty="0">
                <a:solidFill>
                  <a:srgbClr val="0A0A0A"/>
                </a:solidFill>
                <a:effectLst/>
                <a:latin typeface="Open Sans" panose="020B0606030504020204" pitchFamily="34" charset="0"/>
              </a:rPr>
              <a:t>If Jesus were to give us advise today, do you think it prudent to follow it? </a:t>
            </a:r>
          </a:p>
          <a:p>
            <a:pPr algn="ctr">
              <a:buNone/>
            </a:pPr>
            <a:endParaRPr lang="en-US" sz="3600" dirty="0">
              <a:solidFill>
                <a:srgbClr val="0A0A0A"/>
              </a:solidFill>
              <a:latin typeface="Open Sans" panose="020B0606030504020204" pitchFamily="34" charset="0"/>
            </a:endParaRPr>
          </a:p>
        </p:txBody>
      </p:sp>
      <p:sp>
        <p:nvSpPr>
          <p:cNvPr id="5" name="TextBox 4">
            <a:extLst>
              <a:ext uri="{FF2B5EF4-FFF2-40B4-BE49-F238E27FC236}">
                <a16:creationId xmlns:a16="http://schemas.microsoft.com/office/drawing/2014/main" id="{16F107D2-A0A7-1D1B-8FD6-C6E97CBFA817}"/>
              </a:ext>
            </a:extLst>
          </p:cNvPr>
          <p:cNvSpPr txBox="1"/>
          <p:nvPr/>
        </p:nvSpPr>
        <p:spPr>
          <a:xfrm>
            <a:off x="1771650" y="710951"/>
            <a:ext cx="7820025" cy="707886"/>
          </a:xfrm>
          <a:prstGeom prst="rect">
            <a:avLst/>
          </a:prstGeom>
          <a:noFill/>
        </p:spPr>
        <p:txBody>
          <a:bodyPr wrap="square">
            <a:spAutoFit/>
          </a:bodyPr>
          <a:lstStyle/>
          <a:p>
            <a:pPr algn="ctr">
              <a:buNone/>
            </a:pPr>
            <a:r>
              <a:rPr lang="en-US" sz="4000" b="0" i="0" dirty="0">
                <a:solidFill>
                  <a:srgbClr val="0A0A0A"/>
                </a:solidFill>
                <a:effectLst/>
                <a:latin typeface="Open Sans" panose="020B0606030504020204" pitchFamily="34" charset="0"/>
              </a:rPr>
              <a:t>Vs. 18: I advise/counsel you…</a:t>
            </a:r>
          </a:p>
        </p:txBody>
      </p:sp>
      <p:sp>
        <p:nvSpPr>
          <p:cNvPr id="7" name="TextBox 6">
            <a:extLst>
              <a:ext uri="{FF2B5EF4-FFF2-40B4-BE49-F238E27FC236}">
                <a16:creationId xmlns:a16="http://schemas.microsoft.com/office/drawing/2014/main" id="{B7514C8A-8053-BCB4-19D6-32FFA1413CD4}"/>
              </a:ext>
            </a:extLst>
          </p:cNvPr>
          <p:cNvSpPr txBox="1"/>
          <p:nvPr/>
        </p:nvSpPr>
        <p:spPr>
          <a:xfrm>
            <a:off x="971549" y="3782110"/>
            <a:ext cx="9820275" cy="1200329"/>
          </a:xfrm>
          <a:prstGeom prst="rect">
            <a:avLst/>
          </a:prstGeom>
          <a:noFill/>
        </p:spPr>
        <p:txBody>
          <a:bodyPr wrap="square">
            <a:spAutoFit/>
          </a:bodyPr>
          <a:lstStyle/>
          <a:p>
            <a:pPr algn="ctr">
              <a:buNone/>
            </a:pPr>
            <a:r>
              <a:rPr lang="en-US" sz="3600" b="0" i="0" dirty="0">
                <a:solidFill>
                  <a:srgbClr val="0A0A0A"/>
                </a:solidFill>
                <a:effectLst/>
                <a:latin typeface="Open Sans" panose="020B0606030504020204" pitchFamily="34" charset="0"/>
              </a:rPr>
              <a:t>What was His advise to them and any today who are “dead and don’t know it?”</a:t>
            </a:r>
          </a:p>
        </p:txBody>
      </p:sp>
    </p:spTree>
    <p:extLst>
      <p:ext uri="{BB962C8B-B14F-4D97-AF65-F5344CB8AC3E}">
        <p14:creationId xmlns:p14="http://schemas.microsoft.com/office/powerpoint/2010/main" val="212055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D09E1B9-0666-A59C-EC3A-ED965D58342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E57EAE7-1C89-522B-148A-5067796BD0FC}"/>
              </a:ext>
            </a:extLst>
          </p:cNvPr>
          <p:cNvSpPr txBox="1"/>
          <p:nvPr/>
        </p:nvSpPr>
        <p:spPr>
          <a:xfrm>
            <a:off x="561975" y="1933565"/>
            <a:ext cx="11182350" cy="3785652"/>
          </a:xfrm>
          <a:prstGeom prst="rect">
            <a:avLst/>
          </a:prstGeom>
          <a:noFill/>
        </p:spPr>
        <p:txBody>
          <a:bodyPr wrap="square">
            <a:spAutoFit/>
          </a:bodyPr>
          <a:lstStyle/>
          <a:p>
            <a:pPr algn="ctr"/>
            <a:r>
              <a:rPr lang="en-US" sz="4800" b="0" i="0" dirty="0">
                <a:solidFill>
                  <a:srgbClr val="001D35"/>
                </a:solidFill>
                <a:effectLst/>
                <a:latin typeface="Google Sans"/>
              </a:rPr>
              <a:t>The passage concludes with a striking metaphor: "Behold, I stand at the door and knock. If anyone hears my voice and opens the door, I will come in to him and eat with him, and he with me". </a:t>
            </a:r>
          </a:p>
        </p:txBody>
      </p:sp>
      <p:sp>
        <p:nvSpPr>
          <p:cNvPr id="5" name="TextBox 4">
            <a:extLst>
              <a:ext uri="{FF2B5EF4-FFF2-40B4-BE49-F238E27FC236}">
                <a16:creationId xmlns:a16="http://schemas.microsoft.com/office/drawing/2014/main" id="{68678761-2B01-F03E-FD53-66871057E4A1}"/>
              </a:ext>
            </a:extLst>
          </p:cNvPr>
          <p:cNvSpPr txBox="1"/>
          <p:nvPr/>
        </p:nvSpPr>
        <p:spPr>
          <a:xfrm>
            <a:off x="2793547" y="666868"/>
            <a:ext cx="6096000" cy="707886"/>
          </a:xfrm>
          <a:prstGeom prst="rect">
            <a:avLst/>
          </a:prstGeom>
          <a:noFill/>
        </p:spPr>
        <p:txBody>
          <a:bodyPr wrap="square">
            <a:spAutoFit/>
          </a:bodyPr>
          <a:lstStyle/>
          <a:p>
            <a:pPr algn="ctr"/>
            <a:r>
              <a:rPr lang="en-US" sz="4000" b="1" i="0" dirty="0">
                <a:solidFill>
                  <a:srgbClr val="001D35"/>
                </a:solidFill>
                <a:effectLst/>
                <a:latin typeface="Google Sans"/>
              </a:rPr>
              <a:t>Jesus at the door:</a:t>
            </a:r>
            <a:r>
              <a:rPr lang="en-US" sz="4000" b="0" i="0" dirty="0">
                <a:solidFill>
                  <a:srgbClr val="001D35"/>
                </a:solidFill>
                <a:effectLst/>
                <a:latin typeface="Google Sans"/>
              </a:rPr>
              <a:t> </a:t>
            </a:r>
          </a:p>
        </p:txBody>
      </p:sp>
    </p:spTree>
    <p:extLst>
      <p:ext uri="{BB962C8B-B14F-4D97-AF65-F5344CB8AC3E}">
        <p14:creationId xmlns:p14="http://schemas.microsoft.com/office/powerpoint/2010/main" val="161338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FECF786-89DF-B446-AB7A-6D5AB189452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BB53FD4-B07A-EC3B-009A-1C4ABDA5F517}"/>
              </a:ext>
            </a:extLst>
          </p:cNvPr>
          <p:cNvSpPr txBox="1"/>
          <p:nvPr/>
        </p:nvSpPr>
        <p:spPr>
          <a:xfrm>
            <a:off x="953045" y="884853"/>
            <a:ext cx="9657806" cy="1754326"/>
          </a:xfrm>
          <a:prstGeom prst="rect">
            <a:avLst/>
          </a:prstGeom>
          <a:noFill/>
        </p:spPr>
        <p:txBody>
          <a:bodyPr wrap="square">
            <a:spAutoFit/>
          </a:bodyPr>
          <a:lstStyle/>
          <a:p>
            <a:pPr algn="ctr">
              <a:spcBef>
                <a:spcPts val="600"/>
              </a:spcBef>
              <a:spcAft>
                <a:spcPts val="600"/>
              </a:spcAft>
            </a:pPr>
            <a:r>
              <a:rPr lang="en-US" sz="5400" b="0" i="0" dirty="0">
                <a:solidFill>
                  <a:srgbClr val="001D35"/>
                </a:solidFill>
                <a:effectLst/>
                <a:latin typeface="Google Sans"/>
              </a:rPr>
              <a:t>This is a call for </a:t>
            </a:r>
            <a:r>
              <a:rPr lang="en-US" sz="5400" b="0" i="0" u="sng" dirty="0">
                <a:solidFill>
                  <a:srgbClr val="001D35"/>
                </a:solidFill>
                <a:effectLst/>
                <a:latin typeface="Google Sans"/>
              </a:rPr>
              <a:t>personal, intimate fellowship </a:t>
            </a:r>
            <a:r>
              <a:rPr lang="en-US" sz="5400" b="0" i="0" dirty="0">
                <a:solidFill>
                  <a:srgbClr val="001D35"/>
                </a:solidFill>
                <a:effectLst/>
                <a:latin typeface="Google Sans"/>
              </a:rPr>
              <a:t>with believers. </a:t>
            </a:r>
          </a:p>
        </p:txBody>
      </p:sp>
      <p:sp>
        <p:nvSpPr>
          <p:cNvPr id="5" name="TextBox 4">
            <a:extLst>
              <a:ext uri="{FF2B5EF4-FFF2-40B4-BE49-F238E27FC236}">
                <a16:creationId xmlns:a16="http://schemas.microsoft.com/office/drawing/2014/main" id="{ED475AF0-DA57-9E4D-36AD-7FD7D2AA857C}"/>
              </a:ext>
            </a:extLst>
          </p:cNvPr>
          <p:cNvSpPr txBox="1"/>
          <p:nvPr/>
        </p:nvSpPr>
        <p:spPr>
          <a:xfrm>
            <a:off x="883648" y="3495675"/>
            <a:ext cx="10249989" cy="2308324"/>
          </a:xfrm>
          <a:prstGeom prst="rect">
            <a:avLst/>
          </a:prstGeom>
          <a:noFill/>
        </p:spPr>
        <p:txBody>
          <a:bodyPr wrap="square">
            <a:spAutoFit/>
          </a:bodyPr>
          <a:lstStyle/>
          <a:p>
            <a:pPr algn="ctr">
              <a:spcBef>
                <a:spcPts val="600"/>
              </a:spcBef>
              <a:spcAft>
                <a:spcPts val="1500"/>
              </a:spcAft>
            </a:pPr>
            <a:r>
              <a:rPr lang="en-US" sz="4800" b="0" i="0" dirty="0">
                <a:solidFill>
                  <a:srgbClr val="001D35"/>
                </a:solidFill>
                <a:effectLst/>
                <a:latin typeface="Google Sans"/>
              </a:rPr>
              <a:t>It represents Jesus's desire to have a </a:t>
            </a:r>
            <a:r>
              <a:rPr lang="en-US" sz="4800" b="0" i="0" u="sng" dirty="0">
                <a:solidFill>
                  <a:srgbClr val="001D35"/>
                </a:solidFill>
                <a:effectLst/>
                <a:latin typeface="Google Sans"/>
              </a:rPr>
              <a:t>relationship with them</a:t>
            </a:r>
            <a:r>
              <a:rPr lang="en-US" sz="4800" b="0" i="0" dirty="0">
                <a:solidFill>
                  <a:srgbClr val="001D35"/>
                </a:solidFill>
                <a:effectLst/>
                <a:latin typeface="Google Sans"/>
              </a:rPr>
              <a:t>, which is the </a:t>
            </a:r>
            <a:r>
              <a:rPr lang="en-US" sz="4800" b="0" i="0" u="sng" dirty="0">
                <a:solidFill>
                  <a:srgbClr val="001D35"/>
                </a:solidFill>
                <a:effectLst/>
                <a:latin typeface="Google Sans"/>
              </a:rPr>
              <a:t>path to victory</a:t>
            </a:r>
          </a:p>
        </p:txBody>
      </p:sp>
    </p:spTree>
    <p:extLst>
      <p:ext uri="{BB962C8B-B14F-4D97-AF65-F5344CB8AC3E}">
        <p14:creationId xmlns:p14="http://schemas.microsoft.com/office/powerpoint/2010/main" val="233252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A70B19B-D4DF-A3DA-605E-8ACDB3BDBA9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7C66964-D981-70C8-15E7-454D3625BE72}"/>
              </a:ext>
            </a:extLst>
          </p:cNvPr>
          <p:cNvSpPr txBox="1"/>
          <p:nvPr/>
        </p:nvSpPr>
        <p:spPr>
          <a:xfrm>
            <a:off x="771526" y="1331892"/>
            <a:ext cx="10153650" cy="2062103"/>
          </a:xfrm>
          <a:prstGeom prst="rect">
            <a:avLst/>
          </a:prstGeom>
          <a:noFill/>
        </p:spPr>
        <p:txBody>
          <a:bodyPr wrap="square">
            <a:spAutoFit/>
          </a:bodyPr>
          <a:lstStyle/>
          <a:p>
            <a:pPr algn="ctr">
              <a:buNone/>
            </a:pPr>
            <a:r>
              <a:rPr lang="en-US" sz="3200" b="0" i="0" dirty="0">
                <a:solidFill>
                  <a:srgbClr val="0A0A0A"/>
                </a:solidFill>
                <a:effectLst/>
                <a:latin typeface="Open Sans" panose="020B0606030504020204" pitchFamily="34" charset="0"/>
              </a:rPr>
              <a:t>Vs. 19-20: Those whom I love… repent.</a:t>
            </a:r>
          </a:p>
          <a:p>
            <a:pPr algn="ctr">
              <a:buNone/>
            </a:pPr>
            <a:r>
              <a:rPr lang="en-US" sz="3200" b="0" i="0" dirty="0">
                <a:solidFill>
                  <a:srgbClr val="0A0A0A"/>
                </a:solidFill>
                <a:effectLst/>
                <a:latin typeface="Open Sans" panose="020B0606030504020204" pitchFamily="34" charset="0"/>
              </a:rPr>
              <a:t>Though blinded by their wealth, love of material things and lukewarmness, Jesus still loves you and provides us an opportunity for repentance. </a:t>
            </a:r>
          </a:p>
        </p:txBody>
      </p:sp>
      <p:sp>
        <p:nvSpPr>
          <p:cNvPr id="4" name="TextBox 3">
            <a:extLst>
              <a:ext uri="{FF2B5EF4-FFF2-40B4-BE49-F238E27FC236}">
                <a16:creationId xmlns:a16="http://schemas.microsoft.com/office/drawing/2014/main" id="{9E35BB9B-9B2B-FA61-D8F6-9D0D6C699ED6}"/>
              </a:ext>
            </a:extLst>
          </p:cNvPr>
          <p:cNvSpPr txBox="1"/>
          <p:nvPr/>
        </p:nvSpPr>
        <p:spPr>
          <a:xfrm>
            <a:off x="3190875" y="223896"/>
            <a:ext cx="5038725" cy="1107996"/>
          </a:xfrm>
          <a:prstGeom prst="rect">
            <a:avLst/>
          </a:prstGeom>
          <a:noFill/>
        </p:spPr>
        <p:txBody>
          <a:bodyPr wrap="square" rtlCol="0">
            <a:spAutoFit/>
          </a:bodyPr>
          <a:lstStyle/>
          <a:p>
            <a:pPr algn="ctr"/>
            <a:r>
              <a:rPr lang="en-US" sz="6600" dirty="0"/>
              <a:t>Homework</a:t>
            </a:r>
          </a:p>
        </p:txBody>
      </p:sp>
      <p:sp>
        <p:nvSpPr>
          <p:cNvPr id="6" name="TextBox 5">
            <a:extLst>
              <a:ext uri="{FF2B5EF4-FFF2-40B4-BE49-F238E27FC236}">
                <a16:creationId xmlns:a16="http://schemas.microsoft.com/office/drawing/2014/main" id="{898A8265-A697-F015-0174-BAEB12E19CE7}"/>
              </a:ext>
            </a:extLst>
          </p:cNvPr>
          <p:cNvSpPr txBox="1"/>
          <p:nvPr/>
        </p:nvSpPr>
        <p:spPr>
          <a:xfrm>
            <a:off x="1066801" y="3794283"/>
            <a:ext cx="9563100" cy="1200329"/>
          </a:xfrm>
          <a:prstGeom prst="rect">
            <a:avLst/>
          </a:prstGeom>
          <a:noFill/>
        </p:spPr>
        <p:txBody>
          <a:bodyPr wrap="square">
            <a:spAutoFit/>
          </a:bodyPr>
          <a:lstStyle/>
          <a:p>
            <a:pPr algn="ctr"/>
            <a:r>
              <a:rPr lang="en-US" sz="3600" b="0" i="0" dirty="0">
                <a:solidFill>
                  <a:srgbClr val="0A0A0A"/>
                </a:solidFill>
                <a:effectLst/>
                <a:latin typeface="Open Sans" panose="020B0606030504020204" pitchFamily="34" charset="0"/>
              </a:rPr>
              <a:t>The same is true for us today.  This week He stands at the door and knocks. </a:t>
            </a:r>
            <a:endParaRPr lang="en-US" sz="3600" dirty="0"/>
          </a:p>
        </p:txBody>
      </p:sp>
      <p:sp>
        <p:nvSpPr>
          <p:cNvPr id="8" name="TextBox 7">
            <a:extLst>
              <a:ext uri="{FF2B5EF4-FFF2-40B4-BE49-F238E27FC236}">
                <a16:creationId xmlns:a16="http://schemas.microsoft.com/office/drawing/2014/main" id="{3746E0CC-04F5-4CDC-9107-C9E11982DDFB}"/>
              </a:ext>
            </a:extLst>
          </p:cNvPr>
          <p:cNvSpPr txBox="1"/>
          <p:nvPr/>
        </p:nvSpPr>
        <p:spPr>
          <a:xfrm>
            <a:off x="1066801" y="5359896"/>
            <a:ext cx="10220324" cy="707886"/>
          </a:xfrm>
          <a:prstGeom prst="rect">
            <a:avLst/>
          </a:prstGeom>
          <a:noFill/>
        </p:spPr>
        <p:txBody>
          <a:bodyPr wrap="square">
            <a:spAutoFit/>
          </a:bodyPr>
          <a:lstStyle/>
          <a:p>
            <a:pPr algn="ctr"/>
            <a:r>
              <a:rPr lang="en-US" sz="4000" b="0" i="0" u="sng" dirty="0">
                <a:solidFill>
                  <a:srgbClr val="0A0A0A"/>
                </a:solidFill>
                <a:effectLst/>
                <a:latin typeface="Open Sans" panose="020B0606030504020204" pitchFamily="34" charset="0"/>
              </a:rPr>
              <a:t>This week it’s our responsibility to open it!</a:t>
            </a:r>
            <a:endParaRPr lang="en-US" sz="4000" u="sng" dirty="0"/>
          </a:p>
        </p:txBody>
      </p:sp>
    </p:spTree>
    <p:extLst>
      <p:ext uri="{BB962C8B-B14F-4D97-AF65-F5344CB8AC3E}">
        <p14:creationId xmlns:p14="http://schemas.microsoft.com/office/powerpoint/2010/main" val="315407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1305">
                                          <p:stCondLst>
                                            <p:cond delay="0"/>
                                          </p:stCondLst>
                                        </p:cTn>
                                        <p:tgtEl>
                                          <p:spTgt spid="8"/>
                                        </p:tgtEl>
                                      </p:cBhvr>
                                    </p:animEffect>
                                    <p:anim calcmode="lin" valueType="num">
                                      <p:cBhvr>
                                        <p:cTn id="21" dur="4100"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2" dur="149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3" dur="1494" tmFilter="0, 0; 0.125,0.2665; 0.25,0.4; 0.375,0.465; 0.5,0.5;  0.625,0.535; 0.75,0.6; 0.875,0.7335; 1,1">
                                          <p:stCondLst>
                                            <p:cond delay="1494"/>
                                          </p:stCondLst>
                                        </p:cTn>
                                        <p:tgtEl>
                                          <p:spTgt spid="8"/>
                                        </p:tgtEl>
                                        <p:attrNameLst>
                                          <p:attrName>ppt_y</p:attrName>
                                        </p:attrNameLst>
                                      </p:cBhvr>
                                      <p:tavLst>
                                        <p:tav tm="0" fmla="#ppt_y-sin(pi*$)/9">
                                          <p:val>
                                            <p:fltVal val="0"/>
                                          </p:val>
                                        </p:tav>
                                        <p:tav tm="100000">
                                          <p:val>
                                            <p:fltVal val="1"/>
                                          </p:val>
                                        </p:tav>
                                      </p:tavLst>
                                    </p:anim>
                                    <p:anim calcmode="lin" valueType="num">
                                      <p:cBhvr>
                                        <p:cTn id="24" dur="747" tmFilter="0, 0; 0.125,0.2665; 0.25,0.4; 0.375,0.465; 0.5,0.5;  0.625,0.535; 0.75,0.6; 0.875,0.7335; 1,1">
                                          <p:stCondLst>
                                            <p:cond delay="2979"/>
                                          </p:stCondLst>
                                        </p:cTn>
                                        <p:tgtEl>
                                          <p:spTgt spid="8"/>
                                        </p:tgtEl>
                                        <p:attrNameLst>
                                          <p:attrName>ppt_y</p:attrName>
                                        </p:attrNameLst>
                                      </p:cBhvr>
                                      <p:tavLst>
                                        <p:tav tm="0" fmla="#ppt_y-sin(pi*$)/27">
                                          <p:val>
                                            <p:fltVal val="0"/>
                                          </p:val>
                                        </p:tav>
                                        <p:tav tm="100000">
                                          <p:val>
                                            <p:fltVal val="1"/>
                                          </p:val>
                                        </p:tav>
                                      </p:tavLst>
                                    </p:anim>
                                    <p:anim calcmode="lin" valueType="num">
                                      <p:cBhvr>
                                        <p:cTn id="25" dur="369" tmFilter="0, 0; 0.125,0.2665; 0.25,0.4; 0.375,0.465; 0.5,0.5;  0.625,0.535; 0.75,0.6; 0.875,0.7335; 1,1">
                                          <p:stCondLst>
                                            <p:cond delay="3726"/>
                                          </p:stCondLst>
                                        </p:cTn>
                                        <p:tgtEl>
                                          <p:spTgt spid="8"/>
                                        </p:tgtEl>
                                        <p:attrNameLst>
                                          <p:attrName>ppt_y</p:attrName>
                                        </p:attrNameLst>
                                      </p:cBhvr>
                                      <p:tavLst>
                                        <p:tav tm="0" fmla="#ppt_y-sin(pi*$)/81">
                                          <p:val>
                                            <p:fltVal val="0"/>
                                          </p:val>
                                        </p:tav>
                                        <p:tav tm="100000">
                                          <p:val>
                                            <p:fltVal val="1"/>
                                          </p:val>
                                        </p:tav>
                                      </p:tavLst>
                                    </p:anim>
                                    <p:animScale>
                                      <p:cBhvr>
                                        <p:cTn id="26" dur="59">
                                          <p:stCondLst>
                                            <p:cond delay="1462"/>
                                          </p:stCondLst>
                                        </p:cTn>
                                        <p:tgtEl>
                                          <p:spTgt spid="8"/>
                                        </p:tgtEl>
                                      </p:cBhvr>
                                      <p:to x="100000" y="60000"/>
                                    </p:animScale>
                                    <p:animScale>
                                      <p:cBhvr>
                                        <p:cTn id="27" dur="373" decel="50000">
                                          <p:stCondLst>
                                            <p:cond delay="1521"/>
                                          </p:stCondLst>
                                        </p:cTn>
                                        <p:tgtEl>
                                          <p:spTgt spid="8"/>
                                        </p:tgtEl>
                                      </p:cBhvr>
                                      <p:to x="100000" y="100000"/>
                                    </p:animScale>
                                    <p:animScale>
                                      <p:cBhvr>
                                        <p:cTn id="28" dur="59">
                                          <p:stCondLst>
                                            <p:cond delay="2952"/>
                                          </p:stCondLst>
                                        </p:cTn>
                                        <p:tgtEl>
                                          <p:spTgt spid="8"/>
                                        </p:tgtEl>
                                      </p:cBhvr>
                                      <p:to x="100000" y="80000"/>
                                    </p:animScale>
                                    <p:animScale>
                                      <p:cBhvr>
                                        <p:cTn id="29" dur="373" decel="50000">
                                          <p:stCondLst>
                                            <p:cond delay="3011"/>
                                          </p:stCondLst>
                                        </p:cTn>
                                        <p:tgtEl>
                                          <p:spTgt spid="8"/>
                                        </p:tgtEl>
                                      </p:cBhvr>
                                      <p:to x="100000" y="100000"/>
                                    </p:animScale>
                                    <p:animScale>
                                      <p:cBhvr>
                                        <p:cTn id="30" dur="59">
                                          <p:stCondLst>
                                            <p:cond delay="3694"/>
                                          </p:stCondLst>
                                        </p:cTn>
                                        <p:tgtEl>
                                          <p:spTgt spid="8"/>
                                        </p:tgtEl>
                                      </p:cBhvr>
                                      <p:to x="100000" y="90000"/>
                                    </p:animScale>
                                    <p:animScale>
                                      <p:cBhvr>
                                        <p:cTn id="31" dur="373" decel="50000">
                                          <p:stCondLst>
                                            <p:cond delay="3753"/>
                                          </p:stCondLst>
                                        </p:cTn>
                                        <p:tgtEl>
                                          <p:spTgt spid="8"/>
                                        </p:tgtEl>
                                      </p:cBhvr>
                                      <p:to x="100000" y="100000"/>
                                    </p:animScale>
                                    <p:animScale>
                                      <p:cBhvr>
                                        <p:cTn id="32" dur="59">
                                          <p:stCondLst>
                                            <p:cond delay="4068"/>
                                          </p:stCondLst>
                                        </p:cTn>
                                        <p:tgtEl>
                                          <p:spTgt spid="8"/>
                                        </p:tgtEl>
                                      </p:cBhvr>
                                      <p:to x="100000" y="95000"/>
                                    </p:animScale>
                                    <p:animScale>
                                      <p:cBhvr>
                                        <p:cTn id="33" dur="373" decel="50000">
                                          <p:stCondLst>
                                            <p:cond delay="4127"/>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6478E4D-B4AA-243F-EDD8-BE212AA29C6A}"/>
            </a:ext>
          </a:extLst>
        </p:cNvPr>
        <p:cNvGrpSpPr/>
        <p:nvPr/>
      </p:nvGrpSpPr>
      <p:grpSpPr>
        <a:xfrm>
          <a:off x="0" y="0"/>
          <a:ext cx="0" cy="0"/>
          <a:chOff x="0" y="0"/>
          <a:chExt cx="0" cy="0"/>
        </a:xfrm>
      </p:grpSpPr>
    </p:spTree>
    <p:extLst>
      <p:ext uri="{BB962C8B-B14F-4D97-AF65-F5344CB8AC3E}">
        <p14:creationId xmlns:p14="http://schemas.microsoft.com/office/powerpoint/2010/main" val="3004292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F7E8518-11A9-9BF1-7E0F-0C9AF3B20AD7}"/>
            </a:ext>
          </a:extLst>
        </p:cNvPr>
        <p:cNvGrpSpPr/>
        <p:nvPr/>
      </p:nvGrpSpPr>
      <p:grpSpPr>
        <a:xfrm>
          <a:off x="0" y="0"/>
          <a:ext cx="0" cy="0"/>
          <a:chOff x="0" y="0"/>
          <a:chExt cx="0" cy="0"/>
        </a:xfrm>
      </p:grpSpPr>
    </p:spTree>
    <p:extLst>
      <p:ext uri="{BB962C8B-B14F-4D97-AF65-F5344CB8AC3E}">
        <p14:creationId xmlns:p14="http://schemas.microsoft.com/office/powerpoint/2010/main" val="3886368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A90BC9C-A02D-F05C-92C3-C368308EF64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5360EB6-0743-A63C-387D-703EA35F7674}"/>
              </a:ext>
            </a:extLst>
          </p:cNvPr>
          <p:cNvSpPr txBox="1"/>
          <p:nvPr/>
        </p:nvSpPr>
        <p:spPr>
          <a:xfrm>
            <a:off x="487135" y="507268"/>
            <a:ext cx="10206446" cy="1754326"/>
          </a:xfrm>
          <a:prstGeom prst="rect">
            <a:avLst/>
          </a:prstGeom>
          <a:noFill/>
        </p:spPr>
        <p:txBody>
          <a:bodyPr wrap="square">
            <a:spAutoFit/>
          </a:bodyPr>
          <a:lstStyle/>
          <a:p>
            <a:pPr algn="ctr"/>
            <a:r>
              <a:rPr lang="en-US" sz="3600" dirty="0">
                <a:solidFill>
                  <a:srgbClr val="0A0A0A"/>
                </a:solidFill>
                <a:latin typeface="Open Sans" panose="020B0606030504020204" pitchFamily="34" charset="0"/>
              </a:rPr>
              <a:t>T</a:t>
            </a:r>
            <a:r>
              <a:rPr lang="en-US" sz="3600" b="0" i="0" dirty="0">
                <a:solidFill>
                  <a:srgbClr val="0A0A0A"/>
                </a:solidFill>
                <a:effectLst/>
                <a:latin typeface="Open Sans" panose="020B0606030504020204" pitchFamily="34" charset="0"/>
              </a:rPr>
              <a:t>he bulk of Revelation is prophecy surrounding events that will soon transpire in relation to the church and the Roman Empire. </a:t>
            </a:r>
            <a:endParaRPr lang="en-US" sz="3600" dirty="0"/>
          </a:p>
        </p:txBody>
      </p:sp>
      <p:sp>
        <p:nvSpPr>
          <p:cNvPr id="5" name="TextBox 4">
            <a:extLst>
              <a:ext uri="{FF2B5EF4-FFF2-40B4-BE49-F238E27FC236}">
                <a16:creationId xmlns:a16="http://schemas.microsoft.com/office/drawing/2014/main" id="{C052846F-8E13-00A9-6E7B-58F1C32F6C68}"/>
              </a:ext>
            </a:extLst>
          </p:cNvPr>
          <p:cNvSpPr txBox="1"/>
          <p:nvPr/>
        </p:nvSpPr>
        <p:spPr>
          <a:xfrm>
            <a:off x="1048838" y="2507524"/>
            <a:ext cx="9083040" cy="3539430"/>
          </a:xfrm>
          <a:prstGeom prst="rect">
            <a:avLst/>
          </a:prstGeom>
          <a:noFill/>
        </p:spPr>
        <p:txBody>
          <a:bodyPr wrap="square">
            <a:spAutoFit/>
          </a:bodyPr>
          <a:lstStyle/>
          <a:p>
            <a:pPr algn="ctr"/>
            <a:r>
              <a:rPr lang="en-US" sz="3200" b="0" i="0" dirty="0">
                <a:solidFill>
                  <a:srgbClr val="0A0A0A"/>
                </a:solidFill>
                <a:effectLst/>
                <a:latin typeface="Open Sans" panose="020B0606030504020204" pitchFamily="34" charset="0"/>
              </a:rPr>
              <a:t>Before revealing to John these prophecies in a series of visions, Jesus asks John to: write in a book what you see, and send it to the seven churches: to Ephesus and to Smyrna and to Pergamum and to Thyatira and to Sardis and to Philadelphia and to Laodicea (</a:t>
            </a:r>
            <a:r>
              <a:rPr lang="en-US" sz="3200" b="0" i="0" dirty="0" err="1">
                <a:solidFill>
                  <a:srgbClr val="0A0A0A"/>
                </a:solidFill>
                <a:effectLst/>
                <a:latin typeface="Open Sans" panose="020B0606030504020204" pitchFamily="34" charset="0"/>
              </a:rPr>
              <a:t>lay.ow.duh.see.uh</a:t>
            </a:r>
            <a:r>
              <a:rPr lang="en-US" sz="3200" b="0" i="0" dirty="0">
                <a:solidFill>
                  <a:srgbClr val="0A0A0A"/>
                </a:solidFill>
                <a:effectLst/>
                <a:latin typeface="Open Sans" panose="020B0606030504020204" pitchFamily="34" charset="0"/>
              </a:rPr>
              <a:t>)  (Rev. 1:11).</a:t>
            </a:r>
            <a:endParaRPr lang="en-US" sz="3200" dirty="0"/>
          </a:p>
        </p:txBody>
      </p:sp>
    </p:spTree>
    <p:extLst>
      <p:ext uri="{BB962C8B-B14F-4D97-AF65-F5344CB8AC3E}">
        <p14:creationId xmlns:p14="http://schemas.microsoft.com/office/powerpoint/2010/main" val="244332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4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51CF08-A202-FC15-E176-DE24E73F98B5}"/>
              </a:ext>
            </a:extLst>
          </p:cNvPr>
          <p:cNvSpPr txBox="1"/>
          <p:nvPr/>
        </p:nvSpPr>
        <p:spPr>
          <a:xfrm>
            <a:off x="2630532" y="288161"/>
            <a:ext cx="6096000" cy="769441"/>
          </a:xfrm>
          <a:prstGeom prst="rect">
            <a:avLst/>
          </a:prstGeom>
          <a:noFill/>
        </p:spPr>
        <p:txBody>
          <a:bodyPr wrap="square">
            <a:spAutoFit/>
          </a:bodyPr>
          <a:lstStyle/>
          <a:p>
            <a:pPr algn="ctr"/>
            <a:r>
              <a:rPr lang="en-US" sz="4400" b="0" i="0" dirty="0">
                <a:solidFill>
                  <a:srgbClr val="001D35"/>
                </a:solidFill>
                <a:effectLst/>
                <a:latin typeface="Google Sans"/>
              </a:rPr>
              <a:t>Revelation 3:15-20</a:t>
            </a:r>
            <a:endParaRPr lang="en-US" sz="4400" dirty="0"/>
          </a:p>
        </p:txBody>
      </p:sp>
      <p:sp>
        <p:nvSpPr>
          <p:cNvPr id="7" name="TextBox 6">
            <a:extLst>
              <a:ext uri="{FF2B5EF4-FFF2-40B4-BE49-F238E27FC236}">
                <a16:creationId xmlns:a16="http://schemas.microsoft.com/office/drawing/2014/main" id="{56EC7738-5D0E-F9D7-6137-13752F81489D}"/>
              </a:ext>
            </a:extLst>
          </p:cNvPr>
          <p:cNvSpPr txBox="1"/>
          <p:nvPr/>
        </p:nvSpPr>
        <p:spPr>
          <a:xfrm>
            <a:off x="736418" y="1057602"/>
            <a:ext cx="9884228" cy="5365571"/>
          </a:xfrm>
          <a:prstGeom prst="rect">
            <a:avLst/>
          </a:prstGeom>
          <a:noFill/>
        </p:spPr>
        <p:txBody>
          <a:bodyPr wrap="square">
            <a:spAutoFit/>
          </a:bodyPr>
          <a:lstStyle/>
          <a:p>
            <a:pPr algn="ctr">
              <a:spcBef>
                <a:spcPts val="1500"/>
              </a:spcBef>
              <a:spcAft>
                <a:spcPts val="750"/>
              </a:spcAft>
              <a:buNone/>
            </a:pPr>
            <a:r>
              <a:rPr lang="en-US" sz="2400" b="1" i="0" dirty="0">
                <a:solidFill>
                  <a:srgbClr val="000000"/>
                </a:solidFill>
                <a:effectLst/>
                <a:latin typeface="system-ui"/>
              </a:rPr>
              <a:t>To the Church in Laodicea</a:t>
            </a:r>
          </a:p>
          <a:p>
            <a:pPr algn="ctr">
              <a:buNone/>
            </a:pPr>
            <a:r>
              <a:rPr lang="en-US" sz="2400" b="1" i="0" baseline="30000" dirty="0">
                <a:solidFill>
                  <a:srgbClr val="000000"/>
                </a:solidFill>
                <a:effectLst/>
                <a:latin typeface="system-ui"/>
              </a:rPr>
              <a:t>14 </a:t>
            </a:r>
            <a:r>
              <a:rPr lang="en-US" sz="2400" b="0" i="0" dirty="0">
                <a:solidFill>
                  <a:srgbClr val="000000"/>
                </a:solidFill>
                <a:effectLst/>
                <a:latin typeface="system-ui"/>
              </a:rPr>
              <a:t>“To the angel of the church in Laodicea write:</a:t>
            </a:r>
          </a:p>
          <a:p>
            <a:pPr algn="ctr">
              <a:buNone/>
            </a:pPr>
            <a:r>
              <a:rPr lang="en-US" sz="2400" b="0" i="0" dirty="0">
                <a:solidFill>
                  <a:srgbClr val="000000"/>
                </a:solidFill>
                <a:effectLst/>
                <a:latin typeface="system-ui"/>
              </a:rPr>
              <a:t>These are the words of the Amen, the faithful and true witness, the ruler of God’s creation. </a:t>
            </a:r>
            <a:r>
              <a:rPr lang="en-US" sz="2400" b="1" i="0" baseline="30000" dirty="0">
                <a:solidFill>
                  <a:srgbClr val="000000"/>
                </a:solidFill>
                <a:effectLst/>
                <a:latin typeface="system-ui"/>
              </a:rPr>
              <a:t>15 </a:t>
            </a:r>
            <a:r>
              <a:rPr lang="en-US" sz="2400" b="0" i="0" dirty="0">
                <a:solidFill>
                  <a:srgbClr val="000000"/>
                </a:solidFill>
                <a:effectLst/>
                <a:latin typeface="system-ui"/>
              </a:rPr>
              <a:t>I know your deeds, that you are neither cold nor hot. I wish you were either one or the other! </a:t>
            </a:r>
            <a:r>
              <a:rPr lang="en-US" sz="2400" b="1" i="0" baseline="30000" dirty="0">
                <a:solidFill>
                  <a:srgbClr val="000000"/>
                </a:solidFill>
                <a:effectLst/>
                <a:latin typeface="system-ui"/>
              </a:rPr>
              <a:t>16 </a:t>
            </a:r>
            <a:r>
              <a:rPr lang="en-US" sz="2400" b="0" i="0" dirty="0">
                <a:solidFill>
                  <a:srgbClr val="000000"/>
                </a:solidFill>
                <a:effectLst/>
                <a:latin typeface="system-ui"/>
              </a:rPr>
              <a:t>So, because you are lukewarm—neither hot nor cold—I am about to spit you out of my mouth. </a:t>
            </a:r>
            <a:r>
              <a:rPr lang="en-US" sz="2400" b="1" i="0" baseline="30000" dirty="0">
                <a:solidFill>
                  <a:srgbClr val="000000"/>
                </a:solidFill>
                <a:effectLst/>
                <a:latin typeface="system-ui"/>
              </a:rPr>
              <a:t>17 </a:t>
            </a:r>
            <a:r>
              <a:rPr lang="en-US" sz="2400" b="0" i="0" dirty="0">
                <a:solidFill>
                  <a:srgbClr val="000000"/>
                </a:solidFill>
                <a:effectLst/>
                <a:latin typeface="system-ui"/>
              </a:rPr>
              <a:t>You say, ‘I am rich; I have acquired wealth and do not need a thing.’ But you do not realize that you are wretched, pitiful, poor, blind and naked. </a:t>
            </a:r>
            <a:r>
              <a:rPr lang="en-US" sz="2400" b="1" i="0" baseline="30000" dirty="0">
                <a:solidFill>
                  <a:srgbClr val="000000"/>
                </a:solidFill>
                <a:effectLst/>
                <a:latin typeface="system-ui"/>
              </a:rPr>
              <a:t>18 </a:t>
            </a:r>
            <a:r>
              <a:rPr lang="en-US" sz="2400" b="0" i="0" dirty="0">
                <a:solidFill>
                  <a:srgbClr val="000000"/>
                </a:solidFill>
                <a:effectLst/>
                <a:latin typeface="system-ui"/>
              </a:rPr>
              <a:t>I counsel you to buy from me gold refined in the fire, so you can become rich; and white clothes to wear, so you can cover your shameful nakedness; and salve to put on your eyes, so you can see.</a:t>
            </a:r>
          </a:p>
          <a:p>
            <a:pPr algn="ctr">
              <a:buNone/>
            </a:pPr>
            <a:r>
              <a:rPr lang="en-US" sz="2400" b="1" i="0" baseline="30000" dirty="0">
                <a:solidFill>
                  <a:srgbClr val="000000"/>
                </a:solidFill>
                <a:effectLst/>
                <a:latin typeface="system-ui"/>
              </a:rPr>
              <a:t>19 </a:t>
            </a:r>
            <a:r>
              <a:rPr lang="en-US" sz="2400" b="0" i="0" dirty="0">
                <a:solidFill>
                  <a:srgbClr val="000000"/>
                </a:solidFill>
                <a:effectLst/>
                <a:latin typeface="system-ui"/>
              </a:rPr>
              <a:t>Those whom I love I rebuke and discipline. So be earnest and repent. </a:t>
            </a:r>
            <a:r>
              <a:rPr lang="en-US" sz="2400" b="1" i="0" baseline="30000" dirty="0">
                <a:solidFill>
                  <a:srgbClr val="000000"/>
                </a:solidFill>
                <a:effectLst/>
                <a:latin typeface="system-ui"/>
              </a:rPr>
              <a:t>20 </a:t>
            </a:r>
            <a:r>
              <a:rPr lang="en-US" sz="2400" b="0" i="0" dirty="0">
                <a:solidFill>
                  <a:srgbClr val="000000"/>
                </a:solidFill>
                <a:effectLst/>
                <a:latin typeface="system-ui"/>
              </a:rPr>
              <a:t>Here I am! I stand at the door and knock. If anyone hears my voice and opens the door, I will come in and eat with that person, and they with me.</a:t>
            </a:r>
          </a:p>
        </p:txBody>
      </p:sp>
    </p:spTree>
    <p:extLst>
      <p:ext uri="{BB962C8B-B14F-4D97-AF65-F5344CB8AC3E}">
        <p14:creationId xmlns:p14="http://schemas.microsoft.com/office/powerpoint/2010/main" val="51921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3750"/>
                                        <p:tgtEl>
                                          <p:spTgt spid="7"/>
                                        </p:tgtEl>
                                      </p:cBhvr>
                                    </p:animEffect>
                                    <p:anim calcmode="lin" valueType="num">
                                      <p:cBhvr>
                                        <p:cTn id="13" dur="3750" fill="hold"/>
                                        <p:tgtEl>
                                          <p:spTgt spid="7"/>
                                        </p:tgtEl>
                                        <p:attrNameLst>
                                          <p:attrName>ppt_x</p:attrName>
                                        </p:attrNameLst>
                                      </p:cBhvr>
                                      <p:tavLst>
                                        <p:tav tm="0">
                                          <p:val>
                                            <p:strVal val="#ppt_x"/>
                                          </p:val>
                                        </p:tav>
                                        <p:tav tm="100000">
                                          <p:val>
                                            <p:strVal val="#ppt_x"/>
                                          </p:val>
                                        </p:tav>
                                      </p:tavLst>
                                    </p:anim>
                                    <p:anim calcmode="lin" valueType="num">
                                      <p:cBhvr>
                                        <p:cTn id="14" dur="3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53D6CF6-A2A5-2CBC-5BAC-55B09F622BD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F991735-9F4A-9D2B-A1AF-095D533C04CF}"/>
              </a:ext>
            </a:extLst>
          </p:cNvPr>
          <p:cNvSpPr txBox="1"/>
          <p:nvPr/>
        </p:nvSpPr>
        <p:spPr>
          <a:xfrm>
            <a:off x="1319894" y="681585"/>
            <a:ext cx="8508274" cy="1938992"/>
          </a:xfrm>
          <a:prstGeom prst="rect">
            <a:avLst/>
          </a:prstGeom>
          <a:noFill/>
        </p:spPr>
        <p:txBody>
          <a:bodyPr wrap="square">
            <a:spAutoFit/>
          </a:bodyPr>
          <a:lstStyle/>
          <a:p>
            <a:pPr algn="ctr"/>
            <a:r>
              <a:rPr lang="en-US" sz="4000" b="0" i="0" dirty="0">
                <a:solidFill>
                  <a:srgbClr val="0A0A0A"/>
                </a:solidFill>
                <a:effectLst/>
                <a:latin typeface="Open Sans" panose="020B0606030504020204" pitchFamily="34" charset="0"/>
              </a:rPr>
              <a:t> Jesus decided to address </a:t>
            </a:r>
            <a:r>
              <a:rPr lang="en-US" sz="4000" b="0" i="0" u="sng" dirty="0">
                <a:solidFill>
                  <a:srgbClr val="0A0A0A"/>
                </a:solidFill>
                <a:effectLst/>
                <a:latin typeface="Open Sans" panose="020B0606030504020204" pitchFamily="34" charset="0"/>
              </a:rPr>
              <a:t>specific issues (good and bad)</a:t>
            </a:r>
            <a:r>
              <a:rPr lang="en-US" sz="4000" b="0" i="0" dirty="0">
                <a:solidFill>
                  <a:srgbClr val="0A0A0A"/>
                </a:solidFill>
                <a:effectLst/>
                <a:latin typeface="Open Sans" panose="020B0606030504020204" pitchFamily="34" charset="0"/>
              </a:rPr>
              <a:t> within each of these individual congregations. </a:t>
            </a:r>
            <a:endParaRPr lang="en-US" sz="4000" dirty="0"/>
          </a:p>
        </p:txBody>
      </p:sp>
      <p:sp>
        <p:nvSpPr>
          <p:cNvPr id="5" name="TextBox 4">
            <a:extLst>
              <a:ext uri="{FF2B5EF4-FFF2-40B4-BE49-F238E27FC236}">
                <a16:creationId xmlns:a16="http://schemas.microsoft.com/office/drawing/2014/main" id="{D135338D-7959-96D7-1319-CF5A7F521CF6}"/>
              </a:ext>
            </a:extLst>
          </p:cNvPr>
          <p:cNvSpPr txBox="1"/>
          <p:nvPr/>
        </p:nvSpPr>
        <p:spPr>
          <a:xfrm>
            <a:off x="603613" y="3190875"/>
            <a:ext cx="10093235" cy="2554545"/>
          </a:xfrm>
          <a:prstGeom prst="rect">
            <a:avLst/>
          </a:prstGeom>
          <a:noFill/>
        </p:spPr>
        <p:txBody>
          <a:bodyPr wrap="square">
            <a:spAutoFit/>
          </a:bodyPr>
          <a:lstStyle/>
          <a:p>
            <a:pPr algn="ctr"/>
            <a:r>
              <a:rPr lang="en-US" sz="4000" b="0" i="0" dirty="0">
                <a:solidFill>
                  <a:srgbClr val="0A0A0A"/>
                </a:solidFill>
                <a:effectLst/>
                <a:latin typeface="Open Sans" panose="020B0606030504020204" pitchFamily="34" charset="0"/>
              </a:rPr>
              <a:t>In writing to the other six churches, Jesus found something good to say, he recognized something positive about the congregation. Not here!</a:t>
            </a:r>
            <a:endParaRPr lang="en-US" sz="4000" dirty="0"/>
          </a:p>
        </p:txBody>
      </p:sp>
    </p:spTree>
    <p:extLst>
      <p:ext uri="{BB962C8B-B14F-4D97-AF65-F5344CB8AC3E}">
        <p14:creationId xmlns:p14="http://schemas.microsoft.com/office/powerpoint/2010/main" val="161202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A6843FC-0508-D0F1-E738-7C21C440F7D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FABB058-2B3A-FFF6-C2FF-74A754777267}"/>
              </a:ext>
            </a:extLst>
          </p:cNvPr>
          <p:cNvSpPr txBox="1"/>
          <p:nvPr/>
        </p:nvSpPr>
        <p:spPr>
          <a:xfrm>
            <a:off x="204785" y="239851"/>
            <a:ext cx="10944225" cy="2554545"/>
          </a:xfrm>
          <a:prstGeom prst="rect">
            <a:avLst/>
          </a:prstGeom>
          <a:noFill/>
        </p:spPr>
        <p:txBody>
          <a:bodyPr wrap="square">
            <a:spAutoFit/>
          </a:bodyPr>
          <a:lstStyle/>
          <a:p>
            <a:pPr algn="ctr"/>
            <a:r>
              <a:rPr lang="en-US" sz="4000" b="0" i="0" dirty="0">
                <a:solidFill>
                  <a:srgbClr val="0A0A0A"/>
                </a:solidFill>
                <a:effectLst/>
                <a:latin typeface="Open Sans" panose="020B0606030504020204" pitchFamily="34" charset="0"/>
              </a:rPr>
              <a:t>What a powerful and sobering truth! </a:t>
            </a:r>
            <a:r>
              <a:rPr lang="en-US" sz="4000" b="0" i="0" u="sng" dirty="0">
                <a:solidFill>
                  <a:srgbClr val="0A0A0A"/>
                </a:solidFill>
                <a:effectLst/>
                <a:latin typeface="Open Sans" panose="020B0606030504020204" pitchFamily="34" charset="0"/>
              </a:rPr>
              <a:t>Jesus knows our deeds, both individually and as a church.</a:t>
            </a:r>
            <a:r>
              <a:rPr lang="en-US" sz="4000" b="0" i="0" dirty="0">
                <a:solidFill>
                  <a:srgbClr val="0A0A0A"/>
                </a:solidFill>
                <a:effectLst/>
                <a:latin typeface="Open Sans" panose="020B0606030504020204" pitchFamily="34" charset="0"/>
              </a:rPr>
              <a:t> Jesus knew all about the church at Laodicea</a:t>
            </a:r>
            <a:endParaRPr lang="en-US" sz="4000" dirty="0"/>
          </a:p>
        </p:txBody>
      </p:sp>
      <p:sp>
        <p:nvSpPr>
          <p:cNvPr id="5" name="TextBox 4">
            <a:extLst>
              <a:ext uri="{FF2B5EF4-FFF2-40B4-BE49-F238E27FC236}">
                <a16:creationId xmlns:a16="http://schemas.microsoft.com/office/drawing/2014/main" id="{1C805F22-E782-3951-B509-FFD3EF1E940F}"/>
              </a:ext>
            </a:extLst>
          </p:cNvPr>
          <p:cNvSpPr txBox="1"/>
          <p:nvPr/>
        </p:nvSpPr>
        <p:spPr>
          <a:xfrm>
            <a:off x="204785" y="3685698"/>
            <a:ext cx="11182350" cy="646331"/>
          </a:xfrm>
          <a:prstGeom prst="rect">
            <a:avLst/>
          </a:prstGeom>
          <a:noFill/>
        </p:spPr>
        <p:txBody>
          <a:bodyPr wrap="square">
            <a:spAutoFit/>
          </a:bodyPr>
          <a:lstStyle/>
          <a:p>
            <a:r>
              <a:rPr lang="en-US" sz="3600" b="0" i="0" dirty="0">
                <a:solidFill>
                  <a:srgbClr val="0A0A0A"/>
                </a:solidFill>
                <a:effectLst/>
                <a:latin typeface="Open Sans" panose="020B0606030504020204" pitchFamily="34" charset="0"/>
              </a:rPr>
              <a:t>What about us?            Does Jesus know our deeds? </a:t>
            </a:r>
            <a:endParaRPr lang="en-US" sz="3600" dirty="0"/>
          </a:p>
        </p:txBody>
      </p:sp>
      <p:sp>
        <p:nvSpPr>
          <p:cNvPr id="7" name="TextBox 6">
            <a:extLst>
              <a:ext uri="{FF2B5EF4-FFF2-40B4-BE49-F238E27FC236}">
                <a16:creationId xmlns:a16="http://schemas.microsoft.com/office/drawing/2014/main" id="{4B178A95-7E41-FD1E-5E3E-5976543641F2}"/>
              </a:ext>
            </a:extLst>
          </p:cNvPr>
          <p:cNvSpPr txBox="1"/>
          <p:nvPr/>
        </p:nvSpPr>
        <p:spPr>
          <a:xfrm>
            <a:off x="0" y="4749284"/>
            <a:ext cx="10944225" cy="1200329"/>
          </a:xfrm>
          <a:prstGeom prst="rect">
            <a:avLst/>
          </a:prstGeom>
          <a:noFill/>
        </p:spPr>
        <p:txBody>
          <a:bodyPr wrap="square">
            <a:spAutoFit/>
          </a:bodyPr>
          <a:lstStyle/>
          <a:p>
            <a:pPr algn="ctr"/>
            <a:r>
              <a:rPr lang="en-US" sz="2400" i="0" dirty="0">
                <a:effectLst/>
                <a:latin typeface="Open Sans" panose="020B0606030504020204" pitchFamily="34" charset="0"/>
              </a:rPr>
              <a:t>Mark 4:22: </a:t>
            </a:r>
          </a:p>
          <a:p>
            <a:pPr algn="ctr"/>
            <a:r>
              <a:rPr lang="en-US" sz="2400" i="0" dirty="0">
                <a:effectLst/>
                <a:latin typeface="Open Sans" panose="020B0606030504020204" pitchFamily="34" charset="0"/>
              </a:rPr>
              <a:t>For nothing is hidden, except to be revealed; nor has anything been secret, but that it should come to light.</a:t>
            </a:r>
            <a:endParaRPr lang="en-US" sz="2400" dirty="0"/>
          </a:p>
        </p:txBody>
      </p:sp>
    </p:spTree>
    <p:extLst>
      <p:ext uri="{BB962C8B-B14F-4D97-AF65-F5344CB8AC3E}">
        <p14:creationId xmlns:p14="http://schemas.microsoft.com/office/powerpoint/2010/main" val="149120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8545A03-DE07-CB9E-FFE5-9BDE7C7CC9C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B297F9D-921E-F9B6-8E30-1E804A2D2EE0}"/>
              </a:ext>
            </a:extLst>
          </p:cNvPr>
          <p:cNvSpPr txBox="1"/>
          <p:nvPr/>
        </p:nvSpPr>
        <p:spPr>
          <a:xfrm>
            <a:off x="421225" y="226843"/>
            <a:ext cx="10161050" cy="5909310"/>
          </a:xfrm>
          <a:prstGeom prst="rect">
            <a:avLst/>
          </a:prstGeom>
          <a:noFill/>
        </p:spPr>
        <p:txBody>
          <a:bodyPr wrap="square">
            <a:spAutoFit/>
          </a:bodyPr>
          <a:lstStyle/>
          <a:p>
            <a:pPr algn="ctr"/>
            <a:r>
              <a:rPr lang="en-US" sz="5400" i="0" dirty="0">
                <a:effectLst/>
                <a:latin typeface="Google Sans"/>
              </a:rPr>
              <a:t>This passage describes the </a:t>
            </a:r>
            <a:r>
              <a:rPr lang="en-US" sz="5400" i="0" u="sng" dirty="0">
                <a:effectLst/>
                <a:latin typeface="Google Sans"/>
              </a:rPr>
              <a:t>spiritually apathetic church </a:t>
            </a:r>
            <a:r>
              <a:rPr lang="en-US" sz="5400" i="0" dirty="0">
                <a:effectLst/>
                <a:latin typeface="Google Sans"/>
              </a:rPr>
              <a:t>of </a:t>
            </a:r>
            <a:r>
              <a:rPr lang="en-US" sz="5400" i="0" dirty="0">
                <a:effectLst/>
                <a:latin typeface="Google Sans"/>
                <a:hlinkClick r:id="rId3">
                  <a:extLst>
                    <a:ext uri="{A12FA001-AC4F-418D-AE19-62706E023703}">
                      <ahyp:hlinkClr xmlns:ahyp="http://schemas.microsoft.com/office/drawing/2018/hyperlinkcolor" val="tx"/>
                    </a:ext>
                  </a:extLst>
                </a:hlinkClick>
              </a:rPr>
              <a:t>Laodicea</a:t>
            </a:r>
            <a:r>
              <a:rPr lang="en-US" sz="5400" i="0" dirty="0">
                <a:effectLst/>
                <a:latin typeface="Google Sans"/>
              </a:rPr>
              <a:t>, whose indifference to God's commands leads to </a:t>
            </a:r>
            <a:r>
              <a:rPr lang="en-US" sz="5400" i="0" u="sng" dirty="0">
                <a:effectLst/>
                <a:latin typeface="Google Sans"/>
              </a:rPr>
              <a:t>Jesus' rejection of them</a:t>
            </a:r>
            <a:r>
              <a:rPr lang="en-US" sz="5400" i="0" dirty="0">
                <a:effectLst/>
                <a:latin typeface="Google Sans"/>
              </a:rPr>
              <a:t>, using the metaphor of lukewarm water from the city's water supply. </a:t>
            </a:r>
            <a:endParaRPr lang="en-US" sz="5400" dirty="0"/>
          </a:p>
        </p:txBody>
      </p:sp>
    </p:spTree>
    <p:extLst>
      <p:ext uri="{BB962C8B-B14F-4D97-AF65-F5344CB8AC3E}">
        <p14:creationId xmlns:p14="http://schemas.microsoft.com/office/powerpoint/2010/main" val="219951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750" fill="hold"/>
                                        <p:tgtEl>
                                          <p:spTgt spid="3"/>
                                        </p:tgtEl>
                                        <p:attrNameLst>
                                          <p:attrName>ppt_w</p:attrName>
                                        </p:attrNameLst>
                                      </p:cBhvr>
                                      <p:tavLst>
                                        <p:tav tm="0">
                                          <p:val>
                                            <p:fltVal val="0"/>
                                          </p:val>
                                        </p:tav>
                                        <p:tav tm="100000">
                                          <p:val>
                                            <p:strVal val="#ppt_w"/>
                                          </p:val>
                                        </p:tav>
                                      </p:tavLst>
                                    </p:anim>
                                    <p:anim calcmode="lin" valueType="num">
                                      <p:cBhvr>
                                        <p:cTn id="8" dur="2750" fill="hold"/>
                                        <p:tgtEl>
                                          <p:spTgt spid="3"/>
                                        </p:tgtEl>
                                        <p:attrNameLst>
                                          <p:attrName>ppt_h</p:attrName>
                                        </p:attrNameLst>
                                      </p:cBhvr>
                                      <p:tavLst>
                                        <p:tav tm="0">
                                          <p:val>
                                            <p:fltVal val="0"/>
                                          </p:val>
                                        </p:tav>
                                        <p:tav tm="100000">
                                          <p:val>
                                            <p:strVal val="#ppt_h"/>
                                          </p:val>
                                        </p:tav>
                                      </p:tavLst>
                                    </p:anim>
                                    <p:anim calcmode="lin" valueType="num">
                                      <p:cBhvr>
                                        <p:cTn id="9" dur="2750" fill="hold"/>
                                        <p:tgtEl>
                                          <p:spTgt spid="3"/>
                                        </p:tgtEl>
                                        <p:attrNameLst>
                                          <p:attrName>style.rotation</p:attrName>
                                        </p:attrNameLst>
                                      </p:cBhvr>
                                      <p:tavLst>
                                        <p:tav tm="0">
                                          <p:val>
                                            <p:fltVal val="90"/>
                                          </p:val>
                                        </p:tav>
                                        <p:tav tm="100000">
                                          <p:val>
                                            <p:fltVal val="0"/>
                                          </p:val>
                                        </p:tav>
                                      </p:tavLst>
                                    </p:anim>
                                    <p:animEffect transition="in" filter="fade">
                                      <p:cBhvr>
                                        <p:cTn id="10" dur="2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CAF8193-7A20-335C-9F35-238C640AD17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2320A60-704B-0239-79F4-2289B5AF89A3}"/>
              </a:ext>
            </a:extLst>
          </p:cNvPr>
          <p:cNvSpPr txBox="1"/>
          <p:nvPr/>
        </p:nvSpPr>
        <p:spPr>
          <a:xfrm>
            <a:off x="2821858" y="719788"/>
            <a:ext cx="6096000" cy="477118"/>
          </a:xfrm>
          <a:prstGeom prst="rect">
            <a:avLst/>
          </a:prstGeom>
          <a:noFill/>
        </p:spPr>
        <p:txBody>
          <a:bodyPr wrap="square">
            <a:spAutoFit/>
          </a:bodyPr>
          <a:lstStyle/>
          <a:p>
            <a:pPr algn="ctr">
              <a:lnSpc>
                <a:spcPts val="2100"/>
              </a:lnSpc>
              <a:spcBef>
                <a:spcPts val="1500"/>
              </a:spcBef>
              <a:spcAft>
                <a:spcPts val="750"/>
              </a:spcAft>
            </a:pPr>
            <a:r>
              <a:rPr lang="en-US" sz="5400" b="0" i="0" dirty="0">
                <a:solidFill>
                  <a:srgbClr val="001D35"/>
                </a:solidFill>
                <a:effectLst/>
                <a:latin typeface="Google Sans"/>
              </a:rPr>
              <a:t>The City Laodicea</a:t>
            </a:r>
          </a:p>
        </p:txBody>
      </p:sp>
      <p:sp>
        <p:nvSpPr>
          <p:cNvPr id="7" name="TextBox 6">
            <a:extLst>
              <a:ext uri="{FF2B5EF4-FFF2-40B4-BE49-F238E27FC236}">
                <a16:creationId xmlns:a16="http://schemas.microsoft.com/office/drawing/2014/main" id="{AFEFDF7F-0F3C-F345-544A-885AF2B55117}"/>
              </a:ext>
            </a:extLst>
          </p:cNvPr>
          <p:cNvSpPr txBox="1"/>
          <p:nvPr/>
        </p:nvSpPr>
        <p:spPr>
          <a:xfrm>
            <a:off x="722057" y="1405763"/>
            <a:ext cx="10461522" cy="707886"/>
          </a:xfrm>
          <a:prstGeom prst="rect">
            <a:avLst/>
          </a:prstGeom>
          <a:noFill/>
        </p:spPr>
        <p:txBody>
          <a:bodyPr wrap="square">
            <a:spAutoFit/>
          </a:bodyPr>
          <a:lstStyle/>
          <a:p>
            <a:pPr algn="ctr">
              <a:spcBef>
                <a:spcPts val="750"/>
              </a:spcBef>
              <a:spcAft>
                <a:spcPts val="600"/>
              </a:spcAft>
            </a:pPr>
            <a:r>
              <a:rPr lang="en-US" sz="4000" b="1" i="0" dirty="0">
                <a:solidFill>
                  <a:srgbClr val="001D35"/>
                </a:solidFill>
                <a:effectLst/>
                <a:latin typeface="Google Sans"/>
              </a:rPr>
              <a:t>Wealthy City:</a:t>
            </a:r>
            <a:endParaRPr lang="en-US" sz="4000" b="0" i="0" dirty="0">
              <a:solidFill>
                <a:srgbClr val="001D35"/>
              </a:solidFill>
              <a:effectLst/>
              <a:latin typeface="Google Sans"/>
            </a:endParaRPr>
          </a:p>
        </p:txBody>
      </p:sp>
      <p:sp>
        <p:nvSpPr>
          <p:cNvPr id="9" name="TextBox 8">
            <a:extLst>
              <a:ext uri="{FF2B5EF4-FFF2-40B4-BE49-F238E27FC236}">
                <a16:creationId xmlns:a16="http://schemas.microsoft.com/office/drawing/2014/main" id="{D3D5CFC7-450A-0EC0-F447-AA0196195E6B}"/>
              </a:ext>
            </a:extLst>
          </p:cNvPr>
          <p:cNvSpPr txBox="1"/>
          <p:nvPr/>
        </p:nvSpPr>
        <p:spPr>
          <a:xfrm>
            <a:off x="722058" y="3973698"/>
            <a:ext cx="10029670" cy="2123658"/>
          </a:xfrm>
          <a:prstGeom prst="rect">
            <a:avLst/>
          </a:prstGeom>
          <a:noFill/>
        </p:spPr>
        <p:txBody>
          <a:bodyPr wrap="square">
            <a:spAutoFit/>
          </a:bodyPr>
          <a:lstStyle/>
          <a:p>
            <a:pPr algn="ctr"/>
            <a:r>
              <a:rPr lang="en-US" sz="4400" b="0" i="0" dirty="0">
                <a:effectLst/>
                <a:latin typeface="Google Sans"/>
              </a:rPr>
              <a:t> Wedged between major trade routes Laodicea was a wealthy city known for </a:t>
            </a:r>
            <a:r>
              <a:rPr lang="en-US" sz="4400" b="0" i="0" u="sng" dirty="0">
                <a:effectLst/>
                <a:latin typeface="Google Sans"/>
              </a:rPr>
              <a:t>banking and textiles. </a:t>
            </a:r>
            <a:endParaRPr lang="en-US" sz="4400" u="sng" dirty="0"/>
          </a:p>
        </p:txBody>
      </p:sp>
      <p:sp>
        <p:nvSpPr>
          <p:cNvPr id="12" name="TextBox 11">
            <a:extLst>
              <a:ext uri="{FF2B5EF4-FFF2-40B4-BE49-F238E27FC236}">
                <a16:creationId xmlns:a16="http://schemas.microsoft.com/office/drawing/2014/main" id="{6461D330-D819-FED4-4EAC-13DA335ABE6F}"/>
              </a:ext>
            </a:extLst>
          </p:cNvPr>
          <p:cNvSpPr txBox="1"/>
          <p:nvPr/>
        </p:nvSpPr>
        <p:spPr>
          <a:xfrm>
            <a:off x="607680" y="2161027"/>
            <a:ext cx="10258425" cy="1446550"/>
          </a:xfrm>
          <a:prstGeom prst="rect">
            <a:avLst/>
          </a:prstGeom>
          <a:noFill/>
        </p:spPr>
        <p:txBody>
          <a:bodyPr wrap="square">
            <a:spAutoFit/>
          </a:bodyPr>
          <a:lstStyle/>
          <a:p>
            <a:pPr algn="ctr"/>
            <a:r>
              <a:rPr lang="en-US" sz="4400" dirty="0">
                <a:latin typeface="Google Sans"/>
              </a:rPr>
              <a:t>W</a:t>
            </a:r>
            <a:r>
              <a:rPr lang="en-US" sz="4400" b="0" i="0" dirty="0">
                <a:effectLst/>
                <a:latin typeface="Google Sans"/>
              </a:rPr>
              <a:t>as a rich ancient Greek city in Asia Minor, now </a:t>
            </a:r>
            <a:r>
              <a:rPr lang="en-US" sz="4400" b="0" i="0" u="sng" dirty="0">
                <a:effectLst/>
                <a:latin typeface="Google Sans"/>
              </a:rPr>
              <a:t>Turkey</a:t>
            </a:r>
            <a:r>
              <a:rPr lang="en-US" sz="4400" b="0" i="0" dirty="0">
                <a:effectLst/>
                <a:latin typeface="Google Sans"/>
              </a:rPr>
              <a:t>, on the river </a:t>
            </a:r>
            <a:r>
              <a:rPr lang="en-US" sz="4400" b="0" i="0" u="none" strike="noStrike" dirty="0">
                <a:effectLst/>
                <a:latin typeface="Google Sans"/>
                <a:hlinkClick r:id="rId3" tooltip="Lycus (river of Phrygia)">
                  <a:extLst>
                    <a:ext uri="{A12FA001-AC4F-418D-AE19-62706E023703}">
                      <ahyp:hlinkClr xmlns:ahyp="http://schemas.microsoft.com/office/drawing/2018/hyperlinkcolor" val="tx"/>
                    </a:ext>
                  </a:extLst>
                </a:hlinkClick>
              </a:rPr>
              <a:t>Lycus</a:t>
            </a:r>
            <a:r>
              <a:rPr lang="en-US" sz="4400" b="0" i="0" dirty="0">
                <a:effectLst/>
                <a:latin typeface="Google Sans"/>
              </a:rPr>
              <a:t> </a:t>
            </a:r>
            <a:endParaRPr lang="en-US" sz="4400" dirty="0">
              <a:latin typeface="Google Sans"/>
            </a:endParaRPr>
          </a:p>
        </p:txBody>
      </p:sp>
    </p:spTree>
    <p:extLst>
      <p:ext uri="{BB962C8B-B14F-4D97-AF65-F5344CB8AC3E}">
        <p14:creationId xmlns:p14="http://schemas.microsoft.com/office/powerpoint/2010/main" val="144085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8578B92-8538-7402-1CE2-2BE5F778DD29}"/>
            </a:ext>
          </a:extLst>
        </p:cNvPr>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What does the Bible say about Laodicea?">
            <a:extLst>
              <a:ext uri="{FF2B5EF4-FFF2-40B4-BE49-F238E27FC236}">
                <a16:creationId xmlns:a16="http://schemas.microsoft.com/office/drawing/2014/main" id="{D6C86DAD-9B5D-5995-404F-53B55D8927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727" b="14019"/>
          <a:stretch>
            <a:fill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3899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1609</TotalTime>
  <Words>1466</Words>
  <Application>Microsoft Office PowerPoint</Application>
  <PresentationFormat>Widescreen</PresentationFormat>
  <Paragraphs>66</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Aptos</vt:lpstr>
      <vt:lpstr>Aptos Display</vt:lpstr>
      <vt:lpstr>Arial</vt:lpstr>
      <vt:lpstr>Google Sans</vt:lpstr>
      <vt:lpstr>Open Sans</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Richard Tubbs</dc:creator>
  <cp:lastModifiedBy>Richard Tubbs</cp:lastModifiedBy>
  <cp:revision>2</cp:revision>
  <dcterms:created xsi:type="dcterms:W3CDTF">2025-10-10T13:46:02Z</dcterms:created>
  <dcterms:modified xsi:type="dcterms:W3CDTF">2025-10-11T16:35:59Z</dcterms:modified>
</cp:coreProperties>
</file>