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84" r:id="rId16"/>
    <p:sldId id="273" r:id="rId17"/>
    <p:sldId id="278" r:id="rId18"/>
    <p:sldId id="276" r:id="rId19"/>
    <p:sldId id="274" r:id="rId20"/>
    <p:sldId id="277" r:id="rId21"/>
    <p:sldId id="279" r:id="rId22"/>
    <p:sldId id="280" r:id="rId23"/>
    <p:sldId id="281" r:id="rId24"/>
    <p:sldId id="282" r:id="rId25"/>
    <p:sldId id="283"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snapToGrid="0">
      <p:cViewPr varScale="1">
        <p:scale>
          <a:sx n="97" d="100"/>
          <a:sy n="97" d="100"/>
        </p:scale>
        <p:origin x="82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9C5D-4DA5-9631-B0B7-1C0F76BEE3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15DB3-533F-DC89-DF42-3703A6E29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169A8-4BF0-D41C-F2AF-0CAA147C8DC1}"/>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5" name="Footer Placeholder 4">
            <a:extLst>
              <a:ext uri="{FF2B5EF4-FFF2-40B4-BE49-F238E27FC236}">
                <a16:creationId xmlns:a16="http://schemas.microsoft.com/office/drawing/2014/main" id="{F1A4B265-19B4-4206-F610-A878E015F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7D762-BBE7-D605-E17F-F01DA3561218}"/>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387971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7B53-0A0B-C1F9-95D4-6A0267715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D1AF5-8FAD-11A9-DC59-F141BA4A6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EB17E-4B42-8062-73C9-DA0D8F580B5F}"/>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5" name="Footer Placeholder 4">
            <a:extLst>
              <a:ext uri="{FF2B5EF4-FFF2-40B4-BE49-F238E27FC236}">
                <a16:creationId xmlns:a16="http://schemas.microsoft.com/office/drawing/2014/main" id="{15FA6BA2-1E60-A0BD-F441-D7435E6FC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06705-3605-B474-6709-88E23C0C3EBE}"/>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258075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AF853-E9FF-E67A-E38D-B241CFDFE2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B6D82A-68FB-CE9C-3D98-3344CC0740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3A449-92FF-660E-643D-32948745C509}"/>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5" name="Footer Placeholder 4">
            <a:extLst>
              <a:ext uri="{FF2B5EF4-FFF2-40B4-BE49-F238E27FC236}">
                <a16:creationId xmlns:a16="http://schemas.microsoft.com/office/drawing/2014/main" id="{1F713D54-9978-5EDB-45D8-987A3C7B9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575CF-B62C-B0F4-C67C-7D9B09B48ACD}"/>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288709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31C0-C9F7-6C2A-36FF-96A63FA41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4942C7-649E-4A45-C4AF-CEF86A0DC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A535B-3D0E-A67D-BEB2-A55F095C82A8}"/>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5" name="Footer Placeholder 4">
            <a:extLst>
              <a:ext uri="{FF2B5EF4-FFF2-40B4-BE49-F238E27FC236}">
                <a16:creationId xmlns:a16="http://schemas.microsoft.com/office/drawing/2014/main" id="{81576347-7DF2-1303-93E5-FDC2FE3DD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EE8D6-69D7-25DA-0FE9-CA7100285F5F}"/>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42373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EC21-A009-DD3C-41B7-81738D604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63F578-2E2E-57B0-685B-893202D713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13D29B-B37C-0E36-65DA-2011B78EBC43}"/>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5" name="Footer Placeholder 4">
            <a:extLst>
              <a:ext uri="{FF2B5EF4-FFF2-40B4-BE49-F238E27FC236}">
                <a16:creationId xmlns:a16="http://schemas.microsoft.com/office/drawing/2014/main" id="{3F9F6BEB-F8BC-33B2-D8B0-4E70CA757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079FF-0754-447B-B4F8-51D25341D51A}"/>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269813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103E-1730-173E-9CEA-065732901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0C716-FB9A-EA83-FEEF-7108EE859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4F00FC-CF0A-7F5A-C5B9-1991B1F3F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7DFCBA-A925-ED51-A3EF-E6FE5E1E5C06}"/>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6" name="Footer Placeholder 5">
            <a:extLst>
              <a:ext uri="{FF2B5EF4-FFF2-40B4-BE49-F238E27FC236}">
                <a16:creationId xmlns:a16="http://schemas.microsoft.com/office/drawing/2014/main" id="{2135B9BC-C597-7864-A6AD-CB6593F44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2460B-4064-169E-C689-5F3083998785}"/>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367969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B321-C1F4-742F-46A9-00C5574808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7641FF-E216-ADD6-6DB1-CCAB9122C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7B3EF-0692-FA75-5F30-F789977FC7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F0C1A-9B8F-8598-D4D1-B874E707F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727FE-4D94-3344-EE64-01937B9C7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42A9C-E4B8-4CE1-35E1-2BB8A7C0E26F}"/>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8" name="Footer Placeholder 7">
            <a:extLst>
              <a:ext uri="{FF2B5EF4-FFF2-40B4-BE49-F238E27FC236}">
                <a16:creationId xmlns:a16="http://schemas.microsoft.com/office/drawing/2014/main" id="{7FE822EF-6B16-52A1-EC02-8E27E0966B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B3809-0C6C-488B-CF17-A0610CEAEA5B}"/>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370830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BE99-B507-8D58-CDDF-049EB8E39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3FFF50-78B4-87BC-D703-5F66802E2FB7}"/>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4" name="Footer Placeholder 3">
            <a:extLst>
              <a:ext uri="{FF2B5EF4-FFF2-40B4-BE49-F238E27FC236}">
                <a16:creationId xmlns:a16="http://schemas.microsoft.com/office/drawing/2014/main" id="{61C9C424-F896-5F50-44E8-14AEF4FCE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F3A7AC-F9DA-4510-9FF6-C025BA8BD5F8}"/>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400109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6E2E0-FD8A-E5A2-1FF5-ECA044D9A901}"/>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3" name="Footer Placeholder 2">
            <a:extLst>
              <a:ext uri="{FF2B5EF4-FFF2-40B4-BE49-F238E27FC236}">
                <a16:creationId xmlns:a16="http://schemas.microsoft.com/office/drawing/2014/main" id="{020FA4EC-24E2-31F5-7C50-57F366330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D8F62-3D4B-4BCE-4B64-3B46E5668A2C}"/>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261558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1744-58C1-F99D-4211-FCD34AE8E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61F970-AA6A-0800-EE98-E79F059F7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F3510-397B-0C63-63EC-B946AFF94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F8903-7121-F918-3744-465225E1D59C}"/>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6" name="Footer Placeholder 5">
            <a:extLst>
              <a:ext uri="{FF2B5EF4-FFF2-40B4-BE49-F238E27FC236}">
                <a16:creationId xmlns:a16="http://schemas.microsoft.com/office/drawing/2014/main" id="{B94533BA-6702-3288-2B7E-142C14D4E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F14E3-F1EB-1964-B29A-AEB327911E64}"/>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274195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05C4-BCC6-312D-D92C-58F5C08AA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FDDDC5-0363-115D-014D-37EAB6280D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E698C7-9990-0740-A3D0-1DD68602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49651-9E7D-C777-A8BB-0058E3E3E099}"/>
              </a:ext>
            </a:extLst>
          </p:cNvPr>
          <p:cNvSpPr>
            <a:spLocks noGrp="1"/>
          </p:cNvSpPr>
          <p:nvPr>
            <p:ph type="dt" sz="half" idx="10"/>
          </p:nvPr>
        </p:nvSpPr>
        <p:spPr/>
        <p:txBody>
          <a:bodyPr/>
          <a:lstStyle/>
          <a:p>
            <a:fld id="{BFE8B4A7-CFEE-492D-BE55-F320D85AF464}" type="datetimeFigureOut">
              <a:rPr lang="en-US" smtClean="0"/>
              <a:t>10/25/2025</a:t>
            </a:fld>
            <a:endParaRPr lang="en-US"/>
          </a:p>
        </p:txBody>
      </p:sp>
      <p:sp>
        <p:nvSpPr>
          <p:cNvPr id="6" name="Footer Placeholder 5">
            <a:extLst>
              <a:ext uri="{FF2B5EF4-FFF2-40B4-BE49-F238E27FC236}">
                <a16:creationId xmlns:a16="http://schemas.microsoft.com/office/drawing/2014/main" id="{F19FBEF8-DAB0-7D38-28E6-EF7310E62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909CA-6404-F017-6197-18A5BA859565}"/>
              </a:ext>
            </a:extLst>
          </p:cNvPr>
          <p:cNvSpPr>
            <a:spLocks noGrp="1"/>
          </p:cNvSpPr>
          <p:nvPr>
            <p:ph type="sldNum" sz="quarter" idx="12"/>
          </p:nvPr>
        </p:nvSpPr>
        <p:spPr/>
        <p:txBody>
          <a:bodyPr/>
          <a:lstStyle/>
          <a:p>
            <a:fld id="{FC17867A-A0FF-4B87-950C-03E139B9A868}" type="slidenum">
              <a:rPr lang="en-US" smtClean="0"/>
              <a:t>‹#›</a:t>
            </a:fld>
            <a:endParaRPr lang="en-US"/>
          </a:p>
        </p:txBody>
      </p:sp>
    </p:spTree>
    <p:extLst>
      <p:ext uri="{BB962C8B-B14F-4D97-AF65-F5344CB8AC3E}">
        <p14:creationId xmlns:p14="http://schemas.microsoft.com/office/powerpoint/2010/main" val="15187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604DE-140C-4612-5694-0B1DE12AA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BB1CDB-8F54-C99F-FF1E-171B14BD8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99981-86B3-D4E8-4286-1E963AA11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E8B4A7-CFEE-492D-BE55-F320D85AF464}" type="datetimeFigureOut">
              <a:rPr lang="en-US" smtClean="0"/>
              <a:t>10/25/2025</a:t>
            </a:fld>
            <a:endParaRPr lang="en-US"/>
          </a:p>
        </p:txBody>
      </p:sp>
      <p:sp>
        <p:nvSpPr>
          <p:cNvPr id="5" name="Footer Placeholder 4">
            <a:extLst>
              <a:ext uri="{FF2B5EF4-FFF2-40B4-BE49-F238E27FC236}">
                <a16:creationId xmlns:a16="http://schemas.microsoft.com/office/drawing/2014/main" id="{8A949A63-82F8-3606-C768-9EFA83E65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A36D3C-0E1C-999F-B0AA-C153CF6CF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17867A-A0FF-4B87-950C-03E139B9A868}" type="slidenum">
              <a:rPr lang="en-US" smtClean="0"/>
              <a:t>‹#›</a:t>
            </a:fld>
            <a:endParaRPr lang="en-US"/>
          </a:p>
        </p:txBody>
      </p:sp>
    </p:spTree>
    <p:extLst>
      <p:ext uri="{BB962C8B-B14F-4D97-AF65-F5344CB8AC3E}">
        <p14:creationId xmlns:p14="http://schemas.microsoft.com/office/powerpoint/2010/main" val="428709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rlz=1C1ONGR_enUS1152US1153&amp;cs=0&amp;sca_esv=408005786895665f&amp;sxsrf=AE3TifOmJRWWkXxEZQb9thV0Za66pXi74w%3A1761424721958&amp;q=Job&amp;sa=X&amp;ved=2ahUKEwizv7i2msCQAxWBTDABHQ9eE7IQxccNegQIDxAB&amp;mstk=AUtExfDYvE7rvgVhw9nCIAx_dLaWXoQvhzdMPeG0HeS4XSdSwVQW1LEvmzEzQZsOCKKhYVuyhm6t45FUC_5g0lKAonsGJztHM0KlMvpxRzCe3Fu0-G5cqx58D6BQBX0f5JOZP3jOuoYvQVkCRW_9YnrQr84aPNZZ0rhlxEI2KWf4W2L-3NQ&amp;csui=3" TargetMode="External"/><Relationship Id="rId7" Type="http://schemas.openxmlformats.org/officeDocument/2006/relationships/hyperlink" Target="https://www.google.com/search?rlz=1C1ONGR_enUS1152US1153&amp;cs=0&amp;sca_esv=408005786895665f&amp;sxsrf=AE3TifOmJRWWkXxEZQb9thV0Za66pXi74w%3A1761424721958&amp;q=King+David&amp;sa=X&amp;ved=2ahUKEwizv7i2msCQAxWBTDABHQ9eE7IQxccNegQIFBAB&amp;mstk=AUtExfDYvE7rvgVhw9nCIAx_dLaWXoQvhzdMPeG0HeS4XSdSwVQW1LEvmzEzQZsOCKKhYVuyhm6t45FUC_5g0lKAonsGJztHM0KlMvpxRzCe3Fu0-G5cqx58D6BQBX0f5JOZP3jOuoYvQVkCRW_9YnrQr84aPNZZ0rhlxEI2KWf4W2L-3NQ&amp;csui=3"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google.com/search?rlz=1C1ONGR_enUS1152US1153&amp;cs=0&amp;sca_esv=408005786895665f&amp;sxsrf=AE3TifOmJRWWkXxEZQb9thV0Za66pXi74w%3A1761424721958&amp;q=Moses&amp;sa=X&amp;ved=2ahUKEwizv7i2msCQAxWBTDABHQ9eE7IQxccNegQIExAB&amp;mstk=AUtExfDYvE7rvgVhw9nCIAx_dLaWXoQvhzdMPeG0HeS4XSdSwVQW1LEvmzEzQZsOCKKhYVuyhm6t45FUC_5g0lKAonsGJztHM0KlMvpxRzCe3Fu0-G5cqx58D6BQBX0f5JOZP3jOuoYvQVkCRW_9YnrQr84aPNZZ0rhlxEI2KWf4W2L-3NQ&amp;csui=3" TargetMode="External"/><Relationship Id="rId5" Type="http://schemas.openxmlformats.org/officeDocument/2006/relationships/hyperlink" Target="https://www.google.com/search?rlz=1C1ONGR_enUS1152US1153&amp;cs=0&amp;sca_esv=408005786895665f&amp;sxsrf=AE3TifOmJRWWkXxEZQb9thV0Za66pXi74w%3A1761424721958&amp;q=Elijah&amp;sa=X&amp;ved=2ahUKEwizv7i2msCQAxWBTDABHQ9eE7IQxccNegQIEhAB&amp;mstk=AUtExfDYvE7rvgVhw9nCIAx_dLaWXoQvhzdMPeG0HeS4XSdSwVQW1LEvmzEzQZsOCKKhYVuyhm6t45FUC_5g0lKAonsGJztHM0KlMvpxRzCe3Fu0-G5cqx58D6BQBX0f5JOZP3jOuoYvQVkCRW_9YnrQr84aPNZZ0rhlxEI2KWf4W2L-3NQ&amp;csui=3" TargetMode="External"/><Relationship Id="rId4" Type="http://schemas.openxmlformats.org/officeDocument/2006/relationships/hyperlink" Target="https://www.google.com/search?rlz=1C1ONGR_enUS1152US1153&amp;cs=0&amp;sca_esv=408005786895665f&amp;sxsrf=AE3TifOmJRWWkXxEZQb9thV0Za66pXi74w%3A1761424721958&amp;q=Jesus&amp;sa=X&amp;ved=2ahUKEwizv7i2msCQAxWBTDABHQ9eE7IQxccNegQIEBAB&amp;mstk=AUtExfDYvE7rvgVhw9nCIAx_dLaWXoQvhzdMPeG0HeS4XSdSwVQW1LEvmzEzQZsOCKKhYVuyhm6t45FUC_5g0lKAonsGJztHM0KlMvpxRzCe3Fu0-G5cqx58D6BQBX0f5JOZP3jOuoYvQVkCRW_9YnrQr84aPNZZ0rhlxEI2KWf4W2L-3NQ&amp;csui=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sca_esv=97b248963fd07e50&amp;sxsrf=AE3TifONuTlWboepaA5tlqW0coW-ozVUOA%3A1761416453015&amp;q=2+Corinthians+4%3A8-9&amp;sa=X&amp;ved=2ahUKEwjU8O7P-7-QAxXqSjABHRmhHrUQxccNegUIkAEQAQ&amp;mstk=AUtExfC0bGk4kvmaE-1JsEBcH5OVBriqupZ-UfvZ65JVQNsKwnNJxOfyXgVhEoCqryrPSMcwljCgXi_DPJQFAMEAAUHSMhWXK9WT7uRr7ZgNQLc6rjmR55x1NaGyIbUnlDqzuwJBuDzJnOh-YMyxyYP3wIEUITDU-WOGCK-2Rz3k4mFK6CNfpquWTuL6bh_p5PUrFVSOaS0THb7cO7fehM9oiCXg2lztonpudmhFoEvFIjfYpx0bDQGXD60owCSJLnZm0kb_QFrQwWvvBCbzID6OP8yF&amp;csui=3"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ressure gauge on a pressure device&#10;&#10;AI-generated content may be incorrect.">
            <a:extLst>
              <a:ext uri="{FF2B5EF4-FFF2-40B4-BE49-F238E27FC236}">
                <a16:creationId xmlns:a16="http://schemas.microsoft.com/office/drawing/2014/main" id="{4B93809D-1861-8F60-A50B-9A3B2316A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8BE6C45-89FB-531C-FB0D-98E573F3D41C}"/>
              </a:ext>
            </a:extLst>
          </p:cNvPr>
          <p:cNvSpPr txBox="1"/>
          <p:nvPr/>
        </p:nvSpPr>
        <p:spPr>
          <a:xfrm>
            <a:off x="-299884" y="2949054"/>
            <a:ext cx="8421329" cy="769441"/>
          </a:xfrm>
          <a:prstGeom prst="rect">
            <a:avLst/>
          </a:prstGeom>
          <a:noFill/>
        </p:spPr>
        <p:txBody>
          <a:bodyPr wrap="square">
            <a:spAutoFit/>
          </a:bodyPr>
          <a:lstStyle/>
          <a:p>
            <a:pPr algn="ctr"/>
            <a:r>
              <a:rPr lang="en-US" sz="4400" dirty="0"/>
              <a:t>Pastor Richard “Rico” Tubbs</a:t>
            </a:r>
          </a:p>
        </p:txBody>
      </p:sp>
    </p:spTree>
    <p:extLst>
      <p:ext uri="{BB962C8B-B14F-4D97-AF65-F5344CB8AC3E}">
        <p14:creationId xmlns:p14="http://schemas.microsoft.com/office/powerpoint/2010/main" val="261484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C5A4CA-C8AA-971F-9385-DC7EED2C5E0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84C6FA-0FF4-91E1-C7C7-C87618A70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4B0FD8A8-6DE5-C534-8266-28CD38E47D73}"/>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0"/>
            <a:ext cx="12191980" cy="6856718"/>
          </a:xfrm>
          <a:prstGeom prst="rect">
            <a:avLst/>
          </a:prstGeom>
        </p:spPr>
      </p:pic>
      <p:sp>
        <p:nvSpPr>
          <p:cNvPr id="4" name="TextBox 3">
            <a:extLst>
              <a:ext uri="{FF2B5EF4-FFF2-40B4-BE49-F238E27FC236}">
                <a16:creationId xmlns:a16="http://schemas.microsoft.com/office/drawing/2014/main" id="{8E22C74E-1075-0135-68EC-0EC017148826}"/>
              </a:ext>
            </a:extLst>
          </p:cNvPr>
          <p:cNvSpPr txBox="1"/>
          <p:nvPr/>
        </p:nvSpPr>
        <p:spPr>
          <a:xfrm>
            <a:off x="796413" y="1843309"/>
            <a:ext cx="10235380" cy="3170099"/>
          </a:xfrm>
          <a:prstGeom prst="rect">
            <a:avLst/>
          </a:prstGeom>
          <a:noFill/>
        </p:spPr>
        <p:txBody>
          <a:bodyPr wrap="square">
            <a:spAutoFit/>
          </a:bodyPr>
          <a:lstStyle/>
          <a:p>
            <a:pPr algn="ctr">
              <a:spcBef>
                <a:spcPts val="1200"/>
              </a:spcBef>
              <a:spcAft>
                <a:spcPts val="1200"/>
              </a:spcAft>
            </a:pPr>
            <a:r>
              <a:rPr lang="en-US" sz="4000" b="0" i="0" dirty="0">
                <a:solidFill>
                  <a:srgbClr val="0A0A0A"/>
                </a:solidFill>
                <a:effectLst/>
                <a:latin typeface="Google Sans"/>
              </a:rPr>
              <a:t>Like a simple earthenware pot, humanity is not inherently special or magnificent. Paul's point is that God does not choose only the powerful, eloquent, or high-born to carry his message. He uses ordinary people from every station of life.</a:t>
            </a:r>
          </a:p>
        </p:txBody>
      </p:sp>
      <p:sp>
        <p:nvSpPr>
          <p:cNvPr id="6" name="TextBox 5">
            <a:extLst>
              <a:ext uri="{FF2B5EF4-FFF2-40B4-BE49-F238E27FC236}">
                <a16:creationId xmlns:a16="http://schemas.microsoft.com/office/drawing/2014/main" id="{60C70858-EF48-8BF1-35DC-F023A2009F68}"/>
              </a:ext>
            </a:extLst>
          </p:cNvPr>
          <p:cNvSpPr txBox="1"/>
          <p:nvPr/>
        </p:nvSpPr>
        <p:spPr>
          <a:xfrm>
            <a:off x="2698193" y="327223"/>
            <a:ext cx="6164826" cy="646331"/>
          </a:xfrm>
          <a:prstGeom prst="rect">
            <a:avLst/>
          </a:prstGeom>
          <a:noFill/>
        </p:spPr>
        <p:txBody>
          <a:bodyPr wrap="square">
            <a:spAutoFit/>
          </a:bodyPr>
          <a:lstStyle/>
          <a:p>
            <a:pPr algn="ctr"/>
            <a:r>
              <a:rPr lang="en-US" sz="3600" b="1" i="0" dirty="0">
                <a:solidFill>
                  <a:srgbClr val="0A0A0A"/>
                </a:solidFill>
                <a:effectLst/>
                <a:latin typeface="Google Sans"/>
              </a:rPr>
              <a:t>Commonness</a:t>
            </a:r>
            <a:r>
              <a:rPr lang="en-US" sz="3600" b="0" i="0" dirty="0">
                <a:solidFill>
                  <a:srgbClr val="0A0A0A"/>
                </a:solidFill>
                <a:effectLst/>
                <a:latin typeface="Google Sans"/>
              </a:rPr>
              <a:t>: </a:t>
            </a:r>
            <a:endParaRPr lang="en-US" sz="3600" dirty="0"/>
          </a:p>
        </p:txBody>
      </p:sp>
    </p:spTree>
    <p:extLst>
      <p:ext uri="{BB962C8B-B14F-4D97-AF65-F5344CB8AC3E}">
        <p14:creationId xmlns:p14="http://schemas.microsoft.com/office/powerpoint/2010/main" val="15175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2FFDEA-2ED6-B49B-ECE4-2B2B2567F9F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576F9A-F75A-5A76-0A68-6D0689EF1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6F9505C4-D0E3-D17B-241D-FBEB769837A8}"/>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F49C1C9-0185-3C08-D183-CC59D27837D6}"/>
              </a:ext>
            </a:extLst>
          </p:cNvPr>
          <p:cNvSpPr txBox="1"/>
          <p:nvPr/>
        </p:nvSpPr>
        <p:spPr>
          <a:xfrm>
            <a:off x="403124" y="1699736"/>
            <a:ext cx="11051458" cy="3785652"/>
          </a:xfrm>
          <a:prstGeom prst="rect">
            <a:avLst/>
          </a:prstGeom>
          <a:noFill/>
        </p:spPr>
        <p:txBody>
          <a:bodyPr wrap="square">
            <a:spAutoFit/>
          </a:bodyPr>
          <a:lstStyle/>
          <a:p>
            <a:pPr algn="ctr">
              <a:spcBef>
                <a:spcPts val="1200"/>
              </a:spcBef>
              <a:spcAft>
                <a:spcPts val="1200"/>
              </a:spcAft>
            </a:pPr>
            <a:r>
              <a:rPr lang="en-US" sz="4000" b="0" i="0" dirty="0">
                <a:solidFill>
                  <a:srgbClr val="0A0A0A"/>
                </a:solidFill>
                <a:effectLst/>
                <a:latin typeface="Google Sans"/>
              </a:rPr>
              <a:t>Clay jars were easily broken. This symbolizes the weakness, vulnerability, and mortality of the human body and spirit. Paul experienced this fragility firsthand through persecution, beatings, and other hardships, as detailed in the verses that follow (2 Corinthians 4:8-9).</a:t>
            </a:r>
          </a:p>
        </p:txBody>
      </p:sp>
      <p:sp>
        <p:nvSpPr>
          <p:cNvPr id="6" name="TextBox 5">
            <a:extLst>
              <a:ext uri="{FF2B5EF4-FFF2-40B4-BE49-F238E27FC236}">
                <a16:creationId xmlns:a16="http://schemas.microsoft.com/office/drawing/2014/main" id="{B2128EFA-FC6A-2540-E033-3CA266C464DD}"/>
              </a:ext>
            </a:extLst>
          </p:cNvPr>
          <p:cNvSpPr txBox="1"/>
          <p:nvPr/>
        </p:nvSpPr>
        <p:spPr>
          <a:xfrm>
            <a:off x="2943999" y="496566"/>
            <a:ext cx="6164826" cy="707886"/>
          </a:xfrm>
          <a:prstGeom prst="rect">
            <a:avLst/>
          </a:prstGeom>
          <a:noFill/>
        </p:spPr>
        <p:txBody>
          <a:bodyPr wrap="square">
            <a:spAutoFit/>
          </a:bodyPr>
          <a:lstStyle/>
          <a:p>
            <a:pPr algn="ctr"/>
            <a:r>
              <a:rPr lang="en-US" sz="4000" b="1" i="0" dirty="0">
                <a:solidFill>
                  <a:srgbClr val="0A0A0A"/>
                </a:solidFill>
                <a:effectLst/>
                <a:latin typeface="Google Sans"/>
              </a:rPr>
              <a:t>Fragility</a:t>
            </a:r>
            <a:r>
              <a:rPr lang="en-US" sz="4000" b="0" i="0" dirty="0">
                <a:solidFill>
                  <a:srgbClr val="0A0A0A"/>
                </a:solidFill>
                <a:effectLst/>
                <a:latin typeface="Google Sans"/>
              </a:rPr>
              <a:t>: </a:t>
            </a:r>
            <a:endParaRPr lang="en-US" sz="4000" dirty="0"/>
          </a:p>
        </p:txBody>
      </p:sp>
    </p:spTree>
    <p:extLst>
      <p:ext uri="{BB962C8B-B14F-4D97-AF65-F5344CB8AC3E}">
        <p14:creationId xmlns:p14="http://schemas.microsoft.com/office/powerpoint/2010/main" val="245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33757C-0946-1F83-7C97-EC64140D050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74C1835-8A64-91D0-D9C0-02753A674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FF452AFB-9D42-F0CD-D710-EFC65710B15E}"/>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0"/>
            <a:ext cx="12191980" cy="6856718"/>
          </a:xfrm>
          <a:prstGeom prst="rect">
            <a:avLst/>
          </a:prstGeom>
        </p:spPr>
      </p:pic>
      <p:sp>
        <p:nvSpPr>
          <p:cNvPr id="4" name="TextBox 3">
            <a:extLst>
              <a:ext uri="{FF2B5EF4-FFF2-40B4-BE49-F238E27FC236}">
                <a16:creationId xmlns:a16="http://schemas.microsoft.com/office/drawing/2014/main" id="{B54C54AB-D5CF-108E-3AE5-4F4558907C4B}"/>
              </a:ext>
            </a:extLst>
          </p:cNvPr>
          <p:cNvSpPr txBox="1"/>
          <p:nvPr/>
        </p:nvSpPr>
        <p:spPr>
          <a:xfrm>
            <a:off x="550607" y="1227756"/>
            <a:ext cx="11462888" cy="2554545"/>
          </a:xfrm>
          <a:prstGeom prst="rect">
            <a:avLst/>
          </a:prstGeom>
          <a:noFill/>
        </p:spPr>
        <p:txBody>
          <a:bodyPr wrap="square">
            <a:spAutoFit/>
          </a:bodyPr>
          <a:lstStyle/>
          <a:p>
            <a:pPr algn="ctr">
              <a:spcBef>
                <a:spcPts val="1200"/>
              </a:spcBef>
              <a:spcAft>
                <a:spcPts val="1200"/>
              </a:spcAft>
            </a:pPr>
            <a:r>
              <a:rPr lang="en-US" sz="4000" b="0" i="0" dirty="0">
                <a:solidFill>
                  <a:srgbClr val="0A0A0A"/>
                </a:solidFill>
                <a:effectLst/>
                <a:latin typeface="Google Sans"/>
              </a:rPr>
              <a:t>The jar's primary purpose is not to be </a:t>
            </a:r>
            <a:r>
              <a:rPr lang="en-US" sz="4000" b="0" i="0" u="sng" dirty="0">
                <a:solidFill>
                  <a:srgbClr val="0A0A0A"/>
                </a:solidFill>
                <a:effectLst/>
                <a:latin typeface="Google Sans"/>
              </a:rPr>
              <a:t>admired</a:t>
            </a:r>
            <a:r>
              <a:rPr lang="en-US" sz="4000" b="0" i="0" dirty="0">
                <a:solidFill>
                  <a:srgbClr val="0A0A0A"/>
                </a:solidFill>
                <a:effectLst/>
                <a:latin typeface="Google Sans"/>
              </a:rPr>
              <a:t> for its </a:t>
            </a:r>
            <a:r>
              <a:rPr lang="en-US" sz="4000" b="0" i="0" u="sng" dirty="0">
                <a:solidFill>
                  <a:srgbClr val="0A0A0A"/>
                </a:solidFill>
                <a:effectLst/>
                <a:latin typeface="Google Sans"/>
              </a:rPr>
              <a:t>own beauty </a:t>
            </a:r>
            <a:r>
              <a:rPr lang="en-US" sz="4000" b="0" i="0" dirty="0">
                <a:solidFill>
                  <a:srgbClr val="0A0A0A"/>
                </a:solidFill>
                <a:effectLst/>
                <a:latin typeface="Google Sans"/>
              </a:rPr>
              <a:t>but to hold something. Likewise, humans are meant to be </a:t>
            </a:r>
            <a:r>
              <a:rPr lang="en-US" sz="4000" b="0" i="0" u="sng" dirty="0">
                <a:solidFill>
                  <a:srgbClr val="0A0A0A"/>
                </a:solidFill>
                <a:effectLst/>
                <a:latin typeface="Google Sans"/>
              </a:rPr>
              <a:t>vessels for God's purposes</a:t>
            </a:r>
            <a:r>
              <a:rPr lang="en-US" sz="4000" b="0" i="0" dirty="0">
                <a:solidFill>
                  <a:srgbClr val="0A0A0A"/>
                </a:solidFill>
                <a:effectLst/>
                <a:latin typeface="Google Sans"/>
              </a:rPr>
              <a:t>, not to </a:t>
            </a:r>
            <a:r>
              <a:rPr lang="en-US" sz="4000" b="0" i="0" u="sng" dirty="0">
                <a:solidFill>
                  <a:srgbClr val="0A0A0A"/>
                </a:solidFill>
                <a:effectLst/>
                <a:latin typeface="Google Sans"/>
              </a:rPr>
              <a:t>glorify </a:t>
            </a:r>
            <a:r>
              <a:rPr lang="en-US" sz="4000" b="0" i="0" dirty="0">
                <a:solidFill>
                  <a:srgbClr val="0A0A0A"/>
                </a:solidFill>
                <a:effectLst/>
                <a:latin typeface="Google Sans"/>
              </a:rPr>
              <a:t>themselves. </a:t>
            </a:r>
          </a:p>
        </p:txBody>
      </p:sp>
      <p:sp>
        <p:nvSpPr>
          <p:cNvPr id="6" name="TextBox 5">
            <a:extLst>
              <a:ext uri="{FF2B5EF4-FFF2-40B4-BE49-F238E27FC236}">
                <a16:creationId xmlns:a16="http://schemas.microsoft.com/office/drawing/2014/main" id="{AFF7A124-5457-DC24-67F6-8708ECC09B0F}"/>
              </a:ext>
            </a:extLst>
          </p:cNvPr>
          <p:cNvSpPr txBox="1"/>
          <p:nvPr/>
        </p:nvSpPr>
        <p:spPr>
          <a:xfrm>
            <a:off x="2984091" y="239699"/>
            <a:ext cx="6223818" cy="707886"/>
          </a:xfrm>
          <a:prstGeom prst="rect">
            <a:avLst/>
          </a:prstGeom>
          <a:noFill/>
        </p:spPr>
        <p:txBody>
          <a:bodyPr wrap="square">
            <a:spAutoFit/>
          </a:bodyPr>
          <a:lstStyle/>
          <a:p>
            <a:pPr algn="ctr"/>
            <a:r>
              <a:rPr lang="en-US" sz="4000" b="1" i="0" dirty="0">
                <a:solidFill>
                  <a:srgbClr val="0A0A0A"/>
                </a:solidFill>
                <a:effectLst/>
                <a:latin typeface="Google Sans"/>
              </a:rPr>
              <a:t>Emptiness and dependence</a:t>
            </a:r>
            <a:r>
              <a:rPr lang="en-US" sz="4000" b="0" i="0" dirty="0">
                <a:solidFill>
                  <a:srgbClr val="0A0A0A"/>
                </a:solidFill>
                <a:effectLst/>
                <a:latin typeface="Google Sans"/>
              </a:rPr>
              <a:t>: </a:t>
            </a:r>
            <a:endParaRPr lang="en-US" sz="4000" dirty="0"/>
          </a:p>
        </p:txBody>
      </p:sp>
      <p:sp>
        <p:nvSpPr>
          <p:cNvPr id="9" name="TextBox 8">
            <a:extLst>
              <a:ext uri="{FF2B5EF4-FFF2-40B4-BE49-F238E27FC236}">
                <a16:creationId xmlns:a16="http://schemas.microsoft.com/office/drawing/2014/main" id="{B5A880ED-1632-6C77-82E4-06982DCB99C0}"/>
              </a:ext>
            </a:extLst>
          </p:cNvPr>
          <p:cNvSpPr txBox="1"/>
          <p:nvPr/>
        </p:nvSpPr>
        <p:spPr>
          <a:xfrm>
            <a:off x="235974" y="4533076"/>
            <a:ext cx="11720051" cy="1938992"/>
          </a:xfrm>
          <a:prstGeom prst="rect">
            <a:avLst/>
          </a:prstGeom>
          <a:noFill/>
        </p:spPr>
        <p:txBody>
          <a:bodyPr wrap="square">
            <a:spAutoFit/>
          </a:bodyPr>
          <a:lstStyle/>
          <a:p>
            <a:pPr algn="ctr"/>
            <a:r>
              <a:rPr lang="en-US" sz="4000" b="0" i="0" dirty="0">
                <a:solidFill>
                  <a:srgbClr val="0A0A0A"/>
                </a:solidFill>
                <a:effectLst/>
                <a:latin typeface="Google Sans"/>
              </a:rPr>
              <a:t>This echoes the Old Testament image of God as the "potter" and humanity as the "clay" (Isaiah 64:8), emphasizing that we are molded and shaped by him. </a:t>
            </a:r>
            <a:endParaRPr lang="en-US" sz="4000" dirty="0"/>
          </a:p>
        </p:txBody>
      </p:sp>
    </p:spTree>
    <p:extLst>
      <p:ext uri="{BB962C8B-B14F-4D97-AF65-F5344CB8AC3E}">
        <p14:creationId xmlns:p14="http://schemas.microsoft.com/office/powerpoint/2010/main" val="19788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B356CB-DF15-926F-F738-F977BEB36BC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2479C5C-6808-0719-BF81-D15D7B4C9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ABCC101F-C9B7-2AB7-E444-6BDF58706D01}"/>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1504" y="0"/>
            <a:ext cx="12191980" cy="6856718"/>
          </a:xfrm>
          <a:prstGeom prst="rect">
            <a:avLst/>
          </a:prstGeom>
        </p:spPr>
      </p:pic>
      <p:sp>
        <p:nvSpPr>
          <p:cNvPr id="4" name="TextBox 3">
            <a:extLst>
              <a:ext uri="{FF2B5EF4-FFF2-40B4-BE49-F238E27FC236}">
                <a16:creationId xmlns:a16="http://schemas.microsoft.com/office/drawing/2014/main" id="{73C5A41F-F423-8718-4DF2-AC1D1BA67A8F}"/>
              </a:ext>
            </a:extLst>
          </p:cNvPr>
          <p:cNvSpPr txBox="1"/>
          <p:nvPr/>
        </p:nvSpPr>
        <p:spPr>
          <a:xfrm>
            <a:off x="450770" y="1265671"/>
            <a:ext cx="11287432" cy="1938992"/>
          </a:xfrm>
          <a:prstGeom prst="rect">
            <a:avLst/>
          </a:prstGeom>
          <a:noFill/>
        </p:spPr>
        <p:txBody>
          <a:bodyPr wrap="square">
            <a:spAutoFit/>
          </a:bodyPr>
          <a:lstStyle/>
          <a:p>
            <a:pPr algn="ctr">
              <a:spcBef>
                <a:spcPts val="1200"/>
              </a:spcBef>
              <a:spcAft>
                <a:spcPts val="1200"/>
              </a:spcAft>
            </a:pPr>
            <a:r>
              <a:rPr lang="en-US" sz="4000" b="0" i="0" dirty="0">
                <a:solidFill>
                  <a:srgbClr val="0A0A0A"/>
                </a:solidFill>
                <a:effectLst/>
                <a:latin typeface="Google Sans"/>
              </a:rPr>
              <a:t>When the fragile clay jar is cracked or broken through hardship and suffering, the light of the treasure inside shines out more brightly. </a:t>
            </a:r>
          </a:p>
        </p:txBody>
      </p:sp>
      <p:sp>
        <p:nvSpPr>
          <p:cNvPr id="6" name="TextBox 5">
            <a:extLst>
              <a:ext uri="{FF2B5EF4-FFF2-40B4-BE49-F238E27FC236}">
                <a16:creationId xmlns:a16="http://schemas.microsoft.com/office/drawing/2014/main" id="{BD7D95DE-A218-6B89-4613-14E0F38B25FA}"/>
              </a:ext>
            </a:extLst>
          </p:cNvPr>
          <p:cNvSpPr txBox="1"/>
          <p:nvPr/>
        </p:nvSpPr>
        <p:spPr>
          <a:xfrm>
            <a:off x="2748116" y="243153"/>
            <a:ext cx="6164826" cy="707886"/>
          </a:xfrm>
          <a:prstGeom prst="rect">
            <a:avLst/>
          </a:prstGeom>
          <a:noFill/>
        </p:spPr>
        <p:txBody>
          <a:bodyPr wrap="square">
            <a:spAutoFit/>
          </a:bodyPr>
          <a:lstStyle/>
          <a:p>
            <a:pPr algn="ctr"/>
            <a:r>
              <a:rPr lang="en-US" sz="4000" b="1" i="0" dirty="0">
                <a:solidFill>
                  <a:srgbClr val="0A0A0A"/>
                </a:solidFill>
                <a:effectLst/>
                <a:latin typeface="Google Sans"/>
              </a:rPr>
              <a:t>Glory through brokenness</a:t>
            </a:r>
            <a:r>
              <a:rPr lang="en-US" sz="4000" b="0" i="0" dirty="0">
                <a:solidFill>
                  <a:srgbClr val="0A0A0A"/>
                </a:solidFill>
                <a:effectLst/>
                <a:latin typeface="Google Sans"/>
              </a:rPr>
              <a:t>: </a:t>
            </a:r>
            <a:endParaRPr lang="en-US" sz="4000" dirty="0"/>
          </a:p>
        </p:txBody>
      </p:sp>
      <p:sp>
        <p:nvSpPr>
          <p:cNvPr id="9" name="TextBox 8">
            <a:extLst>
              <a:ext uri="{FF2B5EF4-FFF2-40B4-BE49-F238E27FC236}">
                <a16:creationId xmlns:a16="http://schemas.microsoft.com/office/drawing/2014/main" id="{84103EA9-D89B-B68C-BB70-EAA1D4D367EC}"/>
              </a:ext>
            </a:extLst>
          </p:cNvPr>
          <p:cNvSpPr txBox="1"/>
          <p:nvPr/>
        </p:nvSpPr>
        <p:spPr>
          <a:xfrm>
            <a:off x="657247" y="3859674"/>
            <a:ext cx="10669513" cy="1938992"/>
          </a:xfrm>
          <a:prstGeom prst="rect">
            <a:avLst/>
          </a:prstGeom>
          <a:noFill/>
        </p:spPr>
        <p:txBody>
          <a:bodyPr wrap="square">
            <a:spAutoFit/>
          </a:bodyPr>
          <a:lstStyle/>
          <a:p>
            <a:pPr algn="ctr"/>
            <a:r>
              <a:rPr lang="en-US" sz="4000" b="0" i="0" u="sng" dirty="0">
                <a:solidFill>
                  <a:srgbClr val="0A0A0A"/>
                </a:solidFill>
                <a:effectLst/>
                <a:latin typeface="Google Sans"/>
              </a:rPr>
              <a:t>This means that a Christian's trials and weaknesses are not a liability but an opportunity for God's power to be put on display for all to see. </a:t>
            </a:r>
            <a:endParaRPr lang="en-US" sz="4000" u="sng" dirty="0"/>
          </a:p>
        </p:txBody>
      </p:sp>
    </p:spTree>
    <p:extLst>
      <p:ext uri="{BB962C8B-B14F-4D97-AF65-F5344CB8AC3E}">
        <p14:creationId xmlns:p14="http://schemas.microsoft.com/office/powerpoint/2010/main" val="4623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D9D931-38F6-B4B6-FB33-DDD0D46498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40644CA-FCD2-7CD8-9D7E-0198F4970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D5B8E60B-3316-51C7-6600-CBE8D5591BD7}"/>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0"/>
            <a:ext cx="12191980" cy="6856718"/>
          </a:xfrm>
          <a:prstGeom prst="rect">
            <a:avLst/>
          </a:prstGeom>
        </p:spPr>
      </p:pic>
      <p:sp>
        <p:nvSpPr>
          <p:cNvPr id="4" name="TextBox 3">
            <a:extLst>
              <a:ext uri="{FF2B5EF4-FFF2-40B4-BE49-F238E27FC236}">
                <a16:creationId xmlns:a16="http://schemas.microsoft.com/office/drawing/2014/main" id="{2883CD75-7A91-5F67-9AE1-02C43583F2F6}"/>
              </a:ext>
            </a:extLst>
          </p:cNvPr>
          <p:cNvSpPr txBox="1"/>
          <p:nvPr/>
        </p:nvSpPr>
        <p:spPr>
          <a:xfrm>
            <a:off x="816077" y="381371"/>
            <a:ext cx="10736826" cy="3046988"/>
          </a:xfrm>
          <a:prstGeom prst="rect">
            <a:avLst/>
          </a:prstGeom>
          <a:noFill/>
        </p:spPr>
        <p:txBody>
          <a:bodyPr wrap="square">
            <a:spAutoFit/>
          </a:bodyPr>
          <a:lstStyle/>
          <a:p>
            <a:pPr algn="ctr"/>
            <a:r>
              <a:rPr lang="en-US" sz="4800" dirty="0">
                <a:solidFill>
                  <a:srgbClr val="0A0A0A"/>
                </a:solidFill>
                <a:latin typeface="Google Sans"/>
              </a:rPr>
              <a:t>T</a:t>
            </a:r>
            <a:r>
              <a:rPr lang="en-US" sz="4800" b="0" i="0" dirty="0">
                <a:solidFill>
                  <a:srgbClr val="0A0A0A"/>
                </a:solidFill>
                <a:effectLst/>
                <a:latin typeface="Google Sans"/>
              </a:rPr>
              <a:t>he value of a person does not come from their own inherent strength or impressive qualities, but from the divine glory they have the privilege of carrying.</a:t>
            </a:r>
            <a:endParaRPr lang="en-US" sz="4800" dirty="0"/>
          </a:p>
        </p:txBody>
      </p:sp>
      <p:sp>
        <p:nvSpPr>
          <p:cNvPr id="6" name="TextBox 5">
            <a:extLst>
              <a:ext uri="{FF2B5EF4-FFF2-40B4-BE49-F238E27FC236}">
                <a16:creationId xmlns:a16="http://schemas.microsoft.com/office/drawing/2014/main" id="{24536920-6A82-DBFF-874D-08B208B3F9BE}"/>
              </a:ext>
            </a:extLst>
          </p:cNvPr>
          <p:cNvSpPr txBox="1"/>
          <p:nvPr/>
        </p:nvSpPr>
        <p:spPr>
          <a:xfrm>
            <a:off x="2639961" y="4773206"/>
            <a:ext cx="6164826" cy="769441"/>
          </a:xfrm>
          <a:prstGeom prst="rect">
            <a:avLst/>
          </a:prstGeom>
          <a:noFill/>
        </p:spPr>
        <p:txBody>
          <a:bodyPr wrap="square">
            <a:spAutoFit/>
          </a:bodyPr>
          <a:lstStyle/>
          <a:p>
            <a:pPr algn="ctr"/>
            <a:r>
              <a:rPr lang="en-US" sz="4400" dirty="0">
                <a:solidFill>
                  <a:srgbClr val="080809"/>
                </a:solidFill>
                <a:latin typeface="Segoe UI Historic" panose="020B0502040204020203" pitchFamily="34" charset="0"/>
              </a:rPr>
              <a:t>D</a:t>
            </a:r>
            <a:r>
              <a:rPr lang="en-US" sz="4400" b="0" i="0" dirty="0">
                <a:solidFill>
                  <a:srgbClr val="080809"/>
                </a:solidFill>
                <a:effectLst/>
                <a:latin typeface="Segoe UI Historic" panose="020B0502040204020203" pitchFamily="34" charset="0"/>
              </a:rPr>
              <a:t>on't question the spin.</a:t>
            </a:r>
            <a:endParaRPr lang="en-US" sz="4400" dirty="0"/>
          </a:p>
        </p:txBody>
      </p:sp>
    </p:spTree>
    <p:extLst>
      <p:ext uri="{BB962C8B-B14F-4D97-AF65-F5344CB8AC3E}">
        <p14:creationId xmlns:p14="http://schemas.microsoft.com/office/powerpoint/2010/main" val="7938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CDDB8-6C56-96A1-E98D-45DB744ADCB6}"/>
              </a:ext>
            </a:extLst>
          </p:cNvPr>
          <p:cNvSpPr txBox="1"/>
          <p:nvPr/>
        </p:nvSpPr>
        <p:spPr>
          <a:xfrm>
            <a:off x="4670324" y="3161517"/>
            <a:ext cx="7118896" cy="3539430"/>
          </a:xfrm>
          <a:prstGeom prst="rect">
            <a:avLst/>
          </a:prstGeom>
          <a:noFill/>
        </p:spPr>
        <p:txBody>
          <a:bodyPr wrap="square">
            <a:spAutoFit/>
          </a:bodyPr>
          <a:lstStyle/>
          <a:p>
            <a:pPr algn="ctr"/>
            <a:r>
              <a:rPr lang="en-US" sz="2800" b="0" i="0" dirty="0">
                <a:solidFill>
                  <a:srgbClr val="0A0A0A"/>
                </a:solidFill>
                <a:effectLst/>
                <a:latin typeface="Google Sans"/>
              </a:rPr>
              <a:t>Kintsugi is the Japanese art of repairing broken pottery by mending the areas of breakage with lacquer dusted or mixed with powdered gold, silver, or platinum. This technique, also called </a:t>
            </a:r>
            <a:r>
              <a:rPr lang="en-US" sz="2800" b="0" i="0" dirty="0" err="1">
                <a:solidFill>
                  <a:srgbClr val="0A0A0A"/>
                </a:solidFill>
                <a:effectLst/>
                <a:latin typeface="Google Sans"/>
              </a:rPr>
              <a:t>Kintsukuroi</a:t>
            </a:r>
            <a:r>
              <a:rPr lang="en-US" sz="2800" b="0" i="0" dirty="0">
                <a:solidFill>
                  <a:srgbClr val="0A0A0A"/>
                </a:solidFill>
                <a:effectLst/>
                <a:latin typeface="Google Sans"/>
              </a:rPr>
              <a:t>, treats the break as part of the object's history, making the repaired piece even more beautiful and unique by highlighting, rather than hiding, the damage.</a:t>
            </a:r>
            <a:endParaRPr lang="en-US" sz="2800" dirty="0"/>
          </a:p>
        </p:txBody>
      </p:sp>
      <p:pic>
        <p:nvPicPr>
          <p:cNvPr id="7170" name="Picture 2" descr="Kintsugi and the art of making repair visible - Austin Kleon">
            <a:extLst>
              <a:ext uri="{FF2B5EF4-FFF2-40B4-BE49-F238E27FC236}">
                <a16:creationId xmlns:a16="http://schemas.microsoft.com/office/drawing/2014/main" id="{3D8E246A-DE54-BE4B-F5F3-45FC483E9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731" y="1482916"/>
            <a:ext cx="1751749" cy="140388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he Friends of Israel Gospel Ministry">
            <a:extLst>
              <a:ext uri="{FF2B5EF4-FFF2-40B4-BE49-F238E27FC236}">
                <a16:creationId xmlns:a16="http://schemas.microsoft.com/office/drawing/2014/main" id="{578ED00E-9B76-2209-A3E9-405673012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 y="274320"/>
            <a:ext cx="33337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intsugi Pottery Gallery | Gold Ceramic ...">
            <a:extLst>
              <a:ext uri="{FF2B5EF4-FFF2-40B4-BE49-F238E27FC236}">
                <a16:creationId xmlns:a16="http://schemas.microsoft.com/office/drawing/2014/main" id="{435AFA0C-44D3-93EE-80B0-6315BF204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64" y="2886800"/>
            <a:ext cx="3866009" cy="358394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apanese White Porcelain Vase with ...">
            <a:extLst>
              <a:ext uri="{FF2B5EF4-FFF2-40B4-BE49-F238E27FC236}">
                <a16:creationId xmlns:a16="http://schemas.microsoft.com/office/drawing/2014/main" id="{2A57B2FE-B509-8BA6-3E48-9A3C310C8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273" y="274320"/>
            <a:ext cx="2827089" cy="282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circle(in)">
                                      <p:cBhvr>
                                        <p:cTn id="11" dur="2000"/>
                                        <p:tgtEl>
                                          <p:spTgt spid="8196"/>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circle(in)">
                                      <p:cBhvr>
                                        <p:cTn id="15" dur="2000"/>
                                        <p:tgtEl>
                                          <p:spTgt spid="819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circle(in)">
                                      <p:cBhvr>
                                        <p:cTn id="19" dur="2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92BD8-B6CF-4E36-D18B-4BD86E07650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9A8A352-39B0-6CA0-E49B-CA79B8592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5C0E78AB-3951-8DA2-E83E-5EBBB721A6B3}"/>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10180" y="1282"/>
            <a:ext cx="12191980" cy="6856718"/>
          </a:xfrm>
          <a:prstGeom prst="rect">
            <a:avLst/>
          </a:prstGeom>
        </p:spPr>
      </p:pic>
      <p:sp>
        <p:nvSpPr>
          <p:cNvPr id="4" name="TextBox 3">
            <a:extLst>
              <a:ext uri="{FF2B5EF4-FFF2-40B4-BE49-F238E27FC236}">
                <a16:creationId xmlns:a16="http://schemas.microsoft.com/office/drawing/2014/main" id="{765325B2-1573-7197-3353-1B249DB0E9CA}"/>
              </a:ext>
            </a:extLst>
          </p:cNvPr>
          <p:cNvSpPr txBox="1"/>
          <p:nvPr/>
        </p:nvSpPr>
        <p:spPr>
          <a:xfrm>
            <a:off x="117660" y="1045892"/>
            <a:ext cx="11622057" cy="4247317"/>
          </a:xfrm>
          <a:prstGeom prst="rect">
            <a:avLst/>
          </a:prstGeom>
          <a:noFill/>
        </p:spPr>
        <p:txBody>
          <a:bodyPr wrap="square">
            <a:spAutoFit/>
          </a:bodyPr>
          <a:lstStyle/>
          <a:p>
            <a:pPr algn="ctr"/>
            <a:r>
              <a:rPr lang="en-US" sz="5400" b="0" i="0" dirty="0">
                <a:solidFill>
                  <a:srgbClr val="0A0A0A"/>
                </a:solidFill>
                <a:effectLst/>
                <a:latin typeface="Google Sans"/>
              </a:rPr>
              <a:t>When our lives are </a:t>
            </a:r>
            <a:r>
              <a:rPr lang="en-US" sz="5400" b="0" i="0" u="sng" dirty="0">
                <a:solidFill>
                  <a:srgbClr val="0A0A0A"/>
                </a:solidFill>
                <a:effectLst/>
                <a:latin typeface="Google Sans"/>
              </a:rPr>
              <a:t>shattered by trauma, </a:t>
            </a:r>
            <a:r>
              <a:rPr lang="en-US" sz="5400" b="0" i="0" dirty="0">
                <a:solidFill>
                  <a:srgbClr val="0A0A0A"/>
                </a:solidFill>
                <a:effectLst/>
                <a:latin typeface="Google Sans"/>
              </a:rPr>
              <a:t>loss, or personal failings, God doesn't just put us back together; he fills our </a:t>
            </a:r>
            <a:r>
              <a:rPr lang="en-US" sz="5400" b="0" i="0" u="sng" dirty="0">
                <a:solidFill>
                  <a:srgbClr val="0A0A0A"/>
                </a:solidFill>
                <a:effectLst/>
                <a:latin typeface="Google Sans"/>
              </a:rPr>
              <a:t>cracks with his grace</a:t>
            </a:r>
            <a:r>
              <a:rPr lang="en-US" sz="5400" b="0" i="0" dirty="0">
                <a:solidFill>
                  <a:srgbClr val="0A0A0A"/>
                </a:solidFill>
                <a:effectLst/>
                <a:latin typeface="Google Sans"/>
              </a:rPr>
              <a:t>, making our story of </a:t>
            </a:r>
            <a:r>
              <a:rPr lang="en-US" sz="5400" b="0" i="0" u="sng" dirty="0">
                <a:solidFill>
                  <a:srgbClr val="0A0A0A"/>
                </a:solidFill>
                <a:effectLst/>
                <a:latin typeface="Google Sans"/>
              </a:rPr>
              <a:t>restoration </a:t>
            </a:r>
            <a:r>
              <a:rPr lang="en-US" sz="5400" b="0" i="0" dirty="0">
                <a:solidFill>
                  <a:srgbClr val="0A0A0A"/>
                </a:solidFill>
                <a:effectLst/>
                <a:latin typeface="Google Sans"/>
              </a:rPr>
              <a:t>a testament to </a:t>
            </a:r>
            <a:r>
              <a:rPr lang="en-US" sz="5400" b="0" i="0" u="sng" dirty="0">
                <a:solidFill>
                  <a:srgbClr val="0A0A0A"/>
                </a:solidFill>
                <a:effectLst/>
                <a:latin typeface="Google Sans"/>
              </a:rPr>
              <a:t>his power</a:t>
            </a:r>
            <a:r>
              <a:rPr lang="en-US" sz="5400" b="0" i="0" dirty="0">
                <a:solidFill>
                  <a:srgbClr val="0A0A0A"/>
                </a:solidFill>
                <a:effectLst/>
                <a:latin typeface="Google Sans"/>
              </a:rPr>
              <a:t>. </a:t>
            </a:r>
            <a:endParaRPr lang="en-US" sz="5400" dirty="0"/>
          </a:p>
        </p:txBody>
      </p:sp>
    </p:spTree>
    <p:extLst>
      <p:ext uri="{BB962C8B-B14F-4D97-AF65-F5344CB8AC3E}">
        <p14:creationId xmlns:p14="http://schemas.microsoft.com/office/powerpoint/2010/main" val="18101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750" fill="hold"/>
                                        <p:tgtEl>
                                          <p:spTgt spid="4"/>
                                        </p:tgtEl>
                                        <p:attrNameLst>
                                          <p:attrName>ppt_w</p:attrName>
                                        </p:attrNameLst>
                                      </p:cBhvr>
                                      <p:tavLst>
                                        <p:tav tm="0">
                                          <p:val>
                                            <p:fltVal val="0"/>
                                          </p:val>
                                        </p:tav>
                                        <p:tav tm="100000">
                                          <p:val>
                                            <p:strVal val="#ppt_w"/>
                                          </p:val>
                                        </p:tav>
                                      </p:tavLst>
                                    </p:anim>
                                    <p:anim calcmode="lin" valueType="num">
                                      <p:cBhvr>
                                        <p:cTn id="8" dur="4750" fill="hold"/>
                                        <p:tgtEl>
                                          <p:spTgt spid="4"/>
                                        </p:tgtEl>
                                        <p:attrNameLst>
                                          <p:attrName>ppt_h</p:attrName>
                                        </p:attrNameLst>
                                      </p:cBhvr>
                                      <p:tavLst>
                                        <p:tav tm="0">
                                          <p:val>
                                            <p:fltVal val="0"/>
                                          </p:val>
                                        </p:tav>
                                        <p:tav tm="100000">
                                          <p:val>
                                            <p:strVal val="#ppt_h"/>
                                          </p:val>
                                        </p:tav>
                                      </p:tavLst>
                                    </p:anim>
                                    <p:anim calcmode="lin" valueType="num">
                                      <p:cBhvr>
                                        <p:cTn id="9" dur="4750" fill="hold"/>
                                        <p:tgtEl>
                                          <p:spTgt spid="4"/>
                                        </p:tgtEl>
                                        <p:attrNameLst>
                                          <p:attrName>style.rotation</p:attrName>
                                        </p:attrNameLst>
                                      </p:cBhvr>
                                      <p:tavLst>
                                        <p:tav tm="0">
                                          <p:val>
                                            <p:fltVal val="90"/>
                                          </p:val>
                                        </p:tav>
                                        <p:tav tm="100000">
                                          <p:val>
                                            <p:fltVal val="0"/>
                                          </p:val>
                                        </p:tav>
                                      </p:tavLst>
                                    </p:anim>
                                    <p:animEffect transition="in" filter="fade">
                                      <p:cBhvr>
                                        <p:cTn id="10" dur="4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312C35-BA03-5142-6C70-215EBE0E26B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F8E606C-19A9-187E-2F49-F11372D0D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07AEFC93-D26D-D0AC-3E2E-9783D95196DF}"/>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C463482-89AD-8B3A-39C9-F4F0B96A696B}"/>
              </a:ext>
            </a:extLst>
          </p:cNvPr>
          <p:cNvSpPr txBox="1"/>
          <p:nvPr/>
        </p:nvSpPr>
        <p:spPr>
          <a:xfrm>
            <a:off x="1923900" y="234093"/>
            <a:ext cx="8344200" cy="584775"/>
          </a:xfrm>
          <a:prstGeom prst="rect">
            <a:avLst/>
          </a:prstGeom>
          <a:noFill/>
        </p:spPr>
        <p:txBody>
          <a:bodyPr wrap="square">
            <a:spAutoFit/>
          </a:bodyPr>
          <a:lstStyle/>
          <a:p>
            <a:pPr algn="ctr"/>
            <a:r>
              <a:rPr lang="en-US" sz="3200" b="1" i="0" dirty="0">
                <a:solidFill>
                  <a:srgbClr val="0A0A0A"/>
                </a:solidFill>
                <a:effectLst/>
                <a:latin typeface="Google Sans"/>
              </a:rPr>
              <a:t>Examples of biblical figures under pressure</a:t>
            </a:r>
            <a:endParaRPr lang="en-US" sz="3200" dirty="0"/>
          </a:p>
        </p:txBody>
      </p:sp>
      <p:sp>
        <p:nvSpPr>
          <p:cNvPr id="6" name="TextBox 5">
            <a:extLst>
              <a:ext uri="{FF2B5EF4-FFF2-40B4-BE49-F238E27FC236}">
                <a16:creationId xmlns:a16="http://schemas.microsoft.com/office/drawing/2014/main" id="{753DC53C-DB0B-4F6E-A655-9D51CB347E04}"/>
              </a:ext>
            </a:extLst>
          </p:cNvPr>
          <p:cNvSpPr txBox="1"/>
          <p:nvPr/>
        </p:nvSpPr>
        <p:spPr>
          <a:xfrm>
            <a:off x="384982" y="949774"/>
            <a:ext cx="11807018" cy="1277273"/>
          </a:xfrm>
          <a:prstGeom prst="rect">
            <a:avLst/>
          </a:prstGeom>
          <a:noFill/>
        </p:spPr>
        <p:txBody>
          <a:bodyPr wrap="square">
            <a:spAutoFit/>
          </a:bodyPr>
          <a:lstStyle/>
          <a:p>
            <a:pPr algn="l">
              <a:spcBef>
                <a:spcPts val="750"/>
              </a:spcBef>
              <a:spcAft>
                <a:spcPts val="600"/>
              </a:spcAft>
            </a:pPr>
            <a:r>
              <a:rPr lang="en-US" sz="2400" b="1" i="0" dirty="0">
                <a:effectLst/>
                <a:latin typeface="Google Sans"/>
                <a:hlinkClick r:id="rId3">
                  <a:extLst>
                    <a:ext uri="{A12FA001-AC4F-418D-AE19-62706E023703}">
                      <ahyp:hlinkClr xmlns:ahyp="http://schemas.microsoft.com/office/drawing/2018/hyperlinkcolor" val="tx"/>
                    </a:ext>
                  </a:extLst>
                </a:hlinkClick>
              </a:rPr>
              <a:t>Job</a:t>
            </a:r>
            <a:r>
              <a:rPr lang="en-US" sz="2400" b="1" i="0" dirty="0">
                <a:effectLst/>
                <a:latin typeface="Google Sans"/>
              </a:rPr>
              <a:t>:</a:t>
            </a:r>
            <a:r>
              <a:rPr lang="en-US" sz="2400" b="0" i="0" dirty="0">
                <a:effectLst/>
                <a:latin typeface="Google Sans"/>
              </a:rPr>
              <a:t> Faced immense suffering, loss of family, wealth, and health, yet maintained his faith. </a:t>
            </a:r>
          </a:p>
          <a:p>
            <a:br>
              <a:rPr lang="en-US" sz="2400" b="0" i="0" dirty="0">
                <a:effectLst/>
                <a:latin typeface="Google Sans"/>
              </a:rPr>
            </a:br>
            <a:endParaRPr lang="en-US" sz="2400" dirty="0"/>
          </a:p>
        </p:txBody>
      </p:sp>
      <p:sp>
        <p:nvSpPr>
          <p:cNvPr id="9" name="TextBox 8">
            <a:extLst>
              <a:ext uri="{FF2B5EF4-FFF2-40B4-BE49-F238E27FC236}">
                <a16:creationId xmlns:a16="http://schemas.microsoft.com/office/drawing/2014/main" id="{C542A040-F727-4FCA-8E5D-674423458151}"/>
              </a:ext>
            </a:extLst>
          </p:cNvPr>
          <p:cNvSpPr txBox="1"/>
          <p:nvPr/>
        </p:nvSpPr>
        <p:spPr>
          <a:xfrm>
            <a:off x="381934" y="1665455"/>
            <a:ext cx="11807017" cy="830997"/>
          </a:xfrm>
          <a:prstGeom prst="rect">
            <a:avLst/>
          </a:prstGeom>
          <a:noFill/>
        </p:spPr>
        <p:txBody>
          <a:bodyPr wrap="square">
            <a:spAutoFit/>
          </a:bodyPr>
          <a:lstStyle/>
          <a:p>
            <a:pPr algn="l">
              <a:buNone/>
            </a:pPr>
            <a:r>
              <a:rPr lang="en-US" sz="2400" b="1" i="0" dirty="0">
                <a:effectLst/>
                <a:latin typeface="Google Sans"/>
                <a:hlinkClick r:id="rId4">
                  <a:extLst>
                    <a:ext uri="{A12FA001-AC4F-418D-AE19-62706E023703}">
                      <ahyp:hlinkClr xmlns:ahyp="http://schemas.microsoft.com/office/drawing/2018/hyperlinkcolor" val="tx"/>
                    </a:ext>
                  </a:extLst>
                </a:hlinkClick>
              </a:rPr>
              <a:t>Jesus</a:t>
            </a:r>
            <a:r>
              <a:rPr lang="en-US" sz="2400" b="1" i="0" dirty="0">
                <a:effectLst/>
                <a:latin typeface="Google Sans"/>
              </a:rPr>
              <a:t>: </a:t>
            </a:r>
            <a:r>
              <a:rPr lang="en-US" sz="2400" b="0" i="0" dirty="0">
                <a:effectLst/>
                <a:latin typeface="Google Sans"/>
              </a:rPr>
              <a:t>Experienced "sorrow to the point of death" in the Garden of Gethsemane, a moment of profound human pressure and the need for prayer and submission to God's will</a:t>
            </a:r>
          </a:p>
        </p:txBody>
      </p:sp>
      <p:sp>
        <p:nvSpPr>
          <p:cNvPr id="11" name="TextBox 10">
            <a:extLst>
              <a:ext uri="{FF2B5EF4-FFF2-40B4-BE49-F238E27FC236}">
                <a16:creationId xmlns:a16="http://schemas.microsoft.com/office/drawing/2014/main" id="{C2844474-9AC1-915E-D10C-CCD603E1B95F}"/>
              </a:ext>
            </a:extLst>
          </p:cNvPr>
          <p:cNvSpPr txBox="1"/>
          <p:nvPr/>
        </p:nvSpPr>
        <p:spPr>
          <a:xfrm>
            <a:off x="381934" y="2722046"/>
            <a:ext cx="11949243" cy="1646605"/>
          </a:xfrm>
          <a:prstGeom prst="rect">
            <a:avLst/>
          </a:prstGeom>
          <a:noFill/>
        </p:spPr>
        <p:txBody>
          <a:bodyPr wrap="square">
            <a:spAutoFit/>
          </a:bodyPr>
          <a:lstStyle/>
          <a:p>
            <a:pPr algn="l">
              <a:spcBef>
                <a:spcPts val="750"/>
              </a:spcBef>
              <a:spcAft>
                <a:spcPts val="600"/>
              </a:spcAft>
            </a:pPr>
            <a:r>
              <a:rPr lang="en-US" sz="2400" b="1" i="0" dirty="0">
                <a:solidFill>
                  <a:srgbClr val="0A0A0A"/>
                </a:solidFill>
                <a:effectLst/>
                <a:latin typeface="Google Sans"/>
              </a:rPr>
              <a:t>Apostle Paul:</a:t>
            </a:r>
            <a:r>
              <a:rPr lang="en-US" sz="2400" b="0" i="0" dirty="0">
                <a:solidFill>
                  <a:srgbClr val="0A0A0A"/>
                </a:solidFill>
                <a:effectLst/>
                <a:latin typeface="Google Sans"/>
              </a:rPr>
              <a:t> Wrote about being "hard pressed on all sides, but not crushed," and "perplexed, but not in despair" due to persecution, imprisonment, and other hardships. </a:t>
            </a:r>
            <a:endParaRPr lang="en-US" sz="2400" b="0" i="0" dirty="0">
              <a:solidFill>
                <a:srgbClr val="0B57D0"/>
              </a:solidFill>
              <a:effectLst/>
              <a:latin typeface="Google Sans"/>
            </a:endParaRPr>
          </a:p>
          <a:p>
            <a:br>
              <a:rPr lang="en-US" sz="2400" b="0" i="0" dirty="0">
                <a:solidFill>
                  <a:srgbClr val="0A0A0A"/>
                </a:solidFill>
                <a:effectLst/>
                <a:latin typeface="Google Sans"/>
              </a:rPr>
            </a:br>
            <a:endParaRPr lang="en-US" sz="2400" dirty="0"/>
          </a:p>
        </p:txBody>
      </p:sp>
      <p:sp>
        <p:nvSpPr>
          <p:cNvPr id="13" name="TextBox 12">
            <a:extLst>
              <a:ext uri="{FF2B5EF4-FFF2-40B4-BE49-F238E27FC236}">
                <a16:creationId xmlns:a16="http://schemas.microsoft.com/office/drawing/2014/main" id="{379FD2EA-B970-48CA-EE4C-7CC014A4C425}"/>
              </a:ext>
            </a:extLst>
          </p:cNvPr>
          <p:cNvSpPr txBox="1"/>
          <p:nvPr/>
        </p:nvSpPr>
        <p:spPr>
          <a:xfrm>
            <a:off x="380410" y="5908226"/>
            <a:ext cx="11201991" cy="830997"/>
          </a:xfrm>
          <a:prstGeom prst="rect">
            <a:avLst/>
          </a:prstGeom>
          <a:noFill/>
        </p:spPr>
        <p:txBody>
          <a:bodyPr wrap="square">
            <a:spAutoFit/>
          </a:bodyPr>
          <a:lstStyle/>
          <a:p>
            <a:pPr algn="l">
              <a:spcBef>
                <a:spcPts val="750"/>
              </a:spcBef>
              <a:spcAft>
                <a:spcPts val="1500"/>
              </a:spcAft>
            </a:pPr>
            <a:r>
              <a:rPr lang="en-US" sz="2400" b="1" i="0" dirty="0">
                <a:effectLst/>
                <a:latin typeface="Google Sans"/>
                <a:hlinkClick r:id="rId5">
                  <a:extLst>
                    <a:ext uri="{A12FA001-AC4F-418D-AE19-62706E023703}">
                      <ahyp:hlinkClr xmlns:ahyp="http://schemas.microsoft.com/office/drawing/2018/hyperlinkcolor" val="tx"/>
                    </a:ext>
                  </a:extLst>
                </a:hlinkClick>
              </a:rPr>
              <a:t>Elijah</a:t>
            </a:r>
            <a:r>
              <a:rPr lang="en-US" sz="2400" b="1" i="0" dirty="0">
                <a:effectLst/>
                <a:latin typeface="Google Sans"/>
              </a:rPr>
              <a:t>:</a:t>
            </a:r>
            <a:r>
              <a:rPr lang="en-US" sz="2400" b="0" i="0" dirty="0">
                <a:effectLst/>
                <a:latin typeface="Google Sans"/>
              </a:rPr>
              <a:t> After a major confrontation with the priests of Baal, he fell into despair and asked God to take his life</a:t>
            </a:r>
          </a:p>
        </p:txBody>
      </p:sp>
      <p:sp>
        <p:nvSpPr>
          <p:cNvPr id="15" name="TextBox 14">
            <a:extLst>
              <a:ext uri="{FF2B5EF4-FFF2-40B4-BE49-F238E27FC236}">
                <a16:creationId xmlns:a16="http://schemas.microsoft.com/office/drawing/2014/main" id="{728E4AC8-3730-4F29-33C0-5A781B3B950A}"/>
              </a:ext>
            </a:extLst>
          </p:cNvPr>
          <p:cNvSpPr txBox="1"/>
          <p:nvPr/>
        </p:nvSpPr>
        <p:spPr>
          <a:xfrm>
            <a:off x="380410" y="3771122"/>
            <a:ext cx="11516622" cy="830997"/>
          </a:xfrm>
          <a:prstGeom prst="rect">
            <a:avLst/>
          </a:prstGeom>
          <a:noFill/>
        </p:spPr>
        <p:txBody>
          <a:bodyPr wrap="square">
            <a:spAutoFit/>
          </a:bodyPr>
          <a:lstStyle/>
          <a:p>
            <a:r>
              <a:rPr lang="en-US" sz="2400" b="1" dirty="0">
                <a:latin typeface="Google Sans"/>
                <a:hlinkClick r:id="rId6">
                  <a:extLst>
                    <a:ext uri="{A12FA001-AC4F-418D-AE19-62706E023703}">
                      <ahyp:hlinkClr xmlns:ahyp="http://schemas.microsoft.com/office/drawing/2018/hyperlinkcolor" val="tx"/>
                    </a:ext>
                  </a:extLst>
                </a:hlinkClick>
              </a:rPr>
              <a:t>Moses</a:t>
            </a:r>
            <a:r>
              <a:rPr lang="en-US" sz="2400" b="1" dirty="0">
                <a:latin typeface="Google Sans"/>
              </a:rPr>
              <a:t>:</a:t>
            </a:r>
            <a:r>
              <a:rPr lang="en-US" sz="2400" dirty="0">
                <a:latin typeface="Google Sans"/>
              </a:rPr>
              <a:t> Was under pressure from both Pharaoh, who increased the Israelites' workload, and the Israelites themselves, who blamed him for their difficult situation. </a:t>
            </a:r>
          </a:p>
        </p:txBody>
      </p:sp>
      <p:sp>
        <p:nvSpPr>
          <p:cNvPr id="17" name="TextBox 16">
            <a:extLst>
              <a:ext uri="{FF2B5EF4-FFF2-40B4-BE49-F238E27FC236}">
                <a16:creationId xmlns:a16="http://schemas.microsoft.com/office/drawing/2014/main" id="{7D95AFD2-52AE-35A9-77F8-89DACFE04390}"/>
              </a:ext>
            </a:extLst>
          </p:cNvPr>
          <p:cNvSpPr txBox="1"/>
          <p:nvPr/>
        </p:nvSpPr>
        <p:spPr>
          <a:xfrm>
            <a:off x="380410" y="4725190"/>
            <a:ext cx="11585448" cy="830997"/>
          </a:xfrm>
          <a:prstGeom prst="rect">
            <a:avLst/>
          </a:prstGeom>
          <a:noFill/>
        </p:spPr>
        <p:txBody>
          <a:bodyPr wrap="square">
            <a:spAutoFit/>
          </a:bodyPr>
          <a:lstStyle/>
          <a:p>
            <a:pPr algn="l">
              <a:spcBef>
                <a:spcPts val="750"/>
              </a:spcBef>
              <a:spcAft>
                <a:spcPts val="600"/>
              </a:spcAft>
            </a:pPr>
            <a:r>
              <a:rPr lang="en-US" sz="2400" b="1" i="0" dirty="0">
                <a:effectLst/>
                <a:latin typeface="Google Sans"/>
                <a:hlinkClick r:id="rId7">
                  <a:extLst>
                    <a:ext uri="{A12FA001-AC4F-418D-AE19-62706E023703}">
                      <ahyp:hlinkClr xmlns:ahyp="http://schemas.microsoft.com/office/drawing/2018/hyperlinkcolor" val="tx"/>
                    </a:ext>
                  </a:extLst>
                </a:hlinkClick>
              </a:rPr>
              <a:t>King David</a:t>
            </a:r>
            <a:r>
              <a:rPr lang="en-US" sz="2400" b="1" i="0" dirty="0">
                <a:effectLst/>
                <a:latin typeface="Google Sans"/>
              </a:rPr>
              <a:t>:</a:t>
            </a:r>
            <a:r>
              <a:rPr lang="en-US" sz="2400" b="0" i="0" dirty="0">
                <a:effectLst/>
                <a:latin typeface="Google Sans"/>
              </a:rPr>
              <a:t> Endured stress from political turmoil, enemies, and personal failures, but often turned to God in prayer. </a:t>
            </a:r>
          </a:p>
        </p:txBody>
      </p:sp>
    </p:spTree>
    <p:extLst>
      <p:ext uri="{BB962C8B-B14F-4D97-AF65-F5344CB8AC3E}">
        <p14:creationId xmlns:p14="http://schemas.microsoft.com/office/powerpoint/2010/main" val="2362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p:cTn id="3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 calcmode="lin" valueType="num">
                                      <p:cBhvr>
                                        <p:cTn id="4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FA8910-0FE7-C35C-9605-97C19D52E6A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B956193-A75A-59FD-4247-A6FDA8F8F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F8461C9C-8806-4E38-ED90-97F4E31E63B2}"/>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1504" y="1282"/>
            <a:ext cx="12191980" cy="6856718"/>
          </a:xfrm>
          <a:prstGeom prst="rect">
            <a:avLst/>
          </a:prstGeom>
        </p:spPr>
      </p:pic>
      <p:sp>
        <p:nvSpPr>
          <p:cNvPr id="4" name="TextBox 3">
            <a:extLst>
              <a:ext uri="{FF2B5EF4-FFF2-40B4-BE49-F238E27FC236}">
                <a16:creationId xmlns:a16="http://schemas.microsoft.com/office/drawing/2014/main" id="{10266EFC-D26F-0C4F-6A62-D4F93AAC9DA6}"/>
              </a:ext>
            </a:extLst>
          </p:cNvPr>
          <p:cNvSpPr txBox="1"/>
          <p:nvPr/>
        </p:nvSpPr>
        <p:spPr>
          <a:xfrm>
            <a:off x="2943999" y="518341"/>
            <a:ext cx="6164826" cy="707886"/>
          </a:xfrm>
          <a:prstGeom prst="rect">
            <a:avLst/>
          </a:prstGeom>
          <a:noFill/>
        </p:spPr>
        <p:txBody>
          <a:bodyPr wrap="square">
            <a:spAutoFit/>
          </a:bodyPr>
          <a:lstStyle/>
          <a:p>
            <a:pPr algn="ctr"/>
            <a:r>
              <a:rPr lang="en-US" sz="4000" b="1" i="0" dirty="0">
                <a:solidFill>
                  <a:srgbClr val="0A0A0A"/>
                </a:solidFill>
                <a:effectLst/>
                <a:latin typeface="Google Sans"/>
              </a:rPr>
              <a:t>How should we respond </a:t>
            </a:r>
            <a:endParaRPr lang="en-US" sz="4000" dirty="0"/>
          </a:p>
        </p:txBody>
      </p:sp>
      <p:sp>
        <p:nvSpPr>
          <p:cNvPr id="6" name="TextBox 5">
            <a:extLst>
              <a:ext uri="{FF2B5EF4-FFF2-40B4-BE49-F238E27FC236}">
                <a16:creationId xmlns:a16="http://schemas.microsoft.com/office/drawing/2014/main" id="{7819A83D-0693-59CB-2BCD-B9F01B9B8A82}"/>
              </a:ext>
            </a:extLst>
          </p:cNvPr>
          <p:cNvSpPr txBox="1"/>
          <p:nvPr/>
        </p:nvSpPr>
        <p:spPr>
          <a:xfrm>
            <a:off x="233516" y="4392707"/>
            <a:ext cx="6086168" cy="1815882"/>
          </a:xfrm>
          <a:prstGeom prst="rect">
            <a:avLst/>
          </a:prstGeom>
          <a:noFill/>
        </p:spPr>
        <p:txBody>
          <a:bodyPr wrap="square">
            <a:spAutoFit/>
          </a:bodyPr>
          <a:lstStyle/>
          <a:p>
            <a:pPr algn="l">
              <a:spcBef>
                <a:spcPts val="750"/>
              </a:spcBef>
              <a:spcAft>
                <a:spcPts val="1500"/>
              </a:spcAft>
            </a:pPr>
            <a:r>
              <a:rPr lang="en-US" sz="2800" b="1" i="0" u="sng" dirty="0">
                <a:solidFill>
                  <a:srgbClr val="0A0A0A"/>
                </a:solidFill>
                <a:effectLst/>
                <a:latin typeface="Google Sans"/>
              </a:rPr>
              <a:t>Finding purpose</a:t>
            </a:r>
            <a:r>
              <a:rPr lang="en-US" sz="2800" b="1" i="0" dirty="0">
                <a:solidFill>
                  <a:srgbClr val="0A0A0A"/>
                </a:solidFill>
                <a:effectLst/>
                <a:latin typeface="Google Sans"/>
              </a:rPr>
              <a:t>:</a:t>
            </a:r>
            <a:r>
              <a:rPr lang="en-US" sz="2800" b="0" i="0" dirty="0">
                <a:solidFill>
                  <a:srgbClr val="0A0A0A"/>
                </a:solidFill>
                <a:effectLst/>
                <a:latin typeface="Google Sans"/>
              </a:rPr>
              <a:t> Some, like Paul, continued to share God's word even in difficult circumstances, like imprisonment</a:t>
            </a:r>
          </a:p>
        </p:txBody>
      </p:sp>
      <p:sp>
        <p:nvSpPr>
          <p:cNvPr id="9" name="TextBox 8">
            <a:extLst>
              <a:ext uri="{FF2B5EF4-FFF2-40B4-BE49-F238E27FC236}">
                <a16:creationId xmlns:a16="http://schemas.microsoft.com/office/drawing/2014/main" id="{C45281EF-0DDA-A822-B31C-1131D03DE7D0}"/>
              </a:ext>
            </a:extLst>
          </p:cNvPr>
          <p:cNvSpPr txBox="1"/>
          <p:nvPr/>
        </p:nvSpPr>
        <p:spPr>
          <a:xfrm>
            <a:off x="651387" y="1450991"/>
            <a:ext cx="4166419" cy="2246769"/>
          </a:xfrm>
          <a:prstGeom prst="rect">
            <a:avLst/>
          </a:prstGeom>
          <a:noFill/>
        </p:spPr>
        <p:txBody>
          <a:bodyPr wrap="square">
            <a:spAutoFit/>
          </a:bodyPr>
          <a:lstStyle/>
          <a:p>
            <a:pPr algn="l">
              <a:spcBef>
                <a:spcPts val="750"/>
              </a:spcBef>
              <a:spcAft>
                <a:spcPts val="600"/>
              </a:spcAft>
            </a:pPr>
            <a:r>
              <a:rPr lang="en-US" sz="2800" b="1" i="0" u="sng" dirty="0">
                <a:solidFill>
                  <a:srgbClr val="0A0A0A"/>
                </a:solidFill>
                <a:effectLst/>
                <a:latin typeface="Google Sans"/>
              </a:rPr>
              <a:t>Faith and prayer</a:t>
            </a:r>
            <a:r>
              <a:rPr lang="en-US" sz="2800" b="1" i="0" dirty="0">
                <a:solidFill>
                  <a:srgbClr val="0A0A0A"/>
                </a:solidFill>
                <a:effectLst/>
                <a:latin typeface="Google Sans"/>
              </a:rPr>
              <a:t>: </a:t>
            </a:r>
            <a:r>
              <a:rPr lang="en-US" sz="2800" b="0" i="0" dirty="0">
                <a:solidFill>
                  <a:srgbClr val="0A0A0A"/>
                </a:solidFill>
                <a:effectLst/>
                <a:latin typeface="Google Sans"/>
              </a:rPr>
              <a:t>Many turned to prayer to seek guidance and strength, like Jesus in Gethsemane or David throughout his life. </a:t>
            </a:r>
            <a:endParaRPr lang="en-US" sz="2800" b="0" i="0" dirty="0">
              <a:solidFill>
                <a:srgbClr val="0B57D0"/>
              </a:solidFill>
              <a:effectLst/>
              <a:latin typeface="Google Sans"/>
            </a:endParaRPr>
          </a:p>
        </p:txBody>
      </p:sp>
      <p:sp>
        <p:nvSpPr>
          <p:cNvPr id="11" name="TextBox 10">
            <a:extLst>
              <a:ext uri="{FF2B5EF4-FFF2-40B4-BE49-F238E27FC236}">
                <a16:creationId xmlns:a16="http://schemas.microsoft.com/office/drawing/2014/main" id="{70C55F3C-DCD4-88FA-8FE6-830CB930C475}"/>
              </a:ext>
            </a:extLst>
          </p:cNvPr>
          <p:cNvSpPr txBox="1"/>
          <p:nvPr/>
        </p:nvSpPr>
        <p:spPr>
          <a:xfrm>
            <a:off x="7482349" y="1235548"/>
            <a:ext cx="3785420" cy="2677656"/>
          </a:xfrm>
          <a:prstGeom prst="rect">
            <a:avLst/>
          </a:prstGeom>
          <a:noFill/>
        </p:spPr>
        <p:txBody>
          <a:bodyPr wrap="square">
            <a:spAutoFit/>
          </a:bodyPr>
          <a:lstStyle/>
          <a:p>
            <a:pPr algn="ctr">
              <a:spcBef>
                <a:spcPts val="750"/>
              </a:spcBef>
              <a:spcAft>
                <a:spcPts val="600"/>
              </a:spcAft>
            </a:pPr>
            <a:r>
              <a:rPr lang="en-US" sz="2800" b="1" i="0" u="sng" dirty="0">
                <a:solidFill>
                  <a:srgbClr val="0A0A0A"/>
                </a:solidFill>
                <a:effectLst/>
                <a:latin typeface="Google Sans"/>
              </a:rPr>
              <a:t>Reliance on God</a:t>
            </a:r>
            <a:r>
              <a:rPr lang="en-US" sz="2800" b="1" i="0" dirty="0">
                <a:solidFill>
                  <a:srgbClr val="0A0A0A"/>
                </a:solidFill>
                <a:effectLst/>
                <a:latin typeface="Google Sans"/>
              </a:rPr>
              <a:t>:</a:t>
            </a:r>
            <a:r>
              <a:rPr lang="en-US" sz="2800" b="0" i="0" dirty="0">
                <a:solidFill>
                  <a:srgbClr val="0A0A0A"/>
                </a:solidFill>
                <a:effectLst/>
                <a:latin typeface="Google Sans"/>
              </a:rPr>
              <a:t> When their own strength failed, they learned to rely on God's strength and grace, as Paul stated in 2 Corinthians. </a:t>
            </a:r>
            <a:endParaRPr lang="en-US" sz="2800" b="0" i="0" dirty="0">
              <a:solidFill>
                <a:srgbClr val="0B57D0"/>
              </a:solidFill>
              <a:effectLst/>
              <a:latin typeface="Google Sans"/>
            </a:endParaRPr>
          </a:p>
        </p:txBody>
      </p:sp>
      <p:sp>
        <p:nvSpPr>
          <p:cNvPr id="13" name="TextBox 12">
            <a:extLst>
              <a:ext uri="{FF2B5EF4-FFF2-40B4-BE49-F238E27FC236}">
                <a16:creationId xmlns:a16="http://schemas.microsoft.com/office/drawing/2014/main" id="{2D4C64CA-CF1B-32D4-AFD0-F3F46F5E3426}"/>
              </a:ext>
            </a:extLst>
          </p:cNvPr>
          <p:cNvSpPr txBox="1"/>
          <p:nvPr/>
        </p:nvSpPr>
        <p:spPr>
          <a:xfrm>
            <a:off x="6703609" y="4387893"/>
            <a:ext cx="5102941" cy="1995418"/>
          </a:xfrm>
          <a:prstGeom prst="rect">
            <a:avLst/>
          </a:prstGeom>
          <a:noFill/>
        </p:spPr>
        <p:txBody>
          <a:bodyPr wrap="square">
            <a:spAutoFit/>
          </a:bodyPr>
          <a:lstStyle/>
          <a:p>
            <a:pPr algn="ctr">
              <a:spcBef>
                <a:spcPts val="750"/>
              </a:spcBef>
              <a:spcAft>
                <a:spcPts val="600"/>
              </a:spcAft>
            </a:pPr>
            <a:r>
              <a:rPr lang="en-US" sz="2800" b="1" u="sng" dirty="0">
                <a:solidFill>
                  <a:srgbClr val="0A0A0A"/>
                </a:solidFill>
                <a:latin typeface="Google Sans"/>
              </a:rPr>
              <a:t>Submission to God's will</a:t>
            </a:r>
            <a:r>
              <a:rPr lang="en-US" sz="2800" b="1" dirty="0">
                <a:solidFill>
                  <a:srgbClr val="0A0A0A"/>
                </a:solidFill>
                <a:latin typeface="Google Sans"/>
              </a:rPr>
              <a:t>:</a:t>
            </a:r>
          </a:p>
          <a:p>
            <a:pPr algn="ctr">
              <a:spcBef>
                <a:spcPts val="750"/>
              </a:spcBef>
              <a:spcAft>
                <a:spcPts val="600"/>
              </a:spcAft>
            </a:pPr>
            <a:r>
              <a:rPr lang="en-US" sz="2800" b="0" i="0" dirty="0">
                <a:solidFill>
                  <a:srgbClr val="0A0A0A"/>
                </a:solidFill>
                <a:effectLst/>
                <a:latin typeface="Google Sans"/>
              </a:rPr>
              <a:t>They often found a way to submit to God's will, even in the face of extreme pressure. </a:t>
            </a:r>
            <a:endParaRPr lang="en-US" sz="2800" b="0" i="0" dirty="0">
              <a:solidFill>
                <a:srgbClr val="0B57D0"/>
              </a:solidFill>
              <a:effectLst/>
              <a:latin typeface="Google Sans"/>
            </a:endParaRPr>
          </a:p>
        </p:txBody>
      </p:sp>
    </p:spTree>
    <p:extLst>
      <p:ext uri="{BB962C8B-B14F-4D97-AF65-F5344CB8AC3E}">
        <p14:creationId xmlns:p14="http://schemas.microsoft.com/office/powerpoint/2010/main" val="40415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80">
                                          <p:stCondLst>
                                            <p:cond delay="0"/>
                                          </p:stCondLst>
                                        </p:cTn>
                                        <p:tgtEl>
                                          <p:spTgt spid="11">
                                            <p:txEl>
                                              <p:pRg st="0" end="0"/>
                                            </p:txEl>
                                          </p:spTgt>
                                        </p:tgtEl>
                                      </p:cBhvr>
                                    </p:animEffect>
                                    <p:anim calcmode="lin" valueType="num">
                                      <p:cBhvr>
                                        <p:cTn id="31"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xEl>
                                              <p:pRg st="0" end="0"/>
                                            </p:txEl>
                                          </p:spTgt>
                                        </p:tgtEl>
                                      </p:cBhvr>
                                      <p:to x="100000" y="60000"/>
                                    </p:animScale>
                                    <p:animScale>
                                      <p:cBhvr>
                                        <p:cTn id="37" dur="166" decel="50000">
                                          <p:stCondLst>
                                            <p:cond delay="676"/>
                                          </p:stCondLst>
                                        </p:cTn>
                                        <p:tgtEl>
                                          <p:spTgt spid="11">
                                            <p:txEl>
                                              <p:pRg st="0" end="0"/>
                                            </p:txEl>
                                          </p:spTgt>
                                        </p:tgtEl>
                                      </p:cBhvr>
                                      <p:to x="100000" y="100000"/>
                                    </p:animScale>
                                    <p:animScale>
                                      <p:cBhvr>
                                        <p:cTn id="38" dur="26">
                                          <p:stCondLst>
                                            <p:cond delay="1312"/>
                                          </p:stCondLst>
                                        </p:cTn>
                                        <p:tgtEl>
                                          <p:spTgt spid="11">
                                            <p:txEl>
                                              <p:pRg st="0" end="0"/>
                                            </p:txEl>
                                          </p:spTgt>
                                        </p:tgtEl>
                                      </p:cBhvr>
                                      <p:to x="100000" y="80000"/>
                                    </p:animScale>
                                    <p:animScale>
                                      <p:cBhvr>
                                        <p:cTn id="39" dur="166" decel="50000">
                                          <p:stCondLst>
                                            <p:cond delay="1338"/>
                                          </p:stCondLst>
                                        </p:cTn>
                                        <p:tgtEl>
                                          <p:spTgt spid="11">
                                            <p:txEl>
                                              <p:pRg st="0" end="0"/>
                                            </p:txEl>
                                          </p:spTgt>
                                        </p:tgtEl>
                                      </p:cBhvr>
                                      <p:to x="100000" y="100000"/>
                                    </p:animScale>
                                    <p:animScale>
                                      <p:cBhvr>
                                        <p:cTn id="40" dur="26">
                                          <p:stCondLst>
                                            <p:cond delay="1642"/>
                                          </p:stCondLst>
                                        </p:cTn>
                                        <p:tgtEl>
                                          <p:spTgt spid="11">
                                            <p:txEl>
                                              <p:pRg st="0" end="0"/>
                                            </p:txEl>
                                          </p:spTgt>
                                        </p:tgtEl>
                                      </p:cBhvr>
                                      <p:to x="100000" y="90000"/>
                                    </p:animScale>
                                    <p:animScale>
                                      <p:cBhvr>
                                        <p:cTn id="41" dur="166" decel="50000">
                                          <p:stCondLst>
                                            <p:cond delay="1668"/>
                                          </p:stCondLst>
                                        </p:cTn>
                                        <p:tgtEl>
                                          <p:spTgt spid="11">
                                            <p:txEl>
                                              <p:pRg st="0" end="0"/>
                                            </p:txEl>
                                          </p:spTgt>
                                        </p:tgtEl>
                                      </p:cBhvr>
                                      <p:to x="100000" y="100000"/>
                                    </p:animScale>
                                    <p:animScale>
                                      <p:cBhvr>
                                        <p:cTn id="42" dur="26">
                                          <p:stCondLst>
                                            <p:cond delay="1808"/>
                                          </p:stCondLst>
                                        </p:cTn>
                                        <p:tgtEl>
                                          <p:spTgt spid="11">
                                            <p:txEl>
                                              <p:pRg st="0" end="0"/>
                                            </p:txEl>
                                          </p:spTgt>
                                        </p:tgtEl>
                                      </p:cBhvr>
                                      <p:to x="100000" y="95000"/>
                                    </p:animScale>
                                    <p:animScale>
                                      <p:cBhvr>
                                        <p:cTn id="43" dur="166" decel="50000">
                                          <p:stCondLst>
                                            <p:cond delay="1834"/>
                                          </p:stCondLst>
                                        </p:cTn>
                                        <p:tgtEl>
                                          <p:spTgt spid="11">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down)">
                                      <p:cBhvr>
                                        <p:cTn id="48" dur="580">
                                          <p:stCondLst>
                                            <p:cond delay="0"/>
                                          </p:stCondLst>
                                        </p:cTn>
                                        <p:tgtEl>
                                          <p:spTgt spid="6">
                                            <p:txEl>
                                              <p:pRg st="0" end="0"/>
                                            </p:txEl>
                                          </p:spTgt>
                                        </p:tgtEl>
                                      </p:cBhvr>
                                    </p:animEffect>
                                    <p:anim calcmode="lin" valueType="num">
                                      <p:cBhvr>
                                        <p:cTn id="4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0" end="0"/>
                                            </p:txEl>
                                          </p:spTgt>
                                        </p:tgtEl>
                                      </p:cBhvr>
                                      <p:to x="100000" y="60000"/>
                                    </p:animScale>
                                    <p:animScale>
                                      <p:cBhvr>
                                        <p:cTn id="55" dur="166" decel="50000">
                                          <p:stCondLst>
                                            <p:cond delay="676"/>
                                          </p:stCondLst>
                                        </p:cTn>
                                        <p:tgtEl>
                                          <p:spTgt spid="6">
                                            <p:txEl>
                                              <p:pRg st="0" end="0"/>
                                            </p:txEl>
                                          </p:spTgt>
                                        </p:tgtEl>
                                      </p:cBhvr>
                                      <p:to x="100000" y="100000"/>
                                    </p:animScale>
                                    <p:animScale>
                                      <p:cBhvr>
                                        <p:cTn id="56" dur="26">
                                          <p:stCondLst>
                                            <p:cond delay="1312"/>
                                          </p:stCondLst>
                                        </p:cTn>
                                        <p:tgtEl>
                                          <p:spTgt spid="6">
                                            <p:txEl>
                                              <p:pRg st="0" end="0"/>
                                            </p:txEl>
                                          </p:spTgt>
                                        </p:tgtEl>
                                      </p:cBhvr>
                                      <p:to x="100000" y="80000"/>
                                    </p:animScale>
                                    <p:animScale>
                                      <p:cBhvr>
                                        <p:cTn id="57" dur="166" decel="50000">
                                          <p:stCondLst>
                                            <p:cond delay="1338"/>
                                          </p:stCondLst>
                                        </p:cTn>
                                        <p:tgtEl>
                                          <p:spTgt spid="6">
                                            <p:txEl>
                                              <p:pRg st="0" end="0"/>
                                            </p:txEl>
                                          </p:spTgt>
                                        </p:tgtEl>
                                      </p:cBhvr>
                                      <p:to x="100000" y="100000"/>
                                    </p:animScale>
                                    <p:animScale>
                                      <p:cBhvr>
                                        <p:cTn id="58" dur="26">
                                          <p:stCondLst>
                                            <p:cond delay="1642"/>
                                          </p:stCondLst>
                                        </p:cTn>
                                        <p:tgtEl>
                                          <p:spTgt spid="6">
                                            <p:txEl>
                                              <p:pRg st="0" end="0"/>
                                            </p:txEl>
                                          </p:spTgt>
                                        </p:tgtEl>
                                      </p:cBhvr>
                                      <p:to x="100000" y="90000"/>
                                    </p:animScale>
                                    <p:animScale>
                                      <p:cBhvr>
                                        <p:cTn id="59" dur="166" decel="50000">
                                          <p:stCondLst>
                                            <p:cond delay="1668"/>
                                          </p:stCondLst>
                                        </p:cTn>
                                        <p:tgtEl>
                                          <p:spTgt spid="6">
                                            <p:txEl>
                                              <p:pRg st="0" end="0"/>
                                            </p:txEl>
                                          </p:spTgt>
                                        </p:tgtEl>
                                      </p:cBhvr>
                                      <p:to x="100000" y="100000"/>
                                    </p:animScale>
                                    <p:animScale>
                                      <p:cBhvr>
                                        <p:cTn id="60" dur="26">
                                          <p:stCondLst>
                                            <p:cond delay="1808"/>
                                          </p:stCondLst>
                                        </p:cTn>
                                        <p:tgtEl>
                                          <p:spTgt spid="6">
                                            <p:txEl>
                                              <p:pRg st="0" end="0"/>
                                            </p:txEl>
                                          </p:spTgt>
                                        </p:tgtEl>
                                      </p:cBhvr>
                                      <p:to x="100000" y="95000"/>
                                    </p:animScale>
                                    <p:animScale>
                                      <p:cBhvr>
                                        <p:cTn id="61" dur="166" decel="50000">
                                          <p:stCondLst>
                                            <p:cond delay="1834"/>
                                          </p:stCondLst>
                                        </p:cTn>
                                        <p:tgtEl>
                                          <p:spTgt spid="6">
                                            <p:txEl>
                                              <p:pRg st="0" end="0"/>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wipe(down)">
                                      <p:cBhvr>
                                        <p:cTn id="66" dur="580">
                                          <p:stCondLst>
                                            <p:cond delay="0"/>
                                          </p:stCondLst>
                                        </p:cTn>
                                        <p:tgtEl>
                                          <p:spTgt spid="13">
                                            <p:txEl>
                                              <p:pRg st="0" end="0"/>
                                            </p:txEl>
                                          </p:spTgt>
                                        </p:tgtEl>
                                      </p:cBhvr>
                                    </p:animEffect>
                                    <p:anim calcmode="lin" valueType="num">
                                      <p:cBhvr>
                                        <p:cTn id="67"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13">
                                            <p:txEl>
                                              <p:pRg st="0" end="0"/>
                                            </p:txEl>
                                          </p:spTgt>
                                        </p:tgtEl>
                                      </p:cBhvr>
                                      <p:to x="100000" y="60000"/>
                                    </p:animScale>
                                    <p:animScale>
                                      <p:cBhvr>
                                        <p:cTn id="73" dur="166" decel="50000">
                                          <p:stCondLst>
                                            <p:cond delay="676"/>
                                          </p:stCondLst>
                                        </p:cTn>
                                        <p:tgtEl>
                                          <p:spTgt spid="13">
                                            <p:txEl>
                                              <p:pRg st="0" end="0"/>
                                            </p:txEl>
                                          </p:spTgt>
                                        </p:tgtEl>
                                      </p:cBhvr>
                                      <p:to x="100000" y="100000"/>
                                    </p:animScale>
                                    <p:animScale>
                                      <p:cBhvr>
                                        <p:cTn id="74" dur="26">
                                          <p:stCondLst>
                                            <p:cond delay="1312"/>
                                          </p:stCondLst>
                                        </p:cTn>
                                        <p:tgtEl>
                                          <p:spTgt spid="13">
                                            <p:txEl>
                                              <p:pRg st="0" end="0"/>
                                            </p:txEl>
                                          </p:spTgt>
                                        </p:tgtEl>
                                      </p:cBhvr>
                                      <p:to x="100000" y="80000"/>
                                    </p:animScale>
                                    <p:animScale>
                                      <p:cBhvr>
                                        <p:cTn id="75" dur="166" decel="50000">
                                          <p:stCondLst>
                                            <p:cond delay="1338"/>
                                          </p:stCondLst>
                                        </p:cTn>
                                        <p:tgtEl>
                                          <p:spTgt spid="13">
                                            <p:txEl>
                                              <p:pRg st="0" end="0"/>
                                            </p:txEl>
                                          </p:spTgt>
                                        </p:tgtEl>
                                      </p:cBhvr>
                                      <p:to x="100000" y="100000"/>
                                    </p:animScale>
                                    <p:animScale>
                                      <p:cBhvr>
                                        <p:cTn id="76" dur="26">
                                          <p:stCondLst>
                                            <p:cond delay="1642"/>
                                          </p:stCondLst>
                                        </p:cTn>
                                        <p:tgtEl>
                                          <p:spTgt spid="13">
                                            <p:txEl>
                                              <p:pRg st="0" end="0"/>
                                            </p:txEl>
                                          </p:spTgt>
                                        </p:tgtEl>
                                      </p:cBhvr>
                                      <p:to x="100000" y="90000"/>
                                    </p:animScale>
                                    <p:animScale>
                                      <p:cBhvr>
                                        <p:cTn id="77" dur="166" decel="50000">
                                          <p:stCondLst>
                                            <p:cond delay="1668"/>
                                          </p:stCondLst>
                                        </p:cTn>
                                        <p:tgtEl>
                                          <p:spTgt spid="13">
                                            <p:txEl>
                                              <p:pRg st="0" end="0"/>
                                            </p:txEl>
                                          </p:spTgt>
                                        </p:tgtEl>
                                      </p:cBhvr>
                                      <p:to x="100000" y="100000"/>
                                    </p:animScale>
                                    <p:animScale>
                                      <p:cBhvr>
                                        <p:cTn id="78" dur="26">
                                          <p:stCondLst>
                                            <p:cond delay="1808"/>
                                          </p:stCondLst>
                                        </p:cTn>
                                        <p:tgtEl>
                                          <p:spTgt spid="13">
                                            <p:txEl>
                                              <p:pRg st="0" end="0"/>
                                            </p:txEl>
                                          </p:spTgt>
                                        </p:tgtEl>
                                      </p:cBhvr>
                                      <p:to x="100000" y="95000"/>
                                    </p:animScale>
                                    <p:animScale>
                                      <p:cBhvr>
                                        <p:cTn id="79" dur="166" decel="50000">
                                          <p:stCondLst>
                                            <p:cond delay="1834"/>
                                          </p:stCondLst>
                                        </p:cTn>
                                        <p:tgtEl>
                                          <p:spTgt spid="13">
                                            <p:txEl>
                                              <p:pRg st="0" end="0"/>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13">
                                            <p:txEl>
                                              <p:pRg st="1" end="1"/>
                                            </p:txEl>
                                          </p:spTgt>
                                        </p:tgtEl>
                                        <p:attrNameLst>
                                          <p:attrName>style.visibility</p:attrName>
                                        </p:attrNameLst>
                                      </p:cBhvr>
                                      <p:to>
                                        <p:strVal val="visible"/>
                                      </p:to>
                                    </p:set>
                                    <p:animEffect transition="in" filter="wipe(down)">
                                      <p:cBhvr>
                                        <p:cTn id="84" dur="580">
                                          <p:stCondLst>
                                            <p:cond delay="0"/>
                                          </p:stCondLst>
                                        </p:cTn>
                                        <p:tgtEl>
                                          <p:spTgt spid="13">
                                            <p:txEl>
                                              <p:pRg st="1" end="1"/>
                                            </p:txEl>
                                          </p:spTgt>
                                        </p:tgtEl>
                                      </p:cBhvr>
                                    </p:animEffect>
                                    <p:anim calcmode="lin" valueType="num">
                                      <p:cBhvr>
                                        <p:cTn id="85"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13">
                                            <p:txEl>
                                              <p:pRg st="1" end="1"/>
                                            </p:txEl>
                                          </p:spTgt>
                                        </p:tgtEl>
                                      </p:cBhvr>
                                      <p:to x="100000" y="60000"/>
                                    </p:animScale>
                                    <p:animScale>
                                      <p:cBhvr>
                                        <p:cTn id="91" dur="166" decel="50000">
                                          <p:stCondLst>
                                            <p:cond delay="676"/>
                                          </p:stCondLst>
                                        </p:cTn>
                                        <p:tgtEl>
                                          <p:spTgt spid="13">
                                            <p:txEl>
                                              <p:pRg st="1" end="1"/>
                                            </p:txEl>
                                          </p:spTgt>
                                        </p:tgtEl>
                                      </p:cBhvr>
                                      <p:to x="100000" y="100000"/>
                                    </p:animScale>
                                    <p:animScale>
                                      <p:cBhvr>
                                        <p:cTn id="92" dur="26">
                                          <p:stCondLst>
                                            <p:cond delay="1312"/>
                                          </p:stCondLst>
                                        </p:cTn>
                                        <p:tgtEl>
                                          <p:spTgt spid="13">
                                            <p:txEl>
                                              <p:pRg st="1" end="1"/>
                                            </p:txEl>
                                          </p:spTgt>
                                        </p:tgtEl>
                                      </p:cBhvr>
                                      <p:to x="100000" y="80000"/>
                                    </p:animScale>
                                    <p:animScale>
                                      <p:cBhvr>
                                        <p:cTn id="93" dur="166" decel="50000">
                                          <p:stCondLst>
                                            <p:cond delay="1338"/>
                                          </p:stCondLst>
                                        </p:cTn>
                                        <p:tgtEl>
                                          <p:spTgt spid="13">
                                            <p:txEl>
                                              <p:pRg st="1" end="1"/>
                                            </p:txEl>
                                          </p:spTgt>
                                        </p:tgtEl>
                                      </p:cBhvr>
                                      <p:to x="100000" y="100000"/>
                                    </p:animScale>
                                    <p:animScale>
                                      <p:cBhvr>
                                        <p:cTn id="94" dur="26">
                                          <p:stCondLst>
                                            <p:cond delay="1642"/>
                                          </p:stCondLst>
                                        </p:cTn>
                                        <p:tgtEl>
                                          <p:spTgt spid="13">
                                            <p:txEl>
                                              <p:pRg st="1" end="1"/>
                                            </p:txEl>
                                          </p:spTgt>
                                        </p:tgtEl>
                                      </p:cBhvr>
                                      <p:to x="100000" y="90000"/>
                                    </p:animScale>
                                    <p:animScale>
                                      <p:cBhvr>
                                        <p:cTn id="95" dur="166" decel="50000">
                                          <p:stCondLst>
                                            <p:cond delay="1668"/>
                                          </p:stCondLst>
                                        </p:cTn>
                                        <p:tgtEl>
                                          <p:spTgt spid="13">
                                            <p:txEl>
                                              <p:pRg st="1" end="1"/>
                                            </p:txEl>
                                          </p:spTgt>
                                        </p:tgtEl>
                                      </p:cBhvr>
                                      <p:to x="100000" y="100000"/>
                                    </p:animScale>
                                    <p:animScale>
                                      <p:cBhvr>
                                        <p:cTn id="96" dur="26">
                                          <p:stCondLst>
                                            <p:cond delay="1808"/>
                                          </p:stCondLst>
                                        </p:cTn>
                                        <p:tgtEl>
                                          <p:spTgt spid="13">
                                            <p:txEl>
                                              <p:pRg st="1" end="1"/>
                                            </p:txEl>
                                          </p:spTgt>
                                        </p:tgtEl>
                                      </p:cBhvr>
                                      <p:to x="100000" y="95000"/>
                                    </p:animScale>
                                    <p:animScale>
                                      <p:cBhvr>
                                        <p:cTn id="97" dur="166" decel="50000">
                                          <p:stCondLst>
                                            <p:cond delay="1834"/>
                                          </p:stCondLst>
                                        </p:cTn>
                                        <p:tgtEl>
                                          <p:spTgt spid="1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3C20F9-B561-81CA-1316-651CEE8530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54EBA9C-FB85-E12C-3D40-9F5B52CD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4FD80F79-2853-B4D0-83FF-FEECF0BA2E79}"/>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936F366-C0C4-388D-907E-309130803C9C}"/>
              </a:ext>
            </a:extLst>
          </p:cNvPr>
          <p:cNvSpPr txBox="1"/>
          <p:nvPr/>
        </p:nvSpPr>
        <p:spPr>
          <a:xfrm>
            <a:off x="3249561" y="147484"/>
            <a:ext cx="5476568" cy="707886"/>
          </a:xfrm>
          <a:prstGeom prst="rect">
            <a:avLst/>
          </a:prstGeom>
          <a:noFill/>
        </p:spPr>
        <p:txBody>
          <a:bodyPr wrap="square" rtlCol="0">
            <a:spAutoFit/>
          </a:bodyPr>
          <a:lstStyle/>
          <a:p>
            <a:pPr algn="ctr"/>
            <a:r>
              <a:rPr lang="en-US" sz="4000" dirty="0"/>
              <a:t>Homework</a:t>
            </a:r>
          </a:p>
        </p:txBody>
      </p:sp>
      <p:sp>
        <p:nvSpPr>
          <p:cNvPr id="5" name="TextBox 4">
            <a:extLst>
              <a:ext uri="{FF2B5EF4-FFF2-40B4-BE49-F238E27FC236}">
                <a16:creationId xmlns:a16="http://schemas.microsoft.com/office/drawing/2014/main" id="{AED8D08A-454E-53E0-D5C0-10BB5FBF4BAE}"/>
              </a:ext>
            </a:extLst>
          </p:cNvPr>
          <p:cNvSpPr txBox="1"/>
          <p:nvPr/>
        </p:nvSpPr>
        <p:spPr>
          <a:xfrm>
            <a:off x="707923" y="1001572"/>
            <a:ext cx="10776154" cy="2308324"/>
          </a:xfrm>
          <a:prstGeom prst="rect">
            <a:avLst/>
          </a:prstGeom>
          <a:noFill/>
        </p:spPr>
        <p:txBody>
          <a:bodyPr wrap="square">
            <a:spAutoFit/>
          </a:bodyPr>
          <a:lstStyle/>
          <a:p>
            <a:pPr algn="ctr"/>
            <a:r>
              <a:rPr lang="en-US" sz="3600" b="0" i="0" dirty="0">
                <a:solidFill>
                  <a:srgbClr val="0A0A0A"/>
                </a:solidFill>
                <a:effectLst/>
                <a:latin typeface="Google Sans"/>
              </a:rPr>
              <a:t>The contrast between the fragile vessel and the powerful treasure glorifies God alone and provides hope that even broken, ordinary people can be used for extraordinary purposes. </a:t>
            </a:r>
            <a:endParaRPr lang="en-US" sz="3600" dirty="0"/>
          </a:p>
        </p:txBody>
      </p:sp>
      <p:sp>
        <p:nvSpPr>
          <p:cNvPr id="6" name="TextBox 5">
            <a:extLst>
              <a:ext uri="{FF2B5EF4-FFF2-40B4-BE49-F238E27FC236}">
                <a16:creationId xmlns:a16="http://schemas.microsoft.com/office/drawing/2014/main" id="{FD0ACBF5-5549-D4FE-C1D2-757389997E9C}"/>
              </a:ext>
            </a:extLst>
          </p:cNvPr>
          <p:cNvSpPr txBox="1"/>
          <p:nvPr/>
        </p:nvSpPr>
        <p:spPr>
          <a:xfrm>
            <a:off x="707923" y="3456098"/>
            <a:ext cx="10776153" cy="1754326"/>
          </a:xfrm>
          <a:prstGeom prst="rect">
            <a:avLst/>
          </a:prstGeom>
          <a:noFill/>
        </p:spPr>
        <p:txBody>
          <a:bodyPr wrap="square" rtlCol="0">
            <a:spAutoFit/>
          </a:bodyPr>
          <a:lstStyle/>
          <a:p>
            <a:pPr algn="ctr"/>
            <a:r>
              <a:rPr lang="en-US" sz="3600" dirty="0"/>
              <a:t>This week recognize a pressure situation and does God allow his light to shine through or do you continue crack under pressure</a:t>
            </a:r>
          </a:p>
        </p:txBody>
      </p:sp>
      <p:sp>
        <p:nvSpPr>
          <p:cNvPr id="9" name="TextBox 8">
            <a:extLst>
              <a:ext uri="{FF2B5EF4-FFF2-40B4-BE49-F238E27FC236}">
                <a16:creationId xmlns:a16="http://schemas.microsoft.com/office/drawing/2014/main" id="{E0E43F08-E5B6-98D4-A834-988E0F25E9BA}"/>
              </a:ext>
            </a:extLst>
          </p:cNvPr>
          <p:cNvSpPr txBox="1"/>
          <p:nvPr/>
        </p:nvSpPr>
        <p:spPr>
          <a:xfrm>
            <a:off x="639097" y="5856428"/>
            <a:ext cx="11139947" cy="905633"/>
          </a:xfrm>
          <a:prstGeom prst="rect">
            <a:avLst/>
          </a:prstGeom>
          <a:noFill/>
        </p:spPr>
        <p:txBody>
          <a:bodyPr wrap="square">
            <a:spAutoFit/>
          </a:bodyPr>
          <a:lstStyle/>
          <a:p>
            <a:pPr marL="0" marR="0" algn="ctr">
              <a:lnSpc>
                <a:spcPct val="115000"/>
              </a:lnSpc>
              <a:buNone/>
            </a:pPr>
            <a:r>
              <a:rPr lang="en-US" sz="2400" b="1" dirty="0">
                <a:latin typeface="Arial" panose="020B0604020202020204" pitchFamily="34" charset="0"/>
                <a:ea typeface="Arial" panose="020B0604020202020204" pitchFamily="34" charset="0"/>
              </a:rPr>
              <a:t>L</a:t>
            </a:r>
            <a:r>
              <a:rPr lang="en-US" sz="2400" b="1" dirty="0">
                <a:effectLst/>
                <a:latin typeface="Arial" panose="020B0604020202020204" pitchFamily="34" charset="0"/>
                <a:ea typeface="Arial" panose="020B0604020202020204" pitchFamily="34" charset="0"/>
              </a:rPr>
              <a:t>et’s ask the Lord to help us and to teach us how to better manage the pressure cooker times in life.</a:t>
            </a:r>
          </a:p>
        </p:txBody>
      </p:sp>
    </p:spTree>
    <p:extLst>
      <p:ext uri="{BB962C8B-B14F-4D97-AF65-F5344CB8AC3E}">
        <p14:creationId xmlns:p14="http://schemas.microsoft.com/office/powerpoint/2010/main" val="365270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575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250" fill="hold"/>
                                        <p:tgtEl>
                                          <p:spTgt spid="9"/>
                                        </p:tgtEl>
                                        <p:attrNameLst>
                                          <p:attrName>ppt_w</p:attrName>
                                        </p:attrNameLst>
                                      </p:cBhvr>
                                      <p:tavLst>
                                        <p:tav tm="0">
                                          <p:val>
                                            <p:fltVal val="0"/>
                                          </p:val>
                                        </p:tav>
                                        <p:tav tm="100000">
                                          <p:val>
                                            <p:strVal val="#ppt_w"/>
                                          </p:val>
                                        </p:tav>
                                      </p:tavLst>
                                    </p:anim>
                                    <p:anim calcmode="lin" valueType="num">
                                      <p:cBhvr>
                                        <p:cTn id="36" dur="5250" fill="hold"/>
                                        <p:tgtEl>
                                          <p:spTgt spid="9"/>
                                        </p:tgtEl>
                                        <p:attrNameLst>
                                          <p:attrName>ppt_h</p:attrName>
                                        </p:attrNameLst>
                                      </p:cBhvr>
                                      <p:tavLst>
                                        <p:tav tm="0">
                                          <p:val>
                                            <p:fltVal val="0"/>
                                          </p:val>
                                        </p:tav>
                                        <p:tav tm="100000">
                                          <p:val>
                                            <p:strVal val="#ppt_h"/>
                                          </p:val>
                                        </p:tav>
                                      </p:tavLst>
                                    </p:anim>
                                    <p:anim calcmode="lin" valueType="num">
                                      <p:cBhvr>
                                        <p:cTn id="37" dur="5250" fill="hold"/>
                                        <p:tgtEl>
                                          <p:spTgt spid="9"/>
                                        </p:tgtEl>
                                        <p:attrNameLst>
                                          <p:attrName>style.rotation</p:attrName>
                                        </p:attrNameLst>
                                      </p:cBhvr>
                                      <p:tavLst>
                                        <p:tav tm="0">
                                          <p:val>
                                            <p:fltVal val="90"/>
                                          </p:val>
                                        </p:tav>
                                        <p:tav tm="100000">
                                          <p:val>
                                            <p:fltVal val="0"/>
                                          </p:val>
                                        </p:tav>
                                      </p:tavLst>
                                    </p:anim>
                                    <p:animEffect transition="in" filter="fade">
                                      <p:cBhvr>
                                        <p:cTn id="38" dur="5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594632-ECDC-8C82-25A1-FB5D49E4843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638E4E2-FEB0-B938-83F3-E0ACF27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9FF7CF37-B640-6C2B-AEE3-DF78ADEAC477}"/>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DFB0E6D-ABEB-CAE9-E336-223B3BAC89AA}"/>
              </a:ext>
            </a:extLst>
          </p:cNvPr>
          <p:cNvSpPr txBox="1"/>
          <p:nvPr/>
        </p:nvSpPr>
        <p:spPr>
          <a:xfrm>
            <a:off x="1091381" y="570271"/>
            <a:ext cx="9733935" cy="590931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endParaRPr lang="en-US" altLang="en-US" sz="5400" dirty="0"/>
          </a:p>
          <a:p>
            <a:pPr marL="0" marR="0" lvl="0" indent="0" algn="ctr" defTabSz="914400" rtl="0" eaLnBrk="0" fontAlgn="base" latinLnBrk="0" hangingPunct="0">
              <a:lnSpc>
                <a:spcPct val="100000"/>
              </a:lnSpc>
              <a:spcBef>
                <a:spcPct val="0"/>
              </a:spcBef>
              <a:spcAft>
                <a:spcPct val="0"/>
              </a:spcAft>
              <a:buClrTx/>
              <a:buSzTx/>
              <a:tabLst/>
            </a:pPr>
            <a:r>
              <a:rPr lang="en-US" altLang="en-US" sz="5400" dirty="0"/>
              <a:t> </a:t>
            </a:r>
          </a:p>
          <a:p>
            <a:pPr marR="0" lvl="0" algn="ctr" defTabSz="914400" rtl="0" eaLnBrk="0" fontAlgn="base" latinLnBrk="0" hangingPunct="0">
              <a:lnSpc>
                <a:spcPct val="100000"/>
              </a:lnSpc>
              <a:spcBef>
                <a:spcPct val="0"/>
              </a:spcBef>
              <a:spcAft>
                <a:spcPct val="0"/>
              </a:spcAft>
              <a:buClrTx/>
              <a:buSzTx/>
              <a:tabLst/>
            </a:pPr>
            <a:r>
              <a:rPr lang="en-US" altLang="en-US" sz="5400" dirty="0"/>
              <a:t>"We are hard pressed on every side, but not crushed; perplexed, but not in despair; persecuted, but not abandoned; struck down, but not destroyed</a:t>
            </a:r>
            <a:endParaRPr lang="en-US" sz="5400" dirty="0"/>
          </a:p>
        </p:txBody>
      </p:sp>
      <p:sp>
        <p:nvSpPr>
          <p:cNvPr id="4" name="TextBox 3">
            <a:extLst>
              <a:ext uri="{FF2B5EF4-FFF2-40B4-BE49-F238E27FC236}">
                <a16:creationId xmlns:a16="http://schemas.microsoft.com/office/drawing/2014/main" id="{444CB3ED-7450-CB89-14F5-808993A44CA9}"/>
              </a:ext>
            </a:extLst>
          </p:cNvPr>
          <p:cNvSpPr txBox="1"/>
          <p:nvPr/>
        </p:nvSpPr>
        <p:spPr>
          <a:xfrm>
            <a:off x="2669458" y="793644"/>
            <a:ext cx="6164826" cy="7694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en-US" altLang="en-US" sz="4400" dirty="0">
                <a:hlinkClick r:id="rId3">
                  <a:extLst>
                    <a:ext uri="{A12FA001-AC4F-418D-AE19-62706E023703}">
                      <ahyp:hlinkClr xmlns:ahyp="http://schemas.microsoft.com/office/drawing/2018/hyperlinkcolor" val="tx"/>
                    </a:ext>
                  </a:extLst>
                </a:hlinkClick>
              </a:rPr>
              <a:t>2 Corinthians 4:8-9</a:t>
            </a:r>
            <a:endParaRPr lang="en-US" altLang="en-US" sz="4400" dirty="0"/>
          </a:p>
        </p:txBody>
      </p:sp>
    </p:spTree>
    <p:extLst>
      <p:ext uri="{BB962C8B-B14F-4D97-AF65-F5344CB8AC3E}">
        <p14:creationId xmlns:p14="http://schemas.microsoft.com/office/powerpoint/2010/main" val="205059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638294-FB6B-E015-ADF0-03A432FD654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76CBCA8-7274-EF7A-816F-5FD00B9E0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B4327E82-2ECD-F504-69EF-91BF95C25E15}"/>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Tree>
    <p:extLst>
      <p:ext uri="{BB962C8B-B14F-4D97-AF65-F5344CB8AC3E}">
        <p14:creationId xmlns:p14="http://schemas.microsoft.com/office/powerpoint/2010/main" val="30937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0A3703-85A4-7895-4D3E-740F1E2349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FA53CCB-5444-1352-0173-3B69F4BF0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07589571-6972-F98C-B114-656E7384F06A}"/>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Tree>
    <p:extLst>
      <p:ext uri="{BB962C8B-B14F-4D97-AF65-F5344CB8AC3E}">
        <p14:creationId xmlns:p14="http://schemas.microsoft.com/office/powerpoint/2010/main" val="420213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5801E6-DF63-E425-448D-69CBC01A73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8849626-FC48-5CD7-8B4F-5AECF77F2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751AA5DE-4077-FA1E-6870-5D5621B608B2}"/>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Tree>
    <p:extLst>
      <p:ext uri="{BB962C8B-B14F-4D97-AF65-F5344CB8AC3E}">
        <p14:creationId xmlns:p14="http://schemas.microsoft.com/office/powerpoint/2010/main" val="168755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0B040-238C-637C-BA5E-555602984B8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20CA438-28EE-360F-23F4-B110C1BFF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7B8E2717-3206-03FE-CB2A-34888F014FD6}"/>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Tree>
    <p:extLst>
      <p:ext uri="{BB962C8B-B14F-4D97-AF65-F5344CB8AC3E}">
        <p14:creationId xmlns:p14="http://schemas.microsoft.com/office/powerpoint/2010/main" val="11242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5A2E75-532A-ADB2-89B2-5371B9E64AC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CD8D1B6-7072-4164-7A21-CD4B97909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ED3EFD64-BF54-D4B8-AA19-A237B54C477E}"/>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Tree>
    <p:extLst>
      <p:ext uri="{BB962C8B-B14F-4D97-AF65-F5344CB8AC3E}">
        <p14:creationId xmlns:p14="http://schemas.microsoft.com/office/powerpoint/2010/main" val="211050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885A6A-6E37-FAB9-C52D-73929209C86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4E5C28B-0B78-40B8-5F96-65A21951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AD53A0D7-78EC-1DB3-243B-05F3E11690F2}"/>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Tree>
    <p:extLst>
      <p:ext uri="{BB962C8B-B14F-4D97-AF65-F5344CB8AC3E}">
        <p14:creationId xmlns:p14="http://schemas.microsoft.com/office/powerpoint/2010/main" val="234310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09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48A688-F438-268B-84F4-F6EE475C608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BF89D0E-AD00-2F66-6A33-EB53CDC91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CA77F824-C9B0-AD06-4955-9B99A7756A34}"/>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459"/>
            <a:ext cx="12191980" cy="6856718"/>
          </a:xfrm>
          <a:prstGeom prst="rect">
            <a:avLst/>
          </a:prstGeom>
        </p:spPr>
      </p:pic>
      <p:sp>
        <p:nvSpPr>
          <p:cNvPr id="2" name="Rectangle 1">
            <a:extLst>
              <a:ext uri="{FF2B5EF4-FFF2-40B4-BE49-F238E27FC236}">
                <a16:creationId xmlns:a16="http://schemas.microsoft.com/office/drawing/2014/main" id="{5E976C14-5CE8-A0EF-4CE9-187DAC1984C7}"/>
              </a:ext>
            </a:extLst>
          </p:cNvPr>
          <p:cNvSpPr>
            <a:spLocks noChangeArrowheads="1"/>
          </p:cNvSpPr>
          <p:nvPr/>
        </p:nvSpPr>
        <p:spPr bwMode="auto">
          <a:xfrm>
            <a:off x="0" y="-124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C1C05B19-7BF5-F8D3-90CC-CCBFA5E0DA15}"/>
              </a:ext>
            </a:extLst>
          </p:cNvPr>
          <p:cNvSpPr txBox="1"/>
          <p:nvPr/>
        </p:nvSpPr>
        <p:spPr>
          <a:xfrm>
            <a:off x="324464" y="1120676"/>
            <a:ext cx="11543071"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a:t>
            </a:r>
            <a:r>
              <a:rPr kumimoji="0" lang="en-US" altLang="en-US" sz="3600" b="1" i="0" u="sng" strike="noStrike" cap="none" normalizeH="0" baseline="0" dirty="0">
                <a:ln>
                  <a:noFill/>
                </a:ln>
                <a:solidFill>
                  <a:srgbClr val="0A0A0A"/>
                </a:solidFill>
                <a:effectLst/>
                <a:latin typeface="Google Sans"/>
              </a:rPr>
              <a:t>Pressed on every side"</a:t>
            </a:r>
            <a:r>
              <a:rPr kumimoji="0" lang="en-US" altLang="en-US" sz="3600" b="0" i="0" u="sng" strike="noStrike" cap="none" normalizeH="0" baseline="0" dirty="0">
                <a:ln>
                  <a:noFill/>
                </a:ln>
                <a:solidFill>
                  <a:srgbClr val="0A0A0A"/>
                </a:solidFill>
                <a:effectLst/>
                <a:latin typeface="Google Sans"/>
              </a:rPr>
              <a:t>: </a:t>
            </a:r>
            <a:r>
              <a:rPr kumimoji="0" lang="en-US" altLang="en-US" sz="3600" b="0" i="0" u="none" strike="noStrike" cap="none" normalizeH="0" baseline="0" dirty="0">
                <a:ln>
                  <a:noFill/>
                </a:ln>
                <a:solidFill>
                  <a:srgbClr val="0A0A0A"/>
                </a:solidFill>
                <a:effectLst/>
                <a:latin typeface="Google Sans"/>
              </a:rPr>
              <a:t>The Greek word suggests being </a:t>
            </a:r>
            <a:r>
              <a:rPr kumimoji="0" lang="en-US" altLang="en-US" sz="3600" b="0" i="0" u="sng" strike="noStrike" cap="none" normalizeH="0" baseline="0" dirty="0">
                <a:ln>
                  <a:noFill/>
                </a:ln>
                <a:solidFill>
                  <a:srgbClr val="0A0A0A"/>
                </a:solidFill>
                <a:effectLst/>
                <a:latin typeface="Google Sans"/>
              </a:rPr>
              <a:t>hemmed </a:t>
            </a:r>
            <a:r>
              <a:rPr kumimoji="0" lang="en-US" altLang="en-US" sz="3600" b="0" i="0" u="none" strike="noStrike" cap="none" normalizeH="0" baseline="0" dirty="0">
                <a:ln>
                  <a:noFill/>
                </a:ln>
                <a:solidFill>
                  <a:srgbClr val="0A0A0A"/>
                </a:solidFill>
                <a:effectLst/>
                <a:latin typeface="Google Sans"/>
              </a:rPr>
              <a:t>in </a:t>
            </a:r>
            <a:r>
              <a:rPr kumimoji="0" lang="en-US" altLang="en-US" sz="3600" b="0" i="0" u="sng" strike="noStrike" cap="none" normalizeH="0" baseline="0" dirty="0">
                <a:ln>
                  <a:noFill/>
                </a:ln>
                <a:solidFill>
                  <a:srgbClr val="0A0A0A"/>
                </a:solidFill>
                <a:effectLst/>
                <a:latin typeface="Google Sans"/>
              </a:rPr>
              <a:t>or crowded from all directions</a:t>
            </a:r>
            <a:r>
              <a:rPr kumimoji="0" lang="en-US" altLang="en-US" sz="3600" b="0" i="0" u="none" strike="noStrike" cap="none" normalizeH="0" baseline="0" dirty="0">
                <a:ln>
                  <a:noFill/>
                </a:ln>
                <a:solidFill>
                  <a:srgbClr val="0A0A0A"/>
                </a:solidFill>
                <a:effectLst/>
                <a:latin typeface="Google Sans"/>
              </a:rPr>
              <a:t>, symbolizing the relentless and overwhelming troubles Paul faced, including </a:t>
            </a:r>
            <a:r>
              <a:rPr kumimoji="0" lang="en-US" altLang="en-US" sz="3600" b="0" i="0" u="sng" strike="noStrike" cap="none" normalizeH="0" baseline="0" dirty="0">
                <a:ln>
                  <a:noFill/>
                </a:ln>
                <a:solidFill>
                  <a:srgbClr val="0A0A0A"/>
                </a:solidFill>
                <a:effectLst/>
                <a:latin typeface="Google Sans"/>
              </a:rPr>
              <a:t>physical hardships </a:t>
            </a:r>
            <a:r>
              <a:rPr kumimoji="0" lang="en-US" altLang="en-US" sz="3600" b="0" i="0" u="none" strike="noStrike" cap="none" normalizeH="0" baseline="0" dirty="0">
                <a:ln>
                  <a:noFill/>
                </a:ln>
                <a:solidFill>
                  <a:srgbClr val="0A0A0A"/>
                </a:solidFill>
                <a:effectLst/>
                <a:latin typeface="Google Sans"/>
              </a:rPr>
              <a:t>and </a:t>
            </a:r>
            <a:r>
              <a:rPr kumimoji="0" lang="en-US" altLang="en-US" sz="3600" b="0" i="0" u="sng" strike="noStrike" cap="none" normalizeH="0" baseline="0" dirty="0">
                <a:ln>
                  <a:noFill/>
                </a:ln>
                <a:solidFill>
                  <a:srgbClr val="0A0A0A"/>
                </a:solidFill>
                <a:effectLst/>
                <a:latin typeface="Google Sans"/>
              </a:rPr>
              <a:t>persecution.</a:t>
            </a:r>
          </a:p>
        </p:txBody>
      </p:sp>
      <p:sp>
        <p:nvSpPr>
          <p:cNvPr id="7" name="TextBox 6">
            <a:extLst>
              <a:ext uri="{FF2B5EF4-FFF2-40B4-BE49-F238E27FC236}">
                <a16:creationId xmlns:a16="http://schemas.microsoft.com/office/drawing/2014/main" id="{76FF9168-7417-0614-F84A-4A1D135C1106}"/>
              </a:ext>
            </a:extLst>
          </p:cNvPr>
          <p:cNvSpPr txBox="1"/>
          <p:nvPr/>
        </p:nvSpPr>
        <p:spPr>
          <a:xfrm>
            <a:off x="2943999" y="228600"/>
            <a:ext cx="6164826"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A0A0A"/>
                </a:solidFill>
                <a:effectLst/>
                <a:latin typeface="Google Sans"/>
              </a:rPr>
              <a:t>Pressed, but not crushed</a:t>
            </a:r>
            <a:endParaRPr kumimoji="0" lang="en-US" altLang="en-US"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C1BA0556-4CE8-C532-E608-608D6F3D9F91}"/>
              </a:ext>
            </a:extLst>
          </p:cNvPr>
          <p:cNvSpPr txBox="1"/>
          <p:nvPr/>
        </p:nvSpPr>
        <p:spPr>
          <a:xfrm>
            <a:off x="324465" y="3767078"/>
            <a:ext cx="11867535"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"But not crushed"</a:t>
            </a:r>
            <a:r>
              <a:rPr kumimoji="0" lang="en-US" altLang="en-US" sz="3600" b="0" i="0" u="none" strike="noStrike" cap="none" normalizeH="0" baseline="0" dirty="0">
                <a:ln>
                  <a:noFill/>
                </a:ln>
                <a:solidFill>
                  <a:srgbClr val="0A0A0A"/>
                </a:solidFill>
                <a:effectLst/>
                <a:latin typeface="Google Sans"/>
              </a:rPr>
              <a:t>: This resilience is a testament to God's sustaining power. While the pressure is real, God sets a limit on what a believer must endure, preventing them from being completely defeated. The "clay jar" can be squeezed and cracked, but it will not be shattered by external forces. </a:t>
            </a:r>
          </a:p>
        </p:txBody>
      </p:sp>
    </p:spTree>
    <p:extLst>
      <p:ext uri="{BB962C8B-B14F-4D97-AF65-F5344CB8AC3E}">
        <p14:creationId xmlns:p14="http://schemas.microsoft.com/office/powerpoint/2010/main" val="37634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39C90-B829-E167-2345-0E66AA9DFD9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0F71AB5-9D0C-D980-0112-5CDBFBD13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8913F647-0F9C-906C-F6C2-78BC237380D0}"/>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68827" y="0"/>
            <a:ext cx="12188951" cy="6858000"/>
          </a:xfrm>
          <a:prstGeom prst="rect">
            <a:avLst/>
          </a:prstGeom>
        </p:spPr>
      </p:pic>
      <p:sp>
        <p:nvSpPr>
          <p:cNvPr id="5" name="TextBox 4">
            <a:extLst>
              <a:ext uri="{FF2B5EF4-FFF2-40B4-BE49-F238E27FC236}">
                <a16:creationId xmlns:a16="http://schemas.microsoft.com/office/drawing/2014/main" id="{607E1A54-A33F-89CD-2ED0-4EAC6815CBB3}"/>
              </a:ext>
            </a:extLst>
          </p:cNvPr>
          <p:cNvSpPr txBox="1"/>
          <p:nvPr/>
        </p:nvSpPr>
        <p:spPr>
          <a:xfrm>
            <a:off x="501444" y="1270057"/>
            <a:ext cx="11405419" cy="230832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"Perplexed"</a:t>
            </a:r>
            <a:r>
              <a:rPr kumimoji="0" lang="en-US" altLang="en-US" sz="3600" b="0" i="0" u="none" strike="noStrike" cap="none" normalizeH="0" baseline="0" dirty="0">
                <a:ln>
                  <a:noFill/>
                </a:ln>
                <a:solidFill>
                  <a:srgbClr val="0A0A0A"/>
                </a:solidFill>
                <a:effectLst/>
                <a:latin typeface="Google Sans"/>
              </a:rPr>
              <a:t>: Paul and his companions sometimes felt lost, uncertain of what to do, or unable to find a way out of a confusing situation. This reflects the normal human experience of uncertainty.</a:t>
            </a:r>
          </a:p>
        </p:txBody>
      </p:sp>
      <p:sp>
        <p:nvSpPr>
          <p:cNvPr id="7" name="TextBox 6">
            <a:extLst>
              <a:ext uri="{FF2B5EF4-FFF2-40B4-BE49-F238E27FC236}">
                <a16:creationId xmlns:a16="http://schemas.microsoft.com/office/drawing/2014/main" id="{0D5404BA-50AD-DD39-BE7B-EB95EA141A3A}"/>
              </a:ext>
            </a:extLst>
          </p:cNvPr>
          <p:cNvSpPr txBox="1"/>
          <p:nvPr/>
        </p:nvSpPr>
        <p:spPr>
          <a:xfrm>
            <a:off x="3320846" y="170594"/>
            <a:ext cx="6130412"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A0A0A"/>
                </a:solidFill>
                <a:effectLst/>
                <a:latin typeface="Google Sans"/>
              </a:rPr>
              <a:t>Perplexed, but not in despair</a:t>
            </a:r>
            <a:endParaRPr kumimoji="0" lang="en-US" altLang="en-US"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698F81FC-13FF-CAAD-2F54-1347E1228C68}"/>
              </a:ext>
            </a:extLst>
          </p:cNvPr>
          <p:cNvSpPr txBox="1"/>
          <p:nvPr/>
        </p:nvSpPr>
        <p:spPr>
          <a:xfrm>
            <a:off x="509750" y="4064028"/>
            <a:ext cx="11031795" cy="230832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"But not in despair"</a:t>
            </a:r>
            <a:r>
              <a:rPr kumimoji="0" lang="en-US" altLang="en-US" sz="3600" b="0" i="0" u="none" strike="noStrike" cap="none" normalizeH="0" baseline="0" dirty="0">
                <a:ln>
                  <a:noFill/>
                </a:ln>
                <a:solidFill>
                  <a:srgbClr val="0A0A0A"/>
                </a:solidFill>
                <a:effectLst/>
                <a:latin typeface="Google Sans"/>
              </a:rPr>
              <a:t>: </a:t>
            </a:r>
            <a:r>
              <a:rPr kumimoji="0" lang="en-US" altLang="en-US" sz="3600" b="0" i="0" u="sng" strike="noStrike" cap="none" normalizeH="0" baseline="0" dirty="0">
                <a:ln>
                  <a:noFill/>
                </a:ln>
                <a:solidFill>
                  <a:srgbClr val="0A0A0A"/>
                </a:solidFill>
                <a:effectLst/>
                <a:latin typeface="Google Sans"/>
              </a:rPr>
              <a:t>Despite this confusion</a:t>
            </a:r>
            <a:r>
              <a:rPr kumimoji="0" lang="en-US" altLang="en-US" sz="3600" b="0" i="0" u="none" strike="noStrike" cap="none" normalizeH="0" baseline="0" dirty="0">
                <a:ln>
                  <a:noFill/>
                </a:ln>
                <a:solidFill>
                  <a:srgbClr val="0A0A0A"/>
                </a:solidFill>
                <a:effectLst/>
                <a:latin typeface="Google Sans"/>
              </a:rPr>
              <a:t>, Paul's faith kept him from </a:t>
            </a:r>
            <a:r>
              <a:rPr kumimoji="0" lang="en-US" altLang="en-US" sz="3600" b="0" i="0" u="sng" strike="noStrike" cap="none" normalizeH="0" baseline="0" dirty="0">
                <a:ln>
                  <a:noFill/>
                </a:ln>
                <a:solidFill>
                  <a:srgbClr val="0A0A0A"/>
                </a:solidFill>
                <a:effectLst/>
                <a:latin typeface="Google Sans"/>
              </a:rPr>
              <a:t>losing all hope</a:t>
            </a:r>
            <a:r>
              <a:rPr kumimoji="0" lang="en-US" altLang="en-US" sz="3600" b="0" i="0" u="none" strike="noStrike" cap="none" normalizeH="0" baseline="0" dirty="0">
                <a:ln>
                  <a:noFill/>
                </a:ln>
                <a:solidFill>
                  <a:srgbClr val="0A0A0A"/>
                </a:solidFill>
                <a:effectLst/>
                <a:latin typeface="Google Sans"/>
              </a:rPr>
              <a:t>. His trust in God provided an </a:t>
            </a:r>
            <a:r>
              <a:rPr kumimoji="0" lang="en-US" altLang="en-US" sz="3600" b="0" i="0" u="sng" strike="noStrike" cap="none" normalizeH="0" baseline="0" dirty="0">
                <a:ln>
                  <a:noFill/>
                </a:ln>
                <a:solidFill>
                  <a:srgbClr val="0A0A0A"/>
                </a:solidFill>
                <a:effectLst/>
                <a:latin typeface="Google Sans"/>
              </a:rPr>
              <a:t>anchor</a:t>
            </a:r>
            <a:r>
              <a:rPr kumimoji="0" lang="en-US" altLang="en-US" sz="3600" b="0" i="0" u="none" strike="noStrike" cap="none" normalizeH="0" baseline="0" dirty="0">
                <a:ln>
                  <a:noFill/>
                </a:ln>
                <a:solidFill>
                  <a:srgbClr val="0A0A0A"/>
                </a:solidFill>
                <a:effectLst/>
                <a:latin typeface="Google Sans"/>
              </a:rPr>
              <a:t> in the midst of uncertainty, assuring him that even if he didn't know the way, </a:t>
            </a:r>
            <a:r>
              <a:rPr kumimoji="0" lang="en-US" altLang="en-US" sz="3600" b="0" i="0" u="sng" strike="noStrike" cap="none" normalizeH="0" baseline="0" dirty="0">
                <a:ln>
                  <a:noFill/>
                </a:ln>
                <a:solidFill>
                  <a:srgbClr val="0A0A0A"/>
                </a:solidFill>
                <a:effectLst/>
                <a:latin typeface="Google Sans"/>
              </a:rPr>
              <a:t>God did. </a:t>
            </a:r>
          </a:p>
        </p:txBody>
      </p:sp>
    </p:spTree>
    <p:extLst>
      <p:ext uri="{BB962C8B-B14F-4D97-AF65-F5344CB8AC3E}">
        <p14:creationId xmlns:p14="http://schemas.microsoft.com/office/powerpoint/2010/main" val="2802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4C7992-27EC-FA86-91C8-5E0616B6603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07BE1FA-019F-F22B-1A1E-229AD533C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727E694F-2CED-6CB7-1529-3721B2AA4CA2}"/>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E35D82C3-BD44-AF1E-A723-6F12FD2474BA}"/>
              </a:ext>
            </a:extLst>
          </p:cNvPr>
          <p:cNvSpPr>
            <a:spLocks noChangeArrowheads="1"/>
          </p:cNvSpPr>
          <p:nvPr/>
        </p:nvSpPr>
        <p:spPr bwMode="auto">
          <a:xfrm>
            <a:off x="0" y="-124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609233B-9F6B-68D9-7E32-E8889D3377C1}"/>
              </a:ext>
            </a:extLst>
          </p:cNvPr>
          <p:cNvSpPr txBox="1"/>
          <p:nvPr/>
        </p:nvSpPr>
        <p:spPr>
          <a:xfrm>
            <a:off x="2251586" y="228600"/>
            <a:ext cx="7364362"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A0A0A"/>
                </a:solidFill>
                <a:effectLst/>
                <a:latin typeface="Google Sans"/>
              </a:rPr>
              <a:t>Persecuted, but not abandoned</a:t>
            </a:r>
            <a:endParaRPr kumimoji="0" lang="en-US" altLang="en-US" sz="20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E54F6287-AB71-2F8D-2722-473D436FEF9E}"/>
              </a:ext>
            </a:extLst>
          </p:cNvPr>
          <p:cNvSpPr txBox="1"/>
          <p:nvPr/>
        </p:nvSpPr>
        <p:spPr>
          <a:xfrm>
            <a:off x="442452" y="1555405"/>
            <a:ext cx="11748024"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"Persecuted"</a:t>
            </a:r>
            <a:r>
              <a:rPr kumimoji="0" lang="en-US" altLang="en-US" sz="3600" b="0" i="0" u="none" strike="noStrike" cap="none" normalizeH="0" baseline="0" dirty="0">
                <a:ln>
                  <a:noFill/>
                </a:ln>
                <a:solidFill>
                  <a:srgbClr val="0A0A0A"/>
                </a:solidFill>
                <a:effectLst/>
                <a:latin typeface="Google Sans"/>
              </a:rPr>
              <a:t>: This refers to the active and often cruel opposition Paul and other early Christians faced for their faith.</a:t>
            </a:r>
          </a:p>
        </p:txBody>
      </p:sp>
      <p:sp>
        <p:nvSpPr>
          <p:cNvPr id="10" name="TextBox 9">
            <a:extLst>
              <a:ext uri="{FF2B5EF4-FFF2-40B4-BE49-F238E27FC236}">
                <a16:creationId xmlns:a16="http://schemas.microsoft.com/office/drawing/2014/main" id="{4800B1ED-24C8-BFB3-986A-7D916805CA29}"/>
              </a:ext>
            </a:extLst>
          </p:cNvPr>
          <p:cNvSpPr txBox="1"/>
          <p:nvPr/>
        </p:nvSpPr>
        <p:spPr>
          <a:xfrm>
            <a:off x="206477" y="3848932"/>
            <a:ext cx="11983999"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"But not abandoned"</a:t>
            </a:r>
            <a:r>
              <a:rPr kumimoji="0" lang="en-US" altLang="en-US" sz="3600" b="0" i="0" u="none" strike="noStrike" cap="none" normalizeH="0" baseline="0" dirty="0">
                <a:ln>
                  <a:noFill/>
                </a:ln>
                <a:solidFill>
                  <a:srgbClr val="0A0A0A"/>
                </a:solidFill>
                <a:effectLst/>
                <a:latin typeface="Google Sans"/>
              </a:rPr>
              <a:t>: No matter how many people turned against them or chased them away, Paul was confident that God would never forsake them. The believer is never alone in their suffering.</a:t>
            </a:r>
          </a:p>
        </p:txBody>
      </p:sp>
    </p:spTree>
    <p:extLst>
      <p:ext uri="{BB962C8B-B14F-4D97-AF65-F5344CB8AC3E}">
        <p14:creationId xmlns:p14="http://schemas.microsoft.com/office/powerpoint/2010/main" val="20529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9160A-526F-2EAA-A974-482ADCED536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1ED9AB-1908-4761-F9EF-784D8E7E4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316CBAB8-B505-02E6-74B6-A9D3F0E01E55}"/>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ACC9477B-CBF8-A5C5-0859-421839CEE560}"/>
              </a:ext>
            </a:extLst>
          </p:cNvPr>
          <p:cNvSpPr>
            <a:spLocks noChangeArrowheads="1"/>
          </p:cNvSpPr>
          <p:nvPr/>
        </p:nvSpPr>
        <p:spPr bwMode="auto">
          <a:xfrm>
            <a:off x="0" y="-124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1C9501F-D602-8A56-F97D-C67A8CC57E36}"/>
              </a:ext>
            </a:extLst>
          </p:cNvPr>
          <p:cNvSpPr txBox="1"/>
          <p:nvPr/>
        </p:nvSpPr>
        <p:spPr>
          <a:xfrm>
            <a:off x="1691149" y="199920"/>
            <a:ext cx="7973961"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A0A0A"/>
                </a:solidFill>
                <a:effectLst/>
                <a:latin typeface="Google Sans"/>
              </a:rPr>
              <a:t>Struck down, but not destroyed</a:t>
            </a:r>
            <a:endParaRPr kumimoji="0" lang="en-US" altLang="en-US" sz="36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D0E5B6F6-7E4D-4AAD-91DC-7C7781BEEB4C}"/>
              </a:ext>
            </a:extLst>
          </p:cNvPr>
          <p:cNvSpPr txBox="1"/>
          <p:nvPr/>
        </p:nvSpPr>
        <p:spPr>
          <a:xfrm>
            <a:off x="251485" y="4241601"/>
            <a:ext cx="11366090"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"But not destroyed"</a:t>
            </a:r>
            <a:r>
              <a:rPr kumimoji="0" lang="en-US" altLang="en-US" sz="3600" b="0" i="0" u="none" strike="noStrike" cap="none" normalizeH="0" baseline="0" dirty="0">
                <a:ln>
                  <a:noFill/>
                </a:ln>
                <a:solidFill>
                  <a:srgbClr val="0A0A0A"/>
                </a:solidFill>
                <a:effectLst/>
                <a:latin typeface="Google Sans"/>
              </a:rPr>
              <a:t>: With God's help, he always got back up. This shows that while his enemies could inflict physical harm, they could not ultimately destroy him or stop his mission. </a:t>
            </a:r>
          </a:p>
        </p:txBody>
      </p:sp>
      <p:sp>
        <p:nvSpPr>
          <p:cNvPr id="10" name="TextBox 9">
            <a:extLst>
              <a:ext uri="{FF2B5EF4-FFF2-40B4-BE49-F238E27FC236}">
                <a16:creationId xmlns:a16="http://schemas.microsoft.com/office/drawing/2014/main" id="{8DA86BC3-4A40-C170-A5B5-F05093759C0F}"/>
              </a:ext>
            </a:extLst>
          </p:cNvPr>
          <p:cNvSpPr txBox="1"/>
          <p:nvPr/>
        </p:nvSpPr>
        <p:spPr>
          <a:xfrm>
            <a:off x="251485" y="1354082"/>
            <a:ext cx="11689030"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rgbClr val="0A0A0A"/>
                </a:solidFill>
                <a:effectLst/>
                <a:latin typeface="Google Sans"/>
              </a:rPr>
              <a:t>"Struck down"</a:t>
            </a:r>
            <a:r>
              <a:rPr kumimoji="0" lang="en-US" altLang="en-US" sz="3600" b="0" i="0" u="none" strike="noStrike" cap="none" normalizeH="0" baseline="0" dirty="0">
                <a:ln>
                  <a:noFill/>
                </a:ln>
                <a:solidFill>
                  <a:srgbClr val="0A0A0A"/>
                </a:solidFill>
                <a:effectLst/>
                <a:latin typeface="Google Sans"/>
              </a:rPr>
              <a:t>: Paul experienced severe physical abuse during his ministry, being beaten and even left for dead at one point (Acts 14:19). He was knocked down, but it was not the end.</a:t>
            </a:r>
          </a:p>
        </p:txBody>
      </p:sp>
    </p:spTree>
    <p:extLst>
      <p:ext uri="{BB962C8B-B14F-4D97-AF65-F5344CB8AC3E}">
        <p14:creationId xmlns:p14="http://schemas.microsoft.com/office/powerpoint/2010/main" val="124691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62372E-86CB-ADF2-CF25-206F20CE0F0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E16684B-8B09-68A8-C7B2-F72185A42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60D3657E-338F-D373-B984-52B316135818}"/>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E688469-8E22-7B60-7ADF-C31FE374C65B}"/>
              </a:ext>
            </a:extLst>
          </p:cNvPr>
          <p:cNvSpPr txBox="1"/>
          <p:nvPr/>
        </p:nvSpPr>
        <p:spPr>
          <a:xfrm>
            <a:off x="619432" y="782964"/>
            <a:ext cx="11198942" cy="2308324"/>
          </a:xfrm>
          <a:prstGeom prst="rect">
            <a:avLst/>
          </a:prstGeom>
          <a:noFill/>
        </p:spPr>
        <p:txBody>
          <a:bodyPr wrap="square">
            <a:spAutoFit/>
          </a:bodyPr>
          <a:lstStyle/>
          <a:p>
            <a:pPr algn="ctr"/>
            <a:r>
              <a:rPr lang="en-US" sz="4800" b="0" i="0" dirty="0">
                <a:solidFill>
                  <a:srgbClr val="0A0A0A"/>
                </a:solidFill>
                <a:effectLst/>
                <a:latin typeface="Google Sans"/>
              </a:rPr>
              <a:t>2 Corinthians 4:8-9</a:t>
            </a:r>
          </a:p>
          <a:p>
            <a:pPr algn="ctr"/>
            <a:r>
              <a:rPr lang="en-US" sz="4800" b="0" i="0" dirty="0">
                <a:solidFill>
                  <a:srgbClr val="0A0A0A"/>
                </a:solidFill>
                <a:effectLst/>
                <a:latin typeface="Google Sans"/>
              </a:rPr>
              <a:t> is a powerful message of hope and resilience for all believers. </a:t>
            </a:r>
            <a:endParaRPr lang="en-US" sz="4800" dirty="0"/>
          </a:p>
        </p:txBody>
      </p:sp>
      <p:sp>
        <p:nvSpPr>
          <p:cNvPr id="6" name="TextBox 5">
            <a:extLst>
              <a:ext uri="{FF2B5EF4-FFF2-40B4-BE49-F238E27FC236}">
                <a16:creationId xmlns:a16="http://schemas.microsoft.com/office/drawing/2014/main" id="{8B627DEF-998B-D1A5-F24C-80C73A3A6334}"/>
              </a:ext>
            </a:extLst>
          </p:cNvPr>
          <p:cNvSpPr txBox="1"/>
          <p:nvPr/>
        </p:nvSpPr>
        <p:spPr>
          <a:xfrm>
            <a:off x="786581" y="3766713"/>
            <a:ext cx="11198942" cy="2123658"/>
          </a:xfrm>
          <a:prstGeom prst="rect">
            <a:avLst/>
          </a:prstGeom>
          <a:noFill/>
        </p:spPr>
        <p:txBody>
          <a:bodyPr wrap="square">
            <a:spAutoFit/>
          </a:bodyPr>
          <a:lstStyle/>
          <a:p>
            <a:pPr algn="ctr"/>
            <a:r>
              <a:rPr lang="en-US" sz="4400" b="0" i="0" dirty="0">
                <a:solidFill>
                  <a:srgbClr val="0A0A0A"/>
                </a:solidFill>
                <a:effectLst/>
                <a:latin typeface="Google Sans"/>
              </a:rPr>
              <a:t>God provides the </a:t>
            </a:r>
            <a:r>
              <a:rPr lang="en-US" sz="4400" b="0" i="0" u="sng" dirty="0">
                <a:solidFill>
                  <a:srgbClr val="0A0A0A"/>
                </a:solidFill>
                <a:effectLst/>
                <a:latin typeface="Google Sans"/>
              </a:rPr>
              <a:t>strength</a:t>
            </a:r>
            <a:r>
              <a:rPr lang="en-US" sz="4400" b="0" i="0" dirty="0">
                <a:solidFill>
                  <a:srgbClr val="0A0A0A"/>
                </a:solidFill>
                <a:effectLst/>
                <a:latin typeface="Google Sans"/>
              </a:rPr>
              <a:t> and </a:t>
            </a:r>
            <a:r>
              <a:rPr lang="en-US" sz="4400" b="0" i="0" u="sng" dirty="0">
                <a:solidFill>
                  <a:srgbClr val="0A0A0A"/>
                </a:solidFill>
                <a:effectLst/>
                <a:latin typeface="Google Sans"/>
              </a:rPr>
              <a:t>comfort </a:t>
            </a:r>
            <a:r>
              <a:rPr lang="en-US" sz="4400" b="0" i="0" dirty="0">
                <a:solidFill>
                  <a:srgbClr val="0A0A0A"/>
                </a:solidFill>
                <a:effectLst/>
                <a:latin typeface="Google Sans"/>
              </a:rPr>
              <a:t>needed to </a:t>
            </a:r>
            <a:r>
              <a:rPr lang="en-US" sz="4400" b="1" i="0" u="sng" dirty="0">
                <a:solidFill>
                  <a:srgbClr val="0A0A0A"/>
                </a:solidFill>
                <a:effectLst/>
                <a:latin typeface="Google Sans"/>
              </a:rPr>
              <a:t>endure</a:t>
            </a:r>
            <a:r>
              <a:rPr lang="en-US" sz="4400" b="0" i="0" dirty="0">
                <a:solidFill>
                  <a:srgbClr val="0A0A0A"/>
                </a:solidFill>
                <a:effectLst/>
                <a:latin typeface="Google Sans"/>
              </a:rPr>
              <a:t>, turning human weakness into an opportunity to </a:t>
            </a:r>
            <a:r>
              <a:rPr lang="en-US" sz="4400" b="0" i="0" u="sng" dirty="0">
                <a:solidFill>
                  <a:srgbClr val="0A0A0A"/>
                </a:solidFill>
                <a:effectLst/>
                <a:latin typeface="Google Sans"/>
              </a:rPr>
              <a:t>display God's power</a:t>
            </a:r>
            <a:r>
              <a:rPr lang="en-US" sz="4400" b="0" i="0" dirty="0">
                <a:solidFill>
                  <a:srgbClr val="0A0A0A"/>
                </a:solidFill>
                <a:effectLst/>
                <a:latin typeface="Google Sans"/>
              </a:rPr>
              <a:t>. </a:t>
            </a:r>
            <a:endParaRPr lang="en-US" sz="4400" dirty="0"/>
          </a:p>
        </p:txBody>
      </p:sp>
    </p:spTree>
    <p:extLst>
      <p:ext uri="{BB962C8B-B14F-4D97-AF65-F5344CB8AC3E}">
        <p14:creationId xmlns:p14="http://schemas.microsoft.com/office/powerpoint/2010/main" val="259383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975A29-EBBC-EE1B-5BD9-3DEA653FB1C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A512F40-ED8A-7D13-2242-10FDEB82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DEC73966-48A0-F491-9076-F62C1B2AD8F5}"/>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1F8458-8E73-9903-CB91-E112BAEECF51}"/>
              </a:ext>
            </a:extLst>
          </p:cNvPr>
          <p:cNvSpPr txBox="1"/>
          <p:nvPr/>
        </p:nvSpPr>
        <p:spPr>
          <a:xfrm>
            <a:off x="324465" y="1195071"/>
            <a:ext cx="10825315" cy="3416320"/>
          </a:xfrm>
          <a:prstGeom prst="rect">
            <a:avLst/>
          </a:prstGeom>
          <a:noFill/>
        </p:spPr>
        <p:txBody>
          <a:bodyPr wrap="square">
            <a:spAutoFit/>
          </a:bodyPr>
          <a:lstStyle/>
          <a:p>
            <a:pPr algn="ctr"/>
            <a:r>
              <a:rPr lang="en-US" sz="5400" b="0" i="0" dirty="0">
                <a:solidFill>
                  <a:srgbClr val="0A0A0A"/>
                </a:solidFill>
                <a:effectLst/>
                <a:latin typeface="Google Sans"/>
              </a:rPr>
              <a:t>2 Corinthians 4:7 </a:t>
            </a:r>
          </a:p>
          <a:p>
            <a:pPr algn="ctr"/>
            <a:r>
              <a:rPr lang="en-US" sz="5400" b="0" i="0" dirty="0">
                <a:solidFill>
                  <a:srgbClr val="0A0A0A"/>
                </a:solidFill>
                <a:effectLst/>
                <a:latin typeface="Google Sans"/>
              </a:rPr>
              <a:t> "But we have this treasure in jars of clay to show that this all-surpassing power is from God and not from us"</a:t>
            </a:r>
            <a:endParaRPr lang="en-US" sz="5400" dirty="0"/>
          </a:p>
        </p:txBody>
      </p:sp>
    </p:spTree>
    <p:extLst>
      <p:ext uri="{BB962C8B-B14F-4D97-AF65-F5344CB8AC3E}">
        <p14:creationId xmlns:p14="http://schemas.microsoft.com/office/powerpoint/2010/main" val="171127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2D9BD8-0F7F-64D7-E5E4-9E8817F8BE2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BDB0E53-E325-1A1B-F170-FFD8CECC5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green tile with white clouds&#10;&#10;AI-generated content may be incorrect.">
            <a:extLst>
              <a:ext uri="{FF2B5EF4-FFF2-40B4-BE49-F238E27FC236}">
                <a16:creationId xmlns:a16="http://schemas.microsoft.com/office/drawing/2014/main" id="{B086E562-90F9-5590-4B79-A2D0630F82E3}"/>
              </a:ext>
            </a:extLst>
          </p:cNvPr>
          <p:cNvPicPr>
            <a:picLocks noChangeAspect="1"/>
          </p:cNvPicPr>
          <p:nvPr/>
        </p:nvPicPr>
        <p:blipFill>
          <a:blip r:embed="rId2">
            <a:extLst>
              <a:ext uri="{28A0092B-C50C-407E-A947-70E740481C1C}">
                <a14:useLocalDpi xmlns:a14="http://schemas.microsoft.com/office/drawing/2010/main" val="0"/>
              </a:ext>
            </a:extLst>
          </a:blip>
          <a:srcRect t="20248" b="4766"/>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9B522B7-33F2-BACA-91E2-0E821270A078}"/>
              </a:ext>
            </a:extLst>
          </p:cNvPr>
          <p:cNvSpPr txBox="1"/>
          <p:nvPr/>
        </p:nvSpPr>
        <p:spPr>
          <a:xfrm>
            <a:off x="467032" y="535462"/>
            <a:ext cx="11257936" cy="2308324"/>
          </a:xfrm>
          <a:prstGeom prst="rect">
            <a:avLst/>
          </a:prstGeom>
          <a:noFill/>
        </p:spPr>
        <p:txBody>
          <a:bodyPr wrap="square">
            <a:spAutoFit/>
          </a:bodyPr>
          <a:lstStyle/>
          <a:p>
            <a:pPr algn="ctr"/>
            <a:r>
              <a:rPr lang="en-US" sz="3600" b="0" i="0" dirty="0">
                <a:solidFill>
                  <a:srgbClr val="0A0A0A"/>
                </a:solidFill>
                <a:effectLst/>
                <a:latin typeface="Google Sans"/>
              </a:rPr>
              <a:t>In ancient times, clay jars were commonplace, practical, and cheap. They were used for storing all kinds of items, from water and grain to important scrolls, and were often discarded once they broke</a:t>
            </a:r>
            <a:endParaRPr lang="en-US" sz="3600" dirty="0"/>
          </a:p>
        </p:txBody>
      </p:sp>
      <p:sp>
        <p:nvSpPr>
          <p:cNvPr id="6" name="TextBox 5">
            <a:extLst>
              <a:ext uri="{FF2B5EF4-FFF2-40B4-BE49-F238E27FC236}">
                <a16:creationId xmlns:a16="http://schemas.microsoft.com/office/drawing/2014/main" id="{B278E74A-B2B4-2BDA-F28A-D02CE7F5B393}"/>
              </a:ext>
            </a:extLst>
          </p:cNvPr>
          <p:cNvSpPr txBox="1"/>
          <p:nvPr/>
        </p:nvSpPr>
        <p:spPr>
          <a:xfrm>
            <a:off x="875071" y="4014215"/>
            <a:ext cx="10156723" cy="1200329"/>
          </a:xfrm>
          <a:prstGeom prst="rect">
            <a:avLst/>
          </a:prstGeom>
          <a:noFill/>
        </p:spPr>
        <p:txBody>
          <a:bodyPr wrap="square">
            <a:spAutoFit/>
          </a:bodyPr>
          <a:lstStyle/>
          <a:p>
            <a:pPr algn="ctr"/>
            <a:r>
              <a:rPr lang="en-US" sz="3600" b="0" i="0" dirty="0">
                <a:solidFill>
                  <a:srgbClr val="0A0A0A"/>
                </a:solidFill>
                <a:effectLst/>
                <a:latin typeface="Google Sans"/>
              </a:rPr>
              <a:t>The material itself, </a:t>
            </a:r>
            <a:r>
              <a:rPr lang="en-US" sz="3600" b="0" i="0" u="sng" dirty="0">
                <a:solidFill>
                  <a:srgbClr val="0A0A0A"/>
                </a:solidFill>
                <a:effectLst/>
                <a:latin typeface="Google Sans"/>
              </a:rPr>
              <a:t>being fragile </a:t>
            </a:r>
            <a:r>
              <a:rPr lang="en-US" sz="3600" b="0" i="0" dirty="0">
                <a:solidFill>
                  <a:srgbClr val="0A0A0A"/>
                </a:solidFill>
                <a:effectLst/>
                <a:latin typeface="Google Sans"/>
              </a:rPr>
              <a:t>and </a:t>
            </a:r>
            <a:r>
              <a:rPr lang="en-US" sz="3600" b="0" i="0" u="sng" dirty="0">
                <a:solidFill>
                  <a:srgbClr val="0A0A0A"/>
                </a:solidFill>
                <a:effectLst/>
                <a:latin typeface="Google Sans"/>
              </a:rPr>
              <a:t>common, </a:t>
            </a:r>
            <a:r>
              <a:rPr lang="en-US" sz="3600" b="0" i="0" dirty="0">
                <a:solidFill>
                  <a:srgbClr val="0A0A0A"/>
                </a:solidFill>
                <a:effectLst/>
                <a:latin typeface="Google Sans"/>
              </a:rPr>
              <a:t>is a powerful symbol for </a:t>
            </a:r>
            <a:r>
              <a:rPr lang="en-US" sz="3600" b="0" i="0" u="sng" dirty="0">
                <a:solidFill>
                  <a:srgbClr val="0A0A0A"/>
                </a:solidFill>
                <a:effectLst/>
                <a:latin typeface="Google Sans"/>
              </a:rPr>
              <a:t>human nature</a:t>
            </a:r>
            <a:r>
              <a:rPr lang="en-US" sz="3600" b="0" i="0" dirty="0">
                <a:solidFill>
                  <a:srgbClr val="0A0A0A"/>
                </a:solidFill>
                <a:effectLst/>
                <a:latin typeface="Google Sans"/>
              </a:rPr>
              <a:t>. </a:t>
            </a:r>
            <a:endParaRPr lang="en-US" sz="3600" dirty="0"/>
          </a:p>
        </p:txBody>
      </p:sp>
    </p:spTree>
    <p:extLst>
      <p:ext uri="{BB962C8B-B14F-4D97-AF65-F5344CB8AC3E}">
        <p14:creationId xmlns:p14="http://schemas.microsoft.com/office/powerpoint/2010/main" val="3919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1210</Words>
  <Application>Microsoft Office PowerPoint</Application>
  <PresentationFormat>Widescreen</PresentationFormat>
  <Paragraphs>57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Google Sans</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3</cp:revision>
  <dcterms:created xsi:type="dcterms:W3CDTF">2025-10-25T18:08:21Z</dcterms:created>
  <dcterms:modified xsi:type="dcterms:W3CDTF">2025-10-25T23:18:06Z</dcterms:modified>
</cp:coreProperties>
</file>